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7" r:id="rId4"/>
    <p:sldId id="273" r:id="rId5"/>
    <p:sldId id="265" r:id="rId6"/>
    <p:sldId id="261" r:id="rId7"/>
    <p:sldId id="274" r:id="rId8"/>
    <p:sldId id="264" r:id="rId9"/>
    <p:sldId id="275" r:id="rId10"/>
    <p:sldId id="266" r:id="rId11"/>
    <p:sldId id="271" r:id="rId12"/>
    <p:sldId id="276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B4"/>
    <a:srgbClr val="BDD7EE"/>
    <a:srgbClr val="FF9F46"/>
    <a:srgbClr val="FEA982"/>
    <a:srgbClr val="0B4EA2"/>
    <a:srgbClr val="8490C8"/>
    <a:srgbClr val="A4BFD4"/>
    <a:srgbClr val="B5BCCE"/>
    <a:srgbClr val="724013"/>
    <a:srgbClr val="D9E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06/10/44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emf"/><Relationship Id="rId5" Type="http://schemas.microsoft.com/office/2007/relationships/hdphoto" Target="../media/hdphoto2.wdp"/><Relationship Id="rId10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microsoft.com/office/2007/relationships/hdphoto" Target="../media/hdphoto9.wdp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emf"/><Relationship Id="rId7" Type="http://schemas.microsoft.com/office/2007/relationships/hdphoto" Target="../media/hdphoto2.wdp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5.jfif"/><Relationship Id="rId5" Type="http://schemas.microsoft.com/office/2007/relationships/hdphoto" Target="../media/hdphoto1.wdp"/><Relationship Id="rId10" Type="http://schemas.openxmlformats.org/officeDocument/2006/relationships/image" Target="../media/image34.emf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emf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emf"/><Relationship Id="rId5" Type="http://schemas.openxmlformats.org/officeDocument/2006/relationships/image" Target="../media/image2.png"/><Relationship Id="rId10" Type="http://schemas.openxmlformats.org/officeDocument/2006/relationships/image" Target="../media/image13.emf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emf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emf"/><Relationship Id="rId5" Type="http://schemas.microsoft.com/office/2007/relationships/hdphoto" Target="../media/hdphoto2.wdp"/><Relationship Id="rId15" Type="http://schemas.microsoft.com/office/2007/relationships/hdphoto" Target="../media/hdphoto8.wdp"/><Relationship Id="rId10" Type="http://schemas.openxmlformats.org/officeDocument/2006/relationships/image" Target="../media/image18.emf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emf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emf"/><Relationship Id="rId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3927566" y="2271835"/>
            <a:ext cx="4020218" cy="802389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049486" y="2420128"/>
            <a:ext cx="36574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أفسر البيانات الممثلة بالرموز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2" y="3835786"/>
            <a:ext cx="1879746" cy="28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graphicFrame>
        <p:nvGraphicFramePr>
          <p:cNvPr id="27" name="جدول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15520"/>
              </p:ext>
            </p:extLst>
          </p:nvPr>
        </p:nvGraphicFramePr>
        <p:xfrm>
          <a:off x="3531731" y="4028395"/>
          <a:ext cx="4597397" cy="240342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0319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197078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343293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err="1" smtClean="0">
                          <a:solidFill>
                            <a:schemeClr val="bg1"/>
                          </a:solidFill>
                        </a:rPr>
                        <a:t>الفواكة</a:t>
                      </a:r>
                      <a:r>
                        <a:rPr lang="ar-SA" sz="2400" b="1" dirty="0" smtClean="0">
                          <a:solidFill>
                            <a:schemeClr val="bg1"/>
                          </a:solidFill>
                        </a:rPr>
                        <a:t> المفضلة </a:t>
                      </a:r>
                      <a:endParaRPr lang="ar-SA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2D6B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كمثرى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فراولة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48655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عنب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11336"/>
                  </a:ext>
                </a:extLst>
              </a:tr>
              <a:tr h="486556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المفتاح </a:t>
                      </a:r>
                      <a:endParaRPr lang="ar-SA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681" y="1343496"/>
            <a:ext cx="5810571" cy="77674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5529" y="2177040"/>
            <a:ext cx="7198201" cy="14162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6226" y="2513584"/>
            <a:ext cx="3019303" cy="129370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4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7"/>
          <a:stretch/>
        </p:blipFill>
        <p:spPr>
          <a:xfrm>
            <a:off x="8464732" y="3807290"/>
            <a:ext cx="1811362" cy="2579972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34" y="4753066"/>
            <a:ext cx="9913732" cy="16292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121" y="1020364"/>
            <a:ext cx="6011401" cy="1060534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974" y="2172746"/>
            <a:ext cx="10934643" cy="1324582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119099" y="3647828"/>
            <a:ext cx="162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الفريق الفائز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117318" y="3647828"/>
            <a:ext cx="16285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الفريق الآخر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11" y="3609819"/>
            <a:ext cx="496614" cy="753107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27" y="3613165"/>
            <a:ext cx="496614" cy="753107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91" y="3606473"/>
            <a:ext cx="496614" cy="753107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709656" y="5812617"/>
            <a:ext cx="5042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لأني لا أستطيع أن أقارن بين الفئات المختلفة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/>
          <a:srcRect t="923" b="2330"/>
          <a:stretch/>
        </p:blipFill>
        <p:spPr>
          <a:xfrm>
            <a:off x="1774981" y="1379923"/>
            <a:ext cx="7421404" cy="532093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3486" r="10093" b="3069"/>
          <a:stretch/>
        </p:blipFill>
        <p:spPr>
          <a:xfrm>
            <a:off x="9305115" y="2244411"/>
            <a:ext cx="2673385" cy="3409112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5965372" y="5081096"/>
            <a:ext cx="2530000" cy="3617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3217821" y="5917121"/>
            <a:ext cx="639240" cy="3617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0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22">
            <a:off x="10663312" y="1546131"/>
            <a:ext cx="997038" cy="900297"/>
          </a:xfrm>
          <a:prstGeom prst="rect">
            <a:avLst/>
          </a:prstGeom>
        </p:spPr>
      </p:pic>
      <p:sp>
        <p:nvSpPr>
          <p:cNvPr id="21" name="مخطط انسيابي: محطة طرفية 20"/>
          <p:cNvSpPr/>
          <p:nvPr/>
        </p:nvSpPr>
        <p:spPr>
          <a:xfrm>
            <a:off x="10042577" y="1743339"/>
            <a:ext cx="1119254" cy="376818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ســتعــد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335831" y="2120157"/>
            <a:ext cx="512568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سأل أحمد أصدقاءه عن عدد المهرجانات التي حضروها خلال عطلة الصيف ، ثم مثل النتائج بالرموز كما هو موضح في الجدول المجاور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80" y="1996279"/>
            <a:ext cx="3897483" cy="30093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016192" y="4334528"/>
            <a:ext cx="51467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يمكنني أن أقرأ البيانات الممثلة بالرموز وأفسرها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571960" y="5264623"/>
            <a:ext cx="66185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البيانات الموجودة في التمثيل في كتابة جملة تفسرها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10217988" y="3392514"/>
            <a:ext cx="1651746" cy="23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b="82705"/>
          <a:stretch/>
        </p:blipFill>
        <p:spPr>
          <a:xfrm>
            <a:off x="5491003" y="1500900"/>
            <a:ext cx="5468640" cy="48767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65990"/>
          <a:stretch/>
        </p:blipFill>
        <p:spPr>
          <a:xfrm>
            <a:off x="3966915" y="2109556"/>
            <a:ext cx="6816204" cy="1219191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871" y="1909695"/>
            <a:ext cx="2793087" cy="2156632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5025863" y="3395479"/>
            <a:ext cx="48567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يظهر المفتاح أن كل            يمثل مهرجانين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843256" y="3900878"/>
            <a:ext cx="5221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ومن التمثيل ألاحظ أن خليلاً قد حضر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مهرجانات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451311" y="4507509"/>
            <a:ext cx="2657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٢ + ٢ 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9048205" y="4513823"/>
            <a:ext cx="391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257025" y="5162411"/>
            <a:ext cx="60800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وإذا أضفت مهرجانين فإني أضيف في مقابلهما رمزاً آخر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328972" y="5829822"/>
            <a:ext cx="27049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+ ٢ + ٢ + ٢ 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7037287" y="3340977"/>
            <a:ext cx="675461" cy="547671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9560221" y="4404819"/>
            <a:ext cx="675461" cy="54767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8372744" y="4427817"/>
            <a:ext cx="675461" cy="54767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7232583" y="4470819"/>
            <a:ext cx="675461" cy="547671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7912089" y="4516176"/>
            <a:ext cx="391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9920578" y="5708555"/>
            <a:ext cx="675461" cy="547671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9402188" y="5833996"/>
            <a:ext cx="391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8719253" y="5775356"/>
            <a:ext cx="675461" cy="547671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7461977" y="5829724"/>
            <a:ext cx="675461" cy="547671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1"/>
          <a:srcRect l="5236" t="6429" r="5927" b="5555"/>
          <a:stretch/>
        </p:blipFill>
        <p:spPr>
          <a:xfrm>
            <a:off x="6225024" y="5822350"/>
            <a:ext cx="675461" cy="547671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8200863" y="5829724"/>
            <a:ext cx="391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976247" y="5830465"/>
            <a:ext cx="3918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929799" y="2821577"/>
            <a:ext cx="1876858" cy="2883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40" grpId="0"/>
      <p:bldP spid="41" grpId="0"/>
      <p:bldP spid="46" grpId="0"/>
      <p:bldP spid="48" grpId="0"/>
      <p:bldP spid="52" grpId="0"/>
      <p:bldP spid="5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b="82705"/>
          <a:stretch/>
        </p:blipFill>
        <p:spPr>
          <a:xfrm>
            <a:off x="5491003" y="1500900"/>
            <a:ext cx="5468640" cy="48767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65990"/>
          <a:stretch/>
        </p:blipFill>
        <p:spPr>
          <a:xfrm>
            <a:off x="3966915" y="2109556"/>
            <a:ext cx="6816204" cy="1219191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792" y="3328747"/>
            <a:ext cx="3788355" cy="2925110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3165493" y="4597183"/>
            <a:ext cx="2325510" cy="3415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/>
          <p:cNvSpPr txBox="1"/>
          <p:nvPr/>
        </p:nvSpPr>
        <p:spPr>
          <a:xfrm>
            <a:off x="5855390" y="3754916"/>
            <a:ext cx="52219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وبالنظر إلى التمثيل ، سأجد أن محموداً هو الذي حضر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مهرجانات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855390" y="5068706"/>
            <a:ext cx="52219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محموداً قد حضر مهرجانين أكثر مما حضره خليل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" name="سهم إلى اليمين 1"/>
          <p:cNvSpPr/>
          <p:nvPr/>
        </p:nvSpPr>
        <p:spPr>
          <a:xfrm flipH="1">
            <a:off x="5657243" y="4272072"/>
            <a:ext cx="969314" cy="313841"/>
          </a:xfrm>
          <a:prstGeom prst="rightArrow">
            <a:avLst/>
          </a:prstGeom>
          <a:solidFill>
            <a:srgbClr val="FF9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5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3"/>
          <a:stretch/>
        </p:blipFill>
        <p:spPr>
          <a:xfrm>
            <a:off x="2154547" y="2146600"/>
            <a:ext cx="7668490" cy="172889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6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0" name="مخطط انسيابي: محطة طرفية 19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9"/>
          <a:stretch/>
        </p:blipFill>
        <p:spPr>
          <a:xfrm>
            <a:off x="5067814" y="1392194"/>
            <a:ext cx="5803403" cy="606038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0437" y="2670845"/>
            <a:ext cx="2081412" cy="135302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6852" y="4125199"/>
            <a:ext cx="4126827" cy="2353512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6652164" y="4579066"/>
            <a:ext cx="348886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المدرسة ترسل كل أسبوع كمية من الورق بقدر كميتي العلب والبلاستيك لإعادة تدويرها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/>
          <a:srcRect t="59510"/>
          <a:stretch/>
        </p:blipFill>
        <p:spPr>
          <a:xfrm>
            <a:off x="4941629" y="5035641"/>
            <a:ext cx="6693092" cy="1238495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24584" y="1502354"/>
            <a:ext cx="72106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للأسئلة من </a:t>
            </a:r>
            <a:r>
              <a:rPr lang="ku-Arab-IQ" sz="2000" b="1" dirty="0" smtClean="0"/>
              <a:t>١ – ٣ </a:t>
            </a:r>
            <a:r>
              <a:rPr lang="ar-SA" sz="2000" b="1" dirty="0" smtClean="0"/>
              <a:t>أستعمل التمثيل الذي يظهر عدد لترات الحليب </a:t>
            </a:r>
            <a:r>
              <a:rPr lang="ar-SA" sz="2000" b="1" dirty="0" err="1" smtClean="0"/>
              <a:t>المبيعة</a:t>
            </a:r>
            <a:r>
              <a:rPr lang="ar-SA" sz="2000" b="1" dirty="0" smtClean="0"/>
              <a:t> :</a:t>
            </a:r>
            <a:endParaRPr lang="ar-SA" sz="2000" b="1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3775" y="2264719"/>
            <a:ext cx="3631990" cy="305484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/>
          <a:srcRect l="22083" b="76309"/>
          <a:stretch/>
        </p:blipFill>
        <p:spPr>
          <a:xfrm>
            <a:off x="6487814" y="2167533"/>
            <a:ext cx="5103345" cy="70913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2"/>
          <a:srcRect t="23414" b="37713"/>
          <a:stretch/>
        </p:blipFill>
        <p:spPr>
          <a:xfrm>
            <a:off x="5097698" y="3464933"/>
            <a:ext cx="6510878" cy="1156681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7430432" y="2910902"/>
            <a:ext cx="2473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بقالة الأمانة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403779" y="4133172"/>
            <a:ext cx="3488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+ ٦ = 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403779" y="4621614"/>
            <a:ext cx="55049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بقالة الأمانة باعت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لترات أكثر من بقالة الابتسامة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029770" y="5753167"/>
            <a:ext cx="4359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+ ١٢ + ١٢ + ١٢ = ٤٨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b="7783"/>
          <a:stretch/>
        </p:blipFill>
        <p:spPr>
          <a:xfrm>
            <a:off x="935114" y="2002033"/>
            <a:ext cx="10699607" cy="119664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/>
          <a:srcRect t="6495"/>
          <a:stretch/>
        </p:blipFill>
        <p:spPr>
          <a:xfrm>
            <a:off x="2554161" y="5816161"/>
            <a:ext cx="8052739" cy="842443"/>
          </a:xfrm>
          <a:prstGeom prst="rect">
            <a:avLst/>
          </a:prstGeom>
        </p:spPr>
      </p:pic>
      <p:graphicFrame>
        <p:nvGraphicFramePr>
          <p:cNvPr id="30" name="جدول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00772"/>
              </p:ext>
            </p:extLst>
          </p:nvPr>
        </p:nvGraphicFramePr>
        <p:xfrm>
          <a:off x="1834416" y="3339940"/>
          <a:ext cx="4598753" cy="233594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0732">
                  <a:extLst>
                    <a:ext uri="{9D8B030D-6E8A-4147-A177-3AD203B41FA5}">
                      <a16:colId xmlns:a16="http://schemas.microsoft.com/office/drawing/2014/main" val="819408996"/>
                    </a:ext>
                  </a:extLst>
                </a:gridCol>
                <a:gridCol w="3198021">
                  <a:extLst>
                    <a:ext uri="{9D8B030D-6E8A-4147-A177-3AD203B41FA5}">
                      <a16:colId xmlns:a16="http://schemas.microsoft.com/office/drawing/2014/main" val="1169939366"/>
                    </a:ext>
                  </a:extLst>
                </a:gridCol>
              </a:tblGrid>
              <a:tr h="50781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chemeClr val="bg1"/>
                          </a:solidFill>
                        </a:rPr>
                        <a:t>صور</a:t>
                      </a:r>
                      <a:r>
                        <a:rPr lang="ar-SA" sz="2400" b="1" baseline="0" dirty="0" smtClean="0">
                          <a:solidFill>
                            <a:schemeClr val="bg1"/>
                          </a:solidFill>
                        </a:rPr>
                        <a:t> الحيوانات </a:t>
                      </a:r>
                      <a:endParaRPr lang="ar-SA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71323"/>
                  </a:ext>
                </a:extLst>
              </a:tr>
              <a:tr h="440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زرافه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39498"/>
                  </a:ext>
                </a:extLst>
              </a:tr>
              <a:tr h="440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أرنب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2058"/>
                  </a:ext>
                </a:extLst>
              </a:tr>
              <a:tr h="44010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خروف</a:t>
                      </a:r>
                      <a:endParaRPr lang="ar-SA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11336"/>
                  </a:ext>
                </a:extLst>
              </a:tr>
              <a:tr h="507815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400" b="1" dirty="0" smtClean="0"/>
                        <a:t>     </a:t>
                      </a:r>
                      <a:r>
                        <a:rPr lang="ar-SA" sz="2000" b="1" dirty="0" smtClean="0"/>
                        <a:t>المفتاح</a:t>
                      </a:r>
                      <a:r>
                        <a:rPr lang="ar-SA" sz="2400" b="1" dirty="0" smtClean="0"/>
                        <a:t> </a:t>
                      </a:r>
                      <a:endParaRPr lang="ar-SA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39717"/>
                  </a:ext>
                </a:extLst>
              </a:tr>
            </a:tbl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9" y="3836127"/>
            <a:ext cx="436829" cy="436829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9" y="4272081"/>
            <a:ext cx="436829" cy="436829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16" y="4276849"/>
            <a:ext cx="436829" cy="436829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3" y="4276849"/>
            <a:ext cx="436829" cy="436829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97" y="4276488"/>
            <a:ext cx="436829" cy="436829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89" y="4716744"/>
            <a:ext cx="436829" cy="436829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51" y="4708035"/>
            <a:ext cx="436829" cy="436829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26" y="4711658"/>
            <a:ext cx="436829" cy="436829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13" y="4716744"/>
            <a:ext cx="436829" cy="436829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59" y="4708034"/>
            <a:ext cx="436829" cy="436829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43" y="4713685"/>
            <a:ext cx="436829" cy="436829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56" b="99844" l="3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7" y="5199407"/>
            <a:ext cx="436829" cy="436829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3376419" y="5192086"/>
            <a:ext cx="144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</a:t>
            </a:r>
            <a:r>
              <a:rPr lang="ku-Arab-IQ" sz="2400" b="1" dirty="0" smtClean="0"/>
              <a:t>٣ ‌</a:t>
            </a:r>
            <a:r>
              <a:rPr lang="ar-SA" sz="2400" b="1" dirty="0" smtClean="0"/>
              <a:t>صور</a:t>
            </a:r>
            <a:endParaRPr lang="ar-SA" sz="2400" b="1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6869998" y="3890330"/>
            <a:ext cx="34888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أحمد رسم عدد من الخراف يزيد عن عدد الأرانب بمقدار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صور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/>
          <a:srcRect t="57900"/>
          <a:stretch/>
        </p:blipFill>
        <p:spPr>
          <a:xfrm>
            <a:off x="5666385" y="4789963"/>
            <a:ext cx="5882401" cy="1775030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90" y="1367477"/>
            <a:ext cx="659850" cy="65985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884023" y="1573573"/>
            <a:ext cx="4341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أجيب عن الأسئلة التالية مستعملاً التمثيل أدناه : </a:t>
            </a:r>
            <a:endParaRPr lang="ar-SA" sz="2000" b="1" dirty="0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380" y="2239642"/>
            <a:ext cx="4376650" cy="294368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b="84859"/>
          <a:stretch/>
        </p:blipFill>
        <p:spPr>
          <a:xfrm>
            <a:off x="5648968" y="2148314"/>
            <a:ext cx="5882401" cy="63840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t="14526" b="71842"/>
          <a:stretch/>
        </p:blipFill>
        <p:spPr>
          <a:xfrm>
            <a:off x="5666385" y="2827088"/>
            <a:ext cx="5882401" cy="57476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/>
          <a:srcRect t="28158" b="42719"/>
          <a:stretch/>
        </p:blipFill>
        <p:spPr>
          <a:xfrm>
            <a:off x="5666385" y="3471667"/>
            <a:ext cx="5882401" cy="122790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6583679" y="2232284"/>
            <a:ext cx="67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5228780" y="2940865"/>
            <a:ext cx="67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5533181" y="4221349"/>
            <a:ext cx="4359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١٢ + ٢٠ + ٤ = ٤٠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7635962" y="5989438"/>
            <a:ext cx="6792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808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/>
          <a:srcRect t="49832"/>
          <a:stretch/>
        </p:blipFill>
        <p:spPr>
          <a:xfrm>
            <a:off x="5321496" y="4658948"/>
            <a:ext cx="6114601" cy="1946531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2"/>
          <a:srcRect t="19082" b="49271"/>
          <a:stretch/>
        </p:blipFill>
        <p:spPr>
          <a:xfrm>
            <a:off x="5321496" y="3400144"/>
            <a:ext cx="6114601" cy="1227909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583679" y="155402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90" y="1367477"/>
            <a:ext cx="659850" cy="65985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884023" y="1573573"/>
            <a:ext cx="4341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أجيب عن الأسئلة التالية مستعملاً التمثيل أدناه : </a:t>
            </a:r>
            <a:endParaRPr lang="ar-SA" sz="2000" b="1" dirty="0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تفسير التمثيل بالرموز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354844" y="2877495"/>
            <a:ext cx="17408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أحمد و سعيد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6644639" y="4074419"/>
            <a:ext cx="1156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نجوم 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7492" y="2124881"/>
            <a:ext cx="3812486" cy="329568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/>
          <a:srcRect b="81385"/>
          <a:stretch/>
        </p:blipFill>
        <p:spPr>
          <a:xfrm>
            <a:off x="5321496" y="2151566"/>
            <a:ext cx="6114601" cy="72226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536" y="5899703"/>
            <a:ext cx="1600424" cy="6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429</Words>
  <Application>Microsoft Office PowerPoint</Application>
  <PresentationFormat>شاشة عريضة</PresentationFormat>
  <Paragraphs>112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192</cp:revision>
  <dcterms:created xsi:type="dcterms:W3CDTF">2022-12-02T21:48:32Z</dcterms:created>
  <dcterms:modified xsi:type="dcterms:W3CDTF">2023-04-26T06:34:03Z</dcterms:modified>
</cp:coreProperties>
</file>