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6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46"/>
    <a:srgbClr val="BDD7EE"/>
    <a:srgbClr val="A4BFD4"/>
    <a:srgbClr val="B5BCCE"/>
    <a:srgbClr val="FEA982"/>
    <a:srgbClr val="724013"/>
    <a:srgbClr val="D9E6D0"/>
    <a:srgbClr val="C2D6B4"/>
    <a:srgbClr val="B6CCDC"/>
    <a:srgbClr val="C8D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09/10/44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09/10/44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09/10/44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09/10/44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09/10/44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microsoft.com/office/2007/relationships/hdphoto" Target="../media/hdphoto6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1.emf"/><Relationship Id="rId5" Type="http://schemas.microsoft.com/office/2007/relationships/hdphoto" Target="../media/hdphoto2.wdp"/><Relationship Id="rId10" Type="http://schemas.openxmlformats.org/officeDocument/2006/relationships/image" Target="../media/image10.emf"/><Relationship Id="rId4" Type="http://schemas.openxmlformats.org/officeDocument/2006/relationships/image" Target="../media/image2.png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14.emf"/><Relationship Id="rId4" Type="http://schemas.openxmlformats.org/officeDocument/2006/relationships/image" Target="../media/image2.pn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15.emf"/><Relationship Id="rId4" Type="http://schemas.openxmlformats.org/officeDocument/2006/relationships/image" Target="../media/image2.pn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6.emf"/><Relationship Id="rId5" Type="http://schemas.openxmlformats.org/officeDocument/2006/relationships/image" Target="../media/image2.png"/><Relationship Id="rId10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 مستدير الزوايا 48"/>
          <p:cNvSpPr/>
          <p:nvPr/>
        </p:nvSpPr>
        <p:spPr>
          <a:xfrm>
            <a:off x="5789648" y="4952600"/>
            <a:ext cx="2158136" cy="695327"/>
          </a:xfrm>
          <a:prstGeom prst="roundRect">
            <a:avLst/>
          </a:prstGeom>
          <a:solidFill>
            <a:srgbClr val="D9E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5789648" y="3977973"/>
            <a:ext cx="2158136" cy="695327"/>
          </a:xfrm>
          <a:prstGeom prst="roundRect">
            <a:avLst/>
          </a:prstGeom>
          <a:solidFill>
            <a:srgbClr val="D9E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1510344" y="2271835"/>
            <a:ext cx="6437440" cy="802389"/>
          </a:xfrm>
          <a:prstGeom prst="roundRect">
            <a:avLst/>
          </a:prstGeom>
          <a:solidFill>
            <a:srgbClr val="B6C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322596" y="17985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932" y="1886853"/>
            <a:ext cx="1821138" cy="1644433"/>
          </a:xfrm>
          <a:prstGeom prst="rect">
            <a:avLst/>
          </a:prstGeom>
        </p:spPr>
      </p:pic>
      <p:sp>
        <p:nvSpPr>
          <p:cNvPr id="41" name="مخطط انسيابي: محطة طرفية 40"/>
          <p:cNvSpPr/>
          <p:nvPr/>
        </p:nvSpPr>
        <p:spPr>
          <a:xfrm>
            <a:off x="8621714" y="2363767"/>
            <a:ext cx="1767581" cy="512534"/>
          </a:xfrm>
          <a:prstGeom prst="flowChartTerminator">
            <a:avLst/>
          </a:prstGeom>
          <a:ln>
            <a:solidFill>
              <a:srgbClr val="FF9F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فـكـرة الدرس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607629" y="2447459"/>
            <a:ext cx="60993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أجمع البيانات وأنظمها ثم أسجلها وأمثلها بالأعمدة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5831427" y="4068109"/>
            <a:ext cx="1913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التمثيل البياني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5782174" y="5082114"/>
            <a:ext cx="20905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7" name="صورة 46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7206">
            <a:off x="9156823" y="4131193"/>
            <a:ext cx="1924521" cy="1737786"/>
          </a:xfrm>
          <a:prstGeom prst="rect">
            <a:avLst/>
          </a:prstGeom>
        </p:spPr>
      </p:pic>
      <p:sp>
        <p:nvSpPr>
          <p:cNvPr id="48" name="مخطط انسيابي: محطة طرفية 47"/>
          <p:cNvSpPr/>
          <p:nvPr/>
        </p:nvSpPr>
        <p:spPr>
          <a:xfrm>
            <a:off x="9819319" y="4591329"/>
            <a:ext cx="1493067" cy="490785"/>
          </a:xfrm>
          <a:prstGeom prst="flowChartTerminator">
            <a:avLst/>
          </a:prstGeom>
          <a:ln>
            <a:solidFill>
              <a:srgbClr val="C8DAB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الـمـفـردات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5789648" y="5906301"/>
            <a:ext cx="2158136" cy="695327"/>
          </a:xfrm>
          <a:prstGeom prst="roundRect">
            <a:avLst/>
          </a:prstGeom>
          <a:solidFill>
            <a:srgbClr val="D9E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ربع نص 28"/>
          <p:cNvSpPr txBox="1"/>
          <p:nvPr/>
        </p:nvSpPr>
        <p:spPr>
          <a:xfrm>
            <a:off x="6032670" y="5992354"/>
            <a:ext cx="16115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التدريج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10" y="3902643"/>
            <a:ext cx="1976854" cy="26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6" grpId="0" animBg="1"/>
      <p:bldP spid="20" grpId="0" animBg="1"/>
      <p:bldP spid="41" grpId="0" animBg="1"/>
      <p:bldP spid="19" grpId="0"/>
      <p:bldP spid="43" grpId="0"/>
      <p:bldP spid="44" grpId="0"/>
      <p:bldP spid="48" grpId="0" animBg="1"/>
      <p:bldP spid="28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31" name="مخطط انسيابي: محطة طرفية 30"/>
          <p:cNvSpPr/>
          <p:nvPr/>
        </p:nvSpPr>
        <p:spPr>
          <a:xfrm>
            <a:off x="6322596" y="17985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8196" y="2058462"/>
            <a:ext cx="2760600" cy="2851800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4017416" y="1954888"/>
            <a:ext cx="59819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يمكن أن أمثل البيانات من لوحة الإشارات في رسم بياني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4511188" y="2824714"/>
            <a:ext cx="493205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التمثيل البياني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هو رسم منظم يعرض مجموعة البيانات ، ويبين كيف يرتبط بعضها ببعض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757465" y="3980799"/>
            <a:ext cx="456324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أما </a:t>
            </a:r>
            <a:r>
              <a:rPr lang="ar-SA" sz="2400" b="1" dirty="0" smtClean="0">
                <a:solidFill>
                  <a:srgbClr val="FF0000"/>
                </a:solidFill>
              </a:rPr>
              <a:t>التمثيل بالأعمدة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فهو تمثيل يستعمل أعمدة بأطوال مختلفة لإظهار البيانات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29" b="99721" l="95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68713" y="2110839"/>
            <a:ext cx="2239127" cy="4005612"/>
          </a:xfrm>
          <a:prstGeom prst="rect">
            <a:avLst/>
          </a:prstGeom>
        </p:spPr>
      </p:pic>
      <p:sp>
        <p:nvSpPr>
          <p:cNvPr id="14" name="مستطيل 13"/>
          <p:cNvSpPr/>
          <p:nvPr/>
        </p:nvSpPr>
        <p:spPr>
          <a:xfrm>
            <a:off x="4587566" y="4991085"/>
            <a:ext cx="412032" cy="16285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29"/>
          <p:cNvSpPr/>
          <p:nvPr/>
        </p:nvSpPr>
        <p:spPr>
          <a:xfrm>
            <a:off x="5195982" y="5599612"/>
            <a:ext cx="412032" cy="10199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5804398" y="5277394"/>
            <a:ext cx="412032" cy="1342194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6443912" y="6008914"/>
            <a:ext cx="412032" cy="6106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14" grpId="0" animBg="1"/>
      <p:bldP spid="30" grpId="0" animBg="1"/>
      <p:bldP spid="32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 46"/>
          <p:cNvSpPr/>
          <p:nvPr/>
        </p:nvSpPr>
        <p:spPr>
          <a:xfrm>
            <a:off x="3053386" y="4124385"/>
            <a:ext cx="5166921" cy="26075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3" name="مخطط انسيابي: محطة طرفية 22"/>
          <p:cNvSpPr/>
          <p:nvPr/>
        </p:nvSpPr>
        <p:spPr>
          <a:xfrm>
            <a:off x="6322596" y="17985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974081" y="2193271"/>
            <a:ext cx="47414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الخطوة </a:t>
            </a:r>
            <a:r>
              <a:rPr lang="ku-Arab-IQ" sz="2400" b="1" dirty="0" smtClean="0">
                <a:solidFill>
                  <a:srgbClr val="0070C0"/>
                </a:solidFill>
              </a:rPr>
              <a:t>١ :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أرسم ثم أكتب عناوين للبيانات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4355269" y="2670452"/>
            <a:ext cx="54925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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أرسم مستطيلاً ثم أقسمه إلى صفوف متساوية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/>
          <a:srcRect t="8047"/>
          <a:stretch/>
        </p:blipFill>
        <p:spPr>
          <a:xfrm>
            <a:off x="5805632" y="1398743"/>
            <a:ext cx="5153904" cy="586594"/>
          </a:xfrm>
          <a:prstGeom prst="rect">
            <a:avLst/>
          </a:prstGeom>
        </p:spPr>
      </p:pic>
      <p:sp>
        <p:nvSpPr>
          <p:cNvPr id="27" name="مستطيل مستدير الزوايا 26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6095764" y="3150901"/>
            <a:ext cx="36058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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أكتب عناوين لوصف البيانات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6771855" y="3595775"/>
            <a:ext cx="33046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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أضع عنواناً للوحة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579224" y="4655821"/>
            <a:ext cx="4241073" cy="142875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4" name="رابط مستقيم 13"/>
          <p:cNvCxnSpPr/>
          <p:nvPr/>
        </p:nvCxnSpPr>
        <p:spPr>
          <a:xfrm>
            <a:off x="3579224" y="5592873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>
            <a:off x="3579224" y="5840523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>
            <a:off x="3579224" y="5341413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/>
          <p:nvPr/>
        </p:nvCxnSpPr>
        <p:spPr>
          <a:xfrm>
            <a:off x="3579223" y="5112813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>
            <a:off x="3579222" y="4880403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3579222" y="6080127"/>
            <a:ext cx="4355738" cy="44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 flipV="1">
            <a:off x="3579220" y="4566920"/>
            <a:ext cx="1" cy="15233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/>
          <p:cNvSpPr txBox="1"/>
          <p:nvPr/>
        </p:nvSpPr>
        <p:spPr>
          <a:xfrm>
            <a:off x="4850111" y="6396856"/>
            <a:ext cx="143134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solidFill>
                  <a:schemeClr val="accent1">
                    <a:lumMod val="75000"/>
                  </a:schemeClr>
                </a:solidFill>
              </a:rPr>
              <a:t>عدد طيور الزينة </a:t>
            </a:r>
            <a:endParaRPr 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 rot="16200000">
            <a:off x="2828656" y="5318416"/>
            <a:ext cx="8240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solidFill>
                  <a:schemeClr val="accent1">
                    <a:lumMod val="75000"/>
                  </a:schemeClr>
                </a:solidFill>
              </a:rPr>
              <a:t>الطلاب </a:t>
            </a:r>
            <a:endParaRPr 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3818564" y="6071473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dirty="0" smtClean="0"/>
              <a:t>٠</a:t>
            </a:r>
            <a:endParaRPr lang="ar-SA" sz="1600" dirty="0"/>
          </a:p>
        </p:txBody>
      </p:sp>
      <p:sp>
        <p:nvSpPr>
          <p:cNvPr id="48" name="مربع نص 47"/>
          <p:cNvSpPr txBox="1"/>
          <p:nvPr/>
        </p:nvSpPr>
        <p:spPr>
          <a:xfrm>
            <a:off x="4423664" y="6109871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dirty="0"/>
              <a:t>١</a:t>
            </a:r>
            <a:endParaRPr lang="ar-SA" sz="1600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4957038" y="6105287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dirty="0" smtClean="0"/>
              <a:t>٢</a:t>
            </a:r>
            <a:endParaRPr lang="ar-SA" sz="1600" dirty="0"/>
          </a:p>
        </p:txBody>
      </p:sp>
      <p:sp>
        <p:nvSpPr>
          <p:cNvPr id="50" name="مربع نص 49"/>
          <p:cNvSpPr txBox="1"/>
          <p:nvPr/>
        </p:nvSpPr>
        <p:spPr>
          <a:xfrm>
            <a:off x="5453967" y="6105287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dirty="0" smtClean="0"/>
              <a:t>٣</a:t>
            </a:r>
            <a:endParaRPr lang="ar-SA" sz="1600" dirty="0"/>
          </a:p>
        </p:txBody>
      </p:sp>
      <p:sp>
        <p:nvSpPr>
          <p:cNvPr id="51" name="مربع نص 50"/>
          <p:cNvSpPr txBox="1"/>
          <p:nvPr/>
        </p:nvSpPr>
        <p:spPr>
          <a:xfrm>
            <a:off x="5818926" y="6109871"/>
            <a:ext cx="10524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dirty="0" smtClean="0"/>
              <a:t>٤ </a:t>
            </a:r>
            <a:r>
              <a:rPr lang="ar-SA" sz="1600" dirty="0" smtClean="0"/>
              <a:t>أو أكثر</a:t>
            </a:r>
            <a:endParaRPr lang="ar-SA" sz="1600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4041468" y="4214996"/>
            <a:ext cx="29760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ما عدد طيور الزينة في منزلنا ؟</a:t>
            </a:r>
            <a:endParaRPr lang="ar-SA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7" grpId="0"/>
      <p:bldP spid="26" grpId="0"/>
      <p:bldP spid="31" grpId="0"/>
      <p:bldP spid="32" grpId="0"/>
      <p:bldP spid="4" grpId="0" animBg="1"/>
      <p:bldP spid="24" grpId="0"/>
      <p:bldP spid="46" grpId="0"/>
      <p:bldP spid="25" grpId="0"/>
      <p:bldP spid="48" grpId="0"/>
      <p:bldP spid="49" grpId="0"/>
      <p:bldP spid="50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108064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460705" y="228233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3" name="مخطط انسيابي: محطة طرفية 22"/>
          <p:cNvSpPr/>
          <p:nvPr/>
        </p:nvSpPr>
        <p:spPr>
          <a:xfrm>
            <a:off x="6322596" y="17985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8028265" y="1665610"/>
            <a:ext cx="31568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الخطوة </a:t>
            </a:r>
            <a:r>
              <a:rPr lang="ku-Arab-IQ" sz="2400" b="1" dirty="0" smtClean="0">
                <a:solidFill>
                  <a:srgbClr val="0070C0"/>
                </a:solidFill>
              </a:rPr>
              <a:t>٢ :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أختار تدريجاً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3516878" y="2180644"/>
            <a:ext cx="74024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التدريج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هو مجموعة الأعداد التي تستعمل لتمثيل البيانات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6827520" y="2804212"/>
            <a:ext cx="335088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أكتب التدريج المناسب بجانب التمثيل البياني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0" name="مستطيل 69"/>
          <p:cNvSpPr/>
          <p:nvPr/>
        </p:nvSpPr>
        <p:spPr>
          <a:xfrm>
            <a:off x="1309923" y="2848931"/>
            <a:ext cx="5166921" cy="26075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مستطيل 70"/>
          <p:cNvSpPr/>
          <p:nvPr/>
        </p:nvSpPr>
        <p:spPr>
          <a:xfrm>
            <a:off x="1835761" y="3380367"/>
            <a:ext cx="4241073" cy="142875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2" name="رابط مستقيم 71"/>
          <p:cNvCxnSpPr/>
          <p:nvPr/>
        </p:nvCxnSpPr>
        <p:spPr>
          <a:xfrm>
            <a:off x="1835761" y="4317419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رابط مستقيم 72"/>
          <p:cNvCxnSpPr/>
          <p:nvPr/>
        </p:nvCxnSpPr>
        <p:spPr>
          <a:xfrm>
            <a:off x="1835761" y="4565069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رابط مستقيم 73"/>
          <p:cNvCxnSpPr/>
          <p:nvPr/>
        </p:nvCxnSpPr>
        <p:spPr>
          <a:xfrm>
            <a:off x="1835761" y="4065959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رابط مستقيم 74"/>
          <p:cNvCxnSpPr/>
          <p:nvPr/>
        </p:nvCxnSpPr>
        <p:spPr>
          <a:xfrm>
            <a:off x="1835760" y="3837359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رابط مستقيم 75"/>
          <p:cNvCxnSpPr/>
          <p:nvPr/>
        </p:nvCxnSpPr>
        <p:spPr>
          <a:xfrm>
            <a:off x="1835759" y="3604949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رابط كسهم مستقيم 76"/>
          <p:cNvCxnSpPr/>
          <p:nvPr/>
        </p:nvCxnSpPr>
        <p:spPr>
          <a:xfrm>
            <a:off x="1835759" y="4804673"/>
            <a:ext cx="4355738" cy="44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رابط كسهم مستقيم 77"/>
          <p:cNvCxnSpPr/>
          <p:nvPr/>
        </p:nvCxnSpPr>
        <p:spPr>
          <a:xfrm flipH="1" flipV="1">
            <a:off x="1835757" y="3291466"/>
            <a:ext cx="1" cy="15233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مربع نص 78"/>
          <p:cNvSpPr txBox="1"/>
          <p:nvPr/>
        </p:nvSpPr>
        <p:spPr>
          <a:xfrm>
            <a:off x="3106648" y="5121402"/>
            <a:ext cx="143134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solidFill>
                  <a:schemeClr val="accent1">
                    <a:lumMod val="75000"/>
                  </a:schemeClr>
                </a:solidFill>
              </a:rPr>
              <a:t>عدد طيور الزينة </a:t>
            </a:r>
            <a:endParaRPr 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0" name="مربع نص 79"/>
          <p:cNvSpPr txBox="1"/>
          <p:nvPr/>
        </p:nvSpPr>
        <p:spPr>
          <a:xfrm rot="16200000">
            <a:off x="1085193" y="4042962"/>
            <a:ext cx="8240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solidFill>
                  <a:schemeClr val="accent1">
                    <a:lumMod val="75000"/>
                  </a:schemeClr>
                </a:solidFill>
              </a:rPr>
              <a:t>الطلاب </a:t>
            </a:r>
            <a:endParaRPr 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" name="مربع نص 80"/>
          <p:cNvSpPr txBox="1"/>
          <p:nvPr/>
        </p:nvSpPr>
        <p:spPr>
          <a:xfrm>
            <a:off x="2075101" y="4796019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dirty="0" smtClean="0"/>
              <a:t>٠</a:t>
            </a:r>
            <a:endParaRPr lang="ar-SA" sz="1600" dirty="0"/>
          </a:p>
        </p:txBody>
      </p:sp>
      <p:sp>
        <p:nvSpPr>
          <p:cNvPr id="82" name="مربع نص 81"/>
          <p:cNvSpPr txBox="1"/>
          <p:nvPr/>
        </p:nvSpPr>
        <p:spPr>
          <a:xfrm>
            <a:off x="2680201" y="4834417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dirty="0"/>
              <a:t>١</a:t>
            </a:r>
            <a:endParaRPr lang="ar-SA" sz="1600" dirty="0"/>
          </a:p>
        </p:txBody>
      </p:sp>
      <p:sp>
        <p:nvSpPr>
          <p:cNvPr id="83" name="مربع نص 82"/>
          <p:cNvSpPr txBox="1"/>
          <p:nvPr/>
        </p:nvSpPr>
        <p:spPr>
          <a:xfrm>
            <a:off x="3213575" y="4829833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dirty="0" smtClean="0"/>
              <a:t>٢</a:t>
            </a:r>
            <a:endParaRPr lang="ar-SA" sz="1600" dirty="0"/>
          </a:p>
        </p:txBody>
      </p:sp>
      <p:sp>
        <p:nvSpPr>
          <p:cNvPr id="84" name="مربع نص 83"/>
          <p:cNvSpPr txBox="1"/>
          <p:nvPr/>
        </p:nvSpPr>
        <p:spPr>
          <a:xfrm>
            <a:off x="3771464" y="4829833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dirty="0" smtClean="0"/>
              <a:t>٣</a:t>
            </a:r>
            <a:endParaRPr lang="ar-SA" sz="1600" dirty="0"/>
          </a:p>
        </p:txBody>
      </p:sp>
      <p:sp>
        <p:nvSpPr>
          <p:cNvPr id="85" name="مربع نص 84"/>
          <p:cNvSpPr txBox="1"/>
          <p:nvPr/>
        </p:nvSpPr>
        <p:spPr>
          <a:xfrm>
            <a:off x="4076264" y="4843876"/>
            <a:ext cx="10524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dirty="0" smtClean="0"/>
              <a:t>٤ </a:t>
            </a:r>
            <a:r>
              <a:rPr lang="ar-SA" sz="1600" dirty="0" smtClean="0"/>
              <a:t>أو أكثر</a:t>
            </a:r>
            <a:endParaRPr lang="ar-SA" sz="1600" dirty="0"/>
          </a:p>
        </p:txBody>
      </p:sp>
      <p:sp>
        <p:nvSpPr>
          <p:cNvPr id="86" name="مربع نص 85"/>
          <p:cNvSpPr txBox="1"/>
          <p:nvPr/>
        </p:nvSpPr>
        <p:spPr>
          <a:xfrm>
            <a:off x="2298005" y="2939542"/>
            <a:ext cx="29760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ما عدد طيور الزينة في منزلنا ؟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87" name="مربع نص 86"/>
          <p:cNvSpPr txBox="1"/>
          <p:nvPr/>
        </p:nvSpPr>
        <p:spPr>
          <a:xfrm>
            <a:off x="1501518" y="4633422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٠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88" name="مربع نص 87"/>
          <p:cNvSpPr txBox="1"/>
          <p:nvPr/>
        </p:nvSpPr>
        <p:spPr>
          <a:xfrm>
            <a:off x="1497202" y="4390414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٢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89" name="مربع نص 88"/>
          <p:cNvSpPr txBox="1"/>
          <p:nvPr/>
        </p:nvSpPr>
        <p:spPr>
          <a:xfrm>
            <a:off x="1508348" y="4151740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٤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90" name="مربع نص 89"/>
          <p:cNvSpPr txBox="1"/>
          <p:nvPr/>
        </p:nvSpPr>
        <p:spPr>
          <a:xfrm>
            <a:off x="1501518" y="3926067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٦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91" name="مربع نص 90"/>
          <p:cNvSpPr txBox="1"/>
          <p:nvPr/>
        </p:nvSpPr>
        <p:spPr>
          <a:xfrm>
            <a:off x="1508348" y="3670058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٨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92" name="مربع نص 91"/>
          <p:cNvSpPr txBox="1"/>
          <p:nvPr/>
        </p:nvSpPr>
        <p:spPr>
          <a:xfrm>
            <a:off x="1435749" y="3432442"/>
            <a:ext cx="45018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١٠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93" name="مربع نص 92"/>
          <p:cNvSpPr txBox="1"/>
          <p:nvPr/>
        </p:nvSpPr>
        <p:spPr>
          <a:xfrm>
            <a:off x="1418008" y="3228193"/>
            <a:ext cx="4532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١٢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94" name="مربع نص 93"/>
          <p:cNvSpPr txBox="1"/>
          <p:nvPr/>
        </p:nvSpPr>
        <p:spPr>
          <a:xfrm>
            <a:off x="8028265" y="3933961"/>
            <a:ext cx="31568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الخطوة </a:t>
            </a:r>
            <a:r>
              <a:rPr lang="ku-Arab-IQ" sz="2400" b="1" dirty="0" smtClean="0">
                <a:solidFill>
                  <a:srgbClr val="0070C0"/>
                </a:solidFill>
              </a:rPr>
              <a:t>٣ :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أرسم 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5" name="مربع نص 94"/>
          <p:cNvSpPr txBox="1"/>
          <p:nvPr/>
        </p:nvSpPr>
        <p:spPr>
          <a:xfrm>
            <a:off x="6815886" y="4633422"/>
            <a:ext cx="335088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أرسم أعمدة رأسية ، كل عمود منها يمثل أحد البيانات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6" name="مستطيل 95"/>
          <p:cNvSpPr/>
          <p:nvPr/>
        </p:nvSpPr>
        <p:spPr>
          <a:xfrm>
            <a:off x="2139767" y="4182220"/>
            <a:ext cx="350194" cy="6189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مستطيل 96"/>
          <p:cNvSpPr/>
          <p:nvPr/>
        </p:nvSpPr>
        <p:spPr>
          <a:xfrm>
            <a:off x="2701047" y="3491826"/>
            <a:ext cx="350194" cy="130937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مستطيل 97"/>
          <p:cNvSpPr/>
          <p:nvPr/>
        </p:nvSpPr>
        <p:spPr>
          <a:xfrm>
            <a:off x="3265945" y="4429180"/>
            <a:ext cx="350194" cy="3730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مستطيل 98"/>
          <p:cNvSpPr/>
          <p:nvPr/>
        </p:nvSpPr>
        <p:spPr>
          <a:xfrm>
            <a:off x="3832165" y="4325039"/>
            <a:ext cx="350194" cy="4768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0" name="مستطيل 99"/>
          <p:cNvSpPr/>
          <p:nvPr/>
        </p:nvSpPr>
        <p:spPr>
          <a:xfrm>
            <a:off x="4442225" y="4558530"/>
            <a:ext cx="350194" cy="2429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1" name="مستطيل مستدير الزوايا 100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0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0" grpId="0"/>
      <p:bldP spid="51" grpId="0"/>
      <p:bldP spid="70" grpId="0" animBg="1"/>
      <p:bldP spid="71" grpId="0" animBg="1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160316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3" name="مخطط انسيابي: محطة طرفية 22"/>
          <p:cNvSpPr/>
          <p:nvPr/>
        </p:nvSpPr>
        <p:spPr>
          <a:xfrm>
            <a:off x="6322596" y="17985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4989" l="17600" r="8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98" r="13398" b="36254"/>
          <a:stretch/>
        </p:blipFill>
        <p:spPr>
          <a:xfrm>
            <a:off x="10427536" y="1554100"/>
            <a:ext cx="1184366" cy="1363651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9463325" y="1518723"/>
            <a:ext cx="9593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أفــكــر</a:t>
            </a:r>
            <a:r>
              <a:rPr lang="ar-SA" sz="2400" dirty="0" smtClean="0"/>
              <a:t> </a:t>
            </a:r>
            <a:endParaRPr lang="ar-SA" sz="24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2038165" y="2967046"/>
            <a:ext cx="75829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أنظر إلى الأعداد الموجودة في البيانات ثم أختار التوزيع المناسب </a:t>
            </a:r>
            <a:endParaRPr lang="ar-S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3814487" y="4406689"/>
            <a:ext cx="56488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لعدم وجود متسع لكتابة جميع الأعداد </a:t>
            </a:r>
            <a:endParaRPr lang="ar-S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3653793" y="5812968"/>
            <a:ext cx="66000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smtClean="0">
                <a:solidFill>
                  <a:schemeClr val="accent1">
                    <a:lumMod val="75000"/>
                  </a:schemeClr>
                </a:solidFill>
              </a:rPr>
              <a:t>لأنها تمثل أعداداً تقع في منتصف المسافة بين عددين </a:t>
            </a:r>
            <a:endParaRPr lang="ar-S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مخطط انسيابي: محطة طرفية 28"/>
          <p:cNvSpPr/>
          <p:nvPr/>
        </p:nvSpPr>
        <p:spPr>
          <a:xfrm>
            <a:off x="460705" y="228233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4481" y="2199322"/>
            <a:ext cx="5108401" cy="685467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65044" y="3628120"/>
            <a:ext cx="6088801" cy="594933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7844" y="5051990"/>
            <a:ext cx="6966001" cy="698400"/>
          </a:xfrm>
          <a:prstGeom prst="rect">
            <a:avLst/>
          </a:prstGeom>
        </p:spPr>
      </p:pic>
      <p:sp>
        <p:nvSpPr>
          <p:cNvPr id="32" name="مستطيل مستدير الزوايا 31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3" name="مخطط انسيابي: محطة طرفية 22"/>
          <p:cNvSpPr/>
          <p:nvPr/>
        </p:nvSpPr>
        <p:spPr>
          <a:xfrm>
            <a:off x="6322596" y="17985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78" b="9003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01" b="9968"/>
          <a:stretch/>
        </p:blipFill>
        <p:spPr>
          <a:xfrm>
            <a:off x="10482500" y="1393013"/>
            <a:ext cx="756042" cy="609600"/>
          </a:xfrm>
          <a:prstGeom prst="rect">
            <a:avLst/>
          </a:prstGeom>
        </p:spPr>
      </p:pic>
      <p:sp>
        <p:nvSpPr>
          <p:cNvPr id="4" name="مخطط انسيابي: معالجة متعاقبة 3"/>
          <p:cNvSpPr/>
          <p:nvPr/>
        </p:nvSpPr>
        <p:spPr>
          <a:xfrm>
            <a:off x="9361714" y="1493161"/>
            <a:ext cx="1083864" cy="409303"/>
          </a:xfrm>
          <a:prstGeom prst="flowChartAlternateProcess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أتــأكـــد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5997532" y="1503858"/>
            <a:ext cx="32594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أمثل كلاً من البيانات الآتية بالأعمدة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455853" y="175569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4772" y="2337402"/>
            <a:ext cx="5124473" cy="3125654"/>
          </a:xfrm>
          <a:prstGeom prst="rect">
            <a:avLst/>
          </a:prstGeom>
        </p:spPr>
      </p:pic>
      <p:sp>
        <p:nvSpPr>
          <p:cNvPr id="26" name="مستطيل 25"/>
          <p:cNvSpPr/>
          <p:nvPr/>
        </p:nvSpPr>
        <p:spPr>
          <a:xfrm>
            <a:off x="1182671" y="1895557"/>
            <a:ext cx="5166921" cy="3590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/>
          <p:cNvSpPr/>
          <p:nvPr/>
        </p:nvSpPr>
        <p:spPr>
          <a:xfrm>
            <a:off x="1752054" y="2527237"/>
            <a:ext cx="4241073" cy="199701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8" name="رابط مستقيم 27"/>
          <p:cNvCxnSpPr/>
          <p:nvPr/>
        </p:nvCxnSpPr>
        <p:spPr>
          <a:xfrm>
            <a:off x="1752054" y="4032555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1752054" y="4280205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/>
          <p:nvPr/>
        </p:nvCxnSpPr>
        <p:spPr>
          <a:xfrm>
            <a:off x="1752054" y="3781095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>
            <a:off x="1752053" y="3552495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>
            <a:off x="1752052" y="3320085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/>
          <p:nvPr/>
        </p:nvCxnSpPr>
        <p:spPr>
          <a:xfrm>
            <a:off x="1752052" y="4519809"/>
            <a:ext cx="4355738" cy="44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كسهم مستقيم 39"/>
          <p:cNvCxnSpPr/>
          <p:nvPr/>
        </p:nvCxnSpPr>
        <p:spPr>
          <a:xfrm flipH="1" flipV="1">
            <a:off x="1752046" y="2419338"/>
            <a:ext cx="6" cy="21106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ربع نص 40"/>
          <p:cNvSpPr txBox="1"/>
          <p:nvPr/>
        </p:nvSpPr>
        <p:spPr>
          <a:xfrm>
            <a:off x="2986665" y="5005251"/>
            <a:ext cx="14313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الوجبات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 rot="16200000">
            <a:off x="752850" y="3441234"/>
            <a:ext cx="11281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عدد الطلاب 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1476367" y="4556037"/>
            <a:ext cx="14104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الأرز مع اللحم </a:t>
            </a:r>
            <a:endParaRPr lang="ar-SA" sz="1600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2755496" y="4562455"/>
            <a:ext cx="152088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الأرز مع الدجاج</a:t>
            </a:r>
            <a:endParaRPr lang="ar-SA" sz="1600" dirty="0"/>
          </a:p>
        </p:txBody>
      </p:sp>
      <p:sp>
        <p:nvSpPr>
          <p:cNvPr id="48" name="مربع نص 47"/>
          <p:cNvSpPr txBox="1"/>
          <p:nvPr/>
        </p:nvSpPr>
        <p:spPr>
          <a:xfrm>
            <a:off x="4167770" y="4559108"/>
            <a:ext cx="140675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الأرز مع السمك </a:t>
            </a:r>
            <a:endParaRPr lang="ar-SA" sz="1600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2214297" y="1983999"/>
            <a:ext cx="29760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الوجبة المفضلة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1417811" y="4348558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٠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1413495" y="4105550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٢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1424641" y="3866876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٤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1417811" y="3641203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٦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1424641" y="3385194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٨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1352042" y="3147578"/>
            <a:ext cx="45018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١٠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1352042" y="2908994"/>
            <a:ext cx="4532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١٢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57" name="مستطيل 56"/>
          <p:cNvSpPr/>
          <p:nvPr/>
        </p:nvSpPr>
        <p:spPr>
          <a:xfrm>
            <a:off x="2103113" y="4026838"/>
            <a:ext cx="438540" cy="483781"/>
          </a:xfrm>
          <a:prstGeom prst="rect">
            <a:avLst/>
          </a:prstGeom>
          <a:solidFill>
            <a:srgbClr val="FF9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3" name="رابط مستقيم 62"/>
          <p:cNvCxnSpPr/>
          <p:nvPr/>
        </p:nvCxnSpPr>
        <p:spPr>
          <a:xfrm>
            <a:off x="1752050" y="3065329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63"/>
          <p:cNvCxnSpPr/>
          <p:nvPr/>
        </p:nvCxnSpPr>
        <p:spPr>
          <a:xfrm>
            <a:off x="1752050" y="2793048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مربع نص 64"/>
          <p:cNvSpPr txBox="1"/>
          <p:nvPr/>
        </p:nvSpPr>
        <p:spPr>
          <a:xfrm>
            <a:off x="1348960" y="2654903"/>
            <a:ext cx="4532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١٤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66" name="مربع نص 65"/>
          <p:cNvSpPr txBox="1"/>
          <p:nvPr/>
        </p:nvSpPr>
        <p:spPr>
          <a:xfrm>
            <a:off x="1348960" y="2389793"/>
            <a:ext cx="4532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١٦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67" name="مستطيل 66"/>
          <p:cNvSpPr/>
          <p:nvPr/>
        </p:nvSpPr>
        <p:spPr>
          <a:xfrm>
            <a:off x="3395206" y="3058860"/>
            <a:ext cx="438540" cy="1451759"/>
          </a:xfrm>
          <a:prstGeom prst="rect">
            <a:avLst/>
          </a:prstGeom>
          <a:solidFill>
            <a:srgbClr val="FF9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8" name="مستطيل 67"/>
          <p:cNvSpPr/>
          <p:nvPr/>
        </p:nvSpPr>
        <p:spPr>
          <a:xfrm>
            <a:off x="4769487" y="2670144"/>
            <a:ext cx="438540" cy="1840741"/>
          </a:xfrm>
          <a:prstGeom prst="rect">
            <a:avLst/>
          </a:prstGeom>
          <a:solidFill>
            <a:srgbClr val="FF9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مستطيل مستدير الزوايا 68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41" grpId="0"/>
      <p:bldP spid="42" grpId="0"/>
      <p:bldP spid="43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65" grpId="0"/>
      <p:bldP spid="66" grpId="0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3" name="مخطط انسيابي: محطة طرفية 22"/>
          <p:cNvSpPr/>
          <p:nvPr/>
        </p:nvSpPr>
        <p:spPr>
          <a:xfrm>
            <a:off x="6322596" y="17985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78" b="9003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01" b="9968"/>
          <a:stretch/>
        </p:blipFill>
        <p:spPr>
          <a:xfrm>
            <a:off x="10482500" y="1393013"/>
            <a:ext cx="756042" cy="609600"/>
          </a:xfrm>
          <a:prstGeom prst="rect">
            <a:avLst/>
          </a:prstGeom>
        </p:spPr>
      </p:pic>
      <p:sp>
        <p:nvSpPr>
          <p:cNvPr id="4" name="مخطط انسيابي: معالجة متعاقبة 3"/>
          <p:cNvSpPr/>
          <p:nvPr/>
        </p:nvSpPr>
        <p:spPr>
          <a:xfrm>
            <a:off x="9361714" y="1493161"/>
            <a:ext cx="1083864" cy="409303"/>
          </a:xfrm>
          <a:prstGeom prst="flowChartAlternateProcess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أتــأكـــد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5997532" y="1503858"/>
            <a:ext cx="32594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أمثل كلاً من البيانات الآتية بالأعمدة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455853" y="175569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1182671" y="1895557"/>
            <a:ext cx="5166921" cy="3590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/>
          <p:cNvSpPr/>
          <p:nvPr/>
        </p:nvSpPr>
        <p:spPr>
          <a:xfrm>
            <a:off x="1752054" y="2527237"/>
            <a:ext cx="4241073" cy="199701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8" name="رابط مستقيم 27"/>
          <p:cNvCxnSpPr/>
          <p:nvPr/>
        </p:nvCxnSpPr>
        <p:spPr>
          <a:xfrm>
            <a:off x="1752054" y="4032555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1752054" y="4280205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/>
          <p:nvPr/>
        </p:nvCxnSpPr>
        <p:spPr>
          <a:xfrm>
            <a:off x="1752054" y="3781095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>
            <a:off x="1752053" y="3552495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>
            <a:off x="1752052" y="3320085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/>
          <p:nvPr/>
        </p:nvCxnSpPr>
        <p:spPr>
          <a:xfrm>
            <a:off x="1752052" y="4519809"/>
            <a:ext cx="4355738" cy="44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كسهم مستقيم 39"/>
          <p:cNvCxnSpPr/>
          <p:nvPr/>
        </p:nvCxnSpPr>
        <p:spPr>
          <a:xfrm flipH="1" flipV="1">
            <a:off x="1752046" y="2419338"/>
            <a:ext cx="6" cy="21106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ربع نص 40"/>
          <p:cNvSpPr txBox="1"/>
          <p:nvPr/>
        </p:nvSpPr>
        <p:spPr>
          <a:xfrm>
            <a:off x="2986665" y="5005251"/>
            <a:ext cx="14313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الفاكهة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 rot="16200000">
            <a:off x="768090" y="3402281"/>
            <a:ext cx="11281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عدد الطلاب 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1914715" y="4540542"/>
            <a:ext cx="67254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التفاح</a:t>
            </a:r>
            <a:endParaRPr lang="ar-SA" sz="1600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2782243" y="4563765"/>
            <a:ext cx="73308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البرتقال</a:t>
            </a:r>
            <a:endParaRPr lang="ar-SA" sz="1600" dirty="0"/>
          </a:p>
        </p:txBody>
      </p:sp>
      <p:sp>
        <p:nvSpPr>
          <p:cNvPr id="48" name="مربع نص 47"/>
          <p:cNvSpPr txBox="1"/>
          <p:nvPr/>
        </p:nvSpPr>
        <p:spPr>
          <a:xfrm>
            <a:off x="3666954" y="4558633"/>
            <a:ext cx="67486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الموز</a:t>
            </a:r>
            <a:endParaRPr lang="ar-SA" sz="1600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2214297" y="1983999"/>
            <a:ext cx="29760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الفاكهة المفضلة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1417811" y="4348558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٠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1413495" y="4105550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٢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1424641" y="3866876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٤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1417811" y="3641203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٦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1424641" y="3385194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٨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1352042" y="3147578"/>
            <a:ext cx="45018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١٠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1352042" y="2908994"/>
            <a:ext cx="4532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١٢</a:t>
            </a:r>
            <a:endParaRPr lang="ar-SA" sz="1600" b="1" dirty="0">
              <a:solidFill>
                <a:srgbClr val="C00000"/>
              </a:solidFill>
            </a:endParaRPr>
          </a:p>
        </p:txBody>
      </p:sp>
      <p:cxnSp>
        <p:nvCxnSpPr>
          <p:cNvPr id="63" name="رابط مستقيم 62"/>
          <p:cNvCxnSpPr/>
          <p:nvPr/>
        </p:nvCxnSpPr>
        <p:spPr>
          <a:xfrm>
            <a:off x="1752050" y="3065329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63"/>
          <p:cNvCxnSpPr/>
          <p:nvPr/>
        </p:nvCxnSpPr>
        <p:spPr>
          <a:xfrm>
            <a:off x="1752050" y="2793048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مربع نص 64"/>
          <p:cNvSpPr txBox="1"/>
          <p:nvPr/>
        </p:nvSpPr>
        <p:spPr>
          <a:xfrm>
            <a:off x="1348960" y="2654903"/>
            <a:ext cx="4532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١٤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66" name="مربع نص 65"/>
          <p:cNvSpPr txBox="1"/>
          <p:nvPr/>
        </p:nvSpPr>
        <p:spPr>
          <a:xfrm>
            <a:off x="1348960" y="2389793"/>
            <a:ext cx="4532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١٦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67" name="مستطيل 66"/>
          <p:cNvSpPr/>
          <p:nvPr/>
        </p:nvSpPr>
        <p:spPr>
          <a:xfrm>
            <a:off x="2986490" y="3320912"/>
            <a:ext cx="438540" cy="11973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8" name="مستطيل 67"/>
          <p:cNvSpPr/>
          <p:nvPr/>
        </p:nvSpPr>
        <p:spPr>
          <a:xfrm>
            <a:off x="3869867" y="3552494"/>
            <a:ext cx="438540" cy="96640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9" name="صورة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9416" y="2196974"/>
            <a:ext cx="4798801" cy="3233334"/>
          </a:xfrm>
          <a:prstGeom prst="rect">
            <a:avLst/>
          </a:prstGeom>
        </p:spPr>
      </p:pic>
      <p:sp>
        <p:nvSpPr>
          <p:cNvPr id="57" name="مستطيل 56"/>
          <p:cNvSpPr/>
          <p:nvPr/>
        </p:nvSpPr>
        <p:spPr>
          <a:xfrm>
            <a:off x="2103113" y="2521521"/>
            <a:ext cx="438540" cy="1996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مستطيل مستدير الزوايا 59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9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41" grpId="0"/>
      <p:bldP spid="42" grpId="0"/>
      <p:bldP spid="43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5" grpId="0"/>
      <p:bldP spid="66" grpId="0"/>
      <p:bldP spid="67" grpId="0" animBg="1"/>
      <p:bldP spid="68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3" name="مخطط انسيابي: محطة طرفية 22"/>
          <p:cNvSpPr/>
          <p:nvPr/>
        </p:nvSpPr>
        <p:spPr>
          <a:xfrm>
            <a:off x="6322596" y="17985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78" b="9003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01" b="9968"/>
          <a:stretch/>
        </p:blipFill>
        <p:spPr>
          <a:xfrm>
            <a:off x="10482500" y="1393013"/>
            <a:ext cx="756042" cy="609600"/>
          </a:xfrm>
          <a:prstGeom prst="rect">
            <a:avLst/>
          </a:prstGeom>
        </p:spPr>
      </p:pic>
      <p:sp>
        <p:nvSpPr>
          <p:cNvPr id="4" name="مخطط انسيابي: معالجة متعاقبة 3"/>
          <p:cNvSpPr/>
          <p:nvPr/>
        </p:nvSpPr>
        <p:spPr>
          <a:xfrm>
            <a:off x="9361714" y="1493161"/>
            <a:ext cx="1083864" cy="409303"/>
          </a:xfrm>
          <a:prstGeom prst="flowChartAlternateProcess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أتــأكـــد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5997532" y="1503858"/>
            <a:ext cx="32594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أمثل كلاً من البيانات الآتية بالأعمدة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455853" y="175569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9736" y="2094002"/>
            <a:ext cx="6321001" cy="183653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r="11796" b="7683"/>
          <a:stretch/>
        </p:blipFill>
        <p:spPr>
          <a:xfrm>
            <a:off x="2254339" y="2449971"/>
            <a:ext cx="2243872" cy="4237129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1170184" y="1750761"/>
            <a:ext cx="3753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7030A0"/>
                </a:solidFill>
              </a:rPr>
              <a:t>أنتظر إجاباتكم يا أصدقائي </a:t>
            </a:r>
            <a:endParaRPr lang="ar-SA" sz="2800" b="1" dirty="0">
              <a:solidFill>
                <a:srgbClr val="7030A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6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335</Words>
  <Application>Microsoft Office PowerPoint</Application>
  <PresentationFormat>شاشة عريضة</PresentationFormat>
  <Paragraphs>122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168</cp:revision>
  <dcterms:created xsi:type="dcterms:W3CDTF">2022-12-02T21:48:32Z</dcterms:created>
  <dcterms:modified xsi:type="dcterms:W3CDTF">2023-04-29T05:57:55Z</dcterms:modified>
</cp:coreProperties>
</file>