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1" r:id="rId4"/>
  </p:sldMasterIdLst>
  <p:notesMasterIdLst>
    <p:notesMasterId r:id="rId24"/>
  </p:notesMasterIdLst>
  <p:sldIdLst>
    <p:sldId id="1045" r:id="rId5"/>
    <p:sldId id="1030" r:id="rId6"/>
    <p:sldId id="1029" r:id="rId7"/>
    <p:sldId id="271" r:id="rId8"/>
    <p:sldId id="275" r:id="rId9"/>
    <p:sldId id="1046" r:id="rId10"/>
    <p:sldId id="259" r:id="rId11"/>
    <p:sldId id="291" r:id="rId12"/>
    <p:sldId id="1081" r:id="rId13"/>
    <p:sldId id="258" r:id="rId14"/>
    <p:sldId id="1082" r:id="rId15"/>
    <p:sldId id="1047" r:id="rId16"/>
    <p:sldId id="1049" r:id="rId17"/>
    <p:sldId id="1083" r:id="rId18"/>
    <p:sldId id="1084" r:id="rId19"/>
    <p:sldId id="1071" r:id="rId20"/>
    <p:sldId id="1085" r:id="rId21"/>
    <p:sldId id="1086" r:id="rId22"/>
    <p:sldId id="1064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onotype Koufi" pitchFamily="2" charset="-78"/>
      <p:bold r:id="rId31"/>
    </p:embeddedFont>
    <p:embeddedFont>
      <p:font typeface="Oswald" panose="00000500000000000000" pitchFamily="2" charset="0"/>
      <p:regular r:id="rId32"/>
      <p:bold r:id="rId33"/>
    </p:embeddedFont>
    <p:embeddedFont>
      <p:font typeface="Ubuntu" panose="020B0504030602030204" pitchFamily="34" charset="0"/>
      <p:regular r:id="rId34"/>
      <p:bold r:id="rId35"/>
      <p:italic r:id="rId36"/>
      <p:boldItalic r:id="rId37"/>
    </p:embeddedFont>
    <p:embeddedFont>
      <p:font typeface="Wingdings 2" panose="05020102010507070707" pitchFamily="18" charset="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D7"/>
    <a:srgbClr val="EF6011"/>
    <a:srgbClr val="02A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B50031-B075-4A30-9943-B2201C255BA9}">
  <a:tblStyle styleId="{E6B50031-B075-4A30-9943-B2201C255B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849623ff8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849623ff8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856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191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7804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64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824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044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499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90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8709aee9b2_1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8709aee9b2_1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8582fade1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8582fade1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8582fade1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8582fade1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8582fade18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8582fade18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97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950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015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0271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0272"/>
            <a:ext cx="5800725" cy="435887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378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4841825" y="1733250"/>
            <a:ext cx="33816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4841825" y="1524496"/>
            <a:ext cx="30315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7565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subTitle" idx="1"/>
          </p:nvPr>
        </p:nvSpPr>
        <p:spPr>
          <a:xfrm>
            <a:off x="728700" y="1164875"/>
            <a:ext cx="77022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2669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988824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022274" y="2548613"/>
            <a:ext cx="22272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3420563" y="2193481"/>
            <a:ext cx="2294100" cy="2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3452063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5852337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5883837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8633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993850" y="1679338"/>
            <a:ext cx="34878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993850" y="3176275"/>
            <a:ext cx="35526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525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1714971" y="2070634"/>
            <a:ext cx="23622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5159644" y="207003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1666921" y="387942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5159644" y="3877665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5391994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5391994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1948821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1899271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523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886638" y="2262398"/>
            <a:ext cx="30315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886650" y="1893138"/>
            <a:ext cx="30315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6104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55473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1574275" y="124657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1574275" y="2096223"/>
            <a:ext cx="62463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1574275" y="2936430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1574275" y="377713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1574275" y="1526353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1574275" y="2370712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1574275" y="320862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1574275" y="405213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316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9144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5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432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0"/>
            <a:ext cx="3886200" cy="326350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0"/>
            <a:ext cx="3886200" cy="326350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256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8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663"/>
            <a:ext cx="3886201" cy="276039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470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536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B0B85-F3BF-4A0C-9B20-66F6913FD4A4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25054"/>
      </p:ext>
    </p:extLst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25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516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5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6" r:id="rId14"/>
    <p:sldLayoutId id="2147483727" r:id="rId15"/>
    <p:sldLayoutId id="2147483728" r:id="rId16"/>
    <p:sldLayoutId id="2147483729" r:id="rId17"/>
    <p:sldLayoutId id="2147483730" r:id="rId1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3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3.xml"/><Relationship Id="rId5" Type="http://schemas.openxmlformats.org/officeDocument/2006/relationships/slide" Target="slide7.xml"/><Relationship Id="rId10" Type="http://schemas.microsoft.com/office/2007/relationships/hdphoto" Target="../media/hdphoto1.wdp"/><Relationship Id="rId4" Type="http://schemas.openxmlformats.org/officeDocument/2006/relationships/slide" Target="slide6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2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7" name="Google Shape;1037;p4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8" name="Google Shape;1038;p4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9" name="Google Shape;1039;p42">
            <a:hlinkClick r:id="rId4" action="ppaction://hlinksldjump"/>
          </p:cNvPr>
          <p:cNvSpPr/>
          <p:nvPr/>
        </p:nvSpPr>
        <p:spPr>
          <a:xfrm>
            <a:off x="7246207" y="695853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46" name="Google Shape;1046;p4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F0F05E8-F585-4AE1-8E6D-00A52316BD5D}"/>
              </a:ext>
            </a:extLst>
          </p:cNvPr>
          <p:cNvSpPr txBox="1"/>
          <p:nvPr/>
        </p:nvSpPr>
        <p:spPr>
          <a:xfrm>
            <a:off x="1273365" y="381964"/>
            <a:ext cx="7151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     الشغل والآلات البسيطة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9B6F3CA-F774-4D41-8C99-FDD795F9C04F}"/>
              </a:ext>
            </a:extLst>
          </p:cNvPr>
          <p:cNvSpPr/>
          <p:nvPr/>
        </p:nvSpPr>
        <p:spPr>
          <a:xfrm>
            <a:off x="5832755" y="12480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EDAC4F1-401A-4375-9A11-79AD1653276B}"/>
              </a:ext>
            </a:extLst>
          </p:cNvPr>
          <p:cNvSpPr/>
          <p:nvPr/>
        </p:nvSpPr>
        <p:spPr>
          <a:xfrm>
            <a:off x="6014761" y="14004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290" name="Picture 2" descr="مشاهدة صورة المصدر">
            <a:extLst>
              <a:ext uri="{FF2B5EF4-FFF2-40B4-BE49-F238E27FC236}">
                <a16:creationId xmlns:a16="http://schemas.microsoft.com/office/drawing/2014/main" id="{07101F15-F15D-45A0-AFDF-593A5393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31" y="1739066"/>
            <a:ext cx="1791296" cy="13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B19A4E9-09DD-474D-93F1-302C99FE2A04}"/>
              </a:ext>
            </a:extLst>
          </p:cNvPr>
          <p:cNvSpPr/>
          <p:nvPr/>
        </p:nvSpPr>
        <p:spPr>
          <a:xfrm>
            <a:off x="3291678" y="2237652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6717EC8-025E-48D3-928B-5EC7EB1CE505}"/>
              </a:ext>
            </a:extLst>
          </p:cNvPr>
          <p:cNvSpPr/>
          <p:nvPr/>
        </p:nvSpPr>
        <p:spPr>
          <a:xfrm>
            <a:off x="3475856" y="2389159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0E54E75-85B5-40E6-B109-1A01F6BF3624}"/>
              </a:ext>
            </a:extLst>
          </p:cNvPr>
          <p:cNvSpPr/>
          <p:nvPr/>
        </p:nvSpPr>
        <p:spPr>
          <a:xfrm>
            <a:off x="630752" y="131912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ACA84C1-AAB0-4DB2-9A1B-A10E707B8E47}"/>
              </a:ext>
            </a:extLst>
          </p:cNvPr>
          <p:cNvSpPr/>
          <p:nvPr/>
        </p:nvSpPr>
        <p:spPr>
          <a:xfrm>
            <a:off x="785324" y="1475780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4B0ADAF-2DD1-426D-B477-6B2B0B7BE462}"/>
              </a:ext>
            </a:extLst>
          </p:cNvPr>
          <p:cNvSpPr txBox="1"/>
          <p:nvPr/>
        </p:nvSpPr>
        <p:spPr>
          <a:xfrm>
            <a:off x="3625662" y="2919493"/>
            <a:ext cx="1761515" cy="132343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الدرس الأول</a:t>
            </a:r>
          </a:p>
          <a:p>
            <a:pPr algn="ctr"/>
            <a:r>
              <a:rPr lang="ar-SA" sz="2000" b="1" dirty="0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000" b="1" dirty="0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الشغل</a:t>
            </a:r>
          </a:p>
          <a:p>
            <a:pPr algn="ctr"/>
            <a:endParaRPr lang="ar-SA" sz="2000" b="1" dirty="0">
              <a:solidFill>
                <a:schemeClr val="accent6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3D88C7A-6BAD-4AF1-AD78-EE224A64D5D6}"/>
              </a:ext>
            </a:extLst>
          </p:cNvPr>
          <p:cNvSpPr txBox="1"/>
          <p:nvPr/>
        </p:nvSpPr>
        <p:spPr>
          <a:xfrm>
            <a:off x="1033739" y="2062523"/>
            <a:ext cx="1540329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علـــــــــــــــوم</a:t>
            </a:r>
            <a:endParaRPr lang="en-US" sz="1600" b="1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C5C11D6-9020-4C3E-A210-1A6C54F76A49}"/>
              </a:ext>
            </a:extLst>
          </p:cNvPr>
          <p:cNvSpPr txBox="1"/>
          <p:nvPr/>
        </p:nvSpPr>
        <p:spPr>
          <a:xfrm>
            <a:off x="920925" y="2793701"/>
            <a:ext cx="191454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accent6"/>
                </a:solidFill>
                <a:ea typeface="Monotype Koufi" pitchFamily="2" charset="-78"/>
                <a:cs typeface="Monotype Koufi" pitchFamily="2" charset="-78"/>
              </a:rPr>
              <a:t>الصف</a:t>
            </a:r>
            <a:endParaRPr lang="ar-SA" sz="1800" b="1" dirty="0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 dirty="0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الثالث الابتدائي</a:t>
            </a:r>
            <a:endParaRPr lang="ar-SA" sz="1800" b="1" dirty="0">
              <a:solidFill>
                <a:schemeClr val="accent6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F719E3D-B1E1-404D-9E68-5AAD95FCC78E}"/>
              </a:ext>
            </a:extLst>
          </p:cNvPr>
          <p:cNvSpPr txBox="1"/>
          <p:nvPr/>
        </p:nvSpPr>
        <p:spPr>
          <a:xfrm>
            <a:off x="723167" y="3705609"/>
            <a:ext cx="2397354" cy="1200329"/>
          </a:xfrm>
          <a:prstGeom prst="rect">
            <a:avLst/>
          </a:prstGeom>
          <a:ln w="57150"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ar-SA" sz="1800" b="1" dirty="0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 dirty="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الفصل (11)</a:t>
            </a:r>
          </a:p>
          <a:p>
            <a:pPr algn="ctr"/>
            <a:r>
              <a:rPr lang="ar-SA" sz="1800" b="1" dirty="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الشغل </a:t>
            </a:r>
            <a:r>
              <a:rPr lang="ar-SA" sz="1800" b="1" dirty="0" err="1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والآلآت</a:t>
            </a:r>
            <a:r>
              <a:rPr lang="ar-SA" sz="1800" b="1" dirty="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البسيطة</a:t>
            </a:r>
          </a:p>
          <a:p>
            <a:pPr algn="ctr"/>
            <a:endParaRPr lang="ar-SA" sz="1800" b="1" dirty="0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3E50A5C-B5B7-40A7-BDA1-CF0DC5C05200}"/>
              </a:ext>
            </a:extLst>
          </p:cNvPr>
          <p:cNvSpPr/>
          <p:nvPr/>
        </p:nvSpPr>
        <p:spPr>
          <a:xfrm>
            <a:off x="7960627" y="4508308"/>
            <a:ext cx="116526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142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40C317A-F5EF-45E1-824B-7B530AB0B1E8}"/>
              </a:ext>
            </a:extLst>
          </p:cNvPr>
          <p:cNvSpPr txBox="1"/>
          <p:nvPr/>
        </p:nvSpPr>
        <p:spPr>
          <a:xfrm>
            <a:off x="6316195" y="3192663"/>
            <a:ext cx="4594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400" b="1" dirty="0">
                <a:solidFill>
                  <a:srgbClr val="C00000"/>
                </a:solidFill>
              </a:rPr>
              <a:t>الفصل الدراسي الثالث</a:t>
            </a: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87AC5B4-0562-5152-E06D-2A1347A92F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2835467" y="893395"/>
            <a:ext cx="2815282" cy="135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1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AD6350E-0598-498E-9409-D452D9BFE9E1}"/>
              </a:ext>
            </a:extLst>
          </p:cNvPr>
          <p:cNvSpPr txBox="1"/>
          <p:nvPr/>
        </p:nvSpPr>
        <p:spPr>
          <a:xfrm>
            <a:off x="438768" y="1425794"/>
            <a:ext cx="362612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6"/>
                </a:solidFill>
                <a:latin typeface="Calibri"/>
              </a:rPr>
              <a:t>الشغل ؟ 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67184E0-0B99-4080-A31A-3279B58E63B7}"/>
              </a:ext>
            </a:extLst>
          </p:cNvPr>
          <p:cNvSpPr txBox="1"/>
          <p:nvPr/>
        </p:nvSpPr>
        <p:spPr>
          <a:xfrm>
            <a:off x="1931446" y="2341382"/>
            <a:ext cx="1897456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هل كل ما نقوم به في المدرسة يعد شغلا ؟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5845792-F009-46B9-95D6-409EBE0AD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2" y="2024299"/>
            <a:ext cx="1568924" cy="2019159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21F2F98-BBCC-431F-8370-614354695A8A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الشغل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251E313-D7AD-4522-9F89-CFC3EAB0378A}"/>
              </a:ext>
            </a:extLst>
          </p:cNvPr>
          <p:cNvSpPr/>
          <p:nvPr/>
        </p:nvSpPr>
        <p:spPr>
          <a:xfrm>
            <a:off x="7989085" y="4470768"/>
            <a:ext cx="1120454" cy="57318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AE38ED2-A9E0-B333-83F7-9E546C99C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911" y="1286474"/>
            <a:ext cx="3671295" cy="308000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7228F34-994D-7E0E-C02E-B6D7A00ADC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261740" y="3669328"/>
            <a:ext cx="4346533" cy="1565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21F2F98-BBCC-431F-8370-614354695A8A}"/>
              </a:ext>
            </a:extLst>
          </p:cNvPr>
          <p:cNvSpPr txBox="1"/>
          <p:nvPr/>
        </p:nvSpPr>
        <p:spPr>
          <a:xfrm>
            <a:off x="1883484" y="311799"/>
            <a:ext cx="385926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الشغل 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251E313-D7AD-4522-9F89-CFC3EAB0378A}"/>
              </a:ext>
            </a:extLst>
          </p:cNvPr>
          <p:cNvSpPr/>
          <p:nvPr/>
        </p:nvSpPr>
        <p:spPr>
          <a:xfrm>
            <a:off x="7949882" y="4494229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144</a:t>
            </a:r>
          </a:p>
        </p:txBody>
      </p:sp>
      <p:pic>
        <p:nvPicPr>
          <p:cNvPr id="2" name="IMG_2245">
            <a:hlinkClick r:id="" action="ppaction://media"/>
            <a:extLst>
              <a:ext uri="{FF2B5EF4-FFF2-40B4-BE49-F238E27FC236}">
                <a16:creationId xmlns:a16="http://schemas.microsoft.com/office/drawing/2014/main" id="{42CA40DF-DF03-AB86-7EBF-54BF1AC571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328" y="834424"/>
            <a:ext cx="7341402" cy="361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9613FAC2-DCD2-4925-9D90-B2BC530D4D9D}"/>
              </a:ext>
            </a:extLst>
          </p:cNvPr>
          <p:cNvSpPr/>
          <p:nvPr/>
        </p:nvSpPr>
        <p:spPr>
          <a:xfrm>
            <a:off x="7942922" y="4542791"/>
            <a:ext cx="1166778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70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BE5ACCA9-2D7D-45F5-873D-67FB8F3B0CBD}"/>
              </a:ext>
            </a:extLst>
          </p:cNvPr>
          <p:cNvSpPr txBox="1"/>
          <p:nvPr/>
        </p:nvSpPr>
        <p:spPr>
          <a:xfrm>
            <a:off x="6638656" y="1218726"/>
            <a:ext cx="14283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latin typeface="Oswald" panose="02000503000000000000" pitchFamily="2" charset="0"/>
              </a:rPr>
              <a:t>الشغل </a:t>
            </a:r>
            <a:endParaRPr lang="ar-SY" sz="3600" b="1" dirty="0">
              <a:solidFill>
                <a:schemeClr val="accent4">
                  <a:lumMod val="50000"/>
                </a:schemeClr>
              </a:solidFill>
              <a:latin typeface="Oswald" panose="02000503000000000000" pitchFamily="2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39B9FA0-6BAF-496C-9E92-0FFEDC51E092}"/>
              </a:ext>
            </a:extLst>
          </p:cNvPr>
          <p:cNvSpPr txBox="1"/>
          <p:nvPr/>
        </p:nvSpPr>
        <p:spPr>
          <a:xfrm>
            <a:off x="3852321" y="2123077"/>
            <a:ext cx="453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الشغل هو القوة </a:t>
            </a:r>
            <a:r>
              <a:rPr lang="ar-SA" sz="2000" b="1" dirty="0" err="1"/>
              <a:t>الميذولة</a:t>
            </a:r>
            <a:r>
              <a:rPr lang="ar-SA" sz="2000" b="1" dirty="0"/>
              <a:t> لتحريك الجسم مسافة معينة</a:t>
            </a:r>
            <a:endParaRPr lang="ar-SY" sz="2000" b="1" dirty="0"/>
          </a:p>
        </p:txBody>
      </p:sp>
      <p:sp>
        <p:nvSpPr>
          <p:cNvPr id="42" name="TextBox 33">
            <a:extLst>
              <a:ext uri="{FF2B5EF4-FFF2-40B4-BE49-F238E27FC236}">
                <a16:creationId xmlns:a16="http://schemas.microsoft.com/office/drawing/2014/main" id="{2E2C1278-E1AE-4E39-B5BF-AD50A8689DC5}"/>
              </a:ext>
            </a:extLst>
          </p:cNvPr>
          <p:cNvSpPr txBox="1"/>
          <p:nvPr/>
        </p:nvSpPr>
        <p:spPr>
          <a:xfrm>
            <a:off x="4131370" y="3447922"/>
            <a:ext cx="421161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1800" b="1" dirty="0">
                <a:solidFill>
                  <a:srgbClr val="FF0000"/>
                </a:solidFill>
              </a:rPr>
              <a:t>يمكن حساب الشغل عن طريق العلاقة التالية 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1800" b="1" dirty="0">
                <a:solidFill>
                  <a:srgbClr val="FF0000"/>
                </a:solidFill>
              </a:rPr>
              <a:t>الشغل = القوة × المسافة </a:t>
            </a:r>
            <a:endParaRPr lang="ar-SY" sz="1800" b="1" dirty="0">
              <a:solidFill>
                <a:srgbClr val="FF0000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8AAB46A-1F68-4821-90B5-AE8E60F6BA51}"/>
              </a:ext>
            </a:extLst>
          </p:cNvPr>
          <p:cNvSpPr txBox="1"/>
          <p:nvPr/>
        </p:nvSpPr>
        <p:spPr>
          <a:xfrm>
            <a:off x="1623307" y="387734"/>
            <a:ext cx="385926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الشغل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D4A8D0A-05D3-55E8-BA64-FEBF5A6BE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28" y="933250"/>
            <a:ext cx="3148842" cy="323238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430C88F-C9B3-6BA0-E5F4-53B6678EEE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-677479" y="3778714"/>
            <a:ext cx="4532147" cy="1528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D6790C7-B047-4F94-85C3-735CC8797C6D}"/>
              </a:ext>
            </a:extLst>
          </p:cNvPr>
          <p:cNvSpPr txBox="1"/>
          <p:nvPr/>
        </p:nvSpPr>
        <p:spPr>
          <a:xfrm>
            <a:off x="2026393" y="1248460"/>
            <a:ext cx="5694241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1800" b="1" dirty="0">
                <a:solidFill>
                  <a:schemeClr val="accent6"/>
                </a:solidFill>
              </a:rPr>
              <a:t>هل نبذل شغلا في كل حالة مما يأتي :</a:t>
            </a:r>
            <a:endParaRPr lang="ar-EG" sz="1800" b="1" dirty="0">
              <a:solidFill>
                <a:schemeClr val="accent6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1672544" y="566296"/>
            <a:ext cx="18419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الشغل</a:t>
            </a:r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4E341CF2-C749-4C1D-8467-0D361E136EAD}"/>
              </a:ext>
            </a:extLst>
          </p:cNvPr>
          <p:cNvSpPr txBox="1"/>
          <p:nvPr/>
        </p:nvSpPr>
        <p:spPr>
          <a:xfrm>
            <a:off x="3587233" y="3299614"/>
            <a:ext cx="4355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SY" sz="2800" b="1" dirty="0">
              <a:solidFill>
                <a:srgbClr val="C0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244852E-7574-0472-905C-4D50E1D75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00" y="1637301"/>
            <a:ext cx="2308599" cy="311532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4281835-C4B2-905D-F8A4-0B0BF43DA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612" y="2480009"/>
            <a:ext cx="4239311" cy="21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D6790C7-B047-4F94-85C3-735CC8797C6D}"/>
              </a:ext>
            </a:extLst>
          </p:cNvPr>
          <p:cNvSpPr txBox="1"/>
          <p:nvPr/>
        </p:nvSpPr>
        <p:spPr>
          <a:xfrm>
            <a:off x="2026393" y="1248460"/>
            <a:ext cx="5694241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1800" b="1" dirty="0">
                <a:solidFill>
                  <a:schemeClr val="accent6"/>
                </a:solidFill>
              </a:rPr>
              <a:t>هل نبذل شغلا في كل حالة مما يأتي :</a:t>
            </a:r>
            <a:endParaRPr lang="ar-EG" sz="1800" b="1" dirty="0">
              <a:solidFill>
                <a:schemeClr val="accent6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1672544" y="566296"/>
            <a:ext cx="18419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الشغل</a:t>
            </a:r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4E341CF2-C749-4C1D-8467-0D361E136EAD}"/>
              </a:ext>
            </a:extLst>
          </p:cNvPr>
          <p:cNvSpPr txBox="1"/>
          <p:nvPr/>
        </p:nvSpPr>
        <p:spPr>
          <a:xfrm>
            <a:off x="3587233" y="3299614"/>
            <a:ext cx="4355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SY" sz="2800" b="1" dirty="0">
              <a:solidFill>
                <a:srgbClr val="C0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244852E-7574-0472-905C-4D50E1D75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00" y="1637301"/>
            <a:ext cx="2308599" cy="311532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4281835-C4B2-905D-F8A4-0B0BF43DA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612" y="2480009"/>
            <a:ext cx="4239311" cy="21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4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D6790C7-B047-4F94-85C3-735CC8797C6D}"/>
              </a:ext>
            </a:extLst>
          </p:cNvPr>
          <p:cNvSpPr txBox="1"/>
          <p:nvPr/>
        </p:nvSpPr>
        <p:spPr>
          <a:xfrm>
            <a:off x="2026393" y="1078342"/>
            <a:ext cx="5694241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1800" b="1" dirty="0">
                <a:solidFill>
                  <a:schemeClr val="accent6"/>
                </a:solidFill>
              </a:rPr>
              <a:t>هل نبذل شغلا في كل حالة مما يأتي :</a:t>
            </a:r>
            <a:endParaRPr lang="ar-EG" sz="1800" b="1" dirty="0">
              <a:solidFill>
                <a:schemeClr val="accent6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1672544" y="566296"/>
            <a:ext cx="18419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الشغل</a:t>
            </a:r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4E341CF2-C749-4C1D-8467-0D361E136EAD}"/>
              </a:ext>
            </a:extLst>
          </p:cNvPr>
          <p:cNvSpPr txBox="1"/>
          <p:nvPr/>
        </p:nvSpPr>
        <p:spPr>
          <a:xfrm>
            <a:off x="3587233" y="3299614"/>
            <a:ext cx="4355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SY" sz="2800" b="1" dirty="0">
              <a:solidFill>
                <a:srgbClr val="C00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79A5239-8073-CF6E-51A0-C48AC1E74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1" y="1617792"/>
            <a:ext cx="2486372" cy="345805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A276A7D-B78C-845B-E7B8-0D0E636CF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945" y="2888712"/>
            <a:ext cx="4355689" cy="157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2938585" y="439650"/>
            <a:ext cx="36162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هل نبذل شغلا في الحالات التالية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7361E2C-4CC8-4C2A-BE4D-F3FDBB12B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30" y="36623"/>
            <a:ext cx="2845786" cy="229687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71F45B3-8D4A-33B6-1223-7FBF6A6FD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99" y="1880395"/>
            <a:ext cx="2510059" cy="2896588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86D7A1-077F-4413-99E6-A137B17A851D}"/>
              </a:ext>
            </a:extLst>
          </p:cNvPr>
          <p:cNvSpPr txBox="1"/>
          <p:nvPr/>
        </p:nvSpPr>
        <p:spPr>
          <a:xfrm>
            <a:off x="-174864" y="178475"/>
            <a:ext cx="1518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استراتيجية </a:t>
            </a:r>
          </a:p>
          <a:p>
            <a:pPr algn="ctr"/>
            <a:r>
              <a:rPr lang="ar-SA" sz="1600" b="1" dirty="0"/>
              <a:t>الملاحظة </a:t>
            </a:r>
          </a:p>
          <a:p>
            <a:pPr algn="ctr"/>
            <a:r>
              <a:rPr lang="ar-SA" sz="1600" b="1" dirty="0"/>
              <a:t>و الاكتشاف ..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4FD5A7E-4AFE-4CEF-A727-0AFDC20C0F16}"/>
              </a:ext>
            </a:extLst>
          </p:cNvPr>
          <p:cNvSpPr txBox="1"/>
          <p:nvPr/>
        </p:nvSpPr>
        <p:spPr>
          <a:xfrm>
            <a:off x="584316" y="593974"/>
            <a:ext cx="185736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لاحظ</a:t>
            </a:r>
          </a:p>
          <a:p>
            <a:pPr algn="ctr"/>
            <a:endParaRPr lang="ar-SA" sz="1600" b="1" dirty="0"/>
          </a:p>
          <a:p>
            <a:pPr algn="ctr"/>
            <a:r>
              <a:rPr lang="ar-SA" sz="1600" b="1" dirty="0"/>
              <a:t>الصورة التي امامك</a:t>
            </a:r>
          </a:p>
          <a:p>
            <a:pPr algn="ctr"/>
            <a:r>
              <a:rPr lang="ar-SA" sz="1600" b="1" dirty="0"/>
              <a:t> </a:t>
            </a:r>
          </a:p>
          <a:p>
            <a:pPr algn="ctr"/>
            <a:r>
              <a:rPr lang="ar-SA" b="1" dirty="0"/>
              <a:t>و اجيب عن الأسئلة</a:t>
            </a:r>
          </a:p>
          <a:p>
            <a:pPr algn="ctr"/>
            <a:r>
              <a:rPr lang="ar-SA" b="1" dirty="0"/>
              <a:t> </a:t>
            </a:r>
            <a:r>
              <a:rPr lang="ar-SA" b="1" dirty="0" err="1"/>
              <a:t>التاليه</a:t>
            </a:r>
            <a:r>
              <a:rPr lang="ar-SA" sz="1800" b="1" dirty="0"/>
              <a:t>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A1D8F3C-A82E-E38D-500D-8CC4335E4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142" y="2011231"/>
            <a:ext cx="2551918" cy="25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5F30966-B30C-04A1-E98B-84D2346D9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733" y="1674644"/>
            <a:ext cx="2629267" cy="2953162"/>
          </a:xfrm>
          <a:prstGeom prst="rect">
            <a:avLst/>
          </a:prstGeom>
        </p:spPr>
      </p:pic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2938585" y="439650"/>
            <a:ext cx="36162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هل نبذل شغلا في الحالات التالية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7361E2C-4CC8-4C2A-BE4D-F3FDBB12B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30" y="36623"/>
            <a:ext cx="2845786" cy="2296877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86D7A1-077F-4413-99E6-A137B17A851D}"/>
              </a:ext>
            </a:extLst>
          </p:cNvPr>
          <p:cNvSpPr txBox="1"/>
          <p:nvPr/>
        </p:nvSpPr>
        <p:spPr>
          <a:xfrm>
            <a:off x="-174864" y="178475"/>
            <a:ext cx="1518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استراتيجية </a:t>
            </a:r>
          </a:p>
          <a:p>
            <a:pPr algn="ctr"/>
            <a:r>
              <a:rPr lang="ar-SA" sz="1600" b="1" dirty="0"/>
              <a:t>الملاحظة </a:t>
            </a:r>
          </a:p>
          <a:p>
            <a:pPr algn="ctr"/>
            <a:r>
              <a:rPr lang="ar-SA" sz="1600" b="1" dirty="0"/>
              <a:t>و الاكتشاف ..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4FD5A7E-4AFE-4CEF-A727-0AFDC20C0F16}"/>
              </a:ext>
            </a:extLst>
          </p:cNvPr>
          <p:cNvSpPr txBox="1"/>
          <p:nvPr/>
        </p:nvSpPr>
        <p:spPr>
          <a:xfrm>
            <a:off x="584316" y="593974"/>
            <a:ext cx="185736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لاحظ</a:t>
            </a:r>
          </a:p>
          <a:p>
            <a:pPr algn="ctr"/>
            <a:endParaRPr lang="ar-SA" sz="1600" b="1" dirty="0"/>
          </a:p>
          <a:p>
            <a:pPr algn="ctr"/>
            <a:r>
              <a:rPr lang="ar-SA" sz="1600" b="1" dirty="0"/>
              <a:t>الصورة التي امامك</a:t>
            </a:r>
          </a:p>
          <a:p>
            <a:pPr algn="ctr"/>
            <a:r>
              <a:rPr lang="ar-SA" sz="1600" b="1" dirty="0"/>
              <a:t> </a:t>
            </a:r>
          </a:p>
          <a:p>
            <a:pPr algn="ctr"/>
            <a:r>
              <a:rPr lang="ar-SA" b="1" dirty="0"/>
              <a:t>و اجيب عن الأسئلة</a:t>
            </a:r>
          </a:p>
          <a:p>
            <a:pPr algn="ctr"/>
            <a:r>
              <a:rPr lang="ar-SA" b="1" dirty="0"/>
              <a:t> </a:t>
            </a:r>
            <a:r>
              <a:rPr lang="ar-SA" b="1" dirty="0" err="1"/>
              <a:t>التاليه</a:t>
            </a:r>
            <a:r>
              <a:rPr lang="ar-SA" sz="1800" b="1" dirty="0"/>
              <a:t>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3AC4041-7075-ABF5-BE92-1E7711BFD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154" y="1660157"/>
            <a:ext cx="2600688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7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27F3F5-7584-6B69-0B06-3324130FA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326" y="891814"/>
            <a:ext cx="3986720" cy="2684051"/>
          </a:xfrm>
          <a:prstGeom prst="rect">
            <a:avLst/>
          </a:prstGeom>
        </p:spPr>
      </p:pic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173CC3A-30B2-4401-9810-A7B1EE5B34AA}"/>
              </a:ext>
            </a:extLst>
          </p:cNvPr>
          <p:cNvSpPr txBox="1"/>
          <p:nvPr/>
        </p:nvSpPr>
        <p:spPr>
          <a:xfrm>
            <a:off x="2938585" y="439650"/>
            <a:ext cx="36162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هل نبذل شغلا عند دفع الجدار ؟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27361E2C-4CC8-4C2A-BE4D-F3FDBB12B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30" y="36623"/>
            <a:ext cx="2845786" cy="2296877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86D7A1-077F-4413-99E6-A137B17A851D}"/>
              </a:ext>
            </a:extLst>
          </p:cNvPr>
          <p:cNvSpPr txBox="1"/>
          <p:nvPr/>
        </p:nvSpPr>
        <p:spPr>
          <a:xfrm>
            <a:off x="-174864" y="178475"/>
            <a:ext cx="1518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استراتيجية </a:t>
            </a:r>
          </a:p>
          <a:p>
            <a:pPr algn="ctr"/>
            <a:r>
              <a:rPr lang="ar-SA" sz="1600" b="1" dirty="0"/>
              <a:t>الملاحظة </a:t>
            </a:r>
          </a:p>
          <a:p>
            <a:pPr algn="ctr"/>
            <a:r>
              <a:rPr lang="ar-SA" sz="1600" b="1" dirty="0"/>
              <a:t>و الاكتشاف ..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4FD5A7E-4AFE-4CEF-A727-0AFDC20C0F16}"/>
              </a:ext>
            </a:extLst>
          </p:cNvPr>
          <p:cNvSpPr txBox="1"/>
          <p:nvPr/>
        </p:nvSpPr>
        <p:spPr>
          <a:xfrm>
            <a:off x="584316" y="593974"/>
            <a:ext cx="185736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لاحظ</a:t>
            </a:r>
          </a:p>
          <a:p>
            <a:pPr algn="ctr"/>
            <a:endParaRPr lang="ar-SA" sz="1600" b="1" dirty="0"/>
          </a:p>
          <a:p>
            <a:pPr algn="ctr"/>
            <a:r>
              <a:rPr lang="ar-SA" sz="1600" b="1" dirty="0"/>
              <a:t>الصورة التي امامك</a:t>
            </a:r>
          </a:p>
          <a:p>
            <a:pPr algn="ctr"/>
            <a:r>
              <a:rPr lang="ar-SA" sz="1600" b="1" dirty="0"/>
              <a:t> </a:t>
            </a:r>
          </a:p>
          <a:p>
            <a:pPr algn="ctr"/>
            <a:r>
              <a:rPr lang="ar-SA" b="1" dirty="0"/>
              <a:t>و اجيب عن الأسئلة</a:t>
            </a:r>
          </a:p>
          <a:p>
            <a:pPr algn="ctr"/>
            <a:r>
              <a:rPr lang="ar-SA" b="1" dirty="0"/>
              <a:t> </a:t>
            </a:r>
            <a:r>
              <a:rPr lang="ar-SA" b="1" dirty="0" err="1"/>
              <a:t>التاليه</a:t>
            </a:r>
            <a:r>
              <a:rPr lang="ar-SA" sz="1800" b="1" dirty="0"/>
              <a:t>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8DCD201-711F-6962-4A30-4593E1AB1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800" y="3741408"/>
            <a:ext cx="4535082" cy="96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A836029-7F84-47D7-9677-9F4D3B77B575}"/>
              </a:ext>
            </a:extLst>
          </p:cNvPr>
          <p:cNvSpPr txBox="1"/>
          <p:nvPr/>
        </p:nvSpPr>
        <p:spPr>
          <a:xfrm>
            <a:off x="1649672" y="551737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الشغل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5845792-F009-46B9-95D6-409EBE0AD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3" y="2659245"/>
            <a:ext cx="1850231" cy="238119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EDBFDC4-BA14-3059-7AFE-36DD75E11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049" y="1557196"/>
            <a:ext cx="5029902" cy="2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CD2DA3F5-EEC5-4655-8DFD-AB39A788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91" y="2041231"/>
            <a:ext cx="1348737" cy="12077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E71E5D1-BEA4-46D2-B7D7-EAF8DFE45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692" y="1271829"/>
            <a:ext cx="4573143" cy="32094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51B812-247C-491C-822E-42F717946FAA}"/>
              </a:ext>
            </a:extLst>
          </p:cNvPr>
          <p:cNvSpPr txBox="1"/>
          <p:nvPr/>
        </p:nvSpPr>
        <p:spPr>
          <a:xfrm>
            <a:off x="1158046" y="496312"/>
            <a:ext cx="61579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solidFill>
                  <a:schemeClr val="accent2">
                    <a:lumMod val="75000"/>
                  </a:schemeClr>
                </a:solidFill>
              </a:rPr>
              <a:t>النشيد الوطني</a:t>
            </a: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32483F18-3574-4461-9EBA-CDC3A60040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مشاهدة صورة المصدر">
            <a:extLst>
              <a:ext uri="{FF2B5EF4-FFF2-40B4-BE49-F238E27FC236}">
                <a16:creationId xmlns:a16="http://schemas.microsoft.com/office/drawing/2014/main" id="{E892DD4D-682F-44A9-BFBE-C5B93F3E7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4" name="Picture 10" descr="مشاهدة صورة المصدر">
            <a:extLst>
              <a:ext uri="{FF2B5EF4-FFF2-40B4-BE49-F238E27FC236}">
                <a16:creationId xmlns:a16="http://schemas.microsoft.com/office/drawing/2014/main" id="{6E0C0A53-E2A2-409B-8D44-558643C4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45" y="2876550"/>
            <a:ext cx="2900363" cy="202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D31AFD9-A00B-4AF1-867B-63B8E25AB0B7}"/>
              </a:ext>
            </a:extLst>
          </p:cNvPr>
          <p:cNvSpPr txBox="1"/>
          <p:nvPr/>
        </p:nvSpPr>
        <p:spPr>
          <a:xfrm>
            <a:off x="5107094" y="2386502"/>
            <a:ext cx="253083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ما هو التغير الكيميائي  ؟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22D3E20C-E9D4-487B-A508-BF82DEB3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054" y="1295740"/>
            <a:ext cx="3244799" cy="58477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>
            <a:spAutoFit/>
          </a:bodyPr>
          <a:lstStyle/>
          <a:p>
            <a:pPr algn="r" defTabSz="685783" rtl="1">
              <a:defRPr/>
            </a:pPr>
            <a:r>
              <a:rPr lang="ar-SA" sz="3200" b="1">
                <a:solidFill>
                  <a:schemeClr val="accent2">
                    <a:lumMod val="10000"/>
                    <a:lumOff val="90000"/>
                  </a:schemeClr>
                </a:solidFill>
                <a:latin typeface="Times New Roman" pitchFamily="18" charset="0"/>
                <a:cs typeface="Calibri" pitchFamily="34" charset="0"/>
              </a:rPr>
              <a:t>تقويم المعرفة السابقة</a:t>
            </a:r>
            <a:endParaRPr lang="ar-EG" sz="3600" b="1">
              <a:solidFill>
                <a:schemeClr val="accent2">
                  <a:lumMod val="10000"/>
                  <a:lumOff val="90000"/>
                </a:schemeClr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CF73F70-C711-4E2D-875C-B5DBF7B4056B}"/>
              </a:ext>
            </a:extLst>
          </p:cNvPr>
          <p:cNvSpPr txBox="1"/>
          <p:nvPr/>
        </p:nvSpPr>
        <p:spPr>
          <a:xfrm>
            <a:off x="5471515" y="3766031"/>
            <a:ext cx="270872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ماهي دلائل حدوث التغير الكيميائي </a:t>
            </a:r>
            <a:r>
              <a:rPr lang="ar-SA" sz="3600" b="1" dirty="0">
                <a:solidFill>
                  <a:srgbClr val="C00000"/>
                </a:solidFill>
              </a:rPr>
              <a:t>؟ 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5947D9D-29B4-49DE-870B-43C90C1EFF7F}"/>
              </a:ext>
            </a:extLst>
          </p:cNvPr>
          <p:cNvSpPr/>
          <p:nvPr/>
        </p:nvSpPr>
        <p:spPr>
          <a:xfrm>
            <a:off x="885697" y="1974673"/>
            <a:ext cx="3686303" cy="1321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هو تغير ينتج عنه مواد جديدة 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D4E845A6-539A-40EE-9852-4D1237C4110F}"/>
              </a:ext>
            </a:extLst>
          </p:cNvPr>
          <p:cNvSpPr/>
          <p:nvPr/>
        </p:nvSpPr>
        <p:spPr>
          <a:xfrm>
            <a:off x="1386160" y="3492134"/>
            <a:ext cx="3686303" cy="1337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تغير اللون / الحرارة / الضوء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6447613-1EEB-D510-7E53-DAAB3A503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-461733" y="3804539"/>
            <a:ext cx="3179292" cy="1528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26" grpId="0"/>
      <p:bldP spid="25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2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52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52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52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52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5" name="Google Shape;1415;p52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6" name="Google Shape;1416;p52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7" name="Google Shape;1417;p52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8" name="Google Shape;1418;p52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19" name="Google Shape;1419;p5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20" name="Google Shape;1420;p5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22" name="Google Shape;1422;p52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52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5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5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970F71C4-A055-46C1-BCAC-0D4D1E746165}"/>
              </a:ext>
            </a:extLst>
          </p:cNvPr>
          <p:cNvSpPr/>
          <p:nvPr/>
        </p:nvSpPr>
        <p:spPr>
          <a:xfrm>
            <a:off x="4014319" y="1954379"/>
            <a:ext cx="4175331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750"/>
              </a:spcAft>
              <a:defRPr/>
            </a:pPr>
            <a:r>
              <a:rPr lang="ar-EG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 في نهاية </a:t>
            </a:r>
            <a:r>
              <a:rPr lang="ar-SA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2000" b="1" u="sng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0" name="Rectangle 2">
            <a:extLst>
              <a:ext uri="{FF2B5EF4-FFF2-40B4-BE49-F238E27FC236}">
                <a16:creationId xmlns:a16="http://schemas.microsoft.com/office/drawing/2014/main" id="{D12B0F88-5C7A-47EF-A506-AADCCD5D393D}"/>
              </a:ext>
            </a:extLst>
          </p:cNvPr>
          <p:cNvSpPr txBox="1">
            <a:spLocks noChangeArrowheads="1"/>
          </p:cNvSpPr>
          <p:nvPr/>
        </p:nvSpPr>
        <p:spPr>
          <a:xfrm>
            <a:off x="633631" y="1279331"/>
            <a:ext cx="7876737" cy="64499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أهداف الدرس</a:t>
            </a:r>
            <a:endParaRPr lang="en-US" altLang="ar-SA" sz="27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F2DA5CA5-98AD-4CFB-A5B0-393D1BA7FF5A}"/>
              </a:ext>
            </a:extLst>
          </p:cNvPr>
          <p:cNvSpPr/>
          <p:nvPr/>
        </p:nvSpPr>
        <p:spPr>
          <a:xfrm>
            <a:off x="5119063" y="2650294"/>
            <a:ext cx="30780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2100" b="1" dirty="0">
                <a:solidFill>
                  <a:srgbClr val="0000CC"/>
                </a:solidFill>
              </a:rPr>
              <a:t>أن تتعرف على مفهوم الشعل</a:t>
            </a:r>
            <a:r>
              <a:rPr lang="ar-EG" sz="21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B686AA9C-7786-4B94-A893-A837652BA6AF}"/>
              </a:ext>
            </a:extLst>
          </p:cNvPr>
          <p:cNvSpPr/>
          <p:nvPr/>
        </p:nvSpPr>
        <p:spPr>
          <a:xfrm>
            <a:off x="2879172" y="3288813"/>
            <a:ext cx="536877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2100" b="1" dirty="0">
                <a:solidFill>
                  <a:srgbClr val="0000CC"/>
                </a:solidFill>
              </a:rPr>
              <a:t>أن يصف الآلات البسيطة التي تساعد على إنجاز الشغل </a:t>
            </a:r>
            <a:r>
              <a:rPr lang="ar-EG" sz="21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C4A543F-2E82-488B-8F1E-7E676FFC82BC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الشغل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6437721D-84BC-45C5-9616-AF7884FD41BE}"/>
              </a:ext>
            </a:extLst>
          </p:cNvPr>
          <p:cNvSpPr/>
          <p:nvPr/>
        </p:nvSpPr>
        <p:spPr>
          <a:xfrm>
            <a:off x="7959090" y="4500270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142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8266839-A197-E1D1-35D8-A8627920AF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-99644" y="3559644"/>
            <a:ext cx="3179292" cy="1528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56">
            <a:hlinkClick r:id="" action="ppaction://noaction"/>
          </p:cNvPr>
          <p:cNvSpPr/>
          <p:nvPr/>
        </p:nvSpPr>
        <p:spPr>
          <a:xfrm>
            <a:off x="6589924" y="1653278"/>
            <a:ext cx="1650071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56">
            <a:hlinkClick r:id="" action="ppaction://noaction"/>
          </p:cNvPr>
          <p:cNvSpPr/>
          <p:nvPr/>
        </p:nvSpPr>
        <p:spPr>
          <a:xfrm>
            <a:off x="4723672" y="1653278"/>
            <a:ext cx="1688292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56">
            <a:hlinkClick r:id="" action="ppaction://noaction"/>
          </p:cNvPr>
          <p:cNvSpPr/>
          <p:nvPr/>
        </p:nvSpPr>
        <p:spPr>
          <a:xfrm>
            <a:off x="2795778" y="1679620"/>
            <a:ext cx="1730923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C61E6B1-B009-4841-82B6-11C14982B32E}"/>
              </a:ext>
            </a:extLst>
          </p:cNvPr>
          <p:cNvSpPr txBox="1"/>
          <p:nvPr/>
        </p:nvSpPr>
        <p:spPr>
          <a:xfrm>
            <a:off x="1721351" y="480048"/>
            <a:ext cx="349623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جدول التعلم</a:t>
            </a: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ACD363A-61B8-4196-8377-91BF345D137C}"/>
              </a:ext>
            </a:extLst>
          </p:cNvPr>
          <p:cNvSpPr txBox="1"/>
          <p:nvPr/>
        </p:nvSpPr>
        <p:spPr>
          <a:xfrm>
            <a:off x="4696588" y="1763421"/>
            <a:ext cx="21220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rgbClr val="FF0000"/>
                </a:solidFill>
              </a:rPr>
              <a:t>ماذا أريد أن أعرف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22936C0C-26DF-4DF6-8B32-6534192ED492}"/>
              </a:ext>
            </a:extLst>
          </p:cNvPr>
          <p:cNvSpPr txBox="1"/>
          <p:nvPr/>
        </p:nvSpPr>
        <p:spPr>
          <a:xfrm>
            <a:off x="3038908" y="1757116"/>
            <a:ext cx="17814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ماذا تعلمت</a:t>
            </a: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2B662E84-DEBB-4040-BCE9-455B9F4D46DA}"/>
              </a:ext>
            </a:extLst>
          </p:cNvPr>
          <p:cNvSpPr txBox="1"/>
          <p:nvPr/>
        </p:nvSpPr>
        <p:spPr>
          <a:xfrm>
            <a:off x="6774634" y="1779678"/>
            <a:ext cx="1841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00B050"/>
                </a:solidFill>
              </a:rPr>
              <a:t>ماذا أعرف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A4E7AAF-F02E-0DEA-B758-215A7CFCAC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0" y="3513847"/>
            <a:ext cx="3179292" cy="15281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65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65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6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6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6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65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3" name="Google Shape;1843;p65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4" name="Google Shape;1844;p6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5" name="Google Shape;1845;p6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6" name="Google Shape;1846;p6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847" name="Google Shape;1847;p6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848" name="Google Shape;1848;p6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9" name="Google Shape;1849;p6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50" name="Google Shape;1850;p65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65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6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6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E5E94198-1208-44A5-BA45-EAA9A7771732}"/>
              </a:ext>
            </a:extLst>
          </p:cNvPr>
          <p:cNvSpPr txBox="1"/>
          <p:nvPr/>
        </p:nvSpPr>
        <p:spPr>
          <a:xfrm>
            <a:off x="3060526" y="1033850"/>
            <a:ext cx="284454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4"/>
                </a:solidFill>
              </a:rPr>
              <a:t>مفردات الفكرة العامة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BA9FCB5F-080E-4628-BBDF-1E11E2755F62}"/>
              </a:ext>
            </a:extLst>
          </p:cNvPr>
          <p:cNvSpPr txBox="1"/>
          <p:nvPr/>
        </p:nvSpPr>
        <p:spPr>
          <a:xfrm>
            <a:off x="1672544" y="566296"/>
            <a:ext cx="385926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الشعل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75D0387-6A8E-92B2-C839-9ED70012D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76" y="1557070"/>
            <a:ext cx="7996524" cy="3270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0">
            <a:hlinkClick r:id="" action="ppaction://noaction"/>
          </p:cNvPr>
          <p:cNvSpPr/>
          <p:nvPr/>
        </p:nvSpPr>
        <p:spPr>
          <a:xfrm>
            <a:off x="6005874" y="1535745"/>
            <a:ext cx="2076955" cy="461381"/>
          </a:xfrm>
          <a:prstGeom prst="roundRect">
            <a:avLst>
              <a:gd name="adj" fmla="val 4716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8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4" name="Google Shape;784;p40"/>
          <p:cNvSpPr/>
          <p:nvPr/>
        </p:nvSpPr>
        <p:spPr>
          <a:xfrm>
            <a:off x="5615823" y="5016298"/>
            <a:ext cx="403685" cy="22589"/>
          </a:xfrm>
          <a:custGeom>
            <a:avLst/>
            <a:gdLst/>
            <a:ahLst/>
            <a:cxnLst/>
            <a:rect l="l" t="t" r="r" b="b"/>
            <a:pathLst>
              <a:path w="22714" h="1271" extrusionOk="0">
                <a:moveTo>
                  <a:pt x="0" y="0"/>
                </a:moveTo>
                <a:lnTo>
                  <a:pt x="0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0"/>
          <p:cNvSpPr/>
          <p:nvPr/>
        </p:nvSpPr>
        <p:spPr>
          <a:xfrm>
            <a:off x="6210853" y="5016298"/>
            <a:ext cx="403702" cy="22589"/>
          </a:xfrm>
          <a:custGeom>
            <a:avLst/>
            <a:gdLst/>
            <a:ahLst/>
            <a:cxnLst/>
            <a:rect l="l" t="t" r="r" b="b"/>
            <a:pathLst>
              <a:path w="22715" h="1271" extrusionOk="0">
                <a:moveTo>
                  <a:pt x="1" y="0"/>
                </a:moveTo>
                <a:lnTo>
                  <a:pt x="1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0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0">
            <a:hlinkClick r:id="rId3" action="ppaction://hlinksldjump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0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0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7" name="Google Shape;867;p40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8" name="Google Shape;868;p40">
            <a:hlinkClick r:id="" action="ppaction://noaction"/>
          </p:cNvPr>
          <p:cNvSpPr txBox="1"/>
          <p:nvPr/>
        </p:nvSpPr>
        <p:spPr>
          <a:xfrm>
            <a:off x="8264833" y="4257591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9" name="Google Shape;869;p40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0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40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872" name="Google Shape;872;p40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873" name="Google Shape;873;p40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4" name="Google Shape;874;p40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75" name="Google Shape;875;p40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40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0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0E27148F-6E8C-4B55-9E48-6F9D97CE39C0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الشغل</a:t>
            </a:r>
          </a:p>
        </p:txBody>
      </p:sp>
      <p:sp>
        <p:nvSpPr>
          <p:cNvPr id="111" name="مربع نص 110">
            <a:extLst>
              <a:ext uri="{FF2B5EF4-FFF2-40B4-BE49-F238E27FC236}">
                <a16:creationId xmlns:a16="http://schemas.microsoft.com/office/drawing/2014/main" id="{DAEF4AD7-9F94-46F7-987A-FFBDE2107E4D}"/>
              </a:ext>
            </a:extLst>
          </p:cNvPr>
          <p:cNvSpPr txBox="1"/>
          <p:nvPr/>
        </p:nvSpPr>
        <p:spPr>
          <a:xfrm>
            <a:off x="6292009" y="1519483"/>
            <a:ext cx="16088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انظر واتساءل</a:t>
            </a:r>
          </a:p>
        </p:txBody>
      </p:sp>
      <p:sp>
        <p:nvSpPr>
          <p:cNvPr id="112" name="Google Shape;780;p40">
            <a:hlinkClick r:id="" action="ppaction://noaction"/>
            <a:extLst>
              <a:ext uri="{FF2B5EF4-FFF2-40B4-BE49-F238E27FC236}">
                <a16:creationId xmlns:a16="http://schemas.microsoft.com/office/drawing/2014/main" id="{8896BADE-029B-4592-B05E-0F32BD174E70}"/>
              </a:ext>
            </a:extLst>
          </p:cNvPr>
          <p:cNvSpPr/>
          <p:nvPr/>
        </p:nvSpPr>
        <p:spPr>
          <a:xfrm>
            <a:off x="4276164" y="2202089"/>
            <a:ext cx="4112021" cy="1924126"/>
          </a:xfrm>
          <a:prstGeom prst="roundRect">
            <a:avLst>
              <a:gd name="adj" fmla="val 47169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8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5" name="شكل بيضاوي 114">
            <a:extLst>
              <a:ext uri="{FF2B5EF4-FFF2-40B4-BE49-F238E27FC236}">
                <a16:creationId xmlns:a16="http://schemas.microsoft.com/office/drawing/2014/main" id="{8F688D86-E819-4E12-90C9-317B483D0891}"/>
              </a:ext>
            </a:extLst>
          </p:cNvPr>
          <p:cNvSpPr/>
          <p:nvPr/>
        </p:nvSpPr>
        <p:spPr>
          <a:xfrm>
            <a:off x="7680123" y="4407282"/>
            <a:ext cx="1120454" cy="573183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68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9F48E4F-6FAC-821A-B4C1-D9882B3521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551"/>
          <a:stretch/>
        </p:blipFill>
        <p:spPr>
          <a:xfrm>
            <a:off x="4534581" y="2584287"/>
            <a:ext cx="3548248" cy="123137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1766E65-39A2-798C-1A4C-FE0BEF87C0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04" y="1195192"/>
            <a:ext cx="3295707" cy="360664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4F4CE46-BAE8-39EA-A0F5-C4808E6D72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4276162" y="3522037"/>
            <a:ext cx="3849512" cy="1528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 animBg="1"/>
      <p:bldP spid="104" grpId="0" animBg="1"/>
      <p:bldP spid="111" grpId="0"/>
      <p:bldP spid="1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82C3408-D166-4C21-A0A0-7321A5F1B1B6}"/>
              </a:ext>
            </a:extLst>
          </p:cNvPr>
          <p:cNvSpPr/>
          <p:nvPr/>
        </p:nvSpPr>
        <p:spPr>
          <a:xfrm>
            <a:off x="243841" y="80044"/>
            <a:ext cx="8690186" cy="4902129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99661"/>
            <a:ext cx="6858000" cy="42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مستطيل مستدير الزوايا 11"/>
          <p:cNvSpPr/>
          <p:nvPr/>
        </p:nvSpPr>
        <p:spPr bwMode="auto">
          <a:xfrm>
            <a:off x="1258947" y="10303"/>
            <a:ext cx="2450933" cy="642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SA" sz="3000" b="1" dirty="0">
                <a:solidFill>
                  <a:srgbClr val="C00000"/>
                </a:solidFill>
              </a:rPr>
              <a:t>نشاط استقصائي</a:t>
            </a:r>
            <a:endParaRPr lang="en-US" sz="3000" b="1" dirty="0">
              <a:solidFill>
                <a:srgbClr val="C00000"/>
              </a:solidFill>
            </a:endParaRP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7B96DDD-BE76-400C-82BD-A49F22106DFF}"/>
              </a:ext>
            </a:extLst>
          </p:cNvPr>
          <p:cNvSpPr/>
          <p:nvPr/>
        </p:nvSpPr>
        <p:spPr>
          <a:xfrm>
            <a:off x="7965380" y="4478731"/>
            <a:ext cx="1120454" cy="57318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69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E4730AA5-ECFA-AFFC-631D-6ED186414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911" y="671041"/>
            <a:ext cx="5971821" cy="41154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6FB084D-EDC0-D61A-5449-40EC8E78F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-456186" y="3809982"/>
            <a:ext cx="4040579" cy="1528154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2" name="arrow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99702DB5-0301-4C60-B3F6-9CD0F98B669D}"/>
              </a:ext>
            </a:extLst>
          </p:cNvPr>
          <p:cNvSpPr/>
          <p:nvPr/>
        </p:nvSpPr>
        <p:spPr>
          <a:xfrm>
            <a:off x="453814" y="241371"/>
            <a:ext cx="8690186" cy="4902129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5127C2FC-71F3-4329-A348-E13AAE0669FC}"/>
              </a:ext>
            </a:extLst>
          </p:cNvPr>
          <p:cNvSpPr/>
          <p:nvPr/>
        </p:nvSpPr>
        <p:spPr>
          <a:xfrm>
            <a:off x="7949882" y="4494229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144</a:t>
            </a:r>
          </a:p>
        </p:txBody>
      </p:sp>
      <p:sp>
        <p:nvSpPr>
          <p:cNvPr id="36" name="مستطيل 20">
            <a:extLst>
              <a:ext uri="{FF2B5EF4-FFF2-40B4-BE49-F238E27FC236}">
                <a16:creationId xmlns:a16="http://schemas.microsoft.com/office/drawing/2014/main" id="{D4B552BE-41B2-40A6-970D-33AF9CA65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746" y="535767"/>
            <a:ext cx="1713931" cy="6001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3300" b="1" dirty="0">
                <a:solidFill>
                  <a:srgbClr val="FF0000"/>
                </a:solidFill>
              </a:rPr>
              <a:t>أقرأ وأتعلم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77F3A9C-4664-F66C-F586-4A0D8EB04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203" y="1473571"/>
            <a:ext cx="2597622" cy="313416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B65EED8-A5E5-F21E-37CC-0267D63C41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65" b="66609" l="10000" r="90000"/>
                    </a14:imgEffect>
                  </a14:imgLayer>
                </a14:imgProps>
              </a:ext>
            </a:extLst>
          </a:blip>
          <a:srcRect t="33710" b="29736"/>
          <a:stretch/>
        </p:blipFill>
        <p:spPr>
          <a:xfrm>
            <a:off x="-295069" y="3539258"/>
            <a:ext cx="4615200" cy="152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1526"/>
      </p:ext>
    </p:extLst>
  </p:cSld>
  <p:clrMapOvr>
    <a:masterClrMapping/>
  </p:clrMapOvr>
  <p:transition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7E17D9-BFB9-4C23-8D49-163B4B832D3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605C17-BD4D-4314-AE88-E53028FFE0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875EAC-39CE-435C-B3C4-926BA99DB05A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329</Words>
  <Application>Microsoft Office PowerPoint</Application>
  <PresentationFormat>عرض على الشاشة (16:9)</PresentationFormat>
  <Paragraphs>157</Paragraphs>
  <Slides>19</Slides>
  <Notes>17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9" baseType="lpstr">
      <vt:lpstr>Monotype Koufi</vt:lpstr>
      <vt:lpstr>Wingdings</vt:lpstr>
      <vt:lpstr>Calibri Light</vt:lpstr>
      <vt:lpstr>Arial</vt:lpstr>
      <vt:lpstr>Times New Roman</vt:lpstr>
      <vt:lpstr>Wingdings 2</vt:lpstr>
      <vt:lpstr>Ubuntu</vt:lpstr>
      <vt:lpstr>Calibri</vt:lpstr>
      <vt:lpstr>Oswald</vt:lpstr>
      <vt:lpstr>HDOfficeLightV0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na23655@gmail.com</cp:lastModifiedBy>
  <cp:revision>18</cp:revision>
  <dcterms:created xsi:type="dcterms:W3CDTF">2021-12-10T22:49:29Z</dcterms:created>
  <dcterms:modified xsi:type="dcterms:W3CDTF">2023-04-08T20:45:32Z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