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Calibri" panose="020F0502020204030204" pitchFamily="3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2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12" Type="http://schemas.openxmlformats.org/officeDocument/2006/relationships/image" Target="../media/image6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11" Type="http://schemas.openxmlformats.org/officeDocument/2006/relationships/image" Target="../media/image60.png"/><Relationship Id="rId5" Type="http://schemas.openxmlformats.org/officeDocument/2006/relationships/image" Target="../media/image52.svg"/><Relationship Id="rId15" Type="http://schemas.openxmlformats.org/officeDocument/2006/relationships/image" Target="../media/image14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0.gif"/><Relationship Id="rId7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gif"/><Relationship Id="rId2" Type="http://schemas.openxmlformats.org/officeDocument/2006/relationships/image" Target="../media/image43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13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svg"/><Relationship Id="rId7" Type="http://schemas.openxmlformats.org/officeDocument/2006/relationships/image" Target="../media/image67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10" Type="http://schemas.openxmlformats.org/officeDocument/2006/relationships/image" Target="../media/image14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70.svg"/><Relationship Id="rId7" Type="http://schemas.openxmlformats.org/officeDocument/2006/relationships/image" Target="../media/image72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image" Target="../media/image40.svg"/><Relationship Id="rId7" Type="http://schemas.openxmlformats.org/officeDocument/2006/relationships/image" Target="../media/image78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gif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4.png"/><Relationship Id="rId5" Type="http://schemas.openxmlformats.org/officeDocument/2006/relationships/image" Target="../media/image83.svg"/><Relationship Id="rId10" Type="http://schemas.openxmlformats.org/officeDocument/2006/relationships/image" Target="../media/image1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png"/><Relationship Id="rId3" Type="http://schemas.openxmlformats.org/officeDocument/2006/relationships/image" Target="../media/image89.svg"/><Relationship Id="rId7" Type="http://schemas.openxmlformats.org/officeDocument/2006/relationships/image" Target="../media/image4.svg"/><Relationship Id="rId12" Type="http://schemas.openxmlformats.org/officeDocument/2006/relationships/image" Target="../media/image30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openxmlformats.org/officeDocument/2006/relationships/image" Target="../media/image2.svg"/><Relationship Id="rId10" Type="http://schemas.openxmlformats.org/officeDocument/2006/relationships/image" Target="../media/image90.png"/><Relationship Id="rId4" Type="http://schemas.openxmlformats.org/officeDocument/2006/relationships/image" Target="../media/image1.png"/><Relationship Id="rId9" Type="http://schemas.openxmlformats.org/officeDocument/2006/relationships/image" Target="../media/image40.sv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3.png"/><Relationship Id="rId3" Type="http://schemas.openxmlformats.org/officeDocument/2006/relationships/image" Target="../media/image89.svg"/><Relationship Id="rId7" Type="http://schemas.openxmlformats.org/officeDocument/2006/relationships/image" Target="../media/image4.svg"/><Relationship Id="rId12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2.sv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40.sv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5.png"/><Relationship Id="rId3" Type="http://schemas.openxmlformats.org/officeDocument/2006/relationships/image" Target="../media/image89.svg"/><Relationship Id="rId7" Type="http://schemas.openxmlformats.org/officeDocument/2006/relationships/image" Target="../media/image4.svg"/><Relationship Id="rId12" Type="http://schemas.openxmlformats.org/officeDocument/2006/relationships/image" Target="../media/image94.png"/><Relationship Id="rId2" Type="http://schemas.openxmlformats.org/officeDocument/2006/relationships/image" Target="../media/image88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2.svg"/><Relationship Id="rId1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40.svg"/><Relationship Id="rId14" Type="http://schemas.openxmlformats.org/officeDocument/2006/relationships/image" Target="../media/image9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12" Type="http://schemas.openxmlformats.org/officeDocument/2006/relationships/image" Target="../media/image101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00.svg"/><Relationship Id="rId5" Type="http://schemas.openxmlformats.org/officeDocument/2006/relationships/image" Target="../media/image4.svg"/><Relationship Id="rId15" Type="http://schemas.openxmlformats.org/officeDocument/2006/relationships/image" Target="../media/image104.svg"/><Relationship Id="rId10" Type="http://schemas.openxmlformats.org/officeDocument/2006/relationships/image" Target="../media/image99.png"/><Relationship Id="rId4" Type="http://schemas.openxmlformats.org/officeDocument/2006/relationships/image" Target="../media/image3.png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1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3.png"/><Relationship Id="rId5" Type="http://schemas.openxmlformats.org/officeDocument/2006/relationships/image" Target="../media/image108.svg"/><Relationship Id="rId10" Type="http://schemas.openxmlformats.org/officeDocument/2006/relationships/image" Target="../media/image113.sv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0.svg"/><Relationship Id="rId7" Type="http://schemas.openxmlformats.org/officeDocument/2006/relationships/image" Target="../media/image117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svg"/><Relationship Id="rId10" Type="http://schemas.openxmlformats.org/officeDocument/2006/relationships/image" Target="../media/image14.png"/><Relationship Id="rId4" Type="http://schemas.openxmlformats.org/officeDocument/2006/relationships/image" Target="../media/image114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20.svg"/><Relationship Id="rId7" Type="http://schemas.openxmlformats.org/officeDocument/2006/relationships/image" Target="../media/image122.svg"/><Relationship Id="rId12" Type="http://schemas.openxmlformats.org/officeDocument/2006/relationships/image" Target="../media/image127.svg"/><Relationship Id="rId17" Type="http://schemas.openxmlformats.org/officeDocument/2006/relationships/image" Target="../media/image14.png"/><Relationship Id="rId2" Type="http://schemas.openxmlformats.org/officeDocument/2006/relationships/image" Target="../media/image119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06.svg"/><Relationship Id="rId15" Type="http://schemas.openxmlformats.org/officeDocument/2006/relationships/image" Target="../media/image130.png"/><Relationship Id="rId10" Type="http://schemas.openxmlformats.org/officeDocument/2006/relationships/image" Target="../media/image125.gif"/><Relationship Id="rId4" Type="http://schemas.openxmlformats.org/officeDocument/2006/relationships/image" Target="../media/image105.png"/><Relationship Id="rId9" Type="http://schemas.openxmlformats.org/officeDocument/2006/relationships/image" Target="../media/image124.svg"/><Relationship Id="rId14" Type="http://schemas.openxmlformats.org/officeDocument/2006/relationships/image" Target="../media/image12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svg"/><Relationship Id="rId3" Type="http://schemas.openxmlformats.org/officeDocument/2006/relationships/image" Target="../media/image110.svg"/><Relationship Id="rId7" Type="http://schemas.openxmlformats.org/officeDocument/2006/relationships/image" Target="../media/image132.svg"/><Relationship Id="rId12" Type="http://schemas.openxmlformats.org/officeDocument/2006/relationships/image" Target="../media/image13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08.svg"/><Relationship Id="rId15" Type="http://schemas.openxmlformats.org/officeDocument/2006/relationships/image" Target="../media/image14.png"/><Relationship Id="rId10" Type="http://schemas.openxmlformats.org/officeDocument/2006/relationships/image" Target="../media/image135.png"/><Relationship Id="rId4" Type="http://schemas.openxmlformats.org/officeDocument/2006/relationships/image" Target="../media/image107.png"/><Relationship Id="rId9" Type="http://schemas.openxmlformats.org/officeDocument/2006/relationships/image" Target="../media/image134.gif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13" Type="http://schemas.openxmlformats.org/officeDocument/2006/relationships/image" Target="../media/image14.png"/><Relationship Id="rId3" Type="http://schemas.openxmlformats.org/officeDocument/2006/relationships/image" Target="../media/image110.svg"/><Relationship Id="rId7" Type="http://schemas.openxmlformats.org/officeDocument/2006/relationships/image" Target="../media/image132.svg"/><Relationship Id="rId12" Type="http://schemas.openxmlformats.org/officeDocument/2006/relationships/image" Target="../media/image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9.png"/><Relationship Id="rId5" Type="http://schemas.openxmlformats.org/officeDocument/2006/relationships/image" Target="../media/image108.svg"/><Relationship Id="rId10" Type="http://schemas.openxmlformats.org/officeDocument/2006/relationships/image" Target="../media/image138.svg"/><Relationship Id="rId4" Type="http://schemas.openxmlformats.org/officeDocument/2006/relationships/image" Target="../media/image107.png"/><Relationship Id="rId9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.pn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12" Type="http://schemas.openxmlformats.org/officeDocument/2006/relationships/image" Target="../media/image13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sv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12" Type="http://schemas.openxmlformats.org/officeDocument/2006/relationships/image" Target="../media/image1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3.png"/><Relationship Id="rId5" Type="http://schemas.openxmlformats.org/officeDocument/2006/relationships/image" Target="../media/image143.svg"/><Relationship Id="rId10" Type="http://schemas.openxmlformats.org/officeDocument/2006/relationships/image" Target="../media/image150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openxmlformats.org/officeDocument/2006/relationships/image" Target="../media/image28.svg"/><Relationship Id="rId10" Type="http://schemas.openxmlformats.org/officeDocument/2006/relationships/image" Target="../media/image1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svg"/><Relationship Id="rId10" Type="http://schemas.openxmlformats.org/officeDocument/2006/relationships/image" Target="../media/image14.png"/><Relationship Id="rId4" Type="http://schemas.openxmlformats.org/officeDocument/2006/relationships/image" Target="../media/image107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3.png"/><Relationship Id="rId3" Type="http://schemas.openxmlformats.org/officeDocument/2006/relationships/image" Target="../media/image143.svg"/><Relationship Id="rId7" Type="http://schemas.openxmlformats.org/officeDocument/2006/relationships/image" Target="../media/image153.png"/><Relationship Id="rId12" Type="http://schemas.openxmlformats.org/officeDocument/2006/relationships/image" Target="../media/image158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5" Type="http://schemas.openxmlformats.org/officeDocument/2006/relationships/image" Target="../media/image145.svg"/><Relationship Id="rId10" Type="http://schemas.openxmlformats.org/officeDocument/2006/relationships/image" Target="../media/image156.svg"/><Relationship Id="rId4" Type="http://schemas.openxmlformats.org/officeDocument/2006/relationships/image" Target="../media/image144.png"/><Relationship Id="rId9" Type="http://schemas.openxmlformats.org/officeDocument/2006/relationships/image" Target="../media/image155.png"/><Relationship Id="rId1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62.png"/><Relationship Id="rId3" Type="http://schemas.openxmlformats.org/officeDocument/2006/relationships/image" Target="../media/image143.svg"/><Relationship Id="rId7" Type="http://schemas.openxmlformats.org/officeDocument/2006/relationships/image" Target="../media/image147.svg"/><Relationship Id="rId12" Type="http://schemas.openxmlformats.org/officeDocument/2006/relationships/image" Target="../media/image161.gif"/><Relationship Id="rId2" Type="http://schemas.openxmlformats.org/officeDocument/2006/relationships/image" Target="../media/image14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image" Target="../media/image160.png"/><Relationship Id="rId5" Type="http://schemas.openxmlformats.org/officeDocument/2006/relationships/image" Target="../media/image141.svg"/><Relationship Id="rId15" Type="http://schemas.openxmlformats.org/officeDocument/2006/relationships/image" Target="../media/image13.png"/><Relationship Id="rId10" Type="http://schemas.openxmlformats.org/officeDocument/2006/relationships/image" Target="../media/image159.png"/><Relationship Id="rId4" Type="http://schemas.openxmlformats.org/officeDocument/2006/relationships/image" Target="../media/image140.png"/><Relationship Id="rId9" Type="http://schemas.openxmlformats.org/officeDocument/2006/relationships/image" Target="../media/image145.svg"/><Relationship Id="rId14" Type="http://schemas.openxmlformats.org/officeDocument/2006/relationships/image" Target="../media/image16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3.pn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74.sv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sv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3" Type="http://schemas.openxmlformats.org/officeDocument/2006/relationships/image" Target="../media/image169.svg"/><Relationship Id="rId7" Type="http://schemas.openxmlformats.org/officeDocument/2006/relationships/image" Target="../media/image176.png"/><Relationship Id="rId12" Type="http://schemas.openxmlformats.org/officeDocument/2006/relationships/image" Target="../media/image1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3.png"/><Relationship Id="rId5" Type="http://schemas.openxmlformats.org/officeDocument/2006/relationships/image" Target="../media/image171.svg"/><Relationship Id="rId10" Type="http://schemas.openxmlformats.org/officeDocument/2006/relationships/image" Target="../media/image179.svg"/><Relationship Id="rId4" Type="http://schemas.openxmlformats.org/officeDocument/2006/relationships/image" Target="../media/image170.png"/><Relationship Id="rId9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4.pn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3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81.png"/><Relationship Id="rId5" Type="http://schemas.openxmlformats.org/officeDocument/2006/relationships/image" Target="../media/image167.svg"/><Relationship Id="rId10" Type="http://schemas.openxmlformats.org/officeDocument/2006/relationships/image" Target="../media/image180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4.pn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3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83.png"/><Relationship Id="rId5" Type="http://schemas.openxmlformats.org/officeDocument/2006/relationships/image" Target="../media/image167.svg"/><Relationship Id="rId10" Type="http://schemas.openxmlformats.org/officeDocument/2006/relationships/image" Target="../media/image182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87.pn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86.svg"/><Relationship Id="rId2" Type="http://schemas.openxmlformats.org/officeDocument/2006/relationships/image" Target="../media/image16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85.png"/><Relationship Id="rId5" Type="http://schemas.openxmlformats.org/officeDocument/2006/relationships/image" Target="../media/image167.svg"/><Relationship Id="rId15" Type="http://schemas.openxmlformats.org/officeDocument/2006/relationships/image" Target="../media/image13.png"/><Relationship Id="rId10" Type="http://schemas.openxmlformats.org/officeDocument/2006/relationships/image" Target="../media/image184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88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92.pn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191.svg"/><Relationship Id="rId2" Type="http://schemas.openxmlformats.org/officeDocument/2006/relationships/image" Target="../media/image16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90.png"/><Relationship Id="rId5" Type="http://schemas.openxmlformats.org/officeDocument/2006/relationships/image" Target="../media/image167.svg"/><Relationship Id="rId15" Type="http://schemas.openxmlformats.org/officeDocument/2006/relationships/image" Target="../media/image13.png"/><Relationship Id="rId10" Type="http://schemas.openxmlformats.org/officeDocument/2006/relationships/image" Target="../media/image189.png"/><Relationship Id="rId4" Type="http://schemas.openxmlformats.org/officeDocument/2006/relationships/image" Target="../media/image166.png"/><Relationship Id="rId9" Type="http://schemas.openxmlformats.org/officeDocument/2006/relationships/image" Target="../media/image171.svg"/><Relationship Id="rId14" Type="http://schemas.openxmlformats.org/officeDocument/2006/relationships/image" Target="../media/image19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gif"/><Relationship Id="rId3" Type="http://schemas.openxmlformats.org/officeDocument/2006/relationships/image" Target="../media/image167.svg"/><Relationship Id="rId7" Type="http://schemas.openxmlformats.org/officeDocument/2006/relationships/image" Target="../media/image197.gi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gif"/><Relationship Id="rId11" Type="http://schemas.openxmlformats.org/officeDocument/2006/relationships/image" Target="../media/image14.png"/><Relationship Id="rId5" Type="http://schemas.openxmlformats.org/officeDocument/2006/relationships/image" Target="../media/image195.gif"/><Relationship Id="rId10" Type="http://schemas.openxmlformats.org/officeDocument/2006/relationships/image" Target="../media/image13.png"/><Relationship Id="rId4" Type="http://schemas.openxmlformats.org/officeDocument/2006/relationships/image" Target="../media/image194.png"/><Relationship Id="rId9" Type="http://schemas.openxmlformats.org/officeDocument/2006/relationships/image" Target="../media/image19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svg"/><Relationship Id="rId7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gif"/><Relationship Id="rId17" Type="http://schemas.openxmlformats.org/officeDocument/2006/relationships/image" Target="../media/image14.png"/><Relationship Id="rId2" Type="http://schemas.openxmlformats.org/officeDocument/2006/relationships/image" Target="../media/image4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gif"/><Relationship Id="rId17" Type="http://schemas.openxmlformats.org/officeDocument/2006/relationships/image" Target="../media/image14.png"/><Relationship Id="rId2" Type="http://schemas.openxmlformats.org/officeDocument/2006/relationships/image" Target="../media/image4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gif"/><Relationship Id="rId17" Type="http://schemas.openxmlformats.org/officeDocument/2006/relationships/image" Target="../media/image14.png"/><Relationship Id="rId2" Type="http://schemas.openxmlformats.org/officeDocument/2006/relationships/image" Target="../media/image4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Relationship Id="rId1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03790">
            <a:off x="879317" y="1125354"/>
            <a:ext cx="8298095" cy="1279196"/>
            <a:chOff x="0" y="0"/>
            <a:chExt cx="2392221" cy="3687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92221" cy="368774"/>
            </a:xfrm>
            <a:custGeom>
              <a:avLst/>
              <a:gdLst/>
              <a:ahLst/>
              <a:cxnLst/>
              <a:rect l="l" t="t" r="r" b="b"/>
              <a:pathLst>
                <a:path w="2392221" h="368774">
                  <a:moveTo>
                    <a:pt x="0" y="0"/>
                  </a:moveTo>
                  <a:lnTo>
                    <a:pt x="2392221" y="0"/>
                  </a:lnTo>
                  <a:lnTo>
                    <a:pt x="2392221" y="368774"/>
                  </a:lnTo>
                  <a:lnTo>
                    <a:pt x="0" y="36877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03790">
            <a:off x="754785" y="-166096"/>
            <a:ext cx="8566951" cy="3414151"/>
            <a:chOff x="0" y="-347950"/>
            <a:chExt cx="2469728" cy="9842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3056" cy="433965"/>
            </a:xfrm>
            <a:custGeom>
              <a:avLst/>
              <a:gdLst/>
              <a:ahLst/>
              <a:cxnLst/>
              <a:rect l="l" t="t" r="r" b="b"/>
              <a:pathLst>
                <a:path w="2403056" h="433965">
                  <a:moveTo>
                    <a:pt x="0" y="0"/>
                  </a:moveTo>
                  <a:lnTo>
                    <a:pt x="2403056" y="0"/>
                  </a:lnTo>
                  <a:lnTo>
                    <a:pt x="2403056" y="433965"/>
                  </a:lnTo>
                  <a:lnTo>
                    <a:pt x="0" y="433965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805" y="-347950"/>
              <a:ext cx="2465923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99"/>
                </a:lnSpc>
              </a:pPr>
              <a:r>
                <a:rPr lang="en-US" sz="5999" dirty="0" err="1">
                  <a:solidFill>
                    <a:srgbClr val="2E2C2B"/>
                  </a:solidFill>
                  <a:cs typeface="Tajawal Black Bold"/>
                </a:rPr>
                <a:t>الوحدة</a:t>
              </a:r>
              <a:r>
                <a:rPr lang="en-US" sz="5999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5999" dirty="0" err="1">
                  <a:solidFill>
                    <a:srgbClr val="2E2C2B"/>
                  </a:solidFill>
                  <a:cs typeface="Tajawal Black Bold"/>
                </a:rPr>
                <a:t>السابعة</a:t>
              </a:r>
              <a:endParaRPr lang="en-US" sz="5999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15944">
            <a:off x="3928413" y="2595620"/>
            <a:ext cx="5583230" cy="1223381"/>
            <a:chOff x="0" y="0"/>
            <a:chExt cx="1609564" cy="3526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09564" cy="352683"/>
            </a:xfrm>
            <a:custGeom>
              <a:avLst/>
              <a:gdLst/>
              <a:ahLst/>
              <a:cxnLst/>
              <a:rect l="l" t="t" r="r" b="b"/>
              <a:pathLst>
                <a:path w="1609564" h="352683">
                  <a:moveTo>
                    <a:pt x="0" y="0"/>
                  </a:moveTo>
                  <a:lnTo>
                    <a:pt x="1609564" y="0"/>
                  </a:lnTo>
                  <a:lnTo>
                    <a:pt x="1609564" y="352683"/>
                  </a:lnTo>
                  <a:lnTo>
                    <a:pt x="0" y="352683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13509">
            <a:off x="3708295" y="1482460"/>
            <a:ext cx="6019527" cy="3414151"/>
            <a:chOff x="-38522" y="-275467"/>
            <a:chExt cx="1735343" cy="9842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06417" cy="433965"/>
            </a:xfrm>
            <a:custGeom>
              <a:avLst/>
              <a:gdLst/>
              <a:ahLst/>
              <a:cxnLst/>
              <a:rect l="l" t="t" r="r" b="b"/>
              <a:pathLst>
                <a:path w="1606417" h="433965">
                  <a:moveTo>
                    <a:pt x="0" y="0"/>
                  </a:moveTo>
                  <a:lnTo>
                    <a:pt x="1606417" y="0"/>
                  </a:lnTo>
                  <a:lnTo>
                    <a:pt x="1606417" y="433965"/>
                  </a:lnTo>
                  <a:lnTo>
                    <a:pt x="0" y="433965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-38522" y="-275467"/>
              <a:ext cx="1735343" cy="984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799"/>
                </a:lnSpc>
              </a:pPr>
              <a:r>
                <a:rPr lang="en-US" sz="5999" dirty="0" err="1">
                  <a:solidFill>
                    <a:srgbClr val="2E2C2B"/>
                  </a:solidFill>
                  <a:cs typeface="Tajawal Black Bold"/>
                </a:rPr>
                <a:t>القوى</a:t>
              </a:r>
              <a:r>
                <a:rPr lang="en-US" sz="5999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5999" dirty="0" err="1">
                  <a:solidFill>
                    <a:srgbClr val="2E2C2B"/>
                  </a:solidFill>
                  <a:cs typeface="Tajawal Black Bold"/>
                </a:rPr>
                <a:t>والطاقة</a:t>
              </a:r>
              <a:r>
                <a:rPr lang="en-US" sz="5999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62463" y="771883"/>
            <a:ext cx="2658426" cy="27177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66263" y="1377718"/>
            <a:ext cx="5525413" cy="19188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2390" y="6332746"/>
            <a:ext cx="2094745" cy="20161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51915" y="4111859"/>
            <a:ext cx="9335130" cy="42552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453191" y="4148919"/>
            <a:ext cx="6692419" cy="425526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56513">
            <a:off x="9380139" y="5362414"/>
            <a:ext cx="967732" cy="90241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/>
          <a:srcRect t="20079" b="17414"/>
          <a:stretch>
            <a:fillRect/>
          </a:stretch>
        </p:blipFill>
        <p:spPr>
          <a:xfrm>
            <a:off x="16487853" y="9061407"/>
            <a:ext cx="1542895" cy="102870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012750" y="8570921"/>
            <a:ext cx="5849969" cy="115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50"/>
              </a:lnSpc>
            </a:pPr>
            <a:r>
              <a:rPr lang="en-US" sz="3500" dirty="0">
                <a:solidFill>
                  <a:srgbClr val="303030"/>
                </a:solidFill>
                <a:cs typeface="Tajawal Black"/>
              </a:rPr>
              <a:t>ا</a:t>
            </a:r>
            <a:r>
              <a:rPr lang="ar-SA" sz="3500" dirty="0">
                <a:solidFill>
                  <a:srgbClr val="303030"/>
                </a:solidFill>
                <a:cs typeface="Tajawal Black"/>
              </a:rPr>
              <a:t>لدرس الأول/ ا</a:t>
            </a:r>
            <a:r>
              <a:rPr lang="en-US" sz="3500" dirty="0" err="1">
                <a:solidFill>
                  <a:srgbClr val="303030"/>
                </a:solidFill>
                <a:cs typeface="Tajawal Black"/>
              </a:rPr>
              <a:t>لقوى</a:t>
            </a:r>
            <a:r>
              <a:rPr lang="en-US" sz="3500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00" dirty="0" err="1">
                <a:solidFill>
                  <a:srgbClr val="303030"/>
                </a:solidFill>
                <a:cs typeface="Tajawal Black"/>
              </a:rPr>
              <a:t>والحركة</a:t>
            </a:r>
            <a:endParaRPr lang="en-US" sz="3500" dirty="0">
              <a:solidFill>
                <a:srgbClr val="303030"/>
              </a:solidFill>
              <a:cs typeface="Tajawal Black"/>
            </a:endParaRPr>
          </a:p>
          <a:p>
            <a:pPr algn="r">
              <a:lnSpc>
                <a:spcPts val="4550"/>
              </a:lnSpc>
            </a:pPr>
            <a:r>
              <a:rPr lang="ar-SA" sz="3500" dirty="0">
                <a:solidFill>
                  <a:srgbClr val="303030"/>
                </a:solidFill>
                <a:cs typeface="Tajawal Black"/>
              </a:rPr>
              <a:t>إعداد وتنسيق /ن</a:t>
            </a:r>
            <a:r>
              <a:rPr lang="en-US" sz="3500" dirty="0" err="1">
                <a:solidFill>
                  <a:srgbClr val="303030"/>
                </a:solidFill>
                <a:cs typeface="Tajawal Black"/>
              </a:rPr>
              <a:t>وره</a:t>
            </a:r>
            <a:r>
              <a:rPr lang="en-US" sz="3500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00" dirty="0" err="1">
                <a:solidFill>
                  <a:srgbClr val="303030"/>
                </a:solidFill>
                <a:cs typeface="Tajawal Black"/>
              </a:rPr>
              <a:t>العريك</a:t>
            </a:r>
            <a:r>
              <a:rPr lang="en-US" sz="3500" dirty="0">
                <a:solidFill>
                  <a:srgbClr val="303030"/>
                </a:solidFill>
                <a:cs typeface="Tajawal Black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9596" y="-719537"/>
            <a:ext cx="10820352" cy="3870021"/>
            <a:chOff x="42976" y="-1190294"/>
            <a:chExt cx="14427136" cy="5160028"/>
          </a:xfrm>
        </p:grpSpPr>
        <p:grpSp>
          <p:nvGrpSpPr>
            <p:cNvPr id="3" name="Group 3"/>
            <p:cNvGrpSpPr/>
            <p:nvPr/>
          </p:nvGrpSpPr>
          <p:grpSpPr>
            <a:xfrm rot="-604634">
              <a:off x="309222" y="870492"/>
              <a:ext cx="10072048" cy="1385705"/>
              <a:chOff x="0" y="0"/>
              <a:chExt cx="2177719" cy="2996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77719" cy="299609"/>
              </a:xfrm>
              <a:custGeom>
                <a:avLst/>
                <a:gdLst/>
                <a:ahLst/>
                <a:cxnLst/>
                <a:rect l="l" t="t" r="r" b="b"/>
                <a:pathLst>
                  <a:path w="2177719" h="299609">
                    <a:moveTo>
                      <a:pt x="0" y="0"/>
                    </a:moveTo>
                    <a:lnTo>
                      <a:pt x="2177719" y="0"/>
                    </a:lnTo>
                    <a:lnTo>
                      <a:pt x="2177719" y="299609"/>
                    </a:lnTo>
                    <a:lnTo>
                      <a:pt x="0" y="299609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99796">
              <a:off x="42976" y="-274085"/>
              <a:ext cx="10278261" cy="4243819"/>
              <a:chOff x="0" y="-308078"/>
              <a:chExt cx="2222306" cy="9175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22306" cy="350929"/>
              </a:xfrm>
              <a:custGeom>
                <a:avLst/>
                <a:gdLst/>
                <a:ahLst/>
                <a:cxnLst/>
                <a:rect l="l" t="t" r="r" b="b"/>
                <a:pathLst>
                  <a:path w="2222306" h="350929">
                    <a:moveTo>
                      <a:pt x="0" y="0"/>
                    </a:moveTo>
                    <a:lnTo>
                      <a:pt x="2222306" y="0"/>
                    </a:lnTo>
                    <a:lnTo>
                      <a:pt x="2222306" y="350929"/>
                    </a:lnTo>
                    <a:lnTo>
                      <a:pt x="0" y="350929"/>
                    </a:lnTo>
                    <a:close/>
                  </a:path>
                </a:pathLst>
              </a:custGeom>
              <a:solidFill>
                <a:srgbClr val="EAC59A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40409" y="-308078"/>
                <a:ext cx="2150214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0"/>
                  </a:lnSpc>
                </a:pP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كيف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نعرف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أن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الاشياء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تحركة</a:t>
                </a:r>
                <a:endParaRPr lang="en-US" sz="3600" dirty="0">
                  <a:solidFill>
                    <a:srgbClr val="2E2C2B"/>
                  </a:solidFill>
                  <a:cs typeface="Tajawal Black Bold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207166">
              <a:off x="9930858" y="493005"/>
              <a:ext cx="4539254" cy="1581178"/>
              <a:chOff x="0" y="0"/>
              <a:chExt cx="981451" cy="3418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81451" cy="341873"/>
              </a:xfrm>
              <a:custGeom>
                <a:avLst/>
                <a:gdLst/>
                <a:ahLst/>
                <a:cxnLst/>
                <a:rect l="l" t="t" r="r" b="b"/>
                <a:pathLst>
                  <a:path w="981451" h="341873">
                    <a:moveTo>
                      <a:pt x="0" y="0"/>
                    </a:moveTo>
                    <a:lnTo>
                      <a:pt x="981451" y="0"/>
                    </a:lnTo>
                    <a:lnTo>
                      <a:pt x="981451" y="341873"/>
                    </a:lnTo>
                    <a:lnTo>
                      <a:pt x="0" y="341873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207452">
              <a:off x="9835642" y="-1190294"/>
              <a:ext cx="4593500" cy="4508144"/>
              <a:chOff x="0" y="-332206"/>
              <a:chExt cx="993180" cy="9747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83404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983404" h="409977">
                    <a:moveTo>
                      <a:pt x="0" y="0"/>
                    </a:moveTo>
                    <a:lnTo>
                      <a:pt x="983404" y="0"/>
                    </a:lnTo>
                    <a:lnTo>
                      <a:pt x="983404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FFAE44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54429" y="-332206"/>
                <a:ext cx="938751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80"/>
                  </a:lnSpc>
                </a:pPr>
                <a:r>
                  <a:rPr lang="en-US" sz="5600" dirty="0" err="1">
                    <a:solidFill>
                      <a:srgbClr val="2E2C2B"/>
                    </a:solidFill>
                    <a:cs typeface="Tajawal Black Bold"/>
                  </a:rPr>
                  <a:t>الموقع</a:t>
                </a:r>
                <a:r>
                  <a:rPr lang="en-US" sz="5600" dirty="0">
                    <a:solidFill>
                      <a:srgbClr val="2E2C2B"/>
                    </a:solidFill>
                    <a:cs typeface="Tajawal Black Bold"/>
                  </a:rPr>
                  <a:t> ?</a:t>
                </a: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02200" y="301937"/>
            <a:ext cx="1203485" cy="24814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048" y="358574"/>
            <a:ext cx="1745206" cy="17717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158442" y="6315022"/>
            <a:ext cx="3792268" cy="16685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 l="13639" t="4771" r="56722" b="16439"/>
          <a:stretch>
            <a:fillRect/>
          </a:stretch>
        </p:blipFill>
        <p:spPr>
          <a:xfrm>
            <a:off x="6505907" y="2126909"/>
            <a:ext cx="5105365" cy="61577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79430" y="5143500"/>
            <a:ext cx="3283302" cy="321079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23768" y="6616637"/>
            <a:ext cx="1978432" cy="166806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03601" y="2523777"/>
            <a:ext cx="2501182" cy="1653906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1544598" y="3011189"/>
            <a:ext cx="674340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0B0B"/>
                </a:solidFill>
                <a:cs typeface="Tajawal Black"/>
              </a:rPr>
              <a:t>ويمكن تحديد الموقع ايضا بحساب المسافة بين موضعين 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5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8093" y="-548017"/>
            <a:ext cx="11018969" cy="3746703"/>
            <a:chOff x="54305" y="-961601"/>
            <a:chExt cx="14691959" cy="4995604"/>
          </a:xfrm>
        </p:grpSpPr>
        <p:grpSp>
          <p:nvGrpSpPr>
            <p:cNvPr id="3" name="Group 3"/>
            <p:cNvGrpSpPr/>
            <p:nvPr/>
          </p:nvGrpSpPr>
          <p:grpSpPr>
            <a:xfrm rot="-604634">
              <a:off x="309222" y="870492"/>
              <a:ext cx="10072048" cy="1385705"/>
              <a:chOff x="0" y="0"/>
              <a:chExt cx="2177719" cy="2996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77719" cy="299609"/>
              </a:xfrm>
              <a:custGeom>
                <a:avLst/>
                <a:gdLst/>
                <a:ahLst/>
                <a:cxnLst/>
                <a:rect l="l" t="t" r="r" b="b"/>
                <a:pathLst>
                  <a:path w="2177719" h="299609">
                    <a:moveTo>
                      <a:pt x="0" y="0"/>
                    </a:moveTo>
                    <a:lnTo>
                      <a:pt x="2177719" y="0"/>
                    </a:lnTo>
                    <a:lnTo>
                      <a:pt x="2177719" y="299609"/>
                    </a:lnTo>
                    <a:lnTo>
                      <a:pt x="0" y="299609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99796">
              <a:off x="54305" y="-209816"/>
              <a:ext cx="10278261" cy="4243819"/>
              <a:chOff x="0" y="-293968"/>
              <a:chExt cx="2222306" cy="9175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22306" cy="350929"/>
              </a:xfrm>
              <a:custGeom>
                <a:avLst/>
                <a:gdLst/>
                <a:ahLst/>
                <a:cxnLst/>
                <a:rect l="l" t="t" r="r" b="b"/>
                <a:pathLst>
                  <a:path w="2222306" h="350929">
                    <a:moveTo>
                      <a:pt x="0" y="0"/>
                    </a:moveTo>
                    <a:lnTo>
                      <a:pt x="2222306" y="0"/>
                    </a:lnTo>
                    <a:lnTo>
                      <a:pt x="2222306" y="350929"/>
                    </a:lnTo>
                    <a:lnTo>
                      <a:pt x="0" y="350929"/>
                    </a:lnTo>
                    <a:close/>
                  </a:path>
                </a:pathLst>
              </a:custGeom>
              <a:solidFill>
                <a:srgbClr val="EAC59A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47239" y="-293968"/>
                <a:ext cx="2007045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0"/>
                  </a:lnSpc>
                </a:pP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كيف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نعرف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أن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الاشياء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تحركة</a:t>
                </a:r>
                <a:endParaRPr lang="en-US" sz="3600" dirty="0">
                  <a:solidFill>
                    <a:srgbClr val="2E2C2B"/>
                  </a:solidFill>
                  <a:cs typeface="Tajawal Black Bold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207166">
              <a:off x="9930858" y="493005"/>
              <a:ext cx="4539254" cy="1581178"/>
              <a:chOff x="0" y="0"/>
              <a:chExt cx="981451" cy="3418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81451" cy="341873"/>
              </a:xfrm>
              <a:custGeom>
                <a:avLst/>
                <a:gdLst/>
                <a:ahLst/>
                <a:cxnLst/>
                <a:rect l="l" t="t" r="r" b="b"/>
                <a:pathLst>
                  <a:path w="981451" h="341873">
                    <a:moveTo>
                      <a:pt x="0" y="0"/>
                    </a:moveTo>
                    <a:lnTo>
                      <a:pt x="981451" y="0"/>
                    </a:lnTo>
                    <a:lnTo>
                      <a:pt x="981451" y="341873"/>
                    </a:lnTo>
                    <a:lnTo>
                      <a:pt x="0" y="341873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207452">
              <a:off x="9798212" y="-961601"/>
              <a:ext cx="4948052" cy="4508144"/>
              <a:chOff x="-5166" y="-284673"/>
              <a:chExt cx="1069839" cy="9747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83404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983404" h="409977">
                    <a:moveTo>
                      <a:pt x="0" y="0"/>
                    </a:moveTo>
                    <a:lnTo>
                      <a:pt x="983404" y="0"/>
                    </a:lnTo>
                    <a:lnTo>
                      <a:pt x="983404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FFAE44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-5166" y="-284673"/>
                <a:ext cx="1069839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80"/>
                  </a:lnSpc>
                </a:pPr>
                <a:r>
                  <a:rPr lang="en-US" sz="5600" dirty="0" err="1">
                    <a:solidFill>
                      <a:srgbClr val="2E2C2B"/>
                    </a:solidFill>
                    <a:cs typeface="Tajawal Black Bold"/>
                  </a:rPr>
                  <a:t>الموقع</a:t>
                </a:r>
                <a:r>
                  <a:rPr lang="en-US" sz="5600" dirty="0">
                    <a:solidFill>
                      <a:srgbClr val="2E2C2B"/>
                    </a:solidFill>
                    <a:cs typeface="Tajawal Black Bold"/>
                  </a:rPr>
                  <a:t> ?</a:t>
                </a: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02936" y="650732"/>
            <a:ext cx="865154" cy="178382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048" y="358574"/>
            <a:ext cx="1745206" cy="17717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 b="22213"/>
          <a:stretch>
            <a:fillRect/>
          </a:stretch>
        </p:blipFill>
        <p:spPr>
          <a:xfrm>
            <a:off x="1013146" y="2614926"/>
            <a:ext cx="16261707" cy="573937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04634">
            <a:off x="1900657" y="1610717"/>
            <a:ext cx="7554036" cy="1039278"/>
            <a:chOff x="0" y="0"/>
            <a:chExt cx="2177719" cy="299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719" cy="299609"/>
            </a:xfrm>
            <a:custGeom>
              <a:avLst/>
              <a:gdLst/>
              <a:ahLst/>
              <a:cxnLst/>
              <a:rect l="l" t="t" r="r" b="b"/>
              <a:pathLst>
                <a:path w="2177719" h="299609">
                  <a:moveTo>
                    <a:pt x="0" y="0"/>
                  </a:moveTo>
                  <a:lnTo>
                    <a:pt x="2177719" y="0"/>
                  </a:lnTo>
                  <a:lnTo>
                    <a:pt x="2177719" y="299609"/>
                  </a:lnTo>
                  <a:lnTo>
                    <a:pt x="0" y="29960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99796">
            <a:off x="1697695" y="733694"/>
            <a:ext cx="7708696" cy="3182865"/>
            <a:chOff x="0" y="-313520"/>
            <a:chExt cx="2222306" cy="9175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22306" cy="350929"/>
            </a:xfrm>
            <a:custGeom>
              <a:avLst/>
              <a:gdLst/>
              <a:ahLst/>
              <a:cxnLst/>
              <a:rect l="l" t="t" r="r" b="b"/>
              <a:pathLst>
                <a:path w="2222306" h="350929">
                  <a:moveTo>
                    <a:pt x="0" y="0"/>
                  </a:moveTo>
                  <a:lnTo>
                    <a:pt x="2222306" y="0"/>
                  </a:lnTo>
                  <a:lnTo>
                    <a:pt x="2222306" y="350929"/>
                  </a:lnTo>
                  <a:lnTo>
                    <a:pt x="0" y="350929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35394" y="-313520"/>
              <a:ext cx="2131402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80"/>
                </a:lnSpc>
              </a:pP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كيف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نعرف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أن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الاشياء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تحركة</a:t>
              </a:r>
              <a:endParaRPr lang="en-US" sz="3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07166">
            <a:off x="9116884" y="1327601"/>
            <a:ext cx="3404441" cy="1185883"/>
            <a:chOff x="0" y="0"/>
            <a:chExt cx="981451" cy="3418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1451" cy="341873"/>
            </a:xfrm>
            <a:custGeom>
              <a:avLst/>
              <a:gdLst/>
              <a:ahLst/>
              <a:cxnLst/>
              <a:rect l="l" t="t" r="r" b="b"/>
              <a:pathLst>
                <a:path w="981451" h="341873">
                  <a:moveTo>
                    <a:pt x="0" y="0"/>
                  </a:moveTo>
                  <a:lnTo>
                    <a:pt x="981451" y="0"/>
                  </a:lnTo>
                  <a:lnTo>
                    <a:pt x="981451" y="341873"/>
                  </a:lnTo>
                  <a:lnTo>
                    <a:pt x="0" y="341873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07452">
            <a:off x="8961563" y="33904"/>
            <a:ext cx="3496900" cy="3381109"/>
            <a:chOff x="-24702" y="-340182"/>
            <a:chExt cx="1008106" cy="97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3404" cy="409977"/>
            </a:xfrm>
            <a:custGeom>
              <a:avLst/>
              <a:gdLst/>
              <a:ahLst/>
              <a:cxnLst/>
              <a:rect l="l" t="t" r="r" b="b"/>
              <a:pathLst>
                <a:path w="983404" h="409977">
                  <a:moveTo>
                    <a:pt x="0" y="0"/>
                  </a:moveTo>
                  <a:lnTo>
                    <a:pt x="983404" y="0"/>
                  </a:lnTo>
                  <a:lnTo>
                    <a:pt x="983404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-24702" y="-340182"/>
              <a:ext cx="977191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الموقع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225254" y="5263889"/>
            <a:ext cx="5844188" cy="3025996"/>
            <a:chOff x="0" y="0"/>
            <a:chExt cx="7792251" cy="4034661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55662" y="407729"/>
              <a:ext cx="3336589" cy="3602256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4467" b="14433"/>
            <a:stretch>
              <a:fillRect/>
            </a:stretch>
          </p:blipFill>
          <p:spPr>
            <a:xfrm>
              <a:off x="0" y="1234784"/>
              <a:ext cx="2367753" cy="265317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89140" y="0"/>
              <a:ext cx="2391454" cy="403466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666" t="17837" r="34789" b="69070"/>
            <a:stretch>
              <a:fillRect/>
            </a:stretch>
          </p:blipFill>
          <p:spPr>
            <a:xfrm>
              <a:off x="1854125" y="1802916"/>
              <a:ext cx="417074" cy="405940"/>
            </a:xfrm>
            <a:prstGeom prst="rect">
              <a:avLst/>
            </a:prstGeom>
          </p:spPr>
        </p:pic>
        <p:sp>
          <p:nvSpPr>
            <p:cNvPr id="23" name="AutoShape 23"/>
            <p:cNvSpPr/>
            <p:nvPr/>
          </p:nvSpPr>
          <p:spPr>
            <a:xfrm>
              <a:off x="2060451" y="1634935"/>
              <a:ext cx="2399396" cy="685313"/>
            </a:xfrm>
            <a:prstGeom prst="line">
              <a:avLst/>
            </a:prstGeom>
            <a:ln w="106934" cap="rnd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>
              <a:off x="2063840" y="1634935"/>
              <a:ext cx="2399396" cy="685313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2060451" y="1908126"/>
              <a:ext cx="2391454" cy="359248"/>
            </a:xfrm>
            <a:prstGeom prst="line">
              <a:avLst/>
            </a:prstGeom>
            <a:ln w="106934" cap="flat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2060451" y="1907047"/>
              <a:ext cx="2414080" cy="359755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02200" y="301937"/>
            <a:ext cx="1203485" cy="248141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1975" y="1542643"/>
            <a:ext cx="1745206" cy="177178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8442" y="6315022"/>
            <a:ext cx="3792268" cy="1668598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3496224" y="3489217"/>
            <a:ext cx="13628910" cy="2019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0"/>
              </a:lnSpc>
            </a:pPr>
            <a:r>
              <a:rPr lang="ar-SA" sz="3000" dirty="0">
                <a:solidFill>
                  <a:srgbClr val="171810"/>
                </a:solidFill>
                <a:cs typeface="Tajawal Black Bold"/>
              </a:rPr>
              <a:t>الموقع هو /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مكان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وجود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الجسم ،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فعندما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يتغير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موقع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الجسم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يكون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قد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تحرك</a:t>
            </a:r>
            <a:endParaRPr lang="en-US" sz="3000" dirty="0">
              <a:solidFill>
                <a:srgbClr val="171810"/>
              </a:solidFill>
              <a:cs typeface="Tajawal Black Bold"/>
            </a:endParaRPr>
          </a:p>
          <a:p>
            <a:pPr algn="ctr">
              <a:lnSpc>
                <a:spcPts val="5370"/>
              </a:lnSpc>
            </a:pP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وعند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الوصف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فاننا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نقارنها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بأشياء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حولها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وتسمى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ar-SA" sz="3000" dirty="0">
                <a:solidFill>
                  <a:srgbClr val="171810"/>
                </a:solidFill>
                <a:cs typeface="Tajawal Black Bold"/>
              </a:rPr>
              <a:t>(النق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طة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المرجعية</a:t>
            </a:r>
            <a:r>
              <a:rPr lang="ar-SA" sz="3000" dirty="0">
                <a:solidFill>
                  <a:srgbClr val="171810"/>
                </a:solidFill>
                <a:cs typeface="Tajawal Black Bold"/>
              </a:rPr>
              <a:t>)</a:t>
            </a:r>
            <a:endParaRPr lang="en-US" sz="3000" dirty="0">
              <a:solidFill>
                <a:srgbClr val="171810"/>
              </a:solidFill>
              <a:cs typeface="Tajawal Black Bold"/>
            </a:endParaRPr>
          </a:p>
          <a:p>
            <a:pPr algn="r">
              <a:lnSpc>
                <a:spcPts val="5370"/>
              </a:lnSpc>
            </a:pPr>
            <a:r>
              <a:rPr lang="en-US" sz="3000" dirty="0">
                <a:solidFill>
                  <a:srgbClr val="171810"/>
                </a:solidFill>
                <a:cs typeface="Tajawal Black Bold"/>
              </a:rPr>
              <a:t>(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فوق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-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تحت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-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يمين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-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يسار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– </a:t>
            </a:r>
            <a:r>
              <a:rPr lang="ar-SA" sz="3000" dirty="0" err="1">
                <a:solidFill>
                  <a:srgbClr val="171810"/>
                </a:solidFill>
                <a:cs typeface="Tajawal Black Bold"/>
              </a:rPr>
              <a:t>نستخدو</a:t>
            </a:r>
            <a:r>
              <a:rPr lang="ar-SA" sz="3000" dirty="0">
                <a:solidFill>
                  <a:srgbClr val="171810"/>
                </a:solidFill>
                <a:cs typeface="Tajawal Black Bold"/>
              </a:rPr>
              <a:t> بعض الكلمات مثل  (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شمال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 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لتحديد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  <a:r>
              <a:rPr lang="en-US" sz="3000" dirty="0" err="1">
                <a:solidFill>
                  <a:srgbClr val="171810"/>
                </a:solidFill>
                <a:cs typeface="Tajawal Black Bold"/>
              </a:rPr>
              <a:t>الموقع</a:t>
            </a:r>
            <a:r>
              <a:rPr lang="en-US" sz="3000" dirty="0">
                <a:solidFill>
                  <a:srgbClr val="171810"/>
                </a:solidFill>
                <a:cs typeface="Tajawal Black Bold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705633" y="6778162"/>
            <a:ext cx="7378403" cy="55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171810"/>
                </a:solidFill>
                <a:cs typeface="Tajawal Black"/>
              </a:rPr>
              <a:t>تستخدم المسافة لقياس البعد بين مدينتين 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7282" y="8591467"/>
            <a:ext cx="18962563" cy="1980925"/>
            <a:chOff x="0" y="0"/>
            <a:chExt cx="4994255" cy="521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7282" y="8348937"/>
            <a:ext cx="18962563" cy="2223455"/>
            <a:chOff x="0" y="0"/>
            <a:chExt cx="4994255" cy="5856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94255" cy="585601"/>
            </a:xfrm>
            <a:custGeom>
              <a:avLst/>
              <a:gdLst/>
              <a:ahLst/>
              <a:cxnLst/>
              <a:rect l="l" t="t" r="r" b="b"/>
              <a:pathLst>
                <a:path w="4994255" h="585601">
                  <a:moveTo>
                    <a:pt x="0" y="0"/>
                  </a:moveTo>
                  <a:lnTo>
                    <a:pt x="4994255" y="0"/>
                  </a:lnTo>
                  <a:lnTo>
                    <a:pt x="4994255" y="585601"/>
                  </a:lnTo>
                  <a:lnTo>
                    <a:pt x="0" y="585601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6180">
            <a:off x="8176519" y="9048671"/>
            <a:ext cx="751143" cy="70044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85191" y="-783641"/>
            <a:ext cx="7557402" cy="3639091"/>
            <a:chOff x="71114" y="-1288875"/>
            <a:chExt cx="9984836" cy="4852119"/>
          </a:xfrm>
        </p:grpSpPr>
        <p:grpSp>
          <p:nvGrpSpPr>
            <p:cNvPr id="10" name="Group 10"/>
            <p:cNvGrpSpPr/>
            <p:nvPr/>
          </p:nvGrpSpPr>
          <p:grpSpPr>
            <a:xfrm rot="-378454">
              <a:off x="71114" y="602305"/>
              <a:ext cx="5393910" cy="1591767"/>
              <a:chOff x="0" y="0"/>
              <a:chExt cx="1165308" cy="34388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65308" cy="343888"/>
              </a:xfrm>
              <a:custGeom>
                <a:avLst/>
                <a:gdLst/>
                <a:ahLst/>
                <a:cxnLst/>
                <a:rect l="l" t="t" r="r" b="b"/>
                <a:pathLst>
                  <a:path w="1165308" h="343888">
                    <a:moveTo>
                      <a:pt x="0" y="0"/>
                    </a:moveTo>
                    <a:lnTo>
                      <a:pt x="1165308" y="0"/>
                    </a:lnTo>
                    <a:lnTo>
                      <a:pt x="1165308" y="343888"/>
                    </a:lnTo>
                    <a:lnTo>
                      <a:pt x="0" y="343888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207166">
              <a:off x="5073017" y="831277"/>
              <a:ext cx="4542885" cy="1582442"/>
              <a:chOff x="0" y="0"/>
              <a:chExt cx="981451" cy="34187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81451" cy="341873"/>
              </a:xfrm>
              <a:custGeom>
                <a:avLst/>
                <a:gdLst/>
                <a:ahLst/>
                <a:cxnLst/>
                <a:rect l="l" t="t" r="r" b="b"/>
                <a:pathLst>
                  <a:path w="981451" h="341873">
                    <a:moveTo>
                      <a:pt x="0" y="0"/>
                    </a:moveTo>
                    <a:lnTo>
                      <a:pt x="981451" y="0"/>
                    </a:lnTo>
                    <a:lnTo>
                      <a:pt x="981451" y="341873"/>
                    </a:lnTo>
                    <a:lnTo>
                      <a:pt x="0" y="341873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373617">
              <a:off x="391574" y="-1288875"/>
              <a:ext cx="5467525" cy="4511749"/>
              <a:chOff x="0" y="-341652"/>
              <a:chExt cx="1181212" cy="97472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181212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1181212" h="409977">
                    <a:moveTo>
                      <a:pt x="0" y="0"/>
                    </a:moveTo>
                    <a:lnTo>
                      <a:pt x="1181212" y="0"/>
                    </a:lnTo>
                    <a:lnTo>
                      <a:pt x="1181212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FFAE44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232398" y="-341652"/>
                <a:ext cx="8128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79"/>
                  </a:lnSpc>
                </a:pPr>
                <a:r>
                  <a:rPr lang="en-US" sz="5599" dirty="0" err="1">
                    <a:solidFill>
                      <a:srgbClr val="2E2C2B"/>
                    </a:solidFill>
                    <a:cs typeface="Tajawal Black Bold"/>
                  </a:rPr>
                  <a:t>الصورة</a:t>
                </a:r>
                <a:r>
                  <a:rPr lang="en-US" sz="5599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207452">
              <a:off x="5504027" y="-948505"/>
              <a:ext cx="4551923" cy="4511749"/>
              <a:chOff x="0" y="-316428"/>
              <a:chExt cx="983404" cy="9747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83404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983404" h="409977">
                    <a:moveTo>
                      <a:pt x="0" y="0"/>
                    </a:moveTo>
                    <a:lnTo>
                      <a:pt x="983404" y="0"/>
                    </a:lnTo>
                    <a:lnTo>
                      <a:pt x="983404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EAC59A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14867" y="-316428"/>
                <a:ext cx="81280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79"/>
                  </a:lnSpc>
                </a:pPr>
                <a:r>
                  <a:rPr lang="en-US" sz="5599">
                    <a:solidFill>
                      <a:srgbClr val="2E2C2B"/>
                    </a:solidFill>
                    <a:cs typeface="Tajawal Black Bold"/>
                  </a:rPr>
                  <a:t>أقرأ </a:t>
                </a:r>
              </a:p>
            </p:txBody>
          </p:sp>
        </p:grpSp>
      </p:grpSp>
      <p:sp>
        <p:nvSpPr>
          <p:cNvPr id="22" name="AutoShape 22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4880012" y="8510782"/>
            <a:ext cx="7344158" cy="1776218"/>
            <a:chOff x="0" y="0"/>
            <a:chExt cx="9792211" cy="236829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77243" cy="233089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777243" y="82301"/>
              <a:ext cx="5014968" cy="2285989"/>
            </a:xfrm>
            <a:prstGeom prst="rect">
              <a:avLst/>
            </a:prstGeom>
          </p:spPr>
        </p:pic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06164" y="547188"/>
            <a:ext cx="14880905" cy="780174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0305703" y="242462"/>
            <a:ext cx="7574644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80B0B"/>
                </a:solidFill>
                <a:cs typeface="Tajawal Black"/>
              </a:rPr>
              <a:t>كل</a:t>
            </a:r>
            <a:r>
              <a:rPr lang="en-US" sz="3399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F80B0B"/>
                </a:solidFill>
                <a:cs typeface="Tajawal Black"/>
              </a:rPr>
              <a:t>الاجسام</a:t>
            </a:r>
            <a:r>
              <a:rPr lang="en-US" sz="3399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F80B0B"/>
                </a:solidFill>
                <a:cs typeface="Tajawal Black"/>
              </a:rPr>
              <a:t>المتحركة</a:t>
            </a:r>
            <a:r>
              <a:rPr lang="en-US" sz="3399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F80B0B"/>
                </a:solidFill>
                <a:cs typeface="Tajawal Black"/>
              </a:rPr>
              <a:t>لها</a:t>
            </a:r>
            <a:r>
              <a:rPr lang="en-US" sz="3399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399" dirty="0" err="1">
                <a:solidFill>
                  <a:srgbClr val="F80B0B"/>
                </a:solidFill>
                <a:cs typeface="Tajawal Black"/>
              </a:rPr>
              <a:t>سرعة</a:t>
            </a:r>
            <a:r>
              <a:rPr lang="en-US" sz="3399" dirty="0">
                <a:solidFill>
                  <a:srgbClr val="F80B0B"/>
                </a:solidFill>
                <a:cs typeface="Tajawal Black"/>
              </a:rPr>
              <a:t> 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72550" y="-202628"/>
            <a:ext cx="9652732" cy="10489628"/>
            <a:chOff x="0" y="0"/>
            <a:chExt cx="2542283" cy="2762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2283" cy="2762700"/>
            </a:xfrm>
            <a:custGeom>
              <a:avLst/>
              <a:gdLst/>
              <a:ahLst/>
              <a:cxnLst/>
              <a:rect l="l" t="t" r="r" b="b"/>
              <a:pathLst>
                <a:path w="2542283" h="2762700">
                  <a:moveTo>
                    <a:pt x="0" y="0"/>
                  </a:moveTo>
                  <a:lnTo>
                    <a:pt x="2542283" y="0"/>
                  </a:lnTo>
                  <a:lnTo>
                    <a:pt x="2542283" y="2762700"/>
                  </a:lnTo>
                  <a:lnTo>
                    <a:pt x="0" y="2762700"/>
                  </a:lnTo>
                  <a:close/>
                </a:path>
              </a:pathLst>
            </a:custGeom>
            <a:solidFill>
              <a:srgbClr val="86BE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72550" y="8334650"/>
            <a:ext cx="9704621" cy="1980925"/>
            <a:chOff x="0" y="0"/>
            <a:chExt cx="2555950" cy="52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5950" cy="521725"/>
            </a:xfrm>
            <a:custGeom>
              <a:avLst/>
              <a:gdLst/>
              <a:ahLst/>
              <a:cxnLst/>
              <a:rect l="l" t="t" r="r" b="b"/>
              <a:pathLst>
                <a:path w="2555950" h="521725">
                  <a:moveTo>
                    <a:pt x="0" y="0"/>
                  </a:moveTo>
                  <a:lnTo>
                    <a:pt x="2555950" y="0"/>
                  </a:lnTo>
                  <a:lnTo>
                    <a:pt x="2555950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8943975" y="8320362"/>
            <a:ext cx="9344025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3814763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2191737"/>
            <a:ext cx="8924678" cy="504650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247526">
            <a:off x="12459149" y="776688"/>
            <a:ext cx="3352024" cy="1394743"/>
            <a:chOff x="0" y="0"/>
            <a:chExt cx="966340" cy="4020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340" cy="402084"/>
            </a:xfrm>
            <a:custGeom>
              <a:avLst/>
              <a:gdLst/>
              <a:ahLst/>
              <a:cxnLst/>
              <a:rect l="l" t="t" r="r" b="b"/>
              <a:pathLst>
                <a:path w="966340" h="402084">
                  <a:moveTo>
                    <a:pt x="0" y="0"/>
                  </a:moveTo>
                  <a:lnTo>
                    <a:pt x="966340" y="0"/>
                  </a:lnTo>
                  <a:lnTo>
                    <a:pt x="966340" y="402084"/>
                  </a:lnTo>
                  <a:lnTo>
                    <a:pt x="0" y="4020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243682">
            <a:off x="12440745" y="-518616"/>
            <a:ext cx="3374889" cy="3381109"/>
            <a:chOff x="0" y="-301736"/>
            <a:chExt cx="972932" cy="974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2932" cy="409977"/>
            </a:xfrm>
            <a:custGeom>
              <a:avLst/>
              <a:gdLst/>
              <a:ahLst/>
              <a:cxnLst/>
              <a:rect l="l" t="t" r="r" b="b"/>
              <a:pathLst>
                <a:path w="972932" h="409977">
                  <a:moveTo>
                    <a:pt x="0" y="0"/>
                  </a:moveTo>
                  <a:lnTo>
                    <a:pt x="972932" y="0"/>
                  </a:lnTo>
                  <a:lnTo>
                    <a:pt x="972932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62631" y="-301736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السرعة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49318" y="6146335"/>
            <a:ext cx="2294306" cy="331199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688344" y="300990"/>
            <a:ext cx="5732168" cy="134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303030"/>
                </a:solidFill>
                <a:cs typeface="Tajawal Black Bold"/>
              </a:rPr>
              <a:t>هل السرعة هي نفسها السرعة المتجهة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94270" y="1749571"/>
            <a:ext cx="6952438" cy="451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171810"/>
                </a:solidFill>
                <a:cs typeface="Tajawal Black"/>
              </a:rPr>
              <a:t>يخلط بعض الناس بين مفهومي السرعة والسر عة المتجهة </a:t>
            </a:r>
          </a:p>
          <a:p>
            <a:pPr algn="ctr">
              <a:lnSpc>
                <a:spcPts val="3900"/>
              </a:lnSpc>
            </a:pPr>
            <a:endParaRPr lang="en-US" sz="3000">
              <a:solidFill>
                <a:srgbClr val="171810"/>
              </a:solidFill>
              <a:cs typeface="Tajawal Black"/>
            </a:endParaRP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171810"/>
                </a:solidFill>
                <a:cs typeface="Tajawal Black"/>
              </a:rPr>
              <a:t>السرعة تبين مقدار سرعة الجسم فقط دون تحديد اتجاه الحركة </a:t>
            </a:r>
          </a:p>
          <a:p>
            <a:pPr algn="ctr">
              <a:lnSpc>
                <a:spcPts val="3900"/>
              </a:lnSpc>
            </a:pPr>
            <a:endParaRPr lang="en-US" sz="3000">
              <a:solidFill>
                <a:srgbClr val="171810"/>
              </a:solidFill>
              <a:cs typeface="Tajawal Black"/>
            </a:endParaRPr>
          </a:p>
          <a:p>
            <a:pPr algn="ctr">
              <a:lnSpc>
                <a:spcPts val="3900"/>
              </a:lnSpc>
            </a:pPr>
            <a:r>
              <a:rPr lang="en-US" sz="3000">
                <a:solidFill>
                  <a:srgbClr val="171810"/>
                </a:solidFill>
                <a:cs typeface="Tajawal Black"/>
              </a:rPr>
              <a:t>أما السرعة المتجهة فتصف كلا من مقدار سرعة الجسم واتجاه حركته في ان واحد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641" y="3618621"/>
            <a:ext cx="2368665" cy="563967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718158" y="1844821"/>
            <a:ext cx="1475903" cy="137259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 l="26070" t="36298" r="9742" b="16700"/>
          <a:stretch>
            <a:fillRect/>
          </a:stretch>
        </p:blipFill>
        <p:spPr>
          <a:xfrm>
            <a:off x="1688344" y="6915946"/>
            <a:ext cx="7084181" cy="235366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9456110" y="3103111"/>
            <a:ext cx="8275321" cy="355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3"/>
              </a:lnSpc>
            </a:pP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هي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التغير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في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المسافة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بمرور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F80B0B"/>
                </a:solidFill>
                <a:cs typeface="Tajawal Black"/>
              </a:rPr>
              <a:t>الزمن</a:t>
            </a:r>
            <a:r>
              <a:rPr lang="en-US" sz="3541" dirty="0">
                <a:solidFill>
                  <a:srgbClr val="F80B0B"/>
                </a:solidFill>
                <a:cs typeface="Tajawal Black"/>
              </a:rPr>
              <a:t> </a:t>
            </a:r>
          </a:p>
          <a:p>
            <a:pPr algn="ctr">
              <a:lnSpc>
                <a:spcPts val="4603"/>
              </a:lnSpc>
            </a:pPr>
            <a:endParaRPr lang="en-US" sz="3541" dirty="0">
              <a:solidFill>
                <a:srgbClr val="F80B0B"/>
              </a:solidFill>
              <a:cs typeface="Tajawal Black"/>
            </a:endParaRPr>
          </a:p>
          <a:p>
            <a:pPr algn="ctr">
              <a:lnSpc>
                <a:spcPts val="4603"/>
              </a:lnSpc>
            </a:pP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نحسب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سرعة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الجسم </a:t>
            </a:r>
            <a:r>
              <a:rPr lang="ar-SA" sz="3541" dirty="0">
                <a:solidFill>
                  <a:srgbClr val="303030"/>
                </a:solidFill>
                <a:cs typeface="Tajawal Black"/>
              </a:rPr>
              <a:t>/ أولا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بقياس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المسافة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التي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يقطعها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ثم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نقيس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الزمن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المستغرق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في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قطع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المسافة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ثم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نقسم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المسافة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على</a:t>
            </a:r>
            <a:r>
              <a:rPr lang="en-US" sz="3541" dirty="0">
                <a:solidFill>
                  <a:srgbClr val="303030"/>
                </a:solidFill>
                <a:cs typeface="Tajawal Black"/>
              </a:rPr>
              <a:t> </a:t>
            </a:r>
            <a:r>
              <a:rPr lang="en-US" sz="3541" dirty="0" err="1">
                <a:solidFill>
                  <a:srgbClr val="303030"/>
                </a:solidFill>
                <a:cs typeface="Tajawal Black"/>
              </a:rPr>
              <a:t>الزمن</a:t>
            </a:r>
            <a:endParaRPr lang="en-US" sz="3541" dirty="0">
              <a:solidFill>
                <a:srgbClr val="303030"/>
              </a:solidFill>
              <a:cs typeface="Tajawal Black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54565" y="0"/>
            <a:ext cx="9333435" cy="10261028"/>
            <a:chOff x="0" y="0"/>
            <a:chExt cx="2458189" cy="2702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58189" cy="2702493"/>
            </a:xfrm>
            <a:custGeom>
              <a:avLst/>
              <a:gdLst/>
              <a:ahLst/>
              <a:cxnLst/>
              <a:rect l="l" t="t" r="r" b="b"/>
              <a:pathLst>
                <a:path w="2458189" h="2702493">
                  <a:moveTo>
                    <a:pt x="0" y="0"/>
                  </a:moveTo>
                  <a:lnTo>
                    <a:pt x="2458189" y="0"/>
                  </a:lnTo>
                  <a:lnTo>
                    <a:pt x="2458189" y="2702493"/>
                  </a:lnTo>
                  <a:lnTo>
                    <a:pt x="0" y="2702493"/>
                  </a:lnTo>
                  <a:close/>
                </a:path>
              </a:pathLst>
            </a:custGeom>
            <a:solidFill>
              <a:srgbClr val="EAC59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3796777" y="5103240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5351762" y="1086969"/>
            <a:ext cx="9977487" cy="2625275"/>
            <a:chOff x="0" y="0"/>
            <a:chExt cx="13303316" cy="350036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303316" cy="3500366"/>
              <a:chOff x="0" y="0"/>
              <a:chExt cx="2876365" cy="7568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876366" cy="756829"/>
              </a:xfrm>
              <a:custGeom>
                <a:avLst/>
                <a:gdLst/>
                <a:ahLst/>
                <a:cxnLst/>
                <a:rect l="l" t="t" r="r" b="b"/>
                <a:pathLst>
                  <a:path w="2876366" h="756829">
                    <a:moveTo>
                      <a:pt x="0" y="0"/>
                    </a:moveTo>
                    <a:lnTo>
                      <a:pt x="2876366" y="0"/>
                    </a:lnTo>
                    <a:lnTo>
                      <a:pt x="2876366" y="756829"/>
                    </a:lnTo>
                    <a:lnTo>
                      <a:pt x="0" y="756829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07203" y="190584"/>
              <a:ext cx="12864842" cy="3096140"/>
              <a:chOff x="0" y="0"/>
              <a:chExt cx="2781561" cy="66942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781561" cy="669429"/>
              </a:xfrm>
              <a:custGeom>
                <a:avLst/>
                <a:gdLst/>
                <a:ahLst/>
                <a:cxnLst/>
                <a:rect l="l" t="t" r="r" b="b"/>
                <a:pathLst>
                  <a:path w="2781561" h="669429">
                    <a:moveTo>
                      <a:pt x="0" y="0"/>
                    </a:moveTo>
                    <a:lnTo>
                      <a:pt x="2781561" y="0"/>
                    </a:lnTo>
                    <a:lnTo>
                      <a:pt x="2781561" y="669429"/>
                    </a:lnTo>
                    <a:lnTo>
                      <a:pt x="0" y="669429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 rot="-1058775">
            <a:off x="1741495" y="1423125"/>
            <a:ext cx="2537946" cy="1252615"/>
            <a:chOff x="0" y="0"/>
            <a:chExt cx="731653" cy="3611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1653" cy="361111"/>
            </a:xfrm>
            <a:custGeom>
              <a:avLst/>
              <a:gdLst/>
              <a:ahLst/>
              <a:cxnLst/>
              <a:rect l="l" t="t" r="r" b="b"/>
              <a:pathLst>
                <a:path w="731653" h="361111">
                  <a:moveTo>
                    <a:pt x="0" y="0"/>
                  </a:moveTo>
                  <a:lnTo>
                    <a:pt x="731653" y="0"/>
                  </a:lnTo>
                  <a:lnTo>
                    <a:pt x="731653" y="361111"/>
                  </a:lnTo>
                  <a:lnTo>
                    <a:pt x="0" y="361111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79984">
            <a:off x="1629498" y="1394205"/>
            <a:ext cx="2590866" cy="1422121"/>
            <a:chOff x="0" y="0"/>
            <a:chExt cx="746909" cy="4099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6909" cy="409977"/>
            </a:xfrm>
            <a:custGeom>
              <a:avLst/>
              <a:gdLst/>
              <a:ahLst/>
              <a:cxnLst/>
              <a:rect l="l" t="t" r="r" b="b"/>
              <a:pathLst>
                <a:path w="746909" h="409977">
                  <a:moveTo>
                    <a:pt x="0" y="0"/>
                  </a:moveTo>
                  <a:lnTo>
                    <a:pt x="746909" y="0"/>
                  </a:lnTo>
                  <a:lnTo>
                    <a:pt x="74690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161925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337286">
            <a:off x="3063807" y="2229090"/>
            <a:ext cx="3123725" cy="1242400"/>
            <a:chOff x="0" y="0"/>
            <a:chExt cx="900525" cy="35816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00525" cy="358166"/>
            </a:xfrm>
            <a:custGeom>
              <a:avLst/>
              <a:gdLst/>
              <a:ahLst/>
              <a:cxnLst/>
              <a:rect l="l" t="t" r="r" b="b"/>
              <a:pathLst>
                <a:path w="900525" h="358166">
                  <a:moveTo>
                    <a:pt x="0" y="0"/>
                  </a:moveTo>
                  <a:lnTo>
                    <a:pt x="900525" y="0"/>
                  </a:lnTo>
                  <a:lnTo>
                    <a:pt x="900525" y="358166"/>
                  </a:lnTo>
                  <a:lnTo>
                    <a:pt x="0" y="358166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342508">
            <a:off x="2993802" y="2183838"/>
            <a:ext cx="3125538" cy="1422121"/>
            <a:chOff x="0" y="0"/>
            <a:chExt cx="901047" cy="40997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1048" cy="409977"/>
            </a:xfrm>
            <a:custGeom>
              <a:avLst/>
              <a:gdLst/>
              <a:ahLst/>
              <a:cxnLst/>
              <a:rect l="l" t="t" r="r" b="b"/>
              <a:pathLst>
                <a:path w="901048" h="409977">
                  <a:moveTo>
                    <a:pt x="0" y="0"/>
                  </a:moveTo>
                  <a:lnTo>
                    <a:pt x="901048" y="0"/>
                  </a:lnTo>
                  <a:lnTo>
                    <a:pt x="901048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161925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18739" y="9052542"/>
            <a:ext cx="6600751" cy="495231"/>
            <a:chOff x="0" y="0"/>
            <a:chExt cx="1738469" cy="13043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38469" cy="130431"/>
            </a:xfrm>
            <a:custGeom>
              <a:avLst/>
              <a:gdLst/>
              <a:ahLst/>
              <a:cxnLst/>
              <a:rect l="l" t="t" r="r" b="b"/>
              <a:pathLst>
                <a:path w="1738469" h="130431">
                  <a:moveTo>
                    <a:pt x="0" y="0"/>
                  </a:moveTo>
                  <a:lnTo>
                    <a:pt x="1738469" y="0"/>
                  </a:lnTo>
                  <a:lnTo>
                    <a:pt x="1738469" y="130431"/>
                  </a:lnTo>
                  <a:lnTo>
                    <a:pt x="0" y="130431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28" name="AutoShape 28"/>
          <p:cNvSpPr/>
          <p:nvPr/>
        </p:nvSpPr>
        <p:spPr>
          <a:xfrm>
            <a:off x="1118739" y="9062067"/>
            <a:ext cx="6600751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9" name="Group 29"/>
          <p:cNvGrpSpPr/>
          <p:nvPr/>
        </p:nvGrpSpPr>
        <p:grpSpPr>
          <a:xfrm>
            <a:off x="10162319" y="9052542"/>
            <a:ext cx="6665506" cy="495231"/>
            <a:chOff x="0" y="0"/>
            <a:chExt cx="1755524" cy="1304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55524" cy="130431"/>
            </a:xfrm>
            <a:custGeom>
              <a:avLst/>
              <a:gdLst/>
              <a:ahLst/>
              <a:cxnLst/>
              <a:rect l="l" t="t" r="r" b="b"/>
              <a:pathLst>
                <a:path w="1755524" h="130431">
                  <a:moveTo>
                    <a:pt x="0" y="0"/>
                  </a:moveTo>
                  <a:lnTo>
                    <a:pt x="1755524" y="0"/>
                  </a:lnTo>
                  <a:lnTo>
                    <a:pt x="1755524" y="130431"/>
                  </a:lnTo>
                  <a:lnTo>
                    <a:pt x="0" y="130431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32" name="AutoShape 32"/>
          <p:cNvSpPr/>
          <p:nvPr/>
        </p:nvSpPr>
        <p:spPr>
          <a:xfrm>
            <a:off x="10139459" y="9052542"/>
            <a:ext cx="6688366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 rot="817239">
            <a:off x="14246470" y="373254"/>
            <a:ext cx="1975905" cy="2276391"/>
            <a:chOff x="0" y="0"/>
            <a:chExt cx="2634540" cy="3035188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452002" y="573458"/>
              <a:ext cx="1442843" cy="2313597"/>
            </a:xfrm>
            <a:prstGeom prst="rect">
              <a:avLst/>
            </a:prstGeom>
          </p:spPr>
        </p:pic>
        <p:sp>
          <p:nvSpPr>
            <p:cNvPr id="35" name="AutoShape 35"/>
            <p:cNvSpPr/>
            <p:nvPr/>
          </p:nvSpPr>
          <p:spPr>
            <a:xfrm rot="2537630">
              <a:off x="209898" y="51317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4675348">
              <a:off x="879600" y="193613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7" name="AutoShape 37"/>
            <p:cNvSpPr/>
            <p:nvPr/>
          </p:nvSpPr>
          <p:spPr>
            <a:xfrm rot="7515070">
              <a:off x="1709103" y="355475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8" name="AutoShape 38"/>
            <p:cNvSpPr/>
            <p:nvPr/>
          </p:nvSpPr>
          <p:spPr>
            <a:xfrm rot="10043333">
              <a:off x="2208729" y="919024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842174">
              <a:off x="-1751" y="116571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rot="842174">
              <a:off x="2157167" y="1640968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1" name="Group 41"/>
          <p:cNvGrpSpPr/>
          <p:nvPr/>
        </p:nvGrpSpPr>
        <p:grpSpPr>
          <a:xfrm>
            <a:off x="13496925" y="9158716"/>
            <a:ext cx="3086100" cy="398583"/>
            <a:chOff x="0" y="0"/>
            <a:chExt cx="812800" cy="10497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798143" y="4192028"/>
            <a:ext cx="2664484" cy="5355746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36875" y="3653691"/>
            <a:ext cx="2614887" cy="5505025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028954" y="3621495"/>
            <a:ext cx="6266730" cy="5546056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47528" y="3811144"/>
            <a:ext cx="2623543" cy="2664712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5596533" y="1690312"/>
            <a:ext cx="9977487" cy="112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F80B0B"/>
                </a:solidFill>
                <a:cs typeface="Tajawal Black Bold"/>
              </a:rPr>
              <a:t>السرعة المتجهة</a:t>
            </a:r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59624" y="1899818"/>
            <a:ext cx="2928376" cy="65991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37282" y="8591467"/>
            <a:ext cx="18962563" cy="1980925"/>
            <a:chOff x="0" y="0"/>
            <a:chExt cx="4994255" cy="521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37282" y="8348937"/>
            <a:ext cx="18962563" cy="2223455"/>
            <a:chOff x="0" y="0"/>
            <a:chExt cx="4994255" cy="585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4255" cy="585601"/>
            </a:xfrm>
            <a:custGeom>
              <a:avLst/>
              <a:gdLst/>
              <a:ahLst/>
              <a:cxnLst/>
              <a:rect l="l" t="t" r="r" b="b"/>
              <a:pathLst>
                <a:path w="4994255" h="585601">
                  <a:moveTo>
                    <a:pt x="0" y="0"/>
                  </a:moveTo>
                  <a:lnTo>
                    <a:pt x="4994255" y="0"/>
                  </a:lnTo>
                  <a:lnTo>
                    <a:pt x="4994255" y="585601"/>
                  </a:lnTo>
                  <a:lnTo>
                    <a:pt x="0" y="585601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99373" y="6263637"/>
            <a:ext cx="1159245" cy="205672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0" y="2841129"/>
            <a:ext cx="2369085" cy="5479233"/>
            <a:chOff x="0" y="0"/>
            <a:chExt cx="3158780" cy="73056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49389" b="79172"/>
            <a:stretch>
              <a:fillRect/>
            </a:stretch>
          </p:blipFill>
          <p:spPr>
            <a:xfrm>
              <a:off x="1538929" y="0"/>
              <a:ext cx="1619851" cy="156391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21471" r="18878"/>
            <a:stretch>
              <a:fillRect/>
            </a:stretch>
          </p:blipFill>
          <p:spPr>
            <a:xfrm>
              <a:off x="0" y="1409129"/>
              <a:ext cx="2596393" cy="589651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9997" y="1699854"/>
            <a:ext cx="14749699" cy="32443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 l="51526" t="46665" b="24334"/>
          <a:stretch>
            <a:fillRect/>
          </a:stretch>
        </p:blipFill>
        <p:spPr>
          <a:xfrm>
            <a:off x="4563231" y="5143500"/>
            <a:ext cx="8543233" cy="231900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3901"/>
            <a:ext cx="16230600" cy="7664399"/>
            <a:chOff x="0" y="0"/>
            <a:chExt cx="21640800" cy="102191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0219199"/>
              <a:chOff x="0" y="0"/>
              <a:chExt cx="4679047" cy="22095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679047" cy="2209535"/>
              </a:xfrm>
              <a:custGeom>
                <a:avLst/>
                <a:gdLst/>
                <a:ahLst/>
                <a:cxnLst/>
                <a:rect l="l" t="t" r="r" b="b"/>
                <a:pathLst>
                  <a:path w="4679047" h="2209535">
                    <a:moveTo>
                      <a:pt x="0" y="0"/>
                    </a:moveTo>
                    <a:lnTo>
                      <a:pt x="4679047" y="0"/>
                    </a:lnTo>
                    <a:lnTo>
                      <a:pt x="4679047" y="2209535"/>
                    </a:lnTo>
                    <a:lnTo>
                      <a:pt x="0" y="2209535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9679" y="190584"/>
              <a:ext cx="21221442" cy="9827140"/>
              <a:chOff x="0" y="0"/>
              <a:chExt cx="4588376" cy="2124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88376" cy="2124767"/>
              </a:xfrm>
              <a:custGeom>
                <a:avLst/>
                <a:gdLst/>
                <a:ahLst/>
                <a:cxnLst/>
                <a:rect l="l" t="t" r="r" b="b"/>
                <a:pathLst>
                  <a:path w="4588376" h="2124767">
                    <a:moveTo>
                      <a:pt x="0" y="0"/>
                    </a:moveTo>
                    <a:lnTo>
                      <a:pt x="4588376" y="0"/>
                    </a:lnTo>
                    <a:lnTo>
                      <a:pt x="4588376" y="2124767"/>
                    </a:lnTo>
                    <a:lnTo>
                      <a:pt x="0" y="2124767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313707">
            <a:off x="5642233" y="954236"/>
            <a:ext cx="4392353" cy="1182263"/>
            <a:chOff x="0" y="0"/>
            <a:chExt cx="1266252" cy="3408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2" cy="340829"/>
            </a:xfrm>
            <a:custGeom>
              <a:avLst/>
              <a:gdLst/>
              <a:ahLst/>
              <a:cxnLst/>
              <a:rect l="l" t="t" r="r" b="b"/>
              <a:pathLst>
                <a:path w="1266252" h="340829">
                  <a:moveTo>
                    <a:pt x="0" y="0"/>
                  </a:moveTo>
                  <a:lnTo>
                    <a:pt x="1266252" y="0"/>
                  </a:lnTo>
                  <a:lnTo>
                    <a:pt x="1266252" y="340829"/>
                  </a:lnTo>
                  <a:lnTo>
                    <a:pt x="0" y="34082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318200">
            <a:off x="5531551" y="-278870"/>
            <a:ext cx="4390832" cy="3381109"/>
            <a:chOff x="0" y="-326754"/>
            <a:chExt cx="1265813" cy="974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5813" cy="409977"/>
            </a:xfrm>
            <a:custGeom>
              <a:avLst/>
              <a:gdLst/>
              <a:ahLst/>
              <a:cxnLst/>
              <a:rect l="l" t="t" r="r" b="b"/>
              <a:pathLst>
                <a:path w="1265813" h="409977">
                  <a:moveTo>
                    <a:pt x="0" y="0"/>
                  </a:moveTo>
                  <a:lnTo>
                    <a:pt x="1265813" y="0"/>
                  </a:lnTo>
                  <a:lnTo>
                    <a:pt x="1265813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85316" y="-326754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ختامي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251443">
            <a:off x="9908439" y="1091753"/>
            <a:ext cx="2918446" cy="1153315"/>
            <a:chOff x="0" y="0"/>
            <a:chExt cx="841346" cy="3324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1346" cy="332484"/>
            </a:xfrm>
            <a:custGeom>
              <a:avLst/>
              <a:gdLst/>
              <a:ahLst/>
              <a:cxnLst/>
              <a:rect l="l" t="t" r="r" b="b"/>
              <a:pathLst>
                <a:path w="841346" h="332484">
                  <a:moveTo>
                    <a:pt x="0" y="0"/>
                  </a:moveTo>
                  <a:lnTo>
                    <a:pt x="841346" y="0"/>
                  </a:lnTo>
                  <a:lnTo>
                    <a:pt x="841346" y="332484"/>
                  </a:lnTo>
                  <a:lnTo>
                    <a:pt x="0" y="3324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248884">
            <a:off x="10008320" y="-213191"/>
            <a:ext cx="2959514" cy="3381109"/>
            <a:chOff x="57315" y="-339509"/>
            <a:chExt cx="853185" cy="974725"/>
          </a:xfrm>
        </p:grpSpPr>
        <p:sp>
          <p:nvSpPr>
            <p:cNvPr id="19" name="Freeform 19"/>
            <p:cNvSpPr/>
            <p:nvPr/>
          </p:nvSpPr>
          <p:spPr>
            <a:xfrm>
              <a:off x="58681" y="-55385"/>
              <a:ext cx="851819" cy="409977"/>
            </a:xfrm>
            <a:custGeom>
              <a:avLst/>
              <a:gdLst/>
              <a:ahLst/>
              <a:cxnLst/>
              <a:rect l="l" t="t" r="r" b="b"/>
              <a:pathLst>
                <a:path w="851819" h="409977">
                  <a:moveTo>
                    <a:pt x="0" y="0"/>
                  </a:moveTo>
                  <a:lnTo>
                    <a:pt x="851819" y="0"/>
                  </a:lnTo>
                  <a:lnTo>
                    <a:pt x="85181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57315" y="-339509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تقويم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46" y="4795488"/>
            <a:ext cx="1792853" cy="42686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4625" y="1828507"/>
            <a:ext cx="911316" cy="9316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360718" y="1749185"/>
            <a:ext cx="3139565" cy="109028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80287" y="3645963"/>
            <a:ext cx="997786" cy="1149525"/>
            <a:chOff x="0" y="0"/>
            <a:chExt cx="1330382" cy="1532700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228251" y="289583"/>
              <a:ext cx="728602" cy="1168313"/>
            </a:xfrm>
            <a:prstGeom prst="rect">
              <a:avLst/>
            </a:prstGeom>
          </p:spPr>
        </p:pic>
        <p:sp>
          <p:nvSpPr>
            <p:cNvPr id="26" name="AutoShape 26"/>
            <p:cNvSpPr/>
            <p:nvPr/>
          </p:nvSpPr>
          <p:spPr>
            <a:xfrm rot="2537630">
              <a:off x="105994" y="259139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rot="4675348">
              <a:off x="444177" y="97770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7515070">
              <a:off x="863058" y="17950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rot="10043333">
              <a:off x="1115357" y="464086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842174">
              <a:off x="-884" y="58865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842174">
              <a:off x="1089319" y="828651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0"/>
          <a:srcRect l="16912" t="17428" r="2306" b="16918"/>
          <a:stretch>
            <a:fillRect/>
          </a:stretch>
        </p:blipFill>
        <p:spPr>
          <a:xfrm>
            <a:off x="2878073" y="3224171"/>
            <a:ext cx="13216827" cy="440999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930500" y="6373525"/>
            <a:ext cx="2328800" cy="288477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rcRect t="20079" b="17414"/>
          <a:stretch>
            <a:fillRect/>
          </a:stretch>
        </p:blipFill>
        <p:spPr>
          <a:xfrm>
            <a:off x="257253" y="925830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3901"/>
            <a:ext cx="16230600" cy="7664399"/>
            <a:chOff x="0" y="0"/>
            <a:chExt cx="21640800" cy="102191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0219199"/>
              <a:chOff x="0" y="0"/>
              <a:chExt cx="4679047" cy="22095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679047" cy="2209535"/>
              </a:xfrm>
              <a:custGeom>
                <a:avLst/>
                <a:gdLst/>
                <a:ahLst/>
                <a:cxnLst/>
                <a:rect l="l" t="t" r="r" b="b"/>
                <a:pathLst>
                  <a:path w="4679047" h="2209535">
                    <a:moveTo>
                      <a:pt x="0" y="0"/>
                    </a:moveTo>
                    <a:lnTo>
                      <a:pt x="4679047" y="0"/>
                    </a:lnTo>
                    <a:lnTo>
                      <a:pt x="4679047" y="2209535"/>
                    </a:lnTo>
                    <a:lnTo>
                      <a:pt x="0" y="2209535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9679" y="190584"/>
              <a:ext cx="21221442" cy="9827140"/>
              <a:chOff x="0" y="0"/>
              <a:chExt cx="4588376" cy="2124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88376" cy="2124767"/>
              </a:xfrm>
              <a:custGeom>
                <a:avLst/>
                <a:gdLst/>
                <a:ahLst/>
                <a:cxnLst/>
                <a:rect l="l" t="t" r="r" b="b"/>
                <a:pathLst>
                  <a:path w="4588376" h="2124767">
                    <a:moveTo>
                      <a:pt x="0" y="0"/>
                    </a:moveTo>
                    <a:lnTo>
                      <a:pt x="4588376" y="0"/>
                    </a:lnTo>
                    <a:lnTo>
                      <a:pt x="4588376" y="2124767"/>
                    </a:lnTo>
                    <a:lnTo>
                      <a:pt x="0" y="2124767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313707">
            <a:off x="5642233" y="954236"/>
            <a:ext cx="4392353" cy="1182263"/>
            <a:chOff x="0" y="0"/>
            <a:chExt cx="1266252" cy="3408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2" cy="340829"/>
            </a:xfrm>
            <a:custGeom>
              <a:avLst/>
              <a:gdLst/>
              <a:ahLst/>
              <a:cxnLst/>
              <a:rect l="l" t="t" r="r" b="b"/>
              <a:pathLst>
                <a:path w="1266252" h="340829">
                  <a:moveTo>
                    <a:pt x="0" y="0"/>
                  </a:moveTo>
                  <a:lnTo>
                    <a:pt x="1266252" y="0"/>
                  </a:lnTo>
                  <a:lnTo>
                    <a:pt x="1266252" y="340829"/>
                  </a:lnTo>
                  <a:lnTo>
                    <a:pt x="0" y="34082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318200">
            <a:off x="5706885" y="-415064"/>
            <a:ext cx="4390832" cy="3381109"/>
            <a:chOff x="53959" y="-361177"/>
            <a:chExt cx="1265813" cy="974725"/>
          </a:xfrm>
        </p:grpSpPr>
        <p:sp>
          <p:nvSpPr>
            <p:cNvPr id="13" name="Freeform 13"/>
            <p:cNvSpPr/>
            <p:nvPr/>
          </p:nvSpPr>
          <p:spPr>
            <a:xfrm>
              <a:off x="53959" y="-79363"/>
              <a:ext cx="1265813" cy="409977"/>
            </a:xfrm>
            <a:custGeom>
              <a:avLst/>
              <a:gdLst/>
              <a:ahLst/>
              <a:cxnLst/>
              <a:rect l="l" t="t" r="r" b="b"/>
              <a:pathLst>
                <a:path w="1265813" h="409977">
                  <a:moveTo>
                    <a:pt x="0" y="0"/>
                  </a:moveTo>
                  <a:lnTo>
                    <a:pt x="1265813" y="0"/>
                  </a:lnTo>
                  <a:lnTo>
                    <a:pt x="1265813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343136" y="-361177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ختامي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251443">
            <a:off x="9908439" y="1091753"/>
            <a:ext cx="2918446" cy="1153315"/>
            <a:chOff x="0" y="0"/>
            <a:chExt cx="841346" cy="3324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1346" cy="332484"/>
            </a:xfrm>
            <a:custGeom>
              <a:avLst/>
              <a:gdLst/>
              <a:ahLst/>
              <a:cxnLst/>
              <a:rect l="l" t="t" r="r" b="b"/>
              <a:pathLst>
                <a:path w="841346" h="332484">
                  <a:moveTo>
                    <a:pt x="0" y="0"/>
                  </a:moveTo>
                  <a:lnTo>
                    <a:pt x="841346" y="0"/>
                  </a:lnTo>
                  <a:lnTo>
                    <a:pt x="841346" y="332484"/>
                  </a:lnTo>
                  <a:lnTo>
                    <a:pt x="0" y="3324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248884">
            <a:off x="9850363" y="-325055"/>
            <a:ext cx="2954775" cy="3381109"/>
            <a:chOff x="9567" y="-368330"/>
            <a:chExt cx="851819" cy="974725"/>
          </a:xfrm>
        </p:grpSpPr>
        <p:sp>
          <p:nvSpPr>
            <p:cNvPr id="19" name="Freeform 19"/>
            <p:cNvSpPr/>
            <p:nvPr/>
          </p:nvSpPr>
          <p:spPr>
            <a:xfrm>
              <a:off x="9567" y="-52258"/>
              <a:ext cx="851819" cy="409977"/>
            </a:xfrm>
            <a:custGeom>
              <a:avLst/>
              <a:gdLst/>
              <a:ahLst/>
              <a:cxnLst/>
              <a:rect l="l" t="t" r="r" b="b"/>
              <a:pathLst>
                <a:path w="851819" h="409977">
                  <a:moveTo>
                    <a:pt x="0" y="0"/>
                  </a:moveTo>
                  <a:lnTo>
                    <a:pt x="851819" y="0"/>
                  </a:lnTo>
                  <a:lnTo>
                    <a:pt x="85181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5883" y="-368330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تقويم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46" y="4795488"/>
            <a:ext cx="1792853" cy="42686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4625" y="1828507"/>
            <a:ext cx="911316" cy="9316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360718" y="1749185"/>
            <a:ext cx="3139565" cy="109028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80287" y="3645963"/>
            <a:ext cx="997786" cy="1149525"/>
            <a:chOff x="0" y="0"/>
            <a:chExt cx="1330382" cy="1532700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228251" y="289583"/>
              <a:ext cx="728602" cy="1168313"/>
            </a:xfrm>
            <a:prstGeom prst="rect">
              <a:avLst/>
            </a:prstGeom>
          </p:spPr>
        </p:pic>
        <p:sp>
          <p:nvSpPr>
            <p:cNvPr id="26" name="AutoShape 26"/>
            <p:cNvSpPr/>
            <p:nvPr/>
          </p:nvSpPr>
          <p:spPr>
            <a:xfrm rot="2537630">
              <a:off x="105994" y="259139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rot="4675348">
              <a:off x="444177" y="97770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7515070">
              <a:off x="863058" y="17950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rot="10043333">
              <a:off x="1115357" y="464086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842174">
              <a:off x="-884" y="58865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842174">
              <a:off x="1089319" y="828651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30500" y="6373525"/>
            <a:ext cx="2328800" cy="288477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rcRect l="17798" t="21402" r="1953" b="4358"/>
          <a:stretch>
            <a:fillRect/>
          </a:stretch>
        </p:blipFill>
        <p:spPr>
          <a:xfrm>
            <a:off x="3080599" y="3082438"/>
            <a:ext cx="12964026" cy="477828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/>
          <a:srcRect t="20079" b="17414"/>
          <a:stretch>
            <a:fillRect/>
          </a:stretch>
        </p:blipFill>
        <p:spPr>
          <a:xfrm>
            <a:off x="257253" y="9064186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3901"/>
            <a:ext cx="16230600" cy="7664399"/>
            <a:chOff x="0" y="0"/>
            <a:chExt cx="4679047" cy="2209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9047" cy="2209535"/>
            </a:xfrm>
            <a:custGeom>
              <a:avLst/>
              <a:gdLst/>
              <a:ahLst/>
              <a:cxnLst/>
              <a:rect l="l" t="t" r="r" b="b"/>
              <a:pathLst>
                <a:path w="4679047" h="2209535">
                  <a:moveTo>
                    <a:pt x="0" y="0"/>
                  </a:moveTo>
                  <a:lnTo>
                    <a:pt x="4679047" y="0"/>
                  </a:lnTo>
                  <a:lnTo>
                    <a:pt x="4679047" y="2209535"/>
                  </a:lnTo>
                  <a:lnTo>
                    <a:pt x="0" y="2209535"/>
                  </a:lnTo>
                  <a:close/>
                </a:path>
              </a:pathLst>
            </a:custGeom>
            <a:solidFill>
              <a:srgbClr val="D75B3F"/>
            </a:solidFill>
            <a:ln w="28575">
              <a:solidFill>
                <a:srgbClr val="40404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13707">
            <a:off x="5642233" y="954236"/>
            <a:ext cx="4392353" cy="1182263"/>
            <a:chOff x="0" y="0"/>
            <a:chExt cx="1266252" cy="3408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6252" cy="340829"/>
            </a:xfrm>
            <a:custGeom>
              <a:avLst/>
              <a:gdLst/>
              <a:ahLst/>
              <a:cxnLst/>
              <a:rect l="l" t="t" r="r" b="b"/>
              <a:pathLst>
                <a:path w="1266252" h="340829">
                  <a:moveTo>
                    <a:pt x="0" y="0"/>
                  </a:moveTo>
                  <a:lnTo>
                    <a:pt x="1266252" y="0"/>
                  </a:lnTo>
                  <a:lnTo>
                    <a:pt x="1266252" y="340829"/>
                  </a:lnTo>
                  <a:lnTo>
                    <a:pt x="0" y="34082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318200">
            <a:off x="5548661" y="-94543"/>
            <a:ext cx="4390832" cy="3381109"/>
            <a:chOff x="0" y="-273387"/>
            <a:chExt cx="1265813" cy="97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5813" cy="409977"/>
            </a:xfrm>
            <a:custGeom>
              <a:avLst/>
              <a:gdLst/>
              <a:ahLst/>
              <a:cxnLst/>
              <a:rect l="l" t="t" r="r" b="b"/>
              <a:pathLst>
                <a:path w="1265813" h="409977">
                  <a:moveTo>
                    <a:pt x="0" y="0"/>
                  </a:moveTo>
                  <a:lnTo>
                    <a:pt x="1265813" y="0"/>
                  </a:lnTo>
                  <a:lnTo>
                    <a:pt x="1265813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233084" y="-273387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اليوم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 rot="251443">
            <a:off x="9908439" y="1091753"/>
            <a:ext cx="2918446" cy="1153315"/>
            <a:chOff x="0" y="0"/>
            <a:chExt cx="841346" cy="33248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1346" cy="332484"/>
            </a:xfrm>
            <a:custGeom>
              <a:avLst/>
              <a:gdLst/>
              <a:ahLst/>
              <a:cxnLst/>
              <a:rect l="l" t="t" r="r" b="b"/>
              <a:pathLst>
                <a:path w="841346" h="332484">
                  <a:moveTo>
                    <a:pt x="0" y="0"/>
                  </a:moveTo>
                  <a:lnTo>
                    <a:pt x="841346" y="0"/>
                  </a:lnTo>
                  <a:lnTo>
                    <a:pt x="841346" y="332484"/>
                  </a:lnTo>
                  <a:lnTo>
                    <a:pt x="0" y="3324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248884">
            <a:off x="9785952" y="92634"/>
            <a:ext cx="2954775" cy="3381109"/>
            <a:chOff x="0" y="-242284"/>
            <a:chExt cx="851819" cy="974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1819" cy="409977"/>
            </a:xfrm>
            <a:custGeom>
              <a:avLst/>
              <a:gdLst/>
              <a:ahLst/>
              <a:cxnLst/>
              <a:rect l="l" t="t" r="r" b="b"/>
              <a:pathLst>
                <a:path w="851819" h="409977">
                  <a:moveTo>
                    <a:pt x="0" y="0"/>
                  </a:moveTo>
                  <a:lnTo>
                    <a:pt x="851819" y="0"/>
                  </a:lnTo>
                  <a:lnTo>
                    <a:pt x="85181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793" y="-242284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تعلمنا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l="6711" r="33837"/>
          <a:stretch>
            <a:fillRect/>
          </a:stretch>
        </p:blipFill>
        <p:spPr>
          <a:xfrm>
            <a:off x="4173575" y="2476544"/>
            <a:ext cx="8886103" cy="678175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8675" y="1592030"/>
            <a:ext cx="4837075" cy="51658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34127" y="-202628"/>
            <a:ext cx="9843232" cy="10489628"/>
            <a:chOff x="0" y="0"/>
            <a:chExt cx="2592456" cy="2762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2456" cy="2762700"/>
            </a:xfrm>
            <a:custGeom>
              <a:avLst/>
              <a:gdLst/>
              <a:ahLst/>
              <a:cxnLst/>
              <a:rect l="l" t="t" r="r" b="b"/>
              <a:pathLst>
                <a:path w="2592456" h="2762700">
                  <a:moveTo>
                    <a:pt x="0" y="0"/>
                  </a:moveTo>
                  <a:lnTo>
                    <a:pt x="2592456" y="0"/>
                  </a:lnTo>
                  <a:lnTo>
                    <a:pt x="2592456" y="2762700"/>
                  </a:lnTo>
                  <a:lnTo>
                    <a:pt x="0" y="2762700"/>
                  </a:lnTo>
                  <a:close/>
                </a:path>
              </a:pathLst>
            </a:custGeom>
            <a:solidFill>
              <a:srgbClr val="86BEE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3604915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208161" y="3210015"/>
            <a:ext cx="3926314" cy="61149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9456487" y="3232493"/>
            <a:ext cx="8149686" cy="4358825"/>
            <a:chOff x="0" y="0"/>
            <a:chExt cx="10866248" cy="581176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866248" cy="5811766"/>
              <a:chOff x="0" y="0"/>
              <a:chExt cx="2349437" cy="125658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49437" cy="1256586"/>
              </a:xfrm>
              <a:custGeom>
                <a:avLst/>
                <a:gdLst/>
                <a:ahLst/>
                <a:cxnLst/>
                <a:rect l="l" t="t" r="r" b="b"/>
                <a:pathLst>
                  <a:path w="2349437" h="1256586">
                    <a:moveTo>
                      <a:pt x="0" y="0"/>
                    </a:moveTo>
                    <a:lnTo>
                      <a:pt x="2349437" y="0"/>
                    </a:lnTo>
                    <a:lnTo>
                      <a:pt x="2349437" y="1256586"/>
                    </a:lnTo>
                    <a:lnTo>
                      <a:pt x="0" y="1256586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07203" y="190584"/>
              <a:ext cx="10451842" cy="5432940"/>
              <a:chOff x="0" y="0"/>
              <a:chExt cx="2259836" cy="117467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259836" cy="1174679"/>
              </a:xfrm>
              <a:custGeom>
                <a:avLst/>
                <a:gdLst/>
                <a:ahLst/>
                <a:cxnLst/>
                <a:rect l="l" t="t" r="r" b="b"/>
                <a:pathLst>
                  <a:path w="2259836" h="1174679">
                    <a:moveTo>
                      <a:pt x="0" y="0"/>
                    </a:moveTo>
                    <a:lnTo>
                      <a:pt x="2259836" y="0"/>
                    </a:lnTo>
                    <a:lnTo>
                      <a:pt x="2259836" y="1174679"/>
                    </a:lnTo>
                    <a:lnTo>
                      <a:pt x="0" y="1174679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 rot="215944">
            <a:off x="10963740" y="2848282"/>
            <a:ext cx="5422106" cy="1195746"/>
            <a:chOff x="0" y="0"/>
            <a:chExt cx="1563115" cy="3447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63115" cy="344716"/>
            </a:xfrm>
            <a:custGeom>
              <a:avLst/>
              <a:gdLst/>
              <a:ahLst/>
              <a:cxnLst/>
              <a:rect l="l" t="t" r="r" b="b"/>
              <a:pathLst>
                <a:path w="1563115" h="344716">
                  <a:moveTo>
                    <a:pt x="0" y="0"/>
                  </a:moveTo>
                  <a:lnTo>
                    <a:pt x="1563115" y="0"/>
                  </a:lnTo>
                  <a:lnTo>
                    <a:pt x="1563115" y="344716"/>
                  </a:lnTo>
                  <a:lnTo>
                    <a:pt x="0" y="344716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199467">
            <a:off x="10717728" y="1701487"/>
            <a:ext cx="5738538" cy="3381109"/>
            <a:chOff x="-34369" y="-285147"/>
            <a:chExt cx="1654337" cy="9747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76929" cy="409977"/>
            </a:xfrm>
            <a:custGeom>
              <a:avLst/>
              <a:gdLst/>
              <a:ahLst/>
              <a:cxnLst/>
              <a:rect l="l" t="t" r="r" b="b"/>
              <a:pathLst>
                <a:path w="1576929" h="409977">
                  <a:moveTo>
                    <a:pt x="0" y="0"/>
                  </a:moveTo>
                  <a:lnTo>
                    <a:pt x="1576929" y="0"/>
                  </a:lnTo>
                  <a:lnTo>
                    <a:pt x="157692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-34369" y="-285147"/>
              <a:ext cx="1654337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"/>
                </a:rPr>
                <a:t>أنظر</a:t>
              </a:r>
              <a:r>
                <a:rPr lang="en-US" sz="5600" dirty="0">
                  <a:solidFill>
                    <a:srgbClr val="2E2C2B"/>
                  </a:solidFill>
                  <a:cs typeface="Tajawal Black"/>
                </a:rPr>
                <a:t> </a:t>
              </a:r>
              <a:r>
                <a:rPr lang="en-US" sz="5600" dirty="0" err="1">
                  <a:solidFill>
                    <a:srgbClr val="2E2C2B"/>
                  </a:solidFill>
                  <a:cs typeface="Tajawal Black"/>
                </a:rPr>
                <a:t>وأتسائل</a:t>
              </a:r>
              <a:endParaRPr lang="en-US" sz="5600" dirty="0">
                <a:solidFill>
                  <a:srgbClr val="2E2C2B"/>
                </a:solidFill>
                <a:cs typeface="Tajawal Black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 rot="-31614">
            <a:off x="11449006" y="1578596"/>
            <a:ext cx="4403811" cy="1184603"/>
            <a:chOff x="0" y="0"/>
            <a:chExt cx="1269555" cy="3415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9555" cy="341504"/>
            </a:xfrm>
            <a:custGeom>
              <a:avLst/>
              <a:gdLst/>
              <a:ahLst/>
              <a:cxnLst/>
              <a:rect l="l" t="t" r="r" b="b"/>
              <a:pathLst>
                <a:path w="1269555" h="341504">
                  <a:moveTo>
                    <a:pt x="0" y="0"/>
                  </a:moveTo>
                  <a:lnTo>
                    <a:pt x="1269555" y="0"/>
                  </a:lnTo>
                  <a:lnTo>
                    <a:pt x="1269555" y="341504"/>
                  </a:lnTo>
                  <a:lnTo>
                    <a:pt x="0" y="34150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44160">
            <a:off x="11391002" y="-204219"/>
            <a:ext cx="4677010" cy="3381110"/>
            <a:chOff x="0" y="-161925"/>
            <a:chExt cx="1348314" cy="97472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65813" cy="676331"/>
            </a:xfrm>
            <a:custGeom>
              <a:avLst/>
              <a:gdLst/>
              <a:ahLst/>
              <a:cxnLst/>
              <a:rect l="l" t="t" r="r" b="b"/>
              <a:pathLst>
                <a:path w="1265813" h="676331">
                  <a:moveTo>
                    <a:pt x="0" y="0"/>
                  </a:moveTo>
                  <a:lnTo>
                    <a:pt x="1265813" y="0"/>
                  </a:lnTo>
                  <a:lnTo>
                    <a:pt x="1265813" y="676331"/>
                  </a:lnTo>
                  <a:lnTo>
                    <a:pt x="0" y="676331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161925"/>
              <a:ext cx="1348314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القوى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والحركة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" y="5773397"/>
            <a:ext cx="2294306" cy="331199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92262" y="4790487"/>
            <a:ext cx="7667295" cy="154253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941961" y="8561167"/>
            <a:ext cx="9144000" cy="131639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2702" y="5641743"/>
            <a:ext cx="3019040" cy="2554862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3"/>
          <a:srcRect t="20079" b="17414"/>
          <a:stretch>
            <a:fillRect/>
          </a:stretch>
        </p:blipFill>
        <p:spPr>
          <a:xfrm>
            <a:off x="257253" y="9085387"/>
            <a:ext cx="15428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50161" y="6168752"/>
            <a:ext cx="6549566" cy="31956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37282" y="9378682"/>
            <a:ext cx="18962563" cy="2223455"/>
            <a:chOff x="0" y="0"/>
            <a:chExt cx="4994255" cy="58560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94255" cy="585601"/>
            </a:xfrm>
            <a:custGeom>
              <a:avLst/>
              <a:gdLst/>
              <a:ahLst/>
              <a:cxnLst/>
              <a:rect l="l" t="t" r="r" b="b"/>
              <a:pathLst>
                <a:path w="4994255" h="585601">
                  <a:moveTo>
                    <a:pt x="0" y="0"/>
                  </a:moveTo>
                  <a:lnTo>
                    <a:pt x="4994255" y="0"/>
                  </a:lnTo>
                  <a:lnTo>
                    <a:pt x="4994255" y="585601"/>
                  </a:lnTo>
                  <a:lnTo>
                    <a:pt x="0" y="585601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9364395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49483" y="545482"/>
            <a:ext cx="2448074" cy="25026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9417" y="913324"/>
            <a:ext cx="5088205" cy="17669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b="9701"/>
          <a:stretch>
            <a:fillRect/>
          </a:stretch>
        </p:blipFill>
        <p:spPr>
          <a:xfrm>
            <a:off x="0" y="2591824"/>
            <a:ext cx="16180798" cy="66293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257253" y="9221198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3901"/>
            <a:ext cx="16230600" cy="7664399"/>
            <a:chOff x="0" y="0"/>
            <a:chExt cx="21640800" cy="102191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0219199"/>
              <a:chOff x="0" y="0"/>
              <a:chExt cx="4679047" cy="22095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679047" cy="2209535"/>
              </a:xfrm>
              <a:custGeom>
                <a:avLst/>
                <a:gdLst/>
                <a:ahLst/>
                <a:cxnLst/>
                <a:rect l="l" t="t" r="r" b="b"/>
                <a:pathLst>
                  <a:path w="4679047" h="2209535">
                    <a:moveTo>
                      <a:pt x="0" y="0"/>
                    </a:moveTo>
                    <a:lnTo>
                      <a:pt x="4679047" y="0"/>
                    </a:lnTo>
                    <a:lnTo>
                      <a:pt x="4679047" y="2209535"/>
                    </a:lnTo>
                    <a:lnTo>
                      <a:pt x="0" y="2209535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9679" y="190584"/>
              <a:ext cx="21221442" cy="9827140"/>
              <a:chOff x="0" y="0"/>
              <a:chExt cx="4588376" cy="2124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88376" cy="2124767"/>
              </a:xfrm>
              <a:custGeom>
                <a:avLst/>
                <a:gdLst/>
                <a:ahLst/>
                <a:cxnLst/>
                <a:rect l="l" t="t" r="r" b="b"/>
                <a:pathLst>
                  <a:path w="4588376" h="2124767">
                    <a:moveTo>
                      <a:pt x="0" y="0"/>
                    </a:moveTo>
                    <a:lnTo>
                      <a:pt x="4588376" y="0"/>
                    </a:lnTo>
                    <a:lnTo>
                      <a:pt x="4588376" y="2124767"/>
                    </a:lnTo>
                    <a:lnTo>
                      <a:pt x="0" y="2124767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313707">
            <a:off x="5642233" y="954236"/>
            <a:ext cx="4392353" cy="1182263"/>
            <a:chOff x="0" y="0"/>
            <a:chExt cx="1266252" cy="3408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2" cy="340829"/>
            </a:xfrm>
            <a:custGeom>
              <a:avLst/>
              <a:gdLst/>
              <a:ahLst/>
              <a:cxnLst/>
              <a:rect l="l" t="t" r="r" b="b"/>
              <a:pathLst>
                <a:path w="1266252" h="340829">
                  <a:moveTo>
                    <a:pt x="0" y="0"/>
                  </a:moveTo>
                  <a:lnTo>
                    <a:pt x="1266252" y="0"/>
                  </a:lnTo>
                  <a:lnTo>
                    <a:pt x="1266252" y="340829"/>
                  </a:lnTo>
                  <a:lnTo>
                    <a:pt x="0" y="34082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318200">
            <a:off x="5542885" y="-156776"/>
            <a:ext cx="4390832" cy="3381109"/>
            <a:chOff x="0" y="-291405"/>
            <a:chExt cx="1265813" cy="974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5813" cy="409977"/>
            </a:xfrm>
            <a:custGeom>
              <a:avLst/>
              <a:gdLst/>
              <a:ahLst/>
              <a:cxnLst/>
              <a:rect l="l" t="t" r="r" b="b"/>
              <a:pathLst>
                <a:path w="1265813" h="409977">
                  <a:moveTo>
                    <a:pt x="0" y="0"/>
                  </a:moveTo>
                  <a:lnTo>
                    <a:pt x="1265813" y="0"/>
                  </a:lnTo>
                  <a:lnTo>
                    <a:pt x="1265813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245087" y="-291405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وحل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251443">
            <a:off x="9908439" y="1091753"/>
            <a:ext cx="2918446" cy="1153315"/>
            <a:chOff x="0" y="0"/>
            <a:chExt cx="841346" cy="3324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1346" cy="332484"/>
            </a:xfrm>
            <a:custGeom>
              <a:avLst/>
              <a:gdLst/>
              <a:ahLst/>
              <a:cxnLst/>
              <a:rect l="l" t="t" r="r" b="b"/>
              <a:pathLst>
                <a:path w="841346" h="332484">
                  <a:moveTo>
                    <a:pt x="0" y="0"/>
                  </a:moveTo>
                  <a:lnTo>
                    <a:pt x="841346" y="0"/>
                  </a:lnTo>
                  <a:lnTo>
                    <a:pt x="841346" y="332484"/>
                  </a:lnTo>
                  <a:lnTo>
                    <a:pt x="0" y="3324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248884">
            <a:off x="9786906" y="91136"/>
            <a:ext cx="2954775" cy="3381109"/>
            <a:chOff x="0" y="-247339"/>
            <a:chExt cx="851819" cy="974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1819" cy="409977"/>
            </a:xfrm>
            <a:custGeom>
              <a:avLst/>
              <a:gdLst/>
              <a:ahLst/>
              <a:cxnLst/>
              <a:rect l="l" t="t" r="r" b="b"/>
              <a:pathLst>
                <a:path w="851819" h="409977">
                  <a:moveTo>
                    <a:pt x="0" y="0"/>
                  </a:moveTo>
                  <a:lnTo>
                    <a:pt x="851819" y="0"/>
                  </a:lnTo>
                  <a:lnTo>
                    <a:pt x="85181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30776" y="-247339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مشكلة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746" y="3660862"/>
            <a:ext cx="2269396" cy="54033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44625" y="1828507"/>
            <a:ext cx="911316" cy="9316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360718" y="1749185"/>
            <a:ext cx="3139565" cy="1090285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184173" y="2511338"/>
            <a:ext cx="997786" cy="1149525"/>
            <a:chOff x="0" y="0"/>
            <a:chExt cx="1330382" cy="1532700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228251" y="289583"/>
              <a:ext cx="728602" cy="1168313"/>
            </a:xfrm>
            <a:prstGeom prst="rect">
              <a:avLst/>
            </a:prstGeom>
          </p:spPr>
        </p:pic>
        <p:sp>
          <p:nvSpPr>
            <p:cNvPr id="26" name="AutoShape 26"/>
            <p:cNvSpPr/>
            <p:nvPr/>
          </p:nvSpPr>
          <p:spPr>
            <a:xfrm rot="2537630">
              <a:off x="105994" y="259139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rot="4675348">
              <a:off x="444177" y="97770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7515070">
              <a:off x="863058" y="17950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rot="10043333">
              <a:off x="1115357" y="464086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842174">
              <a:off x="-884" y="58865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842174">
              <a:off x="1089319" y="828651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30500" y="6373525"/>
            <a:ext cx="2328800" cy="288477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rcRect l="51599" b="13837"/>
          <a:stretch>
            <a:fillRect/>
          </a:stretch>
        </p:blipFill>
        <p:spPr>
          <a:xfrm>
            <a:off x="8554801" y="2646493"/>
            <a:ext cx="7945482" cy="641769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99156" y="3086100"/>
            <a:ext cx="4214904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/>
          <a:srcRect t="20079" b="17414"/>
          <a:stretch>
            <a:fillRect/>
          </a:stretch>
        </p:blipFill>
        <p:spPr>
          <a:xfrm>
            <a:off x="257253" y="9064186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B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93901"/>
            <a:ext cx="16230600" cy="7664399"/>
            <a:chOff x="0" y="0"/>
            <a:chExt cx="21640800" cy="1021919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0219199"/>
              <a:chOff x="0" y="0"/>
              <a:chExt cx="4679047" cy="220953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679047" cy="2209535"/>
              </a:xfrm>
              <a:custGeom>
                <a:avLst/>
                <a:gdLst/>
                <a:ahLst/>
                <a:cxnLst/>
                <a:rect l="l" t="t" r="r" b="b"/>
                <a:pathLst>
                  <a:path w="4679047" h="2209535">
                    <a:moveTo>
                      <a:pt x="0" y="0"/>
                    </a:moveTo>
                    <a:lnTo>
                      <a:pt x="4679047" y="0"/>
                    </a:lnTo>
                    <a:lnTo>
                      <a:pt x="4679047" y="2209535"/>
                    </a:lnTo>
                    <a:lnTo>
                      <a:pt x="0" y="2209535"/>
                    </a:lnTo>
                    <a:close/>
                  </a:path>
                </a:pathLst>
              </a:custGeom>
              <a:solidFill>
                <a:srgbClr val="D75B3F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09679" y="190584"/>
              <a:ext cx="21221442" cy="9827140"/>
              <a:chOff x="0" y="0"/>
              <a:chExt cx="4588376" cy="212476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88376" cy="2124767"/>
              </a:xfrm>
              <a:custGeom>
                <a:avLst/>
                <a:gdLst/>
                <a:ahLst/>
                <a:cxnLst/>
                <a:rect l="l" t="t" r="r" b="b"/>
                <a:pathLst>
                  <a:path w="4588376" h="2124767">
                    <a:moveTo>
                      <a:pt x="0" y="0"/>
                    </a:moveTo>
                    <a:lnTo>
                      <a:pt x="4588376" y="0"/>
                    </a:lnTo>
                    <a:lnTo>
                      <a:pt x="4588376" y="2124767"/>
                    </a:lnTo>
                    <a:lnTo>
                      <a:pt x="0" y="2124767"/>
                    </a:lnTo>
                    <a:close/>
                  </a:path>
                </a:pathLst>
              </a:custGeom>
              <a:solidFill>
                <a:srgbClr val="FEF0DE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-313707">
            <a:off x="5642233" y="954236"/>
            <a:ext cx="4392353" cy="1182263"/>
            <a:chOff x="0" y="0"/>
            <a:chExt cx="1266252" cy="3408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2" cy="340829"/>
            </a:xfrm>
            <a:custGeom>
              <a:avLst/>
              <a:gdLst/>
              <a:ahLst/>
              <a:cxnLst/>
              <a:rect l="l" t="t" r="r" b="b"/>
              <a:pathLst>
                <a:path w="1266252" h="340829">
                  <a:moveTo>
                    <a:pt x="0" y="0"/>
                  </a:moveTo>
                  <a:lnTo>
                    <a:pt x="1266252" y="0"/>
                  </a:lnTo>
                  <a:lnTo>
                    <a:pt x="1266252" y="340829"/>
                  </a:lnTo>
                  <a:lnTo>
                    <a:pt x="0" y="34082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318200">
            <a:off x="5535463" y="-236725"/>
            <a:ext cx="4390832" cy="3381109"/>
            <a:chOff x="0" y="-314552"/>
            <a:chExt cx="1265813" cy="974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5813" cy="409977"/>
            </a:xfrm>
            <a:custGeom>
              <a:avLst/>
              <a:gdLst/>
              <a:ahLst/>
              <a:cxnLst/>
              <a:rect l="l" t="t" r="r" b="b"/>
              <a:pathLst>
                <a:path w="1265813" h="409977">
                  <a:moveTo>
                    <a:pt x="0" y="0"/>
                  </a:moveTo>
                  <a:lnTo>
                    <a:pt x="1265813" y="0"/>
                  </a:lnTo>
                  <a:lnTo>
                    <a:pt x="1265813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69466" y="-314552"/>
              <a:ext cx="1006399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والسحب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 rot="251443">
            <a:off x="9908439" y="1091753"/>
            <a:ext cx="2918446" cy="1153315"/>
            <a:chOff x="0" y="0"/>
            <a:chExt cx="841346" cy="3324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1346" cy="332484"/>
            </a:xfrm>
            <a:custGeom>
              <a:avLst/>
              <a:gdLst/>
              <a:ahLst/>
              <a:cxnLst/>
              <a:rect l="l" t="t" r="r" b="b"/>
              <a:pathLst>
                <a:path w="841346" h="332484">
                  <a:moveTo>
                    <a:pt x="0" y="0"/>
                  </a:moveTo>
                  <a:lnTo>
                    <a:pt x="841346" y="0"/>
                  </a:lnTo>
                  <a:lnTo>
                    <a:pt x="841346" y="332484"/>
                  </a:lnTo>
                  <a:lnTo>
                    <a:pt x="0" y="332484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248884">
            <a:off x="9801347" y="-105830"/>
            <a:ext cx="3073133" cy="3381109"/>
            <a:chOff x="0" y="-305508"/>
            <a:chExt cx="885940" cy="9747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1819" cy="409977"/>
            </a:xfrm>
            <a:custGeom>
              <a:avLst/>
              <a:gdLst/>
              <a:ahLst/>
              <a:cxnLst/>
              <a:rect l="l" t="t" r="r" b="b"/>
              <a:pathLst>
                <a:path w="851819" h="409977">
                  <a:moveTo>
                    <a:pt x="0" y="0"/>
                  </a:moveTo>
                  <a:lnTo>
                    <a:pt x="851819" y="0"/>
                  </a:lnTo>
                  <a:lnTo>
                    <a:pt x="851819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3140" y="-305508"/>
              <a:ext cx="812800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الدفع</a:t>
              </a:r>
              <a:endParaRPr lang="en-US" sz="5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44625" y="1828507"/>
            <a:ext cx="911316" cy="93164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360718" y="1749185"/>
            <a:ext cx="3139565" cy="1090285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4930500" y="6269653"/>
            <a:ext cx="997786" cy="1149525"/>
            <a:chOff x="0" y="0"/>
            <a:chExt cx="1330382" cy="1532700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228251" y="289583"/>
              <a:ext cx="728602" cy="1168313"/>
            </a:xfrm>
            <a:prstGeom prst="rect">
              <a:avLst/>
            </a:prstGeom>
          </p:spPr>
        </p:pic>
        <p:sp>
          <p:nvSpPr>
            <p:cNvPr id="25" name="AutoShape 25"/>
            <p:cNvSpPr/>
            <p:nvPr/>
          </p:nvSpPr>
          <p:spPr>
            <a:xfrm rot="2537630">
              <a:off x="105994" y="259139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rot="4675348">
              <a:off x="444177" y="97770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rot="7515070">
              <a:off x="863058" y="17950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10043333">
              <a:off x="1115357" y="464086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rot="842174">
              <a:off x="-884" y="588657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842174">
              <a:off x="1089319" y="828651"/>
              <a:ext cx="215524" cy="0"/>
            </a:xfrm>
            <a:prstGeom prst="line">
              <a:avLst/>
            </a:prstGeom>
            <a:ln w="1924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73365" y="3086100"/>
            <a:ext cx="6357135" cy="41148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7127" y="7656213"/>
            <a:ext cx="2505819" cy="142518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73962" y="4751364"/>
            <a:ext cx="6336642" cy="4506936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99943" y="1754955"/>
            <a:ext cx="2245749" cy="224855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2805893" y="2645849"/>
            <a:ext cx="7273423" cy="55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F80B0B"/>
                </a:solidFill>
                <a:cs typeface="Tajawal Black"/>
              </a:rPr>
              <a:t>ما واجبنا عندما نرا شخصا محتاجا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115221" y="7914478"/>
            <a:ext cx="7273423" cy="55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F80B0B"/>
                </a:solidFill>
                <a:cs typeface="Tajawal Black"/>
              </a:rPr>
              <a:t>هل الرياضة مفيدة لاجسامنا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7"/>
          <a:srcRect t="20079" b="17414"/>
          <a:stretch>
            <a:fillRect/>
          </a:stretch>
        </p:blipFill>
        <p:spPr>
          <a:xfrm>
            <a:off x="257253" y="9081398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71500" flipH="1">
            <a:off x="-4162158" y="-2655216"/>
            <a:ext cx="9549316" cy="91943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65294" flipH="1">
            <a:off x="-1343446" y="4381500"/>
            <a:ext cx="7144780" cy="7040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871500" flipH="1">
            <a:off x="3354594" y="2703573"/>
            <a:ext cx="2815943" cy="2711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5426" t="20391" r="20175" b="35309"/>
          <a:stretch>
            <a:fillRect/>
          </a:stretch>
        </p:blipFill>
        <p:spPr>
          <a:xfrm>
            <a:off x="1244485" y="4792474"/>
            <a:ext cx="16530184" cy="4465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09577" y="8508647"/>
            <a:ext cx="2763696" cy="14993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758572" y="3474694"/>
            <a:ext cx="2128044" cy="104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cs typeface="Cairo Bold"/>
              </a:rPr>
              <a:t>القوة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 t="20079" b="17414"/>
          <a:stretch>
            <a:fillRect/>
          </a:stretch>
        </p:blipFill>
        <p:spPr>
          <a:xfrm>
            <a:off x="257253" y="897925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CC0DF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59799" flipH="1">
            <a:off x="-2587988" y="-2992208"/>
            <a:ext cx="8352253" cy="8041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301745" y="-4524586"/>
            <a:ext cx="9572432" cy="94331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92314" y="6326567"/>
            <a:ext cx="2895647" cy="4445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t="43925" r="45119" b="26557"/>
          <a:stretch>
            <a:fillRect/>
          </a:stretch>
        </p:blipFill>
        <p:spPr>
          <a:xfrm>
            <a:off x="0" y="7073036"/>
            <a:ext cx="13996377" cy="3385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67193" r="2328" b="33358"/>
          <a:stretch>
            <a:fillRect/>
          </a:stretch>
        </p:blipFill>
        <p:spPr>
          <a:xfrm>
            <a:off x="10450919" y="0"/>
            <a:ext cx="7837081" cy="7705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16745105" y="925830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71500" flipH="1">
            <a:off x="12727085" y="8060469"/>
            <a:ext cx="7211514" cy="69434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78131" flipH="1">
            <a:off x="9859107" y="-5121384"/>
            <a:ext cx="7070063" cy="68072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936734" flipH="1">
            <a:off x="13176619" y="-4584081"/>
            <a:ext cx="6845845" cy="67462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700911" y="6701376"/>
            <a:ext cx="2325282" cy="5136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733286" flipH="1">
            <a:off x="-4454922" y="7141533"/>
            <a:ext cx="6383789" cy="6290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394138" y="2849649"/>
            <a:ext cx="5090949" cy="22400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2316104"/>
            <a:ext cx="3703320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0" y="4606403"/>
            <a:ext cx="14427147" cy="3029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 l="4730" t="21030" r="8003"/>
          <a:stretch>
            <a:fillRect/>
          </a:stretch>
        </p:blipFill>
        <p:spPr>
          <a:xfrm>
            <a:off x="4553731" y="1696265"/>
            <a:ext cx="8416706" cy="267723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40217" y="120898"/>
            <a:ext cx="4764044" cy="157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70"/>
              </a:lnSpc>
            </a:pPr>
            <a:r>
              <a:rPr lang="en-US" sz="9225">
                <a:solidFill>
                  <a:srgbClr val="D68162"/>
                </a:solidFill>
                <a:cs typeface="Tajawal Black Bold"/>
              </a:rPr>
              <a:t>التسارع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78131" flipH="1">
            <a:off x="11487946" y="-1932832"/>
            <a:ext cx="10393722" cy="10007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67039" flipH="1">
            <a:off x="13686910" y="-716256"/>
            <a:ext cx="7144780" cy="7040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161210" y="4029003"/>
            <a:ext cx="6225061" cy="6440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t="6620"/>
          <a:stretch>
            <a:fillRect/>
          </a:stretch>
        </p:blipFill>
        <p:spPr>
          <a:xfrm>
            <a:off x="1028700" y="1028700"/>
            <a:ext cx="10827710" cy="6000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0636" y="6857688"/>
            <a:ext cx="2437169" cy="24006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13401" y="4408001"/>
            <a:ext cx="3266761" cy="21738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5157" y="7700875"/>
            <a:ext cx="8362015" cy="155742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024802" y="149041"/>
            <a:ext cx="6225060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cs typeface="Cairo Bold Bold"/>
              </a:rPr>
              <a:t>القصور</a:t>
            </a:r>
            <a:r>
              <a:rPr lang="en-US" sz="4999" dirty="0">
                <a:solidFill>
                  <a:srgbClr val="000000"/>
                </a:solidFill>
                <a:cs typeface="Cairo Bold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Cairo Bold Bold"/>
              </a:rPr>
              <a:t>الذاتي</a:t>
            </a:r>
            <a:endParaRPr lang="en-US" sz="4999" dirty="0">
              <a:solidFill>
                <a:srgbClr val="000000"/>
              </a:solidFill>
              <a:cs typeface="Cairo Bold Bold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 t="20079" b="17414"/>
          <a:stretch>
            <a:fillRect/>
          </a:stretch>
        </p:blipFill>
        <p:spPr>
          <a:xfrm>
            <a:off x="15273740" y="927106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78131" flipH="1">
            <a:off x="11487946" y="-1932832"/>
            <a:ext cx="10393722" cy="100074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167039" flipH="1">
            <a:off x="13686910" y="-716256"/>
            <a:ext cx="7144780" cy="7040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163360" y="5143500"/>
            <a:ext cx="5379119" cy="55652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0636" y="6857688"/>
            <a:ext cx="2437169" cy="24006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05157" y="7700875"/>
            <a:ext cx="8362015" cy="15574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 l="52607" t="39524" r="20395" b="37872"/>
          <a:stretch>
            <a:fillRect/>
          </a:stretch>
        </p:blipFill>
        <p:spPr>
          <a:xfrm>
            <a:off x="1028700" y="2549289"/>
            <a:ext cx="9269216" cy="35211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091567" y="546791"/>
            <a:ext cx="5364749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dirty="0" err="1">
                <a:solidFill>
                  <a:srgbClr val="000000"/>
                </a:solidFill>
                <a:cs typeface="Cairo Bold Bold"/>
              </a:rPr>
              <a:t>القصور</a:t>
            </a:r>
            <a:r>
              <a:rPr lang="en-US" sz="4999" dirty="0">
                <a:solidFill>
                  <a:srgbClr val="000000"/>
                </a:solidFill>
                <a:cs typeface="Cairo Bold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cs typeface="Cairo Bold Bold"/>
              </a:rPr>
              <a:t>الذاتي</a:t>
            </a:r>
            <a:endParaRPr lang="en-US" sz="4999" dirty="0">
              <a:solidFill>
                <a:srgbClr val="000000"/>
              </a:solidFill>
              <a:cs typeface="Cairo Bol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t="20079" b="17414"/>
          <a:stretch>
            <a:fillRect/>
          </a:stretch>
        </p:blipFill>
        <p:spPr>
          <a:xfrm>
            <a:off x="15417153" y="925830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-2334573" y="5086872"/>
            <a:ext cx="7284632" cy="59469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2718682" y="-1029396"/>
            <a:ext cx="8536036" cy="6968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95484" flipH="1">
            <a:off x="12882498" y="5701556"/>
            <a:ext cx="7358179" cy="1913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0908" flipH="1">
            <a:off x="-2371346" y="2610905"/>
            <a:ext cx="7358179" cy="19131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18402" t="32571" r="17315" b="31760"/>
          <a:stretch>
            <a:fillRect/>
          </a:stretch>
        </p:blipFill>
        <p:spPr>
          <a:xfrm>
            <a:off x="2015811" y="1028700"/>
            <a:ext cx="13462700" cy="33893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 l="865" t="33400" r="18402" b="30060"/>
          <a:stretch>
            <a:fillRect/>
          </a:stretch>
        </p:blipFill>
        <p:spPr>
          <a:xfrm>
            <a:off x="1590398" y="5894264"/>
            <a:ext cx="14313526" cy="2939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-2334573" y="5086872"/>
            <a:ext cx="7284632" cy="59469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2718682" y="-1029396"/>
            <a:ext cx="8536036" cy="69685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495484" flipH="1">
            <a:off x="12547855" y="2336987"/>
            <a:ext cx="7358179" cy="1913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0908" flipH="1">
            <a:off x="-2371346" y="2610905"/>
            <a:ext cx="7358179" cy="19131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5291829"/>
            <a:ext cx="17259300" cy="49951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 t="20079" b="17414"/>
          <a:stretch>
            <a:fillRect/>
          </a:stretch>
        </p:blipFill>
        <p:spPr>
          <a:xfrm>
            <a:off x="16487853" y="925830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9778"/>
            <a:ext cx="5762625" cy="10546778"/>
            <a:chOff x="0" y="0"/>
            <a:chExt cx="1517728" cy="2777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7728" cy="2777752"/>
            </a:xfrm>
            <a:custGeom>
              <a:avLst/>
              <a:gdLst/>
              <a:ahLst/>
              <a:cxnLst/>
              <a:rect l="l" t="t" r="r" b="b"/>
              <a:pathLst>
                <a:path w="1517728" h="2777752">
                  <a:moveTo>
                    <a:pt x="0" y="0"/>
                  </a:moveTo>
                  <a:lnTo>
                    <a:pt x="1517728" y="0"/>
                  </a:lnTo>
                  <a:lnTo>
                    <a:pt x="1517728" y="2777752"/>
                  </a:lnTo>
                  <a:lnTo>
                    <a:pt x="0" y="2777752"/>
                  </a:lnTo>
                  <a:close/>
                </a:path>
              </a:pathLst>
            </a:custGeom>
            <a:solidFill>
              <a:srgbClr val="86BE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633413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9617" y="1028700"/>
            <a:ext cx="2658426" cy="27177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183" y="6852721"/>
            <a:ext cx="4234909" cy="20662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0977" y="2712720"/>
            <a:ext cx="5111316" cy="63315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5973" t="8928" r="8915" b="5151"/>
          <a:stretch>
            <a:fillRect/>
          </a:stretch>
        </p:blipFill>
        <p:spPr>
          <a:xfrm>
            <a:off x="13533461" y="1028700"/>
            <a:ext cx="4382372" cy="72916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62293" y="2135177"/>
            <a:ext cx="6829454" cy="6105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703272" y="325755"/>
            <a:ext cx="10066922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9"/>
              </a:lnSpc>
            </a:pPr>
            <a:r>
              <a:rPr lang="en-US" sz="3899">
                <a:solidFill>
                  <a:srgbClr val="303030"/>
                </a:solidFill>
                <a:cs typeface="Tajawal Black Bold"/>
              </a:rPr>
              <a:t>استكشف /ماسرعة الكرة الزجاجية ؟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 t="20079" b="17414"/>
          <a:stretch>
            <a:fillRect/>
          </a:stretch>
        </p:blipFill>
        <p:spPr>
          <a:xfrm>
            <a:off x="16487853" y="9061407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71500" flipH="1">
            <a:off x="-4162158" y="-2655216"/>
            <a:ext cx="9549316" cy="91943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65294" flipH="1">
            <a:off x="-1343446" y="4381500"/>
            <a:ext cx="7144780" cy="70408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871500" flipH="1">
            <a:off x="3554223" y="1439264"/>
            <a:ext cx="2815943" cy="2711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2814" t="41035" r="21216" b="7634"/>
          <a:stretch>
            <a:fillRect/>
          </a:stretch>
        </p:blipFill>
        <p:spPr>
          <a:xfrm>
            <a:off x="0" y="4059213"/>
            <a:ext cx="18288000" cy="560659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384059"/>
            <a:ext cx="10007141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cs typeface="Cairo Bold"/>
              </a:rPr>
              <a:t>الإحتكاك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16113271" y="9151459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54624" y="-921565"/>
            <a:ext cx="8536036" cy="69685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78055" flipH="1">
            <a:off x="13580211" y="6219141"/>
            <a:ext cx="7358179" cy="19131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350" y="425440"/>
            <a:ext cx="17259300" cy="4274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78014" y="6534035"/>
            <a:ext cx="14900090" cy="17662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27531" y="7859407"/>
            <a:ext cx="4748347" cy="2427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4350" y="425440"/>
            <a:ext cx="39450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629311" y="9073204"/>
            <a:ext cx="2798749" cy="752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 t="20079" b="17414"/>
          <a:stretch>
            <a:fillRect/>
          </a:stretch>
        </p:blipFill>
        <p:spPr>
          <a:xfrm>
            <a:off x="16230755" y="9073204"/>
            <a:ext cx="15428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2746" y="8013183"/>
            <a:ext cx="5570599" cy="45476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788078" flipH="1">
            <a:off x="14532552" y="-1848120"/>
            <a:ext cx="6235304" cy="50902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6277617" y="683784"/>
            <a:ext cx="2653197" cy="6898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399999" flipH="1">
            <a:off x="-2071459" y="9033738"/>
            <a:ext cx="5598538" cy="14556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307979" y="1028700"/>
            <a:ext cx="18595979" cy="56458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1078" y="6104633"/>
            <a:ext cx="16405844" cy="28834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27853" y="8632888"/>
            <a:ext cx="3717106" cy="16541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84335" y="9258300"/>
            <a:ext cx="2919331" cy="6641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 t="20079" b="17414"/>
          <a:stretch>
            <a:fillRect/>
          </a:stretch>
        </p:blipFill>
        <p:spPr>
          <a:xfrm>
            <a:off x="15716405" y="9076024"/>
            <a:ext cx="15428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79260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3628468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7259300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76756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t="31058" r="3816" b="5176"/>
          <a:stretch>
            <a:fillRect/>
          </a:stretch>
        </p:blipFill>
        <p:spPr>
          <a:xfrm>
            <a:off x="495549" y="5143500"/>
            <a:ext cx="17296902" cy="52028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954758" y="542368"/>
            <a:ext cx="2194555" cy="17133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 t="20079" b="17414"/>
          <a:stretch>
            <a:fillRect/>
          </a:stretch>
        </p:blipFill>
        <p:spPr>
          <a:xfrm>
            <a:off x="16249556" y="9317671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16871111" y="4630585"/>
            <a:ext cx="1691219" cy="4627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5434177" y="7837093"/>
            <a:ext cx="4565087" cy="4498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2161" y="1028700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19095" y="-1220643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b="19867"/>
          <a:stretch>
            <a:fillRect/>
          </a:stretch>
        </p:blipFill>
        <p:spPr>
          <a:xfrm>
            <a:off x="1309058" y="359800"/>
            <a:ext cx="16407662" cy="59655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8545" y="7837093"/>
            <a:ext cx="1600310" cy="23885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10448" y="1302249"/>
            <a:ext cx="2427586" cy="24490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63759" y="5837244"/>
            <a:ext cx="14160482" cy="385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6"/>
              </a:lnSpc>
            </a:pPr>
            <a:r>
              <a:rPr lang="en-US" sz="3647">
                <a:solidFill>
                  <a:srgbClr val="000000"/>
                </a:solidFill>
                <a:cs typeface="Tajawal Black"/>
              </a:rPr>
              <a:t>قوة الجاذبية تختلف باختلاف كتل الأجسام .الأرض كتلتها ضخمة ، لذلك تسحب الأجسام الأصغر منها نحوها بقوة </a:t>
            </a:r>
          </a:p>
          <a:p>
            <a:pPr algn="ctr">
              <a:lnSpc>
                <a:spcPts val="5106"/>
              </a:lnSpc>
            </a:pPr>
            <a:r>
              <a:rPr lang="en-US" sz="3647">
                <a:solidFill>
                  <a:srgbClr val="000000"/>
                </a:solidFill>
                <a:cs typeface="Tajawal Black"/>
              </a:rPr>
              <a:t>أما القمر فكتلته أقل من كتلة الأرض ولذلك فإن جاذبيته أقل من جاذبية الأرض</a:t>
            </a:r>
          </a:p>
          <a:p>
            <a:pPr algn="ctr">
              <a:lnSpc>
                <a:spcPts val="5106"/>
              </a:lnSpc>
            </a:pPr>
            <a:r>
              <a:rPr lang="en-US" sz="3647">
                <a:solidFill>
                  <a:srgbClr val="000000"/>
                </a:solidFill>
                <a:cs typeface="Tajawal Black"/>
              </a:rPr>
              <a:t>كم تعتمد قوة الجاذبية على المسافة بين الأجسام  ،كلما نقصت المسافة زادة الجاذبية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 t="20079" b="17414"/>
          <a:stretch>
            <a:fillRect/>
          </a:stretch>
        </p:blipFill>
        <p:spPr>
          <a:xfrm>
            <a:off x="16099664" y="9057736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79260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3628468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7259300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005456" y="8652233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2519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596059" y="-2249343"/>
            <a:ext cx="4565087" cy="4498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02421" y="2445379"/>
            <a:ext cx="15404909" cy="43296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7330" y="6971026"/>
            <a:ext cx="17261584" cy="12553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t="9042" b="17414"/>
          <a:stretch>
            <a:fillRect/>
          </a:stretch>
        </p:blipFill>
        <p:spPr>
          <a:xfrm>
            <a:off x="257253" y="8652233"/>
            <a:ext cx="1542895" cy="1210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79260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3628468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7259300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76756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2519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282544" y="-2520909"/>
            <a:ext cx="4565087" cy="4498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001"/>
          <a:stretch>
            <a:fillRect/>
          </a:stretch>
        </p:blipFill>
        <p:spPr>
          <a:xfrm>
            <a:off x="183090" y="1150128"/>
            <a:ext cx="16742922" cy="3636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28700" y="5299694"/>
            <a:ext cx="16333169" cy="19780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79260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3628468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7259300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76756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2519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 t="11647" r="2348" b="4529"/>
          <a:stretch>
            <a:fillRect/>
          </a:stretch>
        </p:blipFill>
        <p:spPr>
          <a:xfrm>
            <a:off x="183090" y="1928849"/>
            <a:ext cx="17606105" cy="68571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474536" y="-1360712"/>
            <a:ext cx="4565087" cy="44986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507938" y="-798826"/>
            <a:ext cx="3502723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18816" y="312086"/>
            <a:ext cx="1980444" cy="161676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8027365" y="685570"/>
            <a:ext cx="399145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cs typeface="Cairo Bold Bold"/>
              </a:rPr>
              <a:t>تقويم ختامي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14379260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-3628468" y="5764695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7259300" y="465716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976756" y="7492036"/>
            <a:ext cx="4565087" cy="44986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62519" y="1002117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474536" y="-1360712"/>
            <a:ext cx="4565087" cy="4498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t="15671" b="9800"/>
          <a:stretch>
            <a:fillRect/>
          </a:stretch>
        </p:blipFill>
        <p:spPr>
          <a:xfrm>
            <a:off x="778121" y="2864596"/>
            <a:ext cx="16731758" cy="5530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02031" y="6172200"/>
            <a:ext cx="4175535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48227" y="1483366"/>
            <a:ext cx="3015230" cy="16546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720291" y="7925392"/>
            <a:ext cx="4197240" cy="40412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10275" r="27303"/>
          <a:stretch>
            <a:fillRect/>
          </a:stretch>
        </p:blipFill>
        <p:spPr>
          <a:xfrm>
            <a:off x="2700986" y="1958682"/>
            <a:ext cx="11457605" cy="83283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23607">
            <a:off x="8233935" y="327541"/>
            <a:ext cx="1820130" cy="1738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07825" y="-248092"/>
            <a:ext cx="4923273" cy="49480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07825" y="7740720"/>
            <a:ext cx="3557223" cy="25462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49133" y="7168594"/>
            <a:ext cx="2043308" cy="11442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46582" y="-1690012"/>
            <a:ext cx="8606528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737813" y="476050"/>
            <a:ext cx="5696994" cy="109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0"/>
              </a:lnSpc>
            </a:pPr>
            <a:r>
              <a:rPr lang="en-US" sz="7140">
                <a:solidFill>
                  <a:srgbClr val="91612F"/>
                </a:solidFill>
                <a:cs typeface="Tajawal Black"/>
              </a:rPr>
              <a:t>تعلمنا اليوم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t="20079" b="17414"/>
          <a:stretch>
            <a:fillRect/>
          </a:stretch>
        </p:blipFill>
        <p:spPr>
          <a:xfrm>
            <a:off x="16047463" y="8917310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9778"/>
            <a:ext cx="5762625" cy="10546778"/>
            <a:chOff x="0" y="0"/>
            <a:chExt cx="1517728" cy="2777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17728" cy="2777752"/>
            </a:xfrm>
            <a:custGeom>
              <a:avLst/>
              <a:gdLst/>
              <a:ahLst/>
              <a:cxnLst/>
              <a:rect l="l" t="t" r="r" b="b"/>
              <a:pathLst>
                <a:path w="1517728" h="2777752">
                  <a:moveTo>
                    <a:pt x="0" y="0"/>
                  </a:moveTo>
                  <a:lnTo>
                    <a:pt x="1517728" y="0"/>
                  </a:lnTo>
                  <a:lnTo>
                    <a:pt x="1517728" y="2777752"/>
                  </a:lnTo>
                  <a:lnTo>
                    <a:pt x="0" y="2777752"/>
                  </a:lnTo>
                  <a:close/>
                </a:path>
              </a:pathLst>
            </a:custGeom>
            <a:solidFill>
              <a:srgbClr val="86BEE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633413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9617" y="1028700"/>
            <a:ext cx="2658426" cy="271772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183" y="6852721"/>
            <a:ext cx="4234909" cy="20662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50977" y="2712720"/>
            <a:ext cx="5111316" cy="63315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55347" y="303976"/>
            <a:ext cx="7512046" cy="80449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857594" y="8439785"/>
            <a:ext cx="11899362" cy="172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0B0B"/>
                </a:solidFill>
                <a:cs typeface="Tajawal Black"/>
              </a:rPr>
              <a:t>ماذا حدث للتفاحة ؟ ماسبب سقوطها على الارض ؟ هل تغير موقعها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0B0B"/>
                </a:solidFill>
                <a:cs typeface="Tajawal Black"/>
              </a:rPr>
              <a:t>فسري إجابتك ؟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16487853" y="9061407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1200" y="0"/>
            <a:ext cx="12496800" cy="10261028"/>
            <a:chOff x="0" y="0"/>
            <a:chExt cx="3291338" cy="2702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91338" cy="2702493"/>
            </a:xfrm>
            <a:custGeom>
              <a:avLst/>
              <a:gdLst/>
              <a:ahLst/>
              <a:cxnLst/>
              <a:rect l="l" t="t" r="r" b="b"/>
              <a:pathLst>
                <a:path w="3291338" h="2702493">
                  <a:moveTo>
                    <a:pt x="0" y="0"/>
                  </a:moveTo>
                  <a:lnTo>
                    <a:pt x="3291338" y="0"/>
                  </a:lnTo>
                  <a:lnTo>
                    <a:pt x="3291338" y="2702493"/>
                  </a:lnTo>
                  <a:lnTo>
                    <a:pt x="0" y="2702493"/>
                  </a:lnTo>
                  <a:close/>
                </a:path>
              </a:pathLst>
            </a:custGeom>
            <a:solidFill>
              <a:srgbClr val="E983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633413" y="5129213"/>
            <a:ext cx="10287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 rot="-309159">
            <a:off x="2156781" y="600157"/>
            <a:ext cx="5199410" cy="2918547"/>
            <a:chOff x="0" y="-210046"/>
            <a:chExt cx="1498915" cy="8413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8915" cy="425445"/>
            </a:xfrm>
            <a:custGeom>
              <a:avLst/>
              <a:gdLst/>
              <a:ahLst/>
              <a:cxnLst/>
              <a:rect l="l" t="t" r="r" b="b"/>
              <a:pathLst>
                <a:path w="1498915" h="425445">
                  <a:moveTo>
                    <a:pt x="0" y="0"/>
                  </a:moveTo>
                  <a:lnTo>
                    <a:pt x="1498915" y="0"/>
                  </a:lnTo>
                  <a:lnTo>
                    <a:pt x="1498915" y="425445"/>
                  </a:lnTo>
                  <a:lnTo>
                    <a:pt x="0" y="425445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9832" y="-210046"/>
              <a:ext cx="122558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70"/>
                </a:lnSpc>
              </a:pPr>
              <a:r>
                <a:rPr lang="en-US" sz="3208" b="1" dirty="0" err="1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ماذا</a:t>
              </a:r>
              <a:r>
                <a:rPr lang="en-US" sz="3208" b="1" dirty="0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8" b="1" dirty="0" err="1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تتوقعون</a:t>
              </a:r>
              <a:r>
                <a:rPr lang="en-US" sz="3208" b="1" dirty="0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8" b="1" dirty="0" err="1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ان</a:t>
              </a:r>
              <a:r>
                <a:rPr lang="en-US" sz="3208" b="1" dirty="0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8" b="1" dirty="0" err="1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نتعلم</a:t>
              </a:r>
              <a:r>
                <a:rPr lang="en-US" sz="3208" b="1" dirty="0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8" b="1" dirty="0" err="1">
                  <a:solidFill>
                    <a:srgbClr val="F80B0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اليوم</a:t>
              </a:r>
              <a:endParaRPr lang="en-US" sz="3208" b="1" dirty="0">
                <a:solidFill>
                  <a:srgbClr val="F80B0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63630">
            <a:off x="2563107" y="2949420"/>
            <a:ext cx="4388054" cy="1146603"/>
            <a:chOff x="0" y="0"/>
            <a:chExt cx="1265013" cy="3305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5013" cy="330549"/>
            </a:xfrm>
            <a:custGeom>
              <a:avLst/>
              <a:gdLst/>
              <a:ahLst/>
              <a:cxnLst/>
              <a:rect l="l" t="t" r="r" b="b"/>
              <a:pathLst>
                <a:path w="1265013" h="330549">
                  <a:moveTo>
                    <a:pt x="0" y="0"/>
                  </a:moveTo>
                  <a:lnTo>
                    <a:pt x="1265013" y="0"/>
                  </a:lnTo>
                  <a:lnTo>
                    <a:pt x="1265013" y="330549"/>
                  </a:lnTo>
                  <a:lnTo>
                    <a:pt x="0" y="330549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6912" y="2066620"/>
            <a:ext cx="2424673" cy="6658140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7412604" y="2066620"/>
            <a:ext cx="10703141" cy="5272531"/>
            <a:chOff x="0" y="0"/>
            <a:chExt cx="3085561" cy="151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85561" cy="1519995"/>
            </a:xfrm>
            <a:custGeom>
              <a:avLst/>
              <a:gdLst/>
              <a:ahLst/>
              <a:cxnLst/>
              <a:rect l="l" t="t" r="r" b="b"/>
              <a:pathLst>
                <a:path w="3085561" h="1519995">
                  <a:moveTo>
                    <a:pt x="0" y="0"/>
                  </a:moveTo>
                  <a:lnTo>
                    <a:pt x="3085561" y="0"/>
                  </a:lnTo>
                  <a:lnTo>
                    <a:pt x="3085561" y="1519995"/>
                  </a:lnTo>
                  <a:lnTo>
                    <a:pt x="0" y="1519995"/>
                  </a:lnTo>
                  <a:close/>
                </a:path>
              </a:pathLst>
            </a:custGeom>
            <a:solidFill>
              <a:srgbClr val="D75B3F"/>
            </a:solidFill>
            <a:ln w="28575">
              <a:solidFill>
                <a:srgbClr val="404040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55294" y="2241883"/>
            <a:ext cx="10048875" cy="4917988"/>
            <a:chOff x="0" y="0"/>
            <a:chExt cx="2896945" cy="141778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96945" cy="1417785"/>
            </a:xfrm>
            <a:custGeom>
              <a:avLst/>
              <a:gdLst/>
              <a:ahLst/>
              <a:cxnLst/>
              <a:rect l="l" t="t" r="r" b="b"/>
              <a:pathLst>
                <a:path w="2896945" h="1417785">
                  <a:moveTo>
                    <a:pt x="0" y="0"/>
                  </a:moveTo>
                  <a:lnTo>
                    <a:pt x="2896945" y="0"/>
                  </a:lnTo>
                  <a:lnTo>
                    <a:pt x="2896945" y="1417785"/>
                  </a:lnTo>
                  <a:lnTo>
                    <a:pt x="0" y="1417785"/>
                  </a:lnTo>
                  <a:close/>
                </a:path>
              </a:pathLst>
            </a:custGeom>
            <a:solidFill>
              <a:srgbClr val="FEF0DE"/>
            </a:solidFill>
            <a:ln w="28575">
              <a:solidFill>
                <a:srgbClr val="404040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80017" y="6635552"/>
            <a:ext cx="2524152" cy="336962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6842" y="2066620"/>
            <a:ext cx="8914664" cy="4917988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8337899" y="632520"/>
            <a:ext cx="1975905" cy="2276391"/>
            <a:chOff x="0" y="0"/>
            <a:chExt cx="2634540" cy="3035188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452002" y="573458"/>
              <a:ext cx="1442843" cy="2313597"/>
            </a:xfrm>
            <a:prstGeom prst="rect">
              <a:avLst/>
            </a:prstGeom>
          </p:spPr>
        </p:pic>
        <p:sp>
          <p:nvSpPr>
            <p:cNvPr id="27" name="AutoShape 27"/>
            <p:cNvSpPr/>
            <p:nvPr/>
          </p:nvSpPr>
          <p:spPr>
            <a:xfrm rot="2537630">
              <a:off x="209898" y="51317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rot="4675348">
              <a:off x="879600" y="193613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 rot="7515070">
              <a:off x="1709103" y="355475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rot="10043333">
              <a:off x="2208729" y="919024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1" name="AutoShape 31"/>
            <p:cNvSpPr/>
            <p:nvPr/>
          </p:nvSpPr>
          <p:spPr>
            <a:xfrm rot="842174">
              <a:off x="-1751" y="116571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AutoShape 32"/>
            <p:cNvSpPr/>
            <p:nvPr/>
          </p:nvSpPr>
          <p:spPr>
            <a:xfrm rot="842174">
              <a:off x="2157167" y="1640968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9"/>
          <a:srcRect t="20079" b="17414"/>
          <a:stretch>
            <a:fillRect/>
          </a:stretch>
        </p:blipFill>
        <p:spPr>
          <a:xfrm>
            <a:off x="266912" y="8976472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1585" y="0"/>
            <a:ext cx="15596415" cy="10261028"/>
            <a:chOff x="0" y="0"/>
            <a:chExt cx="4107698" cy="27024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7698" cy="2702493"/>
            </a:xfrm>
            <a:custGeom>
              <a:avLst/>
              <a:gdLst/>
              <a:ahLst/>
              <a:cxnLst/>
              <a:rect l="l" t="t" r="r" b="b"/>
              <a:pathLst>
                <a:path w="4107698" h="2702493">
                  <a:moveTo>
                    <a:pt x="0" y="0"/>
                  </a:moveTo>
                  <a:lnTo>
                    <a:pt x="4107698" y="0"/>
                  </a:lnTo>
                  <a:lnTo>
                    <a:pt x="4107698" y="2702493"/>
                  </a:lnTo>
                  <a:lnTo>
                    <a:pt x="0" y="2702493"/>
                  </a:lnTo>
                  <a:close/>
                </a:path>
              </a:pathLst>
            </a:custGeom>
            <a:solidFill>
              <a:srgbClr val="E983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691585" y="-981599"/>
            <a:ext cx="0" cy="10306711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6912" y="2066620"/>
            <a:ext cx="2424673" cy="665814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939479" y="632520"/>
            <a:ext cx="15176265" cy="7687842"/>
            <a:chOff x="0" y="0"/>
            <a:chExt cx="4375098" cy="22162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75098" cy="2216294"/>
            </a:xfrm>
            <a:custGeom>
              <a:avLst/>
              <a:gdLst/>
              <a:ahLst/>
              <a:cxnLst/>
              <a:rect l="l" t="t" r="r" b="b"/>
              <a:pathLst>
                <a:path w="4375098" h="2216294">
                  <a:moveTo>
                    <a:pt x="0" y="0"/>
                  </a:moveTo>
                  <a:lnTo>
                    <a:pt x="4375098" y="0"/>
                  </a:lnTo>
                  <a:lnTo>
                    <a:pt x="4375098" y="2216294"/>
                  </a:lnTo>
                  <a:lnTo>
                    <a:pt x="0" y="2216294"/>
                  </a:lnTo>
                  <a:close/>
                </a:path>
              </a:pathLst>
            </a:custGeom>
            <a:solidFill>
              <a:srgbClr val="D75B3F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44022" y="786396"/>
            <a:ext cx="14854202" cy="7234260"/>
            <a:chOff x="0" y="0"/>
            <a:chExt cx="4282252" cy="20855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252" cy="2085533"/>
            </a:xfrm>
            <a:custGeom>
              <a:avLst/>
              <a:gdLst/>
              <a:ahLst/>
              <a:cxnLst/>
              <a:rect l="l" t="t" r="r" b="b"/>
              <a:pathLst>
                <a:path w="4282252" h="2085533">
                  <a:moveTo>
                    <a:pt x="0" y="0"/>
                  </a:moveTo>
                  <a:lnTo>
                    <a:pt x="4282252" y="0"/>
                  </a:lnTo>
                  <a:lnTo>
                    <a:pt x="4282252" y="2085533"/>
                  </a:lnTo>
                  <a:lnTo>
                    <a:pt x="0" y="2085533"/>
                  </a:lnTo>
                  <a:close/>
                </a:path>
              </a:pathLst>
            </a:custGeom>
            <a:solidFill>
              <a:srgbClr val="FEF0DE"/>
            </a:solidFill>
            <a:ln w="28575">
              <a:solidFill>
                <a:srgbClr val="404040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08099" y="7340516"/>
            <a:ext cx="1996070" cy="2664657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66912" y="-351799"/>
            <a:ext cx="1975905" cy="2276391"/>
            <a:chOff x="0" y="0"/>
            <a:chExt cx="2634540" cy="303518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907222">
              <a:off x="452002" y="573458"/>
              <a:ext cx="1442843" cy="2313597"/>
            </a:xfrm>
            <a:prstGeom prst="rect">
              <a:avLst/>
            </a:prstGeom>
          </p:spPr>
        </p:pic>
        <p:sp>
          <p:nvSpPr>
            <p:cNvPr id="20" name="AutoShape 20"/>
            <p:cNvSpPr/>
            <p:nvPr/>
          </p:nvSpPr>
          <p:spPr>
            <a:xfrm rot="2537630">
              <a:off x="209898" y="51317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 rot="4675348">
              <a:off x="879600" y="193613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rot="7515070">
              <a:off x="1709103" y="355475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rot="10043333">
              <a:off x="2208729" y="919024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 rot="842174">
              <a:off x="-1751" y="1165711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rot="842174">
              <a:off x="2157167" y="1640968"/>
              <a:ext cx="426801" cy="0"/>
            </a:xfrm>
            <a:prstGeom prst="line">
              <a:avLst/>
            </a:prstGeom>
            <a:ln w="38100" cap="flat">
              <a:solidFill>
                <a:srgbClr val="40404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39820" y="1192326"/>
            <a:ext cx="6564349" cy="682833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 l="616" r="616" b="4709"/>
          <a:stretch>
            <a:fillRect/>
          </a:stretch>
        </p:blipFill>
        <p:spPr>
          <a:xfrm>
            <a:off x="3144022" y="632520"/>
            <a:ext cx="7657648" cy="738813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/>
          <a:srcRect t="20079" b="17414"/>
          <a:stretch>
            <a:fillRect/>
          </a:stretch>
        </p:blipFill>
        <p:spPr>
          <a:xfrm>
            <a:off x="483417" y="8976472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604634">
            <a:off x="1900657" y="1610717"/>
            <a:ext cx="7554036" cy="1039278"/>
            <a:chOff x="0" y="0"/>
            <a:chExt cx="2177719" cy="2996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7719" cy="299609"/>
            </a:xfrm>
            <a:custGeom>
              <a:avLst/>
              <a:gdLst/>
              <a:ahLst/>
              <a:cxnLst/>
              <a:rect l="l" t="t" r="r" b="b"/>
              <a:pathLst>
                <a:path w="2177719" h="299609">
                  <a:moveTo>
                    <a:pt x="0" y="0"/>
                  </a:moveTo>
                  <a:lnTo>
                    <a:pt x="2177719" y="0"/>
                  </a:lnTo>
                  <a:lnTo>
                    <a:pt x="2177719" y="299609"/>
                  </a:lnTo>
                  <a:lnTo>
                    <a:pt x="0" y="299609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99796">
            <a:off x="1712753" y="819117"/>
            <a:ext cx="7708696" cy="3182865"/>
            <a:chOff x="0" y="-288514"/>
            <a:chExt cx="2222306" cy="9175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22306" cy="350929"/>
            </a:xfrm>
            <a:custGeom>
              <a:avLst/>
              <a:gdLst/>
              <a:ahLst/>
              <a:cxnLst/>
              <a:rect l="l" t="t" r="r" b="b"/>
              <a:pathLst>
                <a:path w="2222306" h="350929">
                  <a:moveTo>
                    <a:pt x="0" y="0"/>
                  </a:moveTo>
                  <a:lnTo>
                    <a:pt x="2222306" y="0"/>
                  </a:lnTo>
                  <a:lnTo>
                    <a:pt x="2222306" y="350929"/>
                  </a:lnTo>
                  <a:lnTo>
                    <a:pt x="0" y="350929"/>
                  </a:lnTo>
                  <a:close/>
                </a:path>
              </a:pathLst>
            </a:custGeom>
            <a:solidFill>
              <a:srgbClr val="EAC59A"/>
            </a:solidFill>
            <a:ln w="28575">
              <a:solidFill>
                <a:srgbClr val="40404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31720" y="-288514"/>
              <a:ext cx="1994531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80"/>
                </a:lnSpc>
              </a:pP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كيف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نعرف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أن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الاشياء</a:t>
              </a:r>
              <a:r>
                <a:rPr lang="en-US" sz="3600" dirty="0">
                  <a:solidFill>
                    <a:srgbClr val="2E2C2B"/>
                  </a:solidFill>
                  <a:cs typeface="Tajawal Black Bold"/>
                </a:rPr>
                <a:t> </a:t>
              </a:r>
              <a:r>
                <a:rPr lang="en-US" sz="3600" dirty="0" err="1">
                  <a:solidFill>
                    <a:srgbClr val="2E2C2B"/>
                  </a:solidFill>
                  <a:cs typeface="Tajawal Black Bold"/>
                </a:rPr>
                <a:t>تحركة</a:t>
              </a:r>
              <a:endParaRPr lang="en-US" sz="3600" dirty="0">
                <a:solidFill>
                  <a:srgbClr val="2E2C2B"/>
                </a:solidFill>
                <a:cs typeface="Tajawal Black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07166">
            <a:off x="9116884" y="1327601"/>
            <a:ext cx="3404441" cy="1185883"/>
            <a:chOff x="0" y="0"/>
            <a:chExt cx="981451" cy="3418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1451" cy="341873"/>
            </a:xfrm>
            <a:custGeom>
              <a:avLst/>
              <a:gdLst/>
              <a:ahLst/>
              <a:cxnLst/>
              <a:rect l="l" t="t" r="r" b="b"/>
              <a:pathLst>
                <a:path w="981451" h="341873">
                  <a:moveTo>
                    <a:pt x="0" y="0"/>
                  </a:moveTo>
                  <a:lnTo>
                    <a:pt x="981451" y="0"/>
                  </a:lnTo>
                  <a:lnTo>
                    <a:pt x="981451" y="341873"/>
                  </a:lnTo>
                  <a:lnTo>
                    <a:pt x="0" y="341873"/>
                  </a:lnTo>
                  <a:close/>
                </a:path>
              </a:pathLst>
            </a:custGeom>
            <a:solidFill>
              <a:srgbClr val="2E2C2B"/>
            </a:solidFill>
            <a:ln w="28575">
              <a:solidFill>
                <a:srgbClr val="404040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207452">
            <a:off x="9000455" y="153669"/>
            <a:ext cx="3450814" cy="3381109"/>
            <a:chOff x="-11416" y="-305994"/>
            <a:chExt cx="994820" cy="97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3404" cy="409977"/>
            </a:xfrm>
            <a:custGeom>
              <a:avLst/>
              <a:gdLst/>
              <a:ahLst/>
              <a:cxnLst/>
              <a:rect l="l" t="t" r="r" b="b"/>
              <a:pathLst>
                <a:path w="983404" h="409977">
                  <a:moveTo>
                    <a:pt x="0" y="0"/>
                  </a:moveTo>
                  <a:lnTo>
                    <a:pt x="983404" y="0"/>
                  </a:lnTo>
                  <a:lnTo>
                    <a:pt x="983404" y="409977"/>
                  </a:lnTo>
                  <a:lnTo>
                    <a:pt x="0" y="409977"/>
                  </a:lnTo>
                  <a:close/>
                </a:path>
              </a:pathLst>
            </a:custGeom>
            <a:solidFill>
              <a:srgbClr val="FFAE44"/>
            </a:solidFill>
            <a:ln w="28575">
              <a:solidFill>
                <a:srgbClr val="404040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-11416" y="-305994"/>
              <a:ext cx="955897" cy="974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80"/>
                </a:lnSpc>
              </a:pPr>
              <a:r>
                <a:rPr lang="en-US" sz="5600" dirty="0" err="1">
                  <a:solidFill>
                    <a:srgbClr val="2E2C2B"/>
                  </a:solidFill>
                  <a:cs typeface="Tajawal Black Bold"/>
                </a:rPr>
                <a:t>الموقع</a:t>
              </a:r>
              <a:r>
                <a:rPr lang="en-US" sz="5600" dirty="0">
                  <a:solidFill>
                    <a:srgbClr val="2E2C2B"/>
                  </a:solidFill>
                  <a:cs typeface="Tajawal Black Bold"/>
                </a:rPr>
                <a:t> 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225254" y="5263889"/>
            <a:ext cx="5844188" cy="3025996"/>
            <a:chOff x="0" y="0"/>
            <a:chExt cx="7792251" cy="4034661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55662" y="407729"/>
              <a:ext cx="3336589" cy="3602256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4467" b="14433"/>
            <a:stretch>
              <a:fillRect/>
            </a:stretch>
          </p:blipFill>
          <p:spPr>
            <a:xfrm>
              <a:off x="0" y="1234784"/>
              <a:ext cx="2367753" cy="265317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89140" y="0"/>
              <a:ext cx="2391454" cy="4034661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666" t="17837" r="34789" b="69070"/>
            <a:stretch>
              <a:fillRect/>
            </a:stretch>
          </p:blipFill>
          <p:spPr>
            <a:xfrm>
              <a:off x="1854125" y="1802916"/>
              <a:ext cx="417074" cy="405940"/>
            </a:xfrm>
            <a:prstGeom prst="rect">
              <a:avLst/>
            </a:prstGeom>
          </p:spPr>
        </p:pic>
        <p:sp>
          <p:nvSpPr>
            <p:cNvPr id="23" name="AutoShape 23"/>
            <p:cNvSpPr/>
            <p:nvPr/>
          </p:nvSpPr>
          <p:spPr>
            <a:xfrm>
              <a:off x="2060451" y="1634935"/>
              <a:ext cx="2399396" cy="685313"/>
            </a:xfrm>
            <a:prstGeom prst="line">
              <a:avLst/>
            </a:prstGeom>
            <a:ln w="106934" cap="rnd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AutoShape 24"/>
            <p:cNvSpPr/>
            <p:nvPr/>
          </p:nvSpPr>
          <p:spPr>
            <a:xfrm>
              <a:off x="2063840" y="1634935"/>
              <a:ext cx="2399396" cy="685313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 flipV="1">
              <a:off x="2060451" y="1908126"/>
              <a:ext cx="2391454" cy="359248"/>
            </a:xfrm>
            <a:prstGeom prst="line">
              <a:avLst/>
            </a:prstGeom>
            <a:ln w="106934" cap="flat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2060451" y="1907047"/>
              <a:ext cx="2414080" cy="359755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7" name="Group 27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02200" y="301937"/>
            <a:ext cx="1203485" cy="248141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1975" y="1542643"/>
            <a:ext cx="1745206" cy="177178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8442" y="6315022"/>
            <a:ext cx="3792268" cy="166859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/>
          <a:srcRect l="4762" r="51128" b="2862"/>
          <a:stretch>
            <a:fillRect/>
          </a:stretch>
        </p:blipFill>
        <p:spPr>
          <a:xfrm>
            <a:off x="7226987" y="2520505"/>
            <a:ext cx="5773910" cy="576938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12781361" y="3304018"/>
            <a:ext cx="2997597" cy="722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80B0B"/>
                </a:solidFill>
                <a:cs typeface="Tajawal Black"/>
              </a:rPr>
              <a:t>أين يقع الرجل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7"/>
          <a:srcRect t="20079" b="17414"/>
          <a:stretch>
            <a:fillRect/>
          </a:stretch>
        </p:blipFill>
        <p:spPr>
          <a:xfrm>
            <a:off x="481975" y="8949641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8429" y="-636183"/>
            <a:ext cx="10821519" cy="3780047"/>
            <a:chOff x="41420" y="-1079155"/>
            <a:chExt cx="14428692" cy="5040062"/>
          </a:xfrm>
        </p:grpSpPr>
        <p:grpSp>
          <p:nvGrpSpPr>
            <p:cNvPr id="3" name="Group 3"/>
            <p:cNvGrpSpPr/>
            <p:nvPr/>
          </p:nvGrpSpPr>
          <p:grpSpPr>
            <a:xfrm rot="-604634">
              <a:off x="309222" y="870492"/>
              <a:ext cx="10072048" cy="1385705"/>
              <a:chOff x="0" y="0"/>
              <a:chExt cx="2177719" cy="2996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77719" cy="299609"/>
              </a:xfrm>
              <a:custGeom>
                <a:avLst/>
                <a:gdLst/>
                <a:ahLst/>
                <a:cxnLst/>
                <a:rect l="l" t="t" r="r" b="b"/>
                <a:pathLst>
                  <a:path w="2177719" h="299609">
                    <a:moveTo>
                      <a:pt x="0" y="0"/>
                    </a:moveTo>
                    <a:lnTo>
                      <a:pt x="2177719" y="0"/>
                    </a:lnTo>
                    <a:lnTo>
                      <a:pt x="2177719" y="299609"/>
                    </a:lnTo>
                    <a:lnTo>
                      <a:pt x="0" y="299609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99796">
              <a:off x="41420" y="-282912"/>
              <a:ext cx="10278261" cy="4243819"/>
              <a:chOff x="0" y="-310016"/>
              <a:chExt cx="2222306" cy="9175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22306" cy="350929"/>
              </a:xfrm>
              <a:custGeom>
                <a:avLst/>
                <a:gdLst/>
                <a:ahLst/>
                <a:cxnLst/>
                <a:rect l="l" t="t" r="r" b="b"/>
                <a:pathLst>
                  <a:path w="2222306" h="350929">
                    <a:moveTo>
                      <a:pt x="0" y="0"/>
                    </a:moveTo>
                    <a:lnTo>
                      <a:pt x="2222306" y="0"/>
                    </a:lnTo>
                    <a:lnTo>
                      <a:pt x="2222306" y="350929"/>
                    </a:lnTo>
                    <a:lnTo>
                      <a:pt x="0" y="350929"/>
                    </a:lnTo>
                    <a:close/>
                  </a:path>
                </a:pathLst>
              </a:custGeom>
              <a:solidFill>
                <a:srgbClr val="EAC59A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2537" y="-310016"/>
                <a:ext cx="2206641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0"/>
                  </a:lnSpc>
                </a:pP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كيف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نعرف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أن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الاشياء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تحركة</a:t>
                </a:r>
                <a:endParaRPr lang="en-US" sz="3600" dirty="0">
                  <a:solidFill>
                    <a:srgbClr val="2E2C2B"/>
                  </a:solidFill>
                  <a:cs typeface="Tajawal Black Bold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207166">
              <a:off x="9930858" y="493005"/>
              <a:ext cx="4539254" cy="1581178"/>
              <a:chOff x="0" y="0"/>
              <a:chExt cx="981451" cy="3418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81451" cy="341873"/>
              </a:xfrm>
              <a:custGeom>
                <a:avLst/>
                <a:gdLst/>
                <a:ahLst/>
                <a:cxnLst/>
                <a:rect l="l" t="t" r="r" b="b"/>
                <a:pathLst>
                  <a:path w="981451" h="341873">
                    <a:moveTo>
                      <a:pt x="0" y="0"/>
                    </a:moveTo>
                    <a:lnTo>
                      <a:pt x="981451" y="0"/>
                    </a:lnTo>
                    <a:lnTo>
                      <a:pt x="981451" y="341873"/>
                    </a:lnTo>
                    <a:lnTo>
                      <a:pt x="0" y="341873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207452">
              <a:off x="9828886" y="-1079155"/>
              <a:ext cx="4548286" cy="4508144"/>
              <a:chOff x="0" y="-307837"/>
              <a:chExt cx="983404" cy="9747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83404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983404" h="409977">
                    <a:moveTo>
                      <a:pt x="0" y="0"/>
                    </a:moveTo>
                    <a:lnTo>
                      <a:pt x="983404" y="0"/>
                    </a:lnTo>
                    <a:lnTo>
                      <a:pt x="983404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FFAE44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28333" y="-307837"/>
                <a:ext cx="935819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80"/>
                  </a:lnSpc>
                </a:pPr>
                <a:r>
                  <a:rPr lang="en-US" sz="5600" dirty="0" err="1">
                    <a:solidFill>
                      <a:srgbClr val="2E2C2B"/>
                    </a:solidFill>
                    <a:cs typeface="Tajawal Black Bold"/>
                  </a:rPr>
                  <a:t>الموقع</a:t>
                </a:r>
                <a:r>
                  <a:rPr lang="en-US" sz="5600" dirty="0">
                    <a:solidFill>
                      <a:srgbClr val="2E2C2B"/>
                    </a:solidFill>
                    <a:cs typeface="Tajawal Black Bold"/>
                  </a:rPr>
                  <a:t> ?</a:t>
                </a: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0" y="5322941"/>
            <a:ext cx="5844188" cy="3025996"/>
            <a:chOff x="0" y="0"/>
            <a:chExt cx="7792251" cy="403466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55662" y="407729"/>
              <a:ext cx="3336589" cy="3602256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4467" b="14433"/>
            <a:stretch>
              <a:fillRect/>
            </a:stretch>
          </p:blipFill>
          <p:spPr>
            <a:xfrm>
              <a:off x="0" y="1234784"/>
              <a:ext cx="2367753" cy="265317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89140" y="0"/>
              <a:ext cx="2391454" cy="403466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666" t="17837" r="34789" b="69070"/>
            <a:stretch>
              <a:fillRect/>
            </a:stretch>
          </p:blipFill>
          <p:spPr>
            <a:xfrm>
              <a:off x="1854125" y="1802916"/>
              <a:ext cx="417074" cy="405940"/>
            </a:xfrm>
            <a:prstGeom prst="rect">
              <a:avLst/>
            </a:prstGeom>
          </p:spPr>
        </p:pic>
        <p:sp>
          <p:nvSpPr>
            <p:cNvPr id="24" name="AutoShape 24"/>
            <p:cNvSpPr/>
            <p:nvPr/>
          </p:nvSpPr>
          <p:spPr>
            <a:xfrm>
              <a:off x="2060451" y="1634935"/>
              <a:ext cx="2399396" cy="685313"/>
            </a:xfrm>
            <a:prstGeom prst="line">
              <a:avLst/>
            </a:prstGeom>
            <a:ln w="106934" cap="rnd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>
              <a:off x="2063840" y="1634935"/>
              <a:ext cx="2399396" cy="685313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2060451" y="1908126"/>
              <a:ext cx="2391454" cy="359248"/>
            </a:xfrm>
            <a:prstGeom prst="line">
              <a:avLst/>
            </a:prstGeom>
            <a:ln w="106934" cap="flat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2060451" y="1907047"/>
              <a:ext cx="2414080" cy="359755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02200" y="301937"/>
            <a:ext cx="1203485" cy="248141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6048" y="358574"/>
            <a:ext cx="1745206" cy="177178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8442" y="6315022"/>
            <a:ext cx="3792268" cy="166859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5"/>
          <a:srcRect l="4476" r="51128"/>
          <a:stretch>
            <a:fillRect/>
          </a:stretch>
        </p:blipFill>
        <p:spPr>
          <a:xfrm>
            <a:off x="6505907" y="1431227"/>
            <a:ext cx="7006134" cy="716048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7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9204" y="-629185"/>
            <a:ext cx="10820744" cy="3761917"/>
            <a:chOff x="42453" y="-1069825"/>
            <a:chExt cx="14427659" cy="5015889"/>
          </a:xfrm>
        </p:grpSpPr>
        <p:grpSp>
          <p:nvGrpSpPr>
            <p:cNvPr id="3" name="Group 3"/>
            <p:cNvGrpSpPr/>
            <p:nvPr/>
          </p:nvGrpSpPr>
          <p:grpSpPr>
            <a:xfrm rot="-604634">
              <a:off x="309222" y="870492"/>
              <a:ext cx="10072048" cy="1385705"/>
              <a:chOff x="0" y="0"/>
              <a:chExt cx="2177719" cy="2996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177719" cy="299609"/>
              </a:xfrm>
              <a:custGeom>
                <a:avLst/>
                <a:gdLst/>
                <a:ahLst/>
                <a:cxnLst/>
                <a:rect l="l" t="t" r="r" b="b"/>
                <a:pathLst>
                  <a:path w="2177719" h="299609">
                    <a:moveTo>
                      <a:pt x="0" y="0"/>
                    </a:moveTo>
                    <a:lnTo>
                      <a:pt x="2177719" y="0"/>
                    </a:lnTo>
                    <a:lnTo>
                      <a:pt x="2177719" y="299609"/>
                    </a:lnTo>
                    <a:lnTo>
                      <a:pt x="0" y="299609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99796">
              <a:off x="42453" y="-297755"/>
              <a:ext cx="10751592" cy="4243819"/>
              <a:chOff x="0" y="-304255"/>
              <a:chExt cx="2324647" cy="9175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22306" cy="350929"/>
              </a:xfrm>
              <a:custGeom>
                <a:avLst/>
                <a:gdLst/>
                <a:ahLst/>
                <a:cxnLst/>
                <a:rect l="l" t="t" r="r" b="b"/>
                <a:pathLst>
                  <a:path w="2222306" h="350929">
                    <a:moveTo>
                      <a:pt x="0" y="0"/>
                    </a:moveTo>
                    <a:lnTo>
                      <a:pt x="2222306" y="0"/>
                    </a:lnTo>
                    <a:lnTo>
                      <a:pt x="2222306" y="350929"/>
                    </a:lnTo>
                    <a:lnTo>
                      <a:pt x="0" y="350929"/>
                    </a:lnTo>
                    <a:close/>
                  </a:path>
                </a:pathLst>
              </a:custGeom>
              <a:solidFill>
                <a:srgbClr val="EAC59A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302" y="-304255"/>
                <a:ext cx="2313345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680"/>
                  </a:lnSpc>
                </a:pP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كيف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نعرف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أن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الاشياء</a:t>
                </a:r>
                <a:r>
                  <a:rPr lang="en-US" sz="3600" dirty="0">
                    <a:solidFill>
                      <a:srgbClr val="2E2C2B"/>
                    </a:solidFill>
                    <a:cs typeface="Tajawal Black Bold"/>
                  </a:rPr>
                  <a:t> </a:t>
                </a:r>
                <a:r>
                  <a:rPr lang="en-US" sz="3600" dirty="0" err="1">
                    <a:solidFill>
                      <a:srgbClr val="2E2C2B"/>
                    </a:solidFill>
                    <a:cs typeface="Tajawal Black Bold"/>
                  </a:rPr>
                  <a:t>تحركة</a:t>
                </a:r>
                <a:endParaRPr lang="en-US" sz="3600" dirty="0">
                  <a:solidFill>
                    <a:srgbClr val="2E2C2B"/>
                  </a:solidFill>
                  <a:cs typeface="Tajawal Black Bold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207166">
              <a:off x="9930858" y="493005"/>
              <a:ext cx="4539254" cy="1581178"/>
              <a:chOff x="0" y="0"/>
              <a:chExt cx="981451" cy="34187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81451" cy="341873"/>
              </a:xfrm>
              <a:custGeom>
                <a:avLst/>
                <a:gdLst/>
                <a:ahLst/>
                <a:cxnLst/>
                <a:rect l="l" t="t" r="r" b="b"/>
                <a:pathLst>
                  <a:path w="981451" h="341873">
                    <a:moveTo>
                      <a:pt x="0" y="0"/>
                    </a:moveTo>
                    <a:lnTo>
                      <a:pt x="981451" y="0"/>
                    </a:lnTo>
                    <a:lnTo>
                      <a:pt x="981451" y="341873"/>
                    </a:lnTo>
                    <a:lnTo>
                      <a:pt x="0" y="341873"/>
                    </a:lnTo>
                    <a:close/>
                  </a:path>
                </a:pathLst>
              </a:custGeom>
              <a:solidFill>
                <a:srgbClr val="2E2C2B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207452">
              <a:off x="9798732" y="-1069825"/>
              <a:ext cx="4577849" cy="4508144"/>
              <a:chOff x="-6392" y="-305623"/>
              <a:chExt cx="989796" cy="9747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83404" cy="409977"/>
              </a:xfrm>
              <a:custGeom>
                <a:avLst/>
                <a:gdLst/>
                <a:ahLst/>
                <a:cxnLst/>
                <a:rect l="l" t="t" r="r" b="b"/>
                <a:pathLst>
                  <a:path w="983404" h="409977">
                    <a:moveTo>
                      <a:pt x="0" y="0"/>
                    </a:moveTo>
                    <a:lnTo>
                      <a:pt x="983404" y="0"/>
                    </a:lnTo>
                    <a:lnTo>
                      <a:pt x="983404" y="409977"/>
                    </a:lnTo>
                    <a:lnTo>
                      <a:pt x="0" y="409977"/>
                    </a:lnTo>
                    <a:close/>
                  </a:path>
                </a:pathLst>
              </a:custGeom>
              <a:solidFill>
                <a:srgbClr val="FFAE44"/>
              </a:solidFill>
              <a:ln w="28575">
                <a:solidFill>
                  <a:srgbClr val="404040"/>
                </a:solidFill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-6392" y="-305623"/>
                <a:ext cx="935820" cy="974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7280"/>
                  </a:lnSpc>
                </a:pPr>
                <a:r>
                  <a:rPr lang="en-US" sz="5600" dirty="0" err="1">
                    <a:solidFill>
                      <a:srgbClr val="2E2C2B"/>
                    </a:solidFill>
                    <a:cs typeface="Tajawal Black Bold"/>
                  </a:rPr>
                  <a:t>الموقع</a:t>
                </a:r>
                <a:r>
                  <a:rPr lang="en-US" sz="5600" dirty="0">
                    <a:solidFill>
                      <a:srgbClr val="2E2C2B"/>
                    </a:solidFill>
                    <a:cs typeface="Tajawal Black Bold"/>
                  </a:rPr>
                  <a:t> ?</a:t>
                </a:r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285392" y="8334650"/>
            <a:ext cx="18962563" cy="1980925"/>
            <a:chOff x="0" y="0"/>
            <a:chExt cx="4994255" cy="5217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994255" cy="521725"/>
            </a:xfrm>
            <a:custGeom>
              <a:avLst/>
              <a:gdLst/>
              <a:ahLst/>
              <a:cxnLst/>
              <a:rect l="l" t="t" r="r" b="b"/>
              <a:pathLst>
                <a:path w="4994255" h="521725">
                  <a:moveTo>
                    <a:pt x="0" y="0"/>
                  </a:moveTo>
                  <a:lnTo>
                    <a:pt x="4994255" y="0"/>
                  </a:lnTo>
                  <a:lnTo>
                    <a:pt x="4994255" y="521725"/>
                  </a:lnTo>
                  <a:lnTo>
                    <a:pt x="0" y="521725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0" y="8320362"/>
            <a:ext cx="18288000" cy="0"/>
          </a:xfrm>
          <a:prstGeom prst="line">
            <a:avLst/>
          </a:prstGeom>
          <a:ln w="28575" cap="flat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0" y="5322941"/>
            <a:ext cx="5844188" cy="3025996"/>
            <a:chOff x="0" y="0"/>
            <a:chExt cx="7792251" cy="403466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455662" y="407729"/>
              <a:ext cx="3336589" cy="3602256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34467" b="14433"/>
            <a:stretch>
              <a:fillRect/>
            </a:stretch>
          </p:blipFill>
          <p:spPr>
            <a:xfrm>
              <a:off x="0" y="1234784"/>
              <a:ext cx="2367753" cy="265317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89140" y="0"/>
              <a:ext cx="2391454" cy="4034661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53666" t="17837" r="34789" b="69070"/>
            <a:stretch>
              <a:fillRect/>
            </a:stretch>
          </p:blipFill>
          <p:spPr>
            <a:xfrm>
              <a:off x="1854125" y="1802916"/>
              <a:ext cx="417074" cy="405940"/>
            </a:xfrm>
            <a:prstGeom prst="rect">
              <a:avLst/>
            </a:prstGeom>
          </p:spPr>
        </p:pic>
        <p:sp>
          <p:nvSpPr>
            <p:cNvPr id="24" name="AutoShape 24"/>
            <p:cNvSpPr/>
            <p:nvPr/>
          </p:nvSpPr>
          <p:spPr>
            <a:xfrm>
              <a:off x="2060451" y="1634935"/>
              <a:ext cx="2399396" cy="685313"/>
            </a:xfrm>
            <a:prstGeom prst="line">
              <a:avLst/>
            </a:prstGeom>
            <a:ln w="106934" cap="rnd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25"/>
            <p:cNvSpPr/>
            <p:nvPr/>
          </p:nvSpPr>
          <p:spPr>
            <a:xfrm>
              <a:off x="2063840" y="1634935"/>
              <a:ext cx="2399396" cy="685313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6" name="AutoShape 26"/>
            <p:cNvSpPr/>
            <p:nvPr/>
          </p:nvSpPr>
          <p:spPr>
            <a:xfrm flipV="1">
              <a:off x="2060451" y="1908126"/>
              <a:ext cx="2391454" cy="359248"/>
            </a:xfrm>
            <a:prstGeom prst="line">
              <a:avLst/>
            </a:prstGeom>
            <a:ln w="106934" cap="flat">
              <a:solidFill>
                <a:srgbClr val="434A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7" name="AutoShape 27"/>
            <p:cNvSpPr/>
            <p:nvPr/>
          </p:nvSpPr>
          <p:spPr>
            <a:xfrm flipV="1">
              <a:off x="2060451" y="1907047"/>
              <a:ext cx="2414080" cy="359755"/>
            </a:xfrm>
            <a:prstGeom prst="line">
              <a:avLst/>
            </a:prstGeom>
            <a:ln w="82257" cap="rnd">
              <a:solidFill>
                <a:srgbClr val="FFF8E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6505907" y="8949641"/>
            <a:ext cx="3086100" cy="398583"/>
            <a:chOff x="0" y="0"/>
            <a:chExt cx="812800" cy="10497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104976"/>
            </a:xfrm>
            <a:custGeom>
              <a:avLst/>
              <a:gdLst/>
              <a:ahLst/>
              <a:cxnLst/>
              <a:rect l="l" t="t" r="r" b="b"/>
              <a:pathLst>
                <a:path w="812800" h="104976">
                  <a:moveTo>
                    <a:pt x="0" y="0"/>
                  </a:moveTo>
                  <a:lnTo>
                    <a:pt x="812800" y="0"/>
                  </a:lnTo>
                  <a:lnTo>
                    <a:pt x="812800" y="104976"/>
                  </a:lnTo>
                  <a:lnTo>
                    <a:pt x="0" y="104976"/>
                  </a:lnTo>
                  <a:close/>
                </a:path>
              </a:pathLst>
            </a:custGeom>
            <a:solidFill>
              <a:srgbClr val="E3A76F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0"/>
                </a:lnSpc>
              </a:pPr>
              <a:endParaRPr/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82189" y="8354296"/>
            <a:ext cx="2568521" cy="158927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02200" y="301937"/>
            <a:ext cx="1203485" cy="248141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6048" y="358574"/>
            <a:ext cx="1745206" cy="1771783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69296" y="133513"/>
            <a:ext cx="2481413" cy="24814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8442" y="6315022"/>
            <a:ext cx="3792268" cy="166859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5"/>
          <a:srcRect l="4476" r="51128"/>
          <a:stretch>
            <a:fillRect/>
          </a:stretch>
        </p:blipFill>
        <p:spPr>
          <a:xfrm>
            <a:off x="6505907" y="1563257"/>
            <a:ext cx="7006134" cy="7160486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12573298" y="3011189"/>
            <a:ext cx="4686002" cy="11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0B0B"/>
                </a:solidFill>
                <a:cs typeface="Tajawal Black"/>
              </a:rPr>
              <a:t>نصف موقع الاجسام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80B0B"/>
                </a:solidFill>
                <a:cs typeface="Tajawal Black"/>
              </a:rPr>
              <a:t>بمقارنتها باجسام  حولها </a:t>
            </a:r>
          </a:p>
        </p:txBody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706" y="0"/>
            <a:ext cx="1505080" cy="147229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7"/>
          <a:srcRect t="20079" b="17414"/>
          <a:stretch>
            <a:fillRect/>
          </a:stretch>
        </p:blipFill>
        <p:spPr>
          <a:xfrm>
            <a:off x="257253" y="8833873"/>
            <a:ext cx="1542895" cy="1028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308</Words>
  <Application>Microsoft Office PowerPoint</Application>
  <PresentationFormat>مخصص</PresentationFormat>
  <Paragraphs>66</Paragraphs>
  <Slides>39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2" baseType="lpstr"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السابعة</dc:title>
  <dc:creator>noura aloreek</dc:creator>
  <cp:lastModifiedBy>noura oraik</cp:lastModifiedBy>
  <cp:revision>3</cp:revision>
  <dcterms:created xsi:type="dcterms:W3CDTF">2006-08-16T00:00:00Z</dcterms:created>
  <dcterms:modified xsi:type="dcterms:W3CDTF">2023-04-25T20:48:57Z</dcterms:modified>
  <dc:identifier>DAFfpkYu9L0</dc:identifier>
</cp:coreProperties>
</file>