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3" r:id="rId17"/>
    <p:sldId id="284" r:id="rId18"/>
    <p:sldId id="271" r:id="rId19"/>
    <p:sldId id="272" r:id="rId20"/>
    <p:sldId id="273" r:id="rId21"/>
    <p:sldId id="286" r:id="rId22"/>
    <p:sldId id="285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</p:embeddedFont>
    <p:embeddedFont>
      <p:font typeface="Tajawal" panose="00000800000000000000" pitchFamily="2" charset="-78"/>
      <p:regular r:id="rId35"/>
      <p:bold r:id="rId36"/>
    </p:embeddedFont>
    <p:embeddedFont>
      <p:font typeface="Tajawal Bold" panose="020B0604020202020204" charset="-78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svg"/><Relationship Id="rId7" Type="http://schemas.openxmlformats.org/officeDocument/2006/relationships/image" Target="../media/image75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.png"/><Relationship Id="rId4" Type="http://schemas.openxmlformats.org/officeDocument/2006/relationships/image" Target="../media/image72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1.svg"/><Relationship Id="rId7" Type="http://schemas.openxmlformats.org/officeDocument/2006/relationships/image" Target="../media/image7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7.png"/><Relationship Id="rId5" Type="http://schemas.openxmlformats.org/officeDocument/2006/relationships/image" Target="../media/image75.gif"/><Relationship Id="rId10" Type="http://schemas.openxmlformats.org/officeDocument/2006/relationships/image" Target="../media/image6.png"/><Relationship Id="rId4" Type="http://schemas.openxmlformats.org/officeDocument/2006/relationships/image" Target="../media/image72.png"/><Relationship Id="rId9" Type="http://schemas.openxmlformats.org/officeDocument/2006/relationships/image" Target="../media/image8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1.svg"/><Relationship Id="rId7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sv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10" Type="http://schemas.openxmlformats.org/officeDocument/2006/relationships/image" Target="../media/image7.png"/><Relationship Id="rId4" Type="http://schemas.openxmlformats.org/officeDocument/2006/relationships/image" Target="../media/image86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5.svg"/><Relationship Id="rId7" Type="http://schemas.openxmlformats.org/officeDocument/2006/relationships/image" Target="../media/image92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7.png"/><Relationship Id="rId5" Type="http://schemas.openxmlformats.org/officeDocument/2006/relationships/image" Target="../media/image87.svg"/><Relationship Id="rId10" Type="http://schemas.openxmlformats.org/officeDocument/2006/relationships/image" Target="../media/image6.png"/><Relationship Id="rId4" Type="http://schemas.openxmlformats.org/officeDocument/2006/relationships/image" Target="../media/image86.png"/><Relationship Id="rId9" Type="http://schemas.openxmlformats.org/officeDocument/2006/relationships/image" Target="../media/image9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85.svg"/><Relationship Id="rId7" Type="http://schemas.openxmlformats.org/officeDocument/2006/relationships/image" Target="../media/image98.png"/><Relationship Id="rId12" Type="http://schemas.openxmlformats.org/officeDocument/2006/relationships/image" Target="../media/image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6.pn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1.svg"/><Relationship Id="rId7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1.svg"/><Relationship Id="rId7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4.svg"/><Relationship Id="rId7" Type="http://schemas.openxmlformats.org/officeDocument/2006/relationships/image" Target="../media/image108.svg"/><Relationship Id="rId12" Type="http://schemas.openxmlformats.org/officeDocument/2006/relationships/image" Target="../media/image113.svg"/><Relationship Id="rId2" Type="http://schemas.openxmlformats.org/officeDocument/2006/relationships/image" Target="../media/image103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svg"/><Relationship Id="rId15" Type="http://schemas.openxmlformats.org/officeDocument/2006/relationships/image" Target="../media/image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svg"/><Relationship Id="rId14" Type="http://schemas.openxmlformats.org/officeDocument/2006/relationships/image" Target="../media/image11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svg"/><Relationship Id="rId3" Type="http://schemas.openxmlformats.org/officeDocument/2006/relationships/image" Target="../media/image104.svg"/><Relationship Id="rId7" Type="http://schemas.openxmlformats.org/officeDocument/2006/relationships/image" Target="../media/image108.svg"/><Relationship Id="rId12" Type="http://schemas.openxmlformats.org/officeDocument/2006/relationships/image" Target="../media/image112.png"/><Relationship Id="rId2" Type="http://schemas.openxmlformats.org/officeDocument/2006/relationships/image" Target="../media/image103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6.png"/><Relationship Id="rId5" Type="http://schemas.openxmlformats.org/officeDocument/2006/relationships/image" Target="../media/image106.svg"/><Relationship Id="rId15" Type="http://schemas.openxmlformats.org/officeDocument/2006/relationships/image" Target="../media/image115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svg"/><Relationship Id="rId1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1.svg"/><Relationship Id="rId7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123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1.svg"/><Relationship Id="rId7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81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26.svg"/><Relationship Id="rId7" Type="http://schemas.openxmlformats.org/officeDocument/2006/relationships/image" Target="../media/image10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10" Type="http://schemas.openxmlformats.org/officeDocument/2006/relationships/image" Target="../media/image7.png"/><Relationship Id="rId4" Type="http://schemas.openxmlformats.org/officeDocument/2006/relationships/image" Target="../media/image127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svg"/><Relationship Id="rId7" Type="http://schemas.openxmlformats.org/officeDocument/2006/relationships/image" Target="../media/image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5.png"/><Relationship Id="rId7" Type="http://schemas.openxmlformats.org/officeDocument/2006/relationships/image" Target="../media/image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13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0.png"/><Relationship Id="rId7" Type="http://schemas.openxmlformats.org/officeDocument/2006/relationships/image" Target="../media/image83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sv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5.sv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5.sv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50.png"/><Relationship Id="rId10" Type="http://schemas.openxmlformats.org/officeDocument/2006/relationships/image" Target="../media/image7.png"/><Relationship Id="rId4" Type="http://schemas.openxmlformats.org/officeDocument/2006/relationships/image" Target="../media/image146.png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3.svg"/><Relationship Id="rId7" Type="http://schemas.openxmlformats.org/officeDocument/2006/relationships/image" Target="../media/image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6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3.svg"/><Relationship Id="rId7" Type="http://schemas.openxmlformats.org/officeDocument/2006/relationships/image" Target="../media/image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5.png"/><Relationship Id="rId4" Type="http://schemas.openxmlformats.org/officeDocument/2006/relationships/image" Target="../media/image1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5.svg"/><Relationship Id="rId7" Type="http://schemas.openxmlformats.org/officeDocument/2006/relationships/image" Target="../media/image31.gi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46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gif"/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sv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34.gif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3.sv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9.sv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17.svg"/><Relationship Id="rId21" Type="http://schemas.openxmlformats.org/officeDocument/2006/relationships/image" Target="../media/image7.pn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16.png"/><Relationship Id="rId16" Type="http://schemas.openxmlformats.org/officeDocument/2006/relationships/image" Target="../media/image5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gif"/><Relationship Id="rId4" Type="http://schemas.openxmlformats.org/officeDocument/2006/relationships/image" Target="../media/image41.png"/><Relationship Id="rId9" Type="http://schemas.openxmlformats.org/officeDocument/2006/relationships/image" Target="../media/image21.sv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gif"/><Relationship Id="rId18" Type="http://schemas.openxmlformats.org/officeDocument/2006/relationships/image" Target="../media/image7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6.png"/><Relationship Id="rId2" Type="http://schemas.openxmlformats.org/officeDocument/2006/relationships/image" Target="../media/image55.png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35556" flipH="1" flipV="1">
            <a:off x="2171310" y="-2425082"/>
            <a:ext cx="13945382" cy="18229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115971" y="1028700"/>
            <a:ext cx="1078461" cy="107846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06A5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094005" y="8810698"/>
            <a:ext cx="942098" cy="94209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C2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004479" y="734059"/>
            <a:ext cx="1625997" cy="162599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B2C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02750" y="2757788"/>
            <a:ext cx="8327726" cy="622308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565053" y="2849723"/>
            <a:ext cx="5893147" cy="607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46"/>
              </a:lnSpc>
            </a:pPr>
            <a:r>
              <a:rPr lang="en-US" sz="5054" dirty="0" err="1">
                <a:solidFill>
                  <a:srgbClr val="81B214"/>
                </a:solidFill>
                <a:cs typeface="Tajawal Bold"/>
              </a:rPr>
              <a:t>الوحدة</a:t>
            </a:r>
            <a:r>
              <a:rPr lang="en-US" sz="5054" dirty="0">
                <a:solidFill>
                  <a:srgbClr val="81B214"/>
                </a:solidFill>
                <a:cs typeface="Tajawal Bold"/>
              </a:rPr>
              <a:t> </a:t>
            </a:r>
            <a:r>
              <a:rPr lang="en-US" sz="5054" dirty="0" err="1">
                <a:solidFill>
                  <a:srgbClr val="81B214"/>
                </a:solidFill>
                <a:cs typeface="Tajawal Bold"/>
              </a:rPr>
              <a:t>السادسة</a:t>
            </a:r>
            <a:r>
              <a:rPr lang="en-US" sz="5054" dirty="0">
                <a:solidFill>
                  <a:srgbClr val="81B214"/>
                </a:solidFill>
                <a:cs typeface="Tajawal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9547" y="4230027"/>
            <a:ext cx="4936424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cs typeface="Tajawal"/>
              </a:rPr>
              <a:t>القوى والطاقة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71279915-F9B4-6A3F-4208-7195C2554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3771900"/>
            <a:ext cx="8075934" cy="452252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8042521"/>
            <a:ext cx="1536353" cy="153635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634"/>
            </a:solidFill>
          </p:spPr>
        </p: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8AD376F1-7EFF-7F7E-ABDE-F937FB3C1B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72522" y="9281747"/>
            <a:ext cx="1517365" cy="92447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670010A-4115-9208-9C19-6879B18A4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47575" y="6868715"/>
            <a:ext cx="415255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42847" y="1695801"/>
            <a:ext cx="6136458" cy="1131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4787" t="17214" r="49634" b="16310"/>
          <a:stretch>
            <a:fillRect/>
          </a:stretch>
        </p:blipFill>
        <p:spPr>
          <a:xfrm>
            <a:off x="3485409" y="5522750"/>
            <a:ext cx="7199446" cy="47642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53743" t="23308" r="10725" b="58913"/>
          <a:stretch>
            <a:fillRect/>
          </a:stretch>
        </p:blipFill>
        <p:spPr>
          <a:xfrm>
            <a:off x="3777312" y="772459"/>
            <a:ext cx="10007081" cy="22717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123823" y="-4845696"/>
            <a:ext cx="8270955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907140" y="-3086100"/>
            <a:ext cx="4392549" cy="82296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5F8CF89-6179-6518-0605-DFE9424450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630366" y="8952183"/>
            <a:ext cx="1517365" cy="92447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34EA4E4-11E4-241D-D72F-3DA40CB068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47575" y="6868715"/>
            <a:ext cx="415255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42847" y="1695801"/>
            <a:ext cx="6136458" cy="1131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23823" y="-4845696"/>
            <a:ext cx="8270955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7042" t="20559" r="49999" b="16658"/>
          <a:stretch>
            <a:fillRect/>
          </a:stretch>
        </p:blipFill>
        <p:spPr>
          <a:xfrm>
            <a:off x="3104975" y="5090876"/>
            <a:ext cx="7835864" cy="51961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58715" t="28420" r="14615" b="49540"/>
          <a:stretch>
            <a:fillRect/>
          </a:stretch>
        </p:blipFill>
        <p:spPr>
          <a:xfrm>
            <a:off x="3869906" y="556246"/>
            <a:ext cx="8869420" cy="33254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337309"/>
            <a:ext cx="3488906" cy="271698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E34DEA3-42A4-C09B-4F96-12A0695182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028700" y="9039255"/>
            <a:ext cx="1517365" cy="92447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47D0B55-4475-FF2A-2C81-A24BE4F6DA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715" y="2954725"/>
            <a:ext cx="10815416" cy="6528989"/>
            <a:chOff x="0" y="0"/>
            <a:chExt cx="2848505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8505" cy="1719569"/>
            </a:xfrm>
            <a:custGeom>
              <a:avLst/>
              <a:gdLst/>
              <a:ahLst/>
              <a:cxnLst/>
              <a:rect l="l" t="t" r="r" b="b"/>
              <a:pathLst>
                <a:path w="2848505" h="1719569">
                  <a:moveTo>
                    <a:pt x="36507" y="0"/>
                  </a:moveTo>
                  <a:lnTo>
                    <a:pt x="2811998" y="0"/>
                  </a:lnTo>
                  <a:cubicBezTo>
                    <a:pt x="2821680" y="0"/>
                    <a:pt x="2830966" y="3846"/>
                    <a:pt x="2837812" y="10693"/>
                  </a:cubicBezTo>
                  <a:cubicBezTo>
                    <a:pt x="2844659" y="17539"/>
                    <a:pt x="2848505" y="26825"/>
                    <a:pt x="2848505" y="36507"/>
                  </a:cubicBezTo>
                  <a:lnTo>
                    <a:pt x="2848505" y="1683062"/>
                  </a:lnTo>
                  <a:cubicBezTo>
                    <a:pt x="2848505" y="1703224"/>
                    <a:pt x="2832160" y="1719569"/>
                    <a:pt x="2811998" y="1719569"/>
                  </a:cubicBezTo>
                  <a:lnTo>
                    <a:pt x="36507" y="1719569"/>
                  </a:lnTo>
                  <a:cubicBezTo>
                    <a:pt x="26825" y="1719569"/>
                    <a:pt x="17539" y="1715723"/>
                    <a:pt x="10693" y="1708877"/>
                  </a:cubicBezTo>
                  <a:cubicBezTo>
                    <a:pt x="3846" y="1702030"/>
                    <a:pt x="0" y="1692744"/>
                    <a:pt x="0" y="1683062"/>
                  </a:cubicBezTo>
                  <a:lnTo>
                    <a:pt x="0" y="36507"/>
                  </a:lnTo>
                  <a:cubicBezTo>
                    <a:pt x="0" y="16345"/>
                    <a:pt x="16345" y="0"/>
                    <a:pt x="3650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3770" y="-3086100"/>
            <a:ext cx="415255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5366" y="9125864"/>
            <a:ext cx="415255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1269718" y="767613"/>
            <a:ext cx="6600325" cy="114688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5794" t="16658" r="50138" b="16103"/>
          <a:stretch>
            <a:fillRect/>
          </a:stretch>
        </p:blipFill>
        <p:spPr>
          <a:xfrm>
            <a:off x="1512847" y="5465059"/>
            <a:ext cx="5804793" cy="40186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59842" r="176" b="49598"/>
          <a:stretch>
            <a:fillRect/>
          </a:stretch>
        </p:blipFill>
        <p:spPr>
          <a:xfrm>
            <a:off x="5627073" y="2954725"/>
            <a:ext cx="6201735" cy="35473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0909" y="439642"/>
            <a:ext cx="3407584" cy="329776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F7FF69A-3852-4B0F-10F5-E57E0B63B9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762614" y="9125864"/>
            <a:ext cx="1517365" cy="92447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16A09ED-D5CE-9F65-0B1E-C3BCA00653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6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28692" y="-379063"/>
            <a:ext cx="17777258" cy="140884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29438" y="306177"/>
            <a:ext cx="5858562" cy="44964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57948" t="30685" r="15227" b="52879"/>
          <a:stretch>
            <a:fillRect/>
          </a:stretch>
        </p:blipFill>
        <p:spPr>
          <a:xfrm>
            <a:off x="1291792" y="2919475"/>
            <a:ext cx="7999770" cy="22240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27976" r="49550" b="9303"/>
          <a:stretch>
            <a:fillRect/>
          </a:stretch>
        </p:blipFill>
        <p:spPr>
          <a:xfrm>
            <a:off x="1291792" y="5344922"/>
            <a:ext cx="8761120" cy="49420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75976" t="2725" r="9997" b="85008"/>
          <a:stretch>
            <a:fillRect/>
          </a:stretch>
        </p:blipFill>
        <p:spPr>
          <a:xfrm>
            <a:off x="2619339" y="529592"/>
            <a:ext cx="4183071" cy="16598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0287" y="529592"/>
            <a:ext cx="1629052" cy="13239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DA08C3D-6F4A-75A1-A042-539AC55180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722219" y="9070387"/>
            <a:ext cx="1517365" cy="92447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6E4CAEC-8491-1E5F-2FCD-A8288E656C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6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95503" y="-1175591"/>
            <a:ext cx="17777258" cy="140884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29438" y="306177"/>
            <a:ext cx="5858562" cy="449644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64492" y="2259125"/>
            <a:ext cx="11018103" cy="569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1"/>
              </a:lnSpc>
            </a:pPr>
            <a:r>
              <a:rPr lang="en-US" sz="4400" dirty="0" err="1">
                <a:solidFill>
                  <a:srgbClr val="000000"/>
                </a:solidFill>
                <a:cs typeface="Tajawal Bold"/>
              </a:rPr>
              <a:t>تُسَمَّى</a:t>
            </a:r>
            <a:r>
              <a:rPr lang="en-US" sz="44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cs typeface="Tajawal Bold"/>
              </a:rPr>
              <a:t>هَاتَانِ</a:t>
            </a:r>
            <a:r>
              <a:rPr lang="en-US" sz="44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cs typeface="Tajawal Bold"/>
              </a:rPr>
              <a:t>الْقُوَّتانِ</a:t>
            </a:r>
            <a:r>
              <a:rPr lang="en-US" sz="44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cs typeface="Tajawal Bold"/>
              </a:rPr>
              <a:t>الْقُوَى</a:t>
            </a:r>
            <a:r>
              <a:rPr lang="en-US" sz="44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cs typeface="Tajawal Bold"/>
              </a:rPr>
              <a:t>الْمُتَزنة</a:t>
            </a:r>
            <a:r>
              <a:rPr lang="en-US" sz="4400" dirty="0">
                <a:solidFill>
                  <a:srgbClr val="000000"/>
                </a:solidFill>
                <a:cs typeface="Tajawal Bold"/>
              </a:rPr>
              <a:t>.</a:t>
            </a:r>
          </a:p>
          <a:p>
            <a:pPr algn="ctr">
              <a:lnSpc>
                <a:spcPts val="7481"/>
              </a:lnSpc>
            </a:pPr>
            <a:r>
              <a:rPr lang="en-US" sz="4400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وَالْقُوى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الْمُتَزنة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مَجْمُوعَةُ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قُوًى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تُؤَثِّرُ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فِي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جِسْمٍ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وَاحِدٍ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،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وَيُلْغٍي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بَعْضُها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بَعْضًا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،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وَتَكُونُ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كل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قُوَّةٍ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فِيهَا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مُسَاوِيَةً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في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الْمِقْدارِ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لِلْقُوَّةِ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الأُخْرَى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،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وَمُعاكِسَةً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لَهَا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في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الاتِّجاهِ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.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والقوى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المتزنة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لا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تغير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اتجاه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حركة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الجسم،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وَعِنْدما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يَكُونُ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الْجِسْمُ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سَاكِنًا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فَإنَّ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جَميعَ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الْقُوَى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الْمُؤَثِّرَةَ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تَكُونُ</a:t>
            </a:r>
            <a:r>
              <a:rPr lang="en-US" sz="4400" b="1" dirty="0">
                <a:solidFill>
                  <a:srgbClr val="000000"/>
                </a:solidFill>
                <a:latin typeface="Tajaw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 Bold"/>
              </a:rPr>
              <a:t>مُتَوازٍنَةً</a:t>
            </a:r>
            <a:r>
              <a:rPr lang="en-US" sz="4400" dirty="0">
                <a:solidFill>
                  <a:srgbClr val="000000"/>
                </a:solidFill>
                <a:latin typeface="Tajawal Bold"/>
              </a:rPr>
              <a:t>.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82956" y="7888723"/>
            <a:ext cx="2320333" cy="23982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75665" cy="18345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16AB85A-8F8E-6FCA-5C08-54AA9A24E4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468503" y="8877300"/>
            <a:ext cx="1517365" cy="92447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C6080AA-287F-6B58-B65A-B1EB0CF8E1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6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8106" y="-3197089"/>
            <a:ext cx="17777258" cy="140884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biLevel thresh="50000"/>
          </a:blip>
          <a:srcRect/>
          <a:stretch>
            <a:fillRect/>
          </a:stretch>
        </p:blipFill>
        <p:spPr>
          <a:xfrm>
            <a:off x="6330993" y="1529602"/>
            <a:ext cx="11354322" cy="57674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9380" y="5942368"/>
            <a:ext cx="8494620" cy="361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63400" y="7534656"/>
            <a:ext cx="7315200" cy="2752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30118" cy="41148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FDDAC95-252F-8AB5-6B2A-22438A88D99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856376" y="9301050"/>
            <a:ext cx="1517365" cy="92447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9870205-C60D-2D76-340C-7A393475A8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715" y="2954725"/>
            <a:ext cx="10815416" cy="6528989"/>
            <a:chOff x="0" y="0"/>
            <a:chExt cx="2848505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8505" cy="1719569"/>
            </a:xfrm>
            <a:custGeom>
              <a:avLst/>
              <a:gdLst/>
              <a:ahLst/>
              <a:cxnLst/>
              <a:rect l="l" t="t" r="r" b="b"/>
              <a:pathLst>
                <a:path w="2848505" h="1719569">
                  <a:moveTo>
                    <a:pt x="36507" y="0"/>
                  </a:moveTo>
                  <a:lnTo>
                    <a:pt x="2811998" y="0"/>
                  </a:lnTo>
                  <a:cubicBezTo>
                    <a:pt x="2821680" y="0"/>
                    <a:pt x="2830966" y="3846"/>
                    <a:pt x="2837812" y="10693"/>
                  </a:cubicBezTo>
                  <a:cubicBezTo>
                    <a:pt x="2844659" y="17539"/>
                    <a:pt x="2848505" y="26825"/>
                    <a:pt x="2848505" y="36507"/>
                  </a:cubicBezTo>
                  <a:lnTo>
                    <a:pt x="2848505" y="1683062"/>
                  </a:lnTo>
                  <a:cubicBezTo>
                    <a:pt x="2848505" y="1703224"/>
                    <a:pt x="2832160" y="1719569"/>
                    <a:pt x="2811998" y="1719569"/>
                  </a:cubicBezTo>
                  <a:lnTo>
                    <a:pt x="36507" y="1719569"/>
                  </a:lnTo>
                  <a:cubicBezTo>
                    <a:pt x="26825" y="1719569"/>
                    <a:pt x="17539" y="1715723"/>
                    <a:pt x="10693" y="1708877"/>
                  </a:cubicBezTo>
                  <a:cubicBezTo>
                    <a:pt x="3846" y="1702030"/>
                    <a:pt x="0" y="1692744"/>
                    <a:pt x="0" y="1683062"/>
                  </a:cubicBezTo>
                  <a:lnTo>
                    <a:pt x="0" y="36507"/>
                  </a:lnTo>
                  <a:cubicBezTo>
                    <a:pt x="0" y="16345"/>
                    <a:pt x="16345" y="0"/>
                    <a:pt x="3650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3770" y="-3086100"/>
            <a:ext cx="415255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5366" y="9125864"/>
            <a:ext cx="4152550" cy="41148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ABEE870-8FE3-4A72-35F0-1D3AB6407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473" y="3023445"/>
            <a:ext cx="10738658" cy="65977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941" y="14037"/>
            <a:ext cx="3149728" cy="30482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1269718" y="767613"/>
            <a:ext cx="6600325" cy="1146888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F4B1D5E-CC1E-61F1-87D8-4BEE01D6CF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734540" y="9158995"/>
            <a:ext cx="1517365" cy="92447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88F772A-46CE-70C5-A94F-BDFCE29D5D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21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715" y="2954725"/>
            <a:ext cx="10815416" cy="6528989"/>
            <a:chOff x="0" y="0"/>
            <a:chExt cx="2848505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8505" cy="1719569"/>
            </a:xfrm>
            <a:custGeom>
              <a:avLst/>
              <a:gdLst/>
              <a:ahLst/>
              <a:cxnLst/>
              <a:rect l="l" t="t" r="r" b="b"/>
              <a:pathLst>
                <a:path w="2848505" h="1719569">
                  <a:moveTo>
                    <a:pt x="36507" y="0"/>
                  </a:moveTo>
                  <a:lnTo>
                    <a:pt x="2811998" y="0"/>
                  </a:lnTo>
                  <a:cubicBezTo>
                    <a:pt x="2821680" y="0"/>
                    <a:pt x="2830966" y="3846"/>
                    <a:pt x="2837812" y="10693"/>
                  </a:cubicBezTo>
                  <a:cubicBezTo>
                    <a:pt x="2844659" y="17539"/>
                    <a:pt x="2848505" y="26825"/>
                    <a:pt x="2848505" y="36507"/>
                  </a:cubicBezTo>
                  <a:lnTo>
                    <a:pt x="2848505" y="1683062"/>
                  </a:lnTo>
                  <a:cubicBezTo>
                    <a:pt x="2848505" y="1703224"/>
                    <a:pt x="2832160" y="1719569"/>
                    <a:pt x="2811998" y="1719569"/>
                  </a:cubicBezTo>
                  <a:lnTo>
                    <a:pt x="36507" y="1719569"/>
                  </a:lnTo>
                  <a:cubicBezTo>
                    <a:pt x="26825" y="1719569"/>
                    <a:pt x="17539" y="1715723"/>
                    <a:pt x="10693" y="1708877"/>
                  </a:cubicBezTo>
                  <a:cubicBezTo>
                    <a:pt x="3846" y="1702030"/>
                    <a:pt x="0" y="1692744"/>
                    <a:pt x="0" y="1683062"/>
                  </a:cubicBezTo>
                  <a:lnTo>
                    <a:pt x="0" y="36507"/>
                  </a:lnTo>
                  <a:cubicBezTo>
                    <a:pt x="0" y="16345"/>
                    <a:pt x="16345" y="0"/>
                    <a:pt x="3650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3770" y="-3086100"/>
            <a:ext cx="415255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5366" y="9125864"/>
            <a:ext cx="4152550" cy="41148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ABEE870-8FE3-4A72-35F0-1D3AB6407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715" y="3023445"/>
            <a:ext cx="10815416" cy="65977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941" y="14037"/>
            <a:ext cx="3149728" cy="30482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1269718" y="767613"/>
            <a:ext cx="6600325" cy="1146888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ACEA7DD-F841-BD0B-40E4-8F845BD8DD08}"/>
              </a:ext>
            </a:extLst>
          </p:cNvPr>
          <p:cNvSpPr/>
          <p:nvPr/>
        </p:nvSpPr>
        <p:spPr>
          <a:xfrm>
            <a:off x="5100444" y="8953500"/>
            <a:ext cx="3658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5C432C9-00C1-B411-291A-5C46EB428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770635" y="9057150"/>
            <a:ext cx="1517365" cy="92447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BC5B1EE-FE5E-C082-48CE-D1748873F2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00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A6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934" y="710393"/>
            <a:ext cx="16740132" cy="8866213"/>
            <a:chOff x="0" y="0"/>
            <a:chExt cx="5469239" cy="28967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69239" cy="2896718"/>
            </a:xfrm>
            <a:custGeom>
              <a:avLst/>
              <a:gdLst/>
              <a:ahLst/>
              <a:cxnLst/>
              <a:rect l="l" t="t" r="r" b="b"/>
              <a:pathLst>
                <a:path w="5469239" h="2896718">
                  <a:moveTo>
                    <a:pt x="46248" y="0"/>
                  </a:moveTo>
                  <a:lnTo>
                    <a:pt x="5422991" y="0"/>
                  </a:lnTo>
                  <a:cubicBezTo>
                    <a:pt x="5435257" y="0"/>
                    <a:pt x="5447020" y="4873"/>
                    <a:pt x="5455693" y="13546"/>
                  </a:cubicBezTo>
                  <a:cubicBezTo>
                    <a:pt x="5464366" y="22219"/>
                    <a:pt x="5469239" y="33982"/>
                    <a:pt x="5469239" y="46248"/>
                  </a:cubicBezTo>
                  <a:lnTo>
                    <a:pt x="5469239" y="2850470"/>
                  </a:lnTo>
                  <a:cubicBezTo>
                    <a:pt x="5469239" y="2862736"/>
                    <a:pt x="5464366" y="2874499"/>
                    <a:pt x="5455693" y="2883172"/>
                  </a:cubicBezTo>
                  <a:cubicBezTo>
                    <a:pt x="5447020" y="2891845"/>
                    <a:pt x="5435257" y="2896718"/>
                    <a:pt x="5422991" y="2896718"/>
                  </a:cubicBezTo>
                  <a:lnTo>
                    <a:pt x="46248" y="2896718"/>
                  </a:lnTo>
                  <a:cubicBezTo>
                    <a:pt x="33982" y="2896718"/>
                    <a:pt x="22219" y="2891845"/>
                    <a:pt x="13546" y="2883172"/>
                  </a:cubicBezTo>
                  <a:cubicBezTo>
                    <a:pt x="4873" y="2874499"/>
                    <a:pt x="0" y="2862736"/>
                    <a:pt x="0" y="2850470"/>
                  </a:cubicBezTo>
                  <a:lnTo>
                    <a:pt x="0" y="46248"/>
                  </a:lnTo>
                  <a:cubicBezTo>
                    <a:pt x="0" y="33982"/>
                    <a:pt x="4873" y="22219"/>
                    <a:pt x="13546" y="13546"/>
                  </a:cubicBezTo>
                  <a:cubicBezTo>
                    <a:pt x="22219" y="4873"/>
                    <a:pt x="33982" y="0"/>
                    <a:pt x="46248" y="0"/>
                  </a:cubicBezTo>
                  <a:close/>
                </a:path>
              </a:pathLst>
            </a:custGeom>
            <a:solidFill>
              <a:srgbClr val="214B9D"/>
            </a:solidFill>
            <a:ln w="38100">
              <a:solidFill>
                <a:srgbClr val="2E2C2B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557" r="16117" b="33745"/>
          <a:stretch>
            <a:fillRect/>
          </a:stretch>
        </p:blipFill>
        <p:spPr>
          <a:xfrm rot="-633305">
            <a:off x="13897699" y="7869135"/>
            <a:ext cx="2509940" cy="24844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557" r="16117" b="33745"/>
          <a:stretch>
            <a:fillRect/>
          </a:stretch>
        </p:blipFill>
        <p:spPr>
          <a:xfrm rot="297768">
            <a:off x="15693716" y="6251468"/>
            <a:ext cx="2773224" cy="2745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122972">
            <a:off x="1103366" y="1715930"/>
            <a:ext cx="649939" cy="11995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3934" y="7397567"/>
            <a:ext cx="4593029" cy="28894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l="15620" t="20545" r="18462" b="19990"/>
          <a:stretch>
            <a:fillRect/>
          </a:stretch>
        </p:blipFill>
        <p:spPr>
          <a:xfrm>
            <a:off x="2624037" y="2582645"/>
            <a:ext cx="11067342" cy="45299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298281" y="5548577"/>
            <a:ext cx="2281895" cy="22818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62008">
            <a:off x="11135706" y="6717678"/>
            <a:ext cx="1821177" cy="841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l="74275" r="637" b="83884"/>
          <a:stretch>
            <a:fillRect/>
          </a:stretch>
        </p:blipFill>
        <p:spPr>
          <a:xfrm>
            <a:off x="11874844" y="934385"/>
            <a:ext cx="4739116" cy="138132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B7822D1-312D-AD45-DB3D-78BB6D66A81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581876" y="9240215"/>
            <a:ext cx="1517365" cy="92447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586D228-D887-0CCB-13E7-F76ABFFFF9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A6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934" y="710393"/>
            <a:ext cx="16740132" cy="8866213"/>
            <a:chOff x="0" y="0"/>
            <a:chExt cx="5469239" cy="28967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69239" cy="2896718"/>
            </a:xfrm>
            <a:custGeom>
              <a:avLst/>
              <a:gdLst/>
              <a:ahLst/>
              <a:cxnLst/>
              <a:rect l="l" t="t" r="r" b="b"/>
              <a:pathLst>
                <a:path w="5469239" h="2896718">
                  <a:moveTo>
                    <a:pt x="46248" y="0"/>
                  </a:moveTo>
                  <a:lnTo>
                    <a:pt x="5422991" y="0"/>
                  </a:lnTo>
                  <a:cubicBezTo>
                    <a:pt x="5435257" y="0"/>
                    <a:pt x="5447020" y="4873"/>
                    <a:pt x="5455693" y="13546"/>
                  </a:cubicBezTo>
                  <a:cubicBezTo>
                    <a:pt x="5464366" y="22219"/>
                    <a:pt x="5469239" y="33982"/>
                    <a:pt x="5469239" y="46248"/>
                  </a:cubicBezTo>
                  <a:lnTo>
                    <a:pt x="5469239" y="2850470"/>
                  </a:lnTo>
                  <a:cubicBezTo>
                    <a:pt x="5469239" y="2862736"/>
                    <a:pt x="5464366" y="2874499"/>
                    <a:pt x="5455693" y="2883172"/>
                  </a:cubicBezTo>
                  <a:cubicBezTo>
                    <a:pt x="5447020" y="2891845"/>
                    <a:pt x="5435257" y="2896718"/>
                    <a:pt x="5422991" y="2896718"/>
                  </a:cubicBezTo>
                  <a:lnTo>
                    <a:pt x="46248" y="2896718"/>
                  </a:lnTo>
                  <a:cubicBezTo>
                    <a:pt x="33982" y="2896718"/>
                    <a:pt x="22219" y="2891845"/>
                    <a:pt x="13546" y="2883172"/>
                  </a:cubicBezTo>
                  <a:cubicBezTo>
                    <a:pt x="4873" y="2874499"/>
                    <a:pt x="0" y="2862736"/>
                    <a:pt x="0" y="2850470"/>
                  </a:cubicBezTo>
                  <a:lnTo>
                    <a:pt x="0" y="46248"/>
                  </a:lnTo>
                  <a:cubicBezTo>
                    <a:pt x="0" y="33982"/>
                    <a:pt x="4873" y="22219"/>
                    <a:pt x="13546" y="13546"/>
                  </a:cubicBezTo>
                  <a:cubicBezTo>
                    <a:pt x="22219" y="4873"/>
                    <a:pt x="33982" y="0"/>
                    <a:pt x="46248" y="0"/>
                  </a:cubicBezTo>
                  <a:close/>
                </a:path>
              </a:pathLst>
            </a:custGeom>
            <a:solidFill>
              <a:srgbClr val="214B9D"/>
            </a:solidFill>
            <a:ln w="38100">
              <a:solidFill>
                <a:srgbClr val="2E2C2B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557" r="16117" b="33745"/>
          <a:stretch>
            <a:fillRect/>
          </a:stretch>
        </p:blipFill>
        <p:spPr>
          <a:xfrm rot="-633305">
            <a:off x="13897699" y="7869135"/>
            <a:ext cx="2509940" cy="24844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557" r="16117" b="33745"/>
          <a:stretch>
            <a:fillRect/>
          </a:stretch>
        </p:blipFill>
        <p:spPr>
          <a:xfrm rot="297768">
            <a:off x="15693716" y="6251468"/>
            <a:ext cx="2773224" cy="2745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122972">
            <a:off x="1103366" y="1715930"/>
            <a:ext cx="649939" cy="11995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3934" y="7397567"/>
            <a:ext cx="4593029" cy="28894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l="74275" r="637" b="83884"/>
          <a:stretch>
            <a:fillRect/>
          </a:stretch>
        </p:blipFill>
        <p:spPr>
          <a:xfrm>
            <a:off x="11874844" y="934385"/>
            <a:ext cx="4739116" cy="13813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 l="16124" t="22767" r="18462" b="16625"/>
          <a:stretch>
            <a:fillRect/>
          </a:stretch>
        </p:blipFill>
        <p:spPr>
          <a:xfrm>
            <a:off x="2082736" y="2423233"/>
            <a:ext cx="11608644" cy="48802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298281" y="5548577"/>
            <a:ext cx="2281895" cy="2281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008">
            <a:off x="11135706" y="6717678"/>
            <a:ext cx="1821177" cy="84105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3129304-16D1-1B11-C1E1-C20C7FABB6F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7356" y="-1199783"/>
            <a:ext cx="16187290" cy="152749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00710" y="1601118"/>
            <a:ext cx="14086580" cy="7084761"/>
            <a:chOff x="0" y="0"/>
            <a:chExt cx="4765090" cy="23965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65090" cy="2396573"/>
            </a:xfrm>
            <a:custGeom>
              <a:avLst/>
              <a:gdLst/>
              <a:ahLst/>
              <a:cxnLst/>
              <a:rect l="l" t="t" r="r" b="b"/>
              <a:pathLst>
                <a:path w="4765090" h="2396573">
                  <a:moveTo>
                    <a:pt x="4640630" y="2396573"/>
                  </a:moveTo>
                  <a:lnTo>
                    <a:pt x="124460" y="2396573"/>
                  </a:lnTo>
                  <a:cubicBezTo>
                    <a:pt x="55880" y="2396573"/>
                    <a:pt x="0" y="2340693"/>
                    <a:pt x="0" y="227211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40630" y="0"/>
                  </a:lnTo>
                  <a:cubicBezTo>
                    <a:pt x="4709210" y="0"/>
                    <a:pt x="4765090" y="55880"/>
                    <a:pt x="4765090" y="124460"/>
                  </a:cubicBezTo>
                  <a:lnTo>
                    <a:pt x="4765090" y="2272113"/>
                  </a:lnTo>
                  <a:cubicBezTo>
                    <a:pt x="4765090" y="2340694"/>
                    <a:pt x="4709210" y="2396573"/>
                    <a:pt x="4640630" y="2396573"/>
                  </a:cubicBezTo>
                  <a:close/>
                </a:path>
              </a:pathLst>
            </a:custGeom>
            <a:solidFill>
              <a:srgbClr val="81B21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92260" y="1028700"/>
            <a:ext cx="1758733" cy="175873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63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511762" y="1368836"/>
            <a:ext cx="1078461" cy="107846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06A5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66629" y="1883777"/>
            <a:ext cx="10025185" cy="651944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86241" y="3650926"/>
            <a:ext cx="2607965" cy="329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قوة</a:t>
            </a:r>
            <a:r>
              <a:rPr lang="en-US" sz="3099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المضرب</a:t>
            </a:r>
            <a:r>
              <a:rPr lang="en-US" sz="3099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عند</a:t>
            </a:r>
            <a:r>
              <a:rPr lang="en-US" sz="3099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اصطدامه</a:t>
            </a:r>
            <a:r>
              <a:rPr lang="en-US" sz="3099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بالكرة</a:t>
            </a:r>
            <a:r>
              <a:rPr lang="en-US" sz="3099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هي</a:t>
            </a:r>
            <a:endParaRPr lang="en-US" sz="3099" b="1" dirty="0">
              <a:solidFill>
                <a:srgbClr val="000000"/>
              </a:solidFill>
              <a:latin typeface="Tajawal" panose="00000800000000000000" pitchFamily="2" charset="-78"/>
              <a:cs typeface="Tajawal" panose="00000800000000000000" pitchFamily="2" charset="-78"/>
            </a:endParaRPr>
          </a:p>
          <a:p>
            <a:pPr algn="ctr">
              <a:lnSpc>
                <a:spcPts val="4339"/>
              </a:lnSpc>
            </a:pPr>
            <a:r>
              <a:rPr lang="en-US" sz="3099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التي</a:t>
            </a:r>
            <a:r>
              <a:rPr lang="en-US" sz="3099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تسبب</a:t>
            </a:r>
            <a:r>
              <a:rPr lang="en-US" sz="3099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تغير</a:t>
            </a:r>
            <a:r>
              <a:rPr lang="en-US" sz="3099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حركة</a:t>
            </a:r>
            <a:r>
              <a:rPr lang="en-US" sz="3099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الكرة</a:t>
            </a:r>
            <a:r>
              <a:rPr lang="en-US" sz="3099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A65D31A-4359-861A-B820-0BCE45586F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72522" y="9281747"/>
            <a:ext cx="1517365" cy="92447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C48C498-AFE2-3EB6-E2FC-E89173EB66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A6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91500" y="1306235"/>
            <a:ext cx="12327679" cy="8480299"/>
            <a:chOff x="0" y="0"/>
            <a:chExt cx="3246796" cy="2233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46796" cy="2233494"/>
            </a:xfrm>
            <a:custGeom>
              <a:avLst/>
              <a:gdLst/>
              <a:ahLst/>
              <a:cxnLst/>
              <a:rect l="l" t="t" r="r" b="b"/>
              <a:pathLst>
                <a:path w="3246796" h="2233494">
                  <a:moveTo>
                    <a:pt x="62801" y="0"/>
                  </a:moveTo>
                  <a:lnTo>
                    <a:pt x="3183995" y="0"/>
                  </a:lnTo>
                  <a:cubicBezTo>
                    <a:pt x="3200651" y="0"/>
                    <a:pt x="3216625" y="6617"/>
                    <a:pt x="3228402" y="18394"/>
                  </a:cubicBezTo>
                  <a:cubicBezTo>
                    <a:pt x="3240180" y="30172"/>
                    <a:pt x="3246796" y="46145"/>
                    <a:pt x="3246796" y="62801"/>
                  </a:cubicBezTo>
                  <a:lnTo>
                    <a:pt x="3246796" y="2170693"/>
                  </a:lnTo>
                  <a:cubicBezTo>
                    <a:pt x="3246796" y="2187349"/>
                    <a:pt x="3240180" y="2203323"/>
                    <a:pt x="3228402" y="2215100"/>
                  </a:cubicBezTo>
                  <a:cubicBezTo>
                    <a:pt x="3216625" y="2226878"/>
                    <a:pt x="3200651" y="2233494"/>
                    <a:pt x="3183995" y="2233494"/>
                  </a:cubicBezTo>
                  <a:lnTo>
                    <a:pt x="62801" y="2233494"/>
                  </a:lnTo>
                  <a:cubicBezTo>
                    <a:pt x="28117" y="2233494"/>
                    <a:pt x="0" y="2205377"/>
                    <a:pt x="0" y="2170693"/>
                  </a:cubicBezTo>
                  <a:lnTo>
                    <a:pt x="0" y="62801"/>
                  </a:lnTo>
                  <a:cubicBezTo>
                    <a:pt x="0" y="46145"/>
                    <a:pt x="6617" y="30172"/>
                    <a:pt x="18394" y="18394"/>
                  </a:cubicBezTo>
                  <a:cubicBezTo>
                    <a:pt x="30172" y="6617"/>
                    <a:pt x="46145" y="0"/>
                    <a:pt x="62801" y="0"/>
                  </a:cubicBezTo>
                  <a:close/>
                </a:path>
              </a:pathLst>
            </a:custGeom>
            <a:solidFill>
              <a:srgbClr val="F4F2F0"/>
            </a:solidFill>
            <a:ln w="38100">
              <a:solidFill>
                <a:srgbClr val="2E2C2B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2850" y="0"/>
            <a:ext cx="8225150" cy="22995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8486" y="1943159"/>
            <a:ext cx="8523014" cy="64006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3401006" cy="17414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44000" y="2631391"/>
            <a:ext cx="8958649" cy="37033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b="47413"/>
          <a:stretch>
            <a:fillRect/>
          </a:stretch>
        </p:blipFill>
        <p:spPr>
          <a:xfrm>
            <a:off x="8236536" y="5581845"/>
            <a:ext cx="2519931" cy="3607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7"/>
          <a:srcRect t="-1" b="48052"/>
          <a:stretch/>
        </p:blipFill>
        <p:spPr>
          <a:xfrm>
            <a:off x="10669476" y="6334727"/>
            <a:ext cx="7433174" cy="200911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B5432AA-56EA-96BA-68EB-A2757A9031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268486" y="9324297"/>
            <a:ext cx="1517365" cy="924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715" y="2954725"/>
            <a:ext cx="10815416" cy="6528989"/>
            <a:chOff x="0" y="0"/>
            <a:chExt cx="2848505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8505" cy="1719569"/>
            </a:xfrm>
            <a:custGeom>
              <a:avLst/>
              <a:gdLst/>
              <a:ahLst/>
              <a:cxnLst/>
              <a:rect l="l" t="t" r="r" b="b"/>
              <a:pathLst>
                <a:path w="2848505" h="1719569">
                  <a:moveTo>
                    <a:pt x="36507" y="0"/>
                  </a:moveTo>
                  <a:lnTo>
                    <a:pt x="2811998" y="0"/>
                  </a:lnTo>
                  <a:cubicBezTo>
                    <a:pt x="2821680" y="0"/>
                    <a:pt x="2830966" y="3846"/>
                    <a:pt x="2837812" y="10693"/>
                  </a:cubicBezTo>
                  <a:cubicBezTo>
                    <a:pt x="2844659" y="17539"/>
                    <a:pt x="2848505" y="26825"/>
                    <a:pt x="2848505" y="36507"/>
                  </a:cubicBezTo>
                  <a:lnTo>
                    <a:pt x="2848505" y="1683062"/>
                  </a:lnTo>
                  <a:cubicBezTo>
                    <a:pt x="2848505" y="1703224"/>
                    <a:pt x="2832160" y="1719569"/>
                    <a:pt x="2811998" y="1719569"/>
                  </a:cubicBezTo>
                  <a:lnTo>
                    <a:pt x="36507" y="1719569"/>
                  </a:lnTo>
                  <a:cubicBezTo>
                    <a:pt x="26825" y="1719569"/>
                    <a:pt x="17539" y="1715723"/>
                    <a:pt x="10693" y="1708877"/>
                  </a:cubicBezTo>
                  <a:cubicBezTo>
                    <a:pt x="3846" y="1702030"/>
                    <a:pt x="0" y="1692744"/>
                    <a:pt x="0" y="1683062"/>
                  </a:cubicBezTo>
                  <a:lnTo>
                    <a:pt x="0" y="36507"/>
                  </a:lnTo>
                  <a:cubicBezTo>
                    <a:pt x="0" y="16345"/>
                    <a:pt x="16345" y="0"/>
                    <a:pt x="3650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3770" y="-3086100"/>
            <a:ext cx="415255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5366" y="9125864"/>
            <a:ext cx="415255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1941" y="14037"/>
            <a:ext cx="3149728" cy="304822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B0EC91D-0E5B-961A-7CAB-F81A09B48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3543301"/>
            <a:ext cx="10439400" cy="4876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1269718" y="767613"/>
            <a:ext cx="6600325" cy="1146888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6DCB32B-ED52-DCA2-4664-28751EC82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535400" y="9125864"/>
            <a:ext cx="1517365" cy="92447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C84841D-C423-63AC-07C5-948F6C567A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4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715" y="2954725"/>
            <a:ext cx="10815416" cy="6528989"/>
            <a:chOff x="0" y="0"/>
            <a:chExt cx="2848505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8505" cy="1719569"/>
            </a:xfrm>
            <a:custGeom>
              <a:avLst/>
              <a:gdLst/>
              <a:ahLst/>
              <a:cxnLst/>
              <a:rect l="l" t="t" r="r" b="b"/>
              <a:pathLst>
                <a:path w="2848505" h="1719569">
                  <a:moveTo>
                    <a:pt x="36507" y="0"/>
                  </a:moveTo>
                  <a:lnTo>
                    <a:pt x="2811998" y="0"/>
                  </a:lnTo>
                  <a:cubicBezTo>
                    <a:pt x="2821680" y="0"/>
                    <a:pt x="2830966" y="3846"/>
                    <a:pt x="2837812" y="10693"/>
                  </a:cubicBezTo>
                  <a:cubicBezTo>
                    <a:pt x="2844659" y="17539"/>
                    <a:pt x="2848505" y="26825"/>
                    <a:pt x="2848505" y="36507"/>
                  </a:cubicBezTo>
                  <a:lnTo>
                    <a:pt x="2848505" y="1683062"/>
                  </a:lnTo>
                  <a:cubicBezTo>
                    <a:pt x="2848505" y="1703224"/>
                    <a:pt x="2832160" y="1719569"/>
                    <a:pt x="2811998" y="1719569"/>
                  </a:cubicBezTo>
                  <a:lnTo>
                    <a:pt x="36507" y="1719569"/>
                  </a:lnTo>
                  <a:cubicBezTo>
                    <a:pt x="26825" y="1719569"/>
                    <a:pt x="17539" y="1715723"/>
                    <a:pt x="10693" y="1708877"/>
                  </a:cubicBezTo>
                  <a:cubicBezTo>
                    <a:pt x="3846" y="1702030"/>
                    <a:pt x="0" y="1692744"/>
                    <a:pt x="0" y="1683062"/>
                  </a:cubicBezTo>
                  <a:lnTo>
                    <a:pt x="0" y="36507"/>
                  </a:lnTo>
                  <a:cubicBezTo>
                    <a:pt x="0" y="16345"/>
                    <a:pt x="16345" y="0"/>
                    <a:pt x="3650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3770" y="-3086100"/>
            <a:ext cx="415255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5366" y="9125864"/>
            <a:ext cx="415255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1941" y="14037"/>
            <a:ext cx="3149728" cy="30482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1269718" y="767613"/>
            <a:ext cx="6600325" cy="1146888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CBAD9FA-DD43-96D9-9FCE-0C54BD3E9D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35" t="5482"/>
          <a:stretch/>
        </p:blipFill>
        <p:spPr>
          <a:xfrm>
            <a:off x="1524000" y="3818918"/>
            <a:ext cx="10605131" cy="480060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203606E-8F93-4DB7-CAEB-3C901784CB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611600" y="9132283"/>
            <a:ext cx="1517365" cy="92447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A82464F-CADD-6331-F566-E91432E591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10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4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8042" y="-1740175"/>
            <a:ext cx="19217342" cy="10998475"/>
            <a:chOff x="0" y="0"/>
            <a:chExt cx="5061358" cy="28967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61358" cy="2896718"/>
            </a:xfrm>
            <a:custGeom>
              <a:avLst/>
              <a:gdLst/>
              <a:ahLst/>
              <a:cxnLst/>
              <a:rect l="l" t="t" r="r" b="b"/>
              <a:pathLst>
                <a:path w="5061358" h="2896718">
                  <a:moveTo>
                    <a:pt x="40286" y="0"/>
                  </a:moveTo>
                  <a:lnTo>
                    <a:pt x="5021071" y="0"/>
                  </a:lnTo>
                  <a:cubicBezTo>
                    <a:pt x="5043321" y="0"/>
                    <a:pt x="5061358" y="18037"/>
                    <a:pt x="5061358" y="40286"/>
                  </a:cubicBezTo>
                  <a:lnTo>
                    <a:pt x="5061358" y="2856432"/>
                  </a:lnTo>
                  <a:cubicBezTo>
                    <a:pt x="5061358" y="2867116"/>
                    <a:pt x="5057113" y="2877363"/>
                    <a:pt x="5049558" y="2884918"/>
                  </a:cubicBezTo>
                  <a:cubicBezTo>
                    <a:pt x="5042003" y="2892473"/>
                    <a:pt x="5031756" y="2896718"/>
                    <a:pt x="5021071" y="2896718"/>
                  </a:cubicBezTo>
                  <a:lnTo>
                    <a:pt x="40286" y="2896718"/>
                  </a:lnTo>
                  <a:cubicBezTo>
                    <a:pt x="18037" y="2896718"/>
                    <a:pt x="0" y="2878681"/>
                    <a:pt x="0" y="285643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F4F2F0"/>
            </a:solidFill>
            <a:ln w="38100">
              <a:solidFill>
                <a:srgbClr val="2E2C2B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41236" y="6216076"/>
            <a:ext cx="5044560" cy="60844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121" y="-520351"/>
            <a:ext cx="2264229" cy="22642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0329" t="25466" r="7306" b="10235"/>
          <a:stretch>
            <a:fillRect/>
          </a:stretch>
        </p:blipFill>
        <p:spPr>
          <a:xfrm>
            <a:off x="300949" y="2689148"/>
            <a:ext cx="15140286" cy="53627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124257">
            <a:off x="13451527" y="1144103"/>
            <a:ext cx="649939" cy="11995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70782" r="8128" b="85111"/>
          <a:stretch>
            <a:fillRect/>
          </a:stretch>
        </p:blipFill>
        <p:spPr>
          <a:xfrm>
            <a:off x="9144000" y="997204"/>
            <a:ext cx="3955701" cy="126702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DFD1E21-1262-EF97-7CF6-B0F0CFF23E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685800" y="9220981"/>
            <a:ext cx="1517365" cy="92447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8DDD341-7729-EF55-565E-6A2845100E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-12331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14874"/>
            <a:ext cx="11975412" cy="84127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02321" y="1028700"/>
            <a:ext cx="6773741" cy="124305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20545" r="50000" b="14856"/>
          <a:stretch>
            <a:fillRect/>
          </a:stretch>
        </p:blipFill>
        <p:spPr>
          <a:xfrm>
            <a:off x="3062067" y="666448"/>
            <a:ext cx="5535281" cy="32447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54919" t="29209" r="10970" b="50695"/>
          <a:stretch>
            <a:fillRect/>
          </a:stretch>
        </p:blipFill>
        <p:spPr>
          <a:xfrm>
            <a:off x="1711623" y="4593518"/>
            <a:ext cx="8290698" cy="22160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660F4A1-DE56-97C2-4285-56605D897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222332" y="9171816"/>
            <a:ext cx="1517365" cy="92447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5DBF1F5-90B5-437C-58B5-E5C74FF9F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826" t="23388" r="50645" b="17643"/>
          <a:stretch>
            <a:fillRect/>
          </a:stretch>
        </p:blipFill>
        <p:spPr>
          <a:xfrm>
            <a:off x="11869357" y="4719340"/>
            <a:ext cx="4568104" cy="30919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71172" t="1742" b="84401"/>
          <a:stretch>
            <a:fillRect/>
          </a:stretch>
        </p:blipFill>
        <p:spPr>
          <a:xfrm>
            <a:off x="12580854" y="449072"/>
            <a:ext cx="5315687" cy="11592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53478" t="23388" r="13581" b="56253"/>
          <a:stretch>
            <a:fillRect/>
          </a:stretch>
        </p:blipFill>
        <p:spPr>
          <a:xfrm>
            <a:off x="10250990" y="2182630"/>
            <a:ext cx="7008310" cy="19652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81341" y="8257032"/>
            <a:ext cx="7315200" cy="2002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72345" y="7074607"/>
            <a:ext cx="4423777" cy="29805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2486" y="198437"/>
            <a:ext cx="10018504" cy="6867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0"/>
              </a:lnSpc>
            </a:pP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عِنْدَمَا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أَدْفَعُ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حَقِيبَتِي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أفقياً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عَلَى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سَطْحِ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الطاولة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تَتَوَلَّدُ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قُوَّةُ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احْتِكَاكٍ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بَيْنَ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الْحَقِيِبَةِ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وَسطح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الطاولة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،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وَيَعْمَلُ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الاحْتِكاكُ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عَلَى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تَقْلِيلِ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قُوَّةِ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الدَّفْعِ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فإذا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تحركت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الحقيبة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فإن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ذلك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يعني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أن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قوة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الدفع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أكبر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من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قوة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الاحتكاك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. </a:t>
            </a:r>
          </a:p>
          <a:p>
            <a:pPr algn="ctr">
              <a:lnSpc>
                <a:spcPts val="6790"/>
              </a:lnSpc>
            </a:pP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الْقُوَى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غَيْرُ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الْمُتَساوية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تسمى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القوى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غير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المتزنة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،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وهِيَ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تُسَبِّبُ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تَغَيُّرَ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حَرَكَةِ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الْجِسْمِ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.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وَيكَونُ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اتِّجَاهُ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الحَرَكَةِ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فِي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اتِّجَاهِ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الْقُوَّةِ</a:t>
            </a:r>
            <a:r>
              <a:rPr lang="en-US" sz="3971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971" dirty="0" err="1">
                <a:solidFill>
                  <a:srgbClr val="000000"/>
                </a:solidFill>
                <a:cs typeface="Tajawal Bold"/>
              </a:rPr>
              <a:t>الْكُبْرَى</a:t>
            </a:r>
            <a:r>
              <a:rPr lang="en-US" sz="3971" dirty="0">
                <a:solidFill>
                  <a:srgbClr val="000000"/>
                </a:solidFill>
                <a:latin typeface="Tajawal"/>
              </a:rPr>
              <a:t>.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8C81161-13E1-4BA7-E5B8-B1D06C2407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609600" y="9130654"/>
            <a:ext cx="1517365" cy="92447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9FB4CD8-8E8C-84F1-706B-ED95E2E4A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63" t="8442" r="4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876652" y="1741149"/>
            <a:ext cx="9382648" cy="7517151"/>
            <a:chOff x="0" y="0"/>
            <a:chExt cx="2629230" cy="21064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29230" cy="2106476"/>
            </a:xfrm>
            <a:custGeom>
              <a:avLst/>
              <a:gdLst/>
              <a:ahLst/>
              <a:cxnLst/>
              <a:rect l="l" t="t" r="r" b="b"/>
              <a:pathLst>
                <a:path w="2629230" h="2106476">
                  <a:moveTo>
                    <a:pt x="42082" y="0"/>
                  </a:moveTo>
                  <a:lnTo>
                    <a:pt x="2587148" y="0"/>
                  </a:lnTo>
                  <a:cubicBezTo>
                    <a:pt x="2598309" y="0"/>
                    <a:pt x="2609013" y="4434"/>
                    <a:pt x="2616905" y="12325"/>
                  </a:cubicBezTo>
                  <a:cubicBezTo>
                    <a:pt x="2624797" y="20217"/>
                    <a:pt x="2629230" y="30921"/>
                    <a:pt x="2629230" y="42082"/>
                  </a:cubicBezTo>
                  <a:lnTo>
                    <a:pt x="2629230" y="2064394"/>
                  </a:lnTo>
                  <a:cubicBezTo>
                    <a:pt x="2629230" y="2087635"/>
                    <a:pt x="2610390" y="2106476"/>
                    <a:pt x="2587148" y="2106476"/>
                  </a:cubicBezTo>
                  <a:lnTo>
                    <a:pt x="42082" y="2106476"/>
                  </a:lnTo>
                  <a:cubicBezTo>
                    <a:pt x="30921" y="2106476"/>
                    <a:pt x="20217" y="2102042"/>
                    <a:pt x="12325" y="2094150"/>
                  </a:cubicBezTo>
                  <a:cubicBezTo>
                    <a:pt x="4434" y="2086258"/>
                    <a:pt x="0" y="2075555"/>
                    <a:pt x="0" y="2064394"/>
                  </a:cubicBezTo>
                  <a:lnTo>
                    <a:pt x="0" y="42082"/>
                  </a:lnTo>
                  <a:cubicBezTo>
                    <a:pt x="0" y="30921"/>
                    <a:pt x="4434" y="20217"/>
                    <a:pt x="12325" y="12325"/>
                  </a:cubicBezTo>
                  <a:cubicBezTo>
                    <a:pt x="20217" y="4434"/>
                    <a:pt x="30921" y="0"/>
                    <a:pt x="420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3938" y="4422921"/>
            <a:ext cx="7489444" cy="54204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57747" t="25773" r="8811" b="54589"/>
          <a:stretch>
            <a:fillRect/>
          </a:stretch>
        </p:blipFill>
        <p:spPr>
          <a:xfrm>
            <a:off x="9495445" y="3525427"/>
            <a:ext cx="6736831" cy="17949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75984" t="365" b="82870"/>
          <a:stretch>
            <a:fillRect/>
          </a:stretch>
        </p:blipFill>
        <p:spPr>
          <a:xfrm>
            <a:off x="12863860" y="1874557"/>
            <a:ext cx="3869059" cy="12254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6652" y="1302544"/>
            <a:ext cx="2448367" cy="236946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34604" y="5947280"/>
            <a:ext cx="8466745" cy="281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0"/>
              </a:lnSpc>
            </a:pP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جَميعُ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الأَجْسَامَ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لَهَا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وَزْنٌ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؛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لأَنَّ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قُوَّةَ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الْجَاذِبيَّةِ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الأرضية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تَسْحَبُ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الأَجْسَامَ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نَحْوَهَا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؛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لذا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فإننا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نَقُولُ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إِنَّ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الْوَزْنَ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قُوَّةٌ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،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شَأُنُها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شَأْنُ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بَقيَّةِ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الْقُوَى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تُقَاسُ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بِوَحْدَةِ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cs typeface="Tajawal Bold"/>
              </a:rPr>
              <a:t>النُيوتِن</a:t>
            </a:r>
            <a:r>
              <a:rPr lang="en-US" sz="3500" dirty="0">
                <a:solidFill>
                  <a:srgbClr val="000000"/>
                </a:solidFill>
                <a:cs typeface="Tajawal Bold"/>
              </a:rPr>
              <a:t>.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475E73E2-7793-6762-4FDD-3F109401B5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715379" y="9288379"/>
            <a:ext cx="1517365" cy="92447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F4B9059-5407-3E3E-10A4-8EC07B7629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83025" y="-2418999"/>
            <a:ext cx="415255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3818" y="9258300"/>
            <a:ext cx="41525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90496" y="1886889"/>
            <a:ext cx="6216951" cy="111360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4703" y="2109637"/>
            <a:ext cx="10361243" cy="77866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46191" y="0"/>
            <a:ext cx="4488611" cy="3887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89763" y="1213587"/>
            <a:ext cx="3001466" cy="13466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5736253"/>
            <a:ext cx="8967505" cy="262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5"/>
              </a:lnSpc>
            </a:pPr>
            <a:r>
              <a:rPr lang="en-US" sz="4128" dirty="0" err="1">
                <a:solidFill>
                  <a:srgbClr val="F2F2F2"/>
                </a:solidFill>
                <a:cs typeface="Tajawal Bold"/>
              </a:rPr>
              <a:t>يتحرك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الطفل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ذو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القوة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الأقل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نحو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الطفل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ذي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القوة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الأكبر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؛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لأن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القوى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أصبحت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غير</a:t>
            </a:r>
            <a:r>
              <a:rPr lang="en-US" sz="4128" dirty="0">
                <a:solidFill>
                  <a:srgbClr val="F2F2F2"/>
                </a:solidFill>
                <a:cs typeface="Tajawal Bold"/>
              </a:rPr>
              <a:t> </a:t>
            </a:r>
            <a:r>
              <a:rPr lang="en-US" sz="4128" dirty="0" err="1">
                <a:solidFill>
                  <a:srgbClr val="F2F2F2"/>
                </a:solidFill>
                <a:cs typeface="Tajawal Bold"/>
              </a:rPr>
              <a:t>متوازنة</a:t>
            </a:r>
            <a:endParaRPr lang="en-US" sz="4128" dirty="0">
              <a:solidFill>
                <a:srgbClr val="F2F2F2"/>
              </a:solidFill>
              <a:cs typeface="Tajawal Bold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482149F-8834-05FE-E814-CF8BCBB767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738551" y="9258300"/>
            <a:ext cx="1517365" cy="9244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BF57A75-C17F-30BC-55C1-1A27C29F7A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83025" y="-2418999"/>
            <a:ext cx="415255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3818" y="9258300"/>
            <a:ext cx="41525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90496" y="1886889"/>
            <a:ext cx="6216951" cy="111360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7259" y="1695801"/>
            <a:ext cx="10076546" cy="75624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46191" y="0"/>
            <a:ext cx="4488611" cy="3887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573805" y="1028700"/>
            <a:ext cx="3001466" cy="13466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t="7217" b="7217"/>
          <a:stretch>
            <a:fillRect/>
          </a:stretch>
        </p:blipFill>
        <p:spPr>
          <a:xfrm>
            <a:off x="1028700" y="2297872"/>
            <a:ext cx="8948510" cy="317917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73432" y="5706914"/>
            <a:ext cx="6646000" cy="274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7"/>
              </a:lnSpc>
            </a:pPr>
            <a:r>
              <a:rPr lang="en-US" sz="4391" dirty="0" err="1">
                <a:solidFill>
                  <a:srgbClr val="001930"/>
                </a:solidFill>
                <a:cs typeface="Tajawal Bold"/>
              </a:rPr>
              <a:t>لن</a:t>
            </a:r>
            <a:r>
              <a:rPr lang="en-US" sz="4391" dirty="0">
                <a:solidFill>
                  <a:srgbClr val="001930"/>
                </a:solidFill>
                <a:cs typeface="Tajawal Bold"/>
              </a:rPr>
              <a:t> </a:t>
            </a:r>
            <a:r>
              <a:rPr lang="en-US" sz="4391" dirty="0" err="1">
                <a:solidFill>
                  <a:srgbClr val="001930"/>
                </a:solidFill>
                <a:cs typeface="Tajawal Bold"/>
              </a:rPr>
              <a:t>تتحرك</a:t>
            </a:r>
            <a:r>
              <a:rPr lang="en-US" sz="4391" dirty="0">
                <a:solidFill>
                  <a:srgbClr val="001930"/>
                </a:solidFill>
                <a:cs typeface="Tajawal Bold"/>
              </a:rPr>
              <a:t> </a:t>
            </a:r>
            <a:r>
              <a:rPr lang="en-US" sz="4391" dirty="0" err="1">
                <a:solidFill>
                  <a:srgbClr val="001930"/>
                </a:solidFill>
                <a:cs typeface="Tajawal Bold"/>
              </a:rPr>
              <a:t>الكرة</a:t>
            </a:r>
            <a:r>
              <a:rPr lang="en-US" sz="4391" dirty="0">
                <a:solidFill>
                  <a:srgbClr val="001930"/>
                </a:solidFill>
                <a:cs typeface="Tajawal Bold"/>
              </a:rPr>
              <a:t>؛ </a:t>
            </a:r>
            <a:r>
              <a:rPr lang="en-US" sz="4391" dirty="0" err="1">
                <a:solidFill>
                  <a:srgbClr val="001930"/>
                </a:solidFill>
                <a:cs typeface="Tajawal Bold"/>
              </a:rPr>
              <a:t>لأن</a:t>
            </a:r>
            <a:r>
              <a:rPr lang="en-US" sz="4391" dirty="0">
                <a:solidFill>
                  <a:srgbClr val="001930"/>
                </a:solidFill>
                <a:cs typeface="Tajawal Bold"/>
              </a:rPr>
              <a:t> </a:t>
            </a:r>
            <a:r>
              <a:rPr lang="en-US" sz="4391" dirty="0" err="1">
                <a:solidFill>
                  <a:srgbClr val="001930"/>
                </a:solidFill>
                <a:cs typeface="Tajawal Bold"/>
              </a:rPr>
              <a:t>قوة</a:t>
            </a:r>
            <a:r>
              <a:rPr lang="en-US" sz="4391" dirty="0">
                <a:solidFill>
                  <a:srgbClr val="001930"/>
                </a:solidFill>
                <a:cs typeface="Tajawal Bold"/>
              </a:rPr>
              <a:t> </a:t>
            </a:r>
            <a:r>
              <a:rPr lang="en-US" sz="4391" dirty="0" err="1">
                <a:solidFill>
                  <a:srgbClr val="001930"/>
                </a:solidFill>
                <a:cs typeface="Tajawal Bold"/>
              </a:rPr>
              <a:t>الجذب</a:t>
            </a:r>
            <a:r>
              <a:rPr lang="en-US" sz="4391" dirty="0">
                <a:solidFill>
                  <a:srgbClr val="001930"/>
                </a:solidFill>
                <a:cs typeface="Tajawal Bold"/>
              </a:rPr>
              <a:t> </a:t>
            </a:r>
            <a:r>
              <a:rPr lang="en-US" sz="4391" dirty="0" err="1">
                <a:solidFill>
                  <a:srgbClr val="001930"/>
                </a:solidFill>
                <a:cs typeface="Tajawal Bold"/>
              </a:rPr>
              <a:t>من</a:t>
            </a:r>
            <a:r>
              <a:rPr lang="en-US" sz="4391" dirty="0">
                <a:solidFill>
                  <a:srgbClr val="001930"/>
                </a:solidFill>
                <a:cs typeface="Tajawal Bold"/>
              </a:rPr>
              <a:t> </a:t>
            </a:r>
            <a:r>
              <a:rPr lang="en-US" sz="4391" dirty="0" err="1">
                <a:solidFill>
                  <a:srgbClr val="001930"/>
                </a:solidFill>
                <a:cs typeface="Tajawal Bold"/>
              </a:rPr>
              <a:t>كلا</a:t>
            </a:r>
            <a:r>
              <a:rPr lang="en-US" sz="4391" dirty="0">
                <a:solidFill>
                  <a:srgbClr val="001930"/>
                </a:solidFill>
                <a:cs typeface="Tajawal Bold"/>
              </a:rPr>
              <a:t> </a:t>
            </a:r>
            <a:r>
              <a:rPr lang="en-US" sz="4391" dirty="0" err="1">
                <a:solidFill>
                  <a:srgbClr val="001930"/>
                </a:solidFill>
                <a:cs typeface="Tajawal Bold"/>
              </a:rPr>
              <a:t>القطبين</a:t>
            </a:r>
            <a:r>
              <a:rPr lang="en-US" sz="4391" dirty="0">
                <a:solidFill>
                  <a:srgbClr val="001930"/>
                </a:solidFill>
                <a:cs typeface="Tajawal Bold"/>
              </a:rPr>
              <a:t> </a:t>
            </a:r>
            <a:r>
              <a:rPr lang="en-US" sz="4391" dirty="0" err="1">
                <a:solidFill>
                  <a:srgbClr val="001930"/>
                </a:solidFill>
                <a:cs typeface="Tajawal Bold"/>
              </a:rPr>
              <a:t>متساوية</a:t>
            </a:r>
            <a:endParaRPr lang="en-US" sz="4391" dirty="0">
              <a:solidFill>
                <a:srgbClr val="001930"/>
              </a:solidFill>
              <a:cs typeface="Tajawal Bold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6128276-8F9A-0896-C1B5-F101D20541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782667" y="9105900"/>
            <a:ext cx="1517365" cy="92447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8F1F1DF-A927-0750-041B-501342CF3B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0098C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200" y="420185"/>
            <a:ext cx="14240715" cy="96302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5369" t="23322" r="16880" b="15018"/>
          <a:stretch>
            <a:fillRect/>
          </a:stretch>
        </p:blipFill>
        <p:spPr>
          <a:xfrm>
            <a:off x="1345173" y="2422062"/>
            <a:ext cx="12392769" cy="51173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48949" y="4058884"/>
            <a:ext cx="5539051" cy="81317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73484" t="935" b="84043"/>
          <a:stretch>
            <a:fillRect/>
          </a:stretch>
        </p:blipFill>
        <p:spPr>
          <a:xfrm>
            <a:off x="8229698" y="1028700"/>
            <a:ext cx="4002287" cy="1028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49379" t="63858" r="29478" b="14437"/>
          <a:stretch>
            <a:fillRect/>
          </a:stretch>
        </p:blipFill>
        <p:spPr>
          <a:xfrm>
            <a:off x="8449894" y="7961117"/>
            <a:ext cx="2784993" cy="129718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28EBE85-053D-8D4D-C2CD-AA7D60D19C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586490" y="9079101"/>
            <a:ext cx="1517365" cy="92447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CC4C047-2557-8C41-0191-106D7CB050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10098"/>
            <a:ext cx="16230600" cy="8348202"/>
            <a:chOff x="0" y="0"/>
            <a:chExt cx="5490351" cy="28239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823960"/>
            </a:xfrm>
            <a:custGeom>
              <a:avLst/>
              <a:gdLst/>
              <a:ahLst/>
              <a:cxnLst/>
              <a:rect l="l" t="t" r="r" b="b"/>
              <a:pathLst>
                <a:path w="5490351" h="2823960">
                  <a:moveTo>
                    <a:pt x="5365891" y="2823960"/>
                  </a:moveTo>
                  <a:lnTo>
                    <a:pt x="124460" y="2823960"/>
                  </a:lnTo>
                  <a:cubicBezTo>
                    <a:pt x="55880" y="2823960"/>
                    <a:pt x="0" y="2768080"/>
                    <a:pt x="0" y="2699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99500"/>
                  </a:lnTo>
                  <a:cubicBezTo>
                    <a:pt x="5490351" y="2768080"/>
                    <a:pt x="5434471" y="2823960"/>
                    <a:pt x="5365891" y="2823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500904" y="5621804"/>
            <a:ext cx="2138155" cy="2138155"/>
            <a:chOff x="0" y="0"/>
            <a:chExt cx="2850873" cy="285087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850873" cy="2850873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FFCFF"/>
              </a:solidFill>
            </p:spPr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79027" y="591893"/>
              <a:ext cx="1692819" cy="169281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57633" y="5621804"/>
            <a:ext cx="2138155" cy="21381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53000"/>
          </a:blip>
          <a:srcRect/>
          <a:stretch>
            <a:fillRect/>
          </a:stretch>
        </p:blipFill>
        <p:spPr>
          <a:xfrm>
            <a:off x="3095817" y="7847804"/>
            <a:ext cx="2045044" cy="403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53000"/>
          </a:blip>
          <a:srcRect/>
          <a:stretch>
            <a:fillRect/>
          </a:stretch>
        </p:blipFill>
        <p:spPr>
          <a:xfrm>
            <a:off x="6547459" y="7847804"/>
            <a:ext cx="2045044" cy="4038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alphaModFix amt="53000"/>
          </a:blip>
          <a:srcRect/>
          <a:stretch>
            <a:fillRect/>
          </a:stretch>
        </p:blipFill>
        <p:spPr>
          <a:xfrm>
            <a:off x="9980766" y="7866854"/>
            <a:ext cx="2045044" cy="4038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alphaModFix amt="53000"/>
          </a:blip>
          <a:srcRect/>
          <a:stretch>
            <a:fillRect/>
          </a:stretch>
        </p:blipFill>
        <p:spPr>
          <a:xfrm>
            <a:off x="13450744" y="7847804"/>
            <a:ext cx="2045044" cy="4038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431943" flipH="1" flipV="1">
            <a:off x="-244759" y="7729569"/>
            <a:ext cx="3912869" cy="5114861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426711" y="-2353652"/>
            <a:ext cx="5657850" cy="5657850"/>
            <a:chOff x="0" y="0"/>
            <a:chExt cx="1708150" cy="17081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2F8585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962430" y="5650024"/>
            <a:ext cx="2081716" cy="2081716"/>
            <a:chOff x="0" y="0"/>
            <a:chExt cx="2775621" cy="277562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775621" cy="2775621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AD1CB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47752" y="670633"/>
              <a:ext cx="1590213" cy="1590213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2152306" y="2796990"/>
            <a:ext cx="13983387" cy="1107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9"/>
              </a:lnSpc>
            </a:pPr>
            <a:r>
              <a:rPr lang="en-US" sz="7999">
                <a:solidFill>
                  <a:srgbClr val="81B214"/>
                </a:solidFill>
                <a:cs typeface="Tajawal"/>
              </a:rPr>
              <a:t>أستكشف:نشاط استقصائي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35805" y="4424322"/>
            <a:ext cx="13616391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cs typeface="Montserrat Classic Bold"/>
              </a:rPr>
              <a:t>كيف تغير القوى الحركة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3059146" y="5621804"/>
            <a:ext cx="2081716" cy="2081716"/>
            <a:chOff x="0" y="0"/>
            <a:chExt cx="2775621" cy="2775621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775621" cy="2775621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8F1FF"/>
              </a:solidFill>
            </p:spPr>
          </p:sp>
        </p:grpSp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82837" y="319539"/>
              <a:ext cx="1609946" cy="1933342"/>
            </a:xfrm>
            <a:prstGeom prst="rect">
              <a:avLst/>
            </a:prstGeom>
          </p:spPr>
        </p:pic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2C21E992-5966-1A53-12B2-A30AE8AE8D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72522" y="9281747"/>
            <a:ext cx="1517365" cy="92447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0098C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200" y="420185"/>
            <a:ext cx="14240715" cy="96302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17399" b="21656"/>
          <a:stretch>
            <a:fillRect/>
          </a:stretch>
        </p:blipFill>
        <p:spPr>
          <a:xfrm>
            <a:off x="1235546" y="2315147"/>
            <a:ext cx="12612023" cy="34874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48949" y="4058884"/>
            <a:ext cx="5539051" cy="81317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28946" t="1739" b="82600"/>
          <a:stretch>
            <a:fillRect/>
          </a:stretch>
        </p:blipFill>
        <p:spPr>
          <a:xfrm>
            <a:off x="2762225" y="1028700"/>
            <a:ext cx="8961268" cy="8960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1771" t="21097" r="45776" b="23877"/>
          <a:stretch>
            <a:fillRect/>
          </a:stretch>
        </p:blipFill>
        <p:spPr>
          <a:xfrm>
            <a:off x="4124762" y="6034531"/>
            <a:ext cx="6973270" cy="331914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BE414FF-9770-7829-903C-D1DDD86348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265377" y="9241950"/>
            <a:ext cx="1517365" cy="92447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5AE0CB-B445-9EE6-AFCD-B45F05B3C7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45036"/>
            <a:ext cx="1600200" cy="150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83025" y="-2418999"/>
            <a:ext cx="415255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3818" y="9258300"/>
            <a:ext cx="41525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90496" y="1886889"/>
            <a:ext cx="6216951" cy="111360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9574" r="33257" b="6663"/>
          <a:stretch>
            <a:fillRect/>
          </a:stretch>
        </p:blipFill>
        <p:spPr>
          <a:xfrm>
            <a:off x="264363" y="1176541"/>
            <a:ext cx="11927970" cy="88360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76938" t="5142" r="9209" b="85706"/>
          <a:stretch>
            <a:fillRect/>
          </a:stretch>
        </p:blipFill>
        <p:spPr>
          <a:xfrm>
            <a:off x="9822693" y="466192"/>
            <a:ext cx="4739281" cy="14206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860501">
            <a:off x="9966828" y="1476195"/>
            <a:ext cx="2188477" cy="353554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D130FF8-DB9D-CCC3-3615-9C153D6BC7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687800" y="9258300"/>
            <a:ext cx="1517365" cy="9244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0CC25EE-01E9-2608-4D93-7A0446450F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-94513"/>
            <a:ext cx="1600200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35556" flipH="1" flipV="1">
            <a:off x="9256728" y="-3666344"/>
            <a:ext cx="12275927" cy="160469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0"/>
            <a:ext cx="7240868" cy="55487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943259" y="-509524"/>
            <a:ext cx="1194623" cy="119462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63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259300" y="3509945"/>
            <a:ext cx="1426911" cy="142691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BB1E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2226920" y="7949749"/>
            <a:ext cx="5262792" cy="5262792"/>
            <a:chOff x="0" y="0"/>
            <a:chExt cx="1708150" cy="1708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206A5D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b="72441"/>
          <a:stretch>
            <a:fillRect/>
          </a:stretch>
        </p:blipFill>
        <p:spPr>
          <a:xfrm>
            <a:off x="1336655" y="6773164"/>
            <a:ext cx="16392211" cy="1287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4476" y="212234"/>
            <a:ext cx="3231843" cy="16329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80091" y="1845166"/>
            <a:ext cx="3396646" cy="20450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67166" y="4021777"/>
            <a:ext cx="2391291" cy="9150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8700" y="4109238"/>
            <a:ext cx="3149714" cy="7793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91654" y="4936856"/>
            <a:ext cx="2624985" cy="92646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04476" y="5066097"/>
            <a:ext cx="2534148" cy="9653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2364" y="4986572"/>
            <a:ext cx="2675911" cy="8767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3920136">
            <a:off x="8203868" y="-178232"/>
            <a:ext cx="2657783" cy="429372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C13F35-6D3D-CC4E-C493-579E7040010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72522" y="9281747"/>
            <a:ext cx="1517365" cy="92447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4B6CF3C-0D62-0DB8-39C3-0CD49F97202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79981">
            <a:off x="4070462" y="-1083722"/>
            <a:ext cx="4333954" cy="56652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203348" y="0"/>
            <a:ext cx="13559473" cy="10287000"/>
            <a:chOff x="0" y="0"/>
            <a:chExt cx="4586785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86785" cy="3479800"/>
            </a:xfrm>
            <a:custGeom>
              <a:avLst/>
              <a:gdLst/>
              <a:ahLst/>
              <a:cxnLst/>
              <a:rect l="l" t="t" r="r" b="b"/>
              <a:pathLst>
                <a:path w="4586785" h="3479800">
                  <a:moveTo>
                    <a:pt x="0" y="0"/>
                  </a:moveTo>
                  <a:lnTo>
                    <a:pt x="4586785" y="0"/>
                  </a:lnTo>
                  <a:lnTo>
                    <a:pt x="458678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206A5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07533" y="-405799"/>
            <a:ext cx="4464522" cy="420063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38265" y="1694519"/>
            <a:ext cx="2172927" cy="21729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BB1E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9901" y="4773726"/>
            <a:ext cx="5842583" cy="55132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03348" y="2780983"/>
            <a:ext cx="12084652" cy="33649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43739" y="6237251"/>
            <a:ext cx="11173025" cy="281466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74061" y="826526"/>
            <a:ext cx="7742703" cy="92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2"/>
              </a:lnSpc>
            </a:pPr>
            <a:r>
              <a:rPr lang="en-US" sz="6200">
                <a:solidFill>
                  <a:srgbClr val="FFFFFF"/>
                </a:solidFill>
                <a:cs typeface="Tajawal"/>
              </a:rPr>
              <a:t>أستخلص النتائج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B338A7EA-E13A-FD21-2514-DA0BD907E9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5697200" y="9143258"/>
            <a:ext cx="1517365" cy="92447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4815962-F940-AC73-8CA5-390FC36CD5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79981">
            <a:off x="4070462" y="-1083722"/>
            <a:ext cx="4333954" cy="56652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203348" y="0"/>
            <a:ext cx="13559473" cy="10287000"/>
            <a:chOff x="0" y="0"/>
            <a:chExt cx="4586785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86785" cy="3479800"/>
            </a:xfrm>
            <a:custGeom>
              <a:avLst/>
              <a:gdLst/>
              <a:ahLst/>
              <a:cxnLst/>
              <a:rect l="l" t="t" r="r" b="b"/>
              <a:pathLst>
                <a:path w="4586785" h="3479800">
                  <a:moveTo>
                    <a:pt x="0" y="0"/>
                  </a:moveTo>
                  <a:lnTo>
                    <a:pt x="4586785" y="0"/>
                  </a:lnTo>
                  <a:lnTo>
                    <a:pt x="458678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206A5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278202"/>
            <a:ext cx="2172927" cy="217292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BB1E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901" y="4773726"/>
            <a:ext cx="5842583" cy="55132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37438" y="2204624"/>
            <a:ext cx="11838545" cy="36176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03348" y="6279491"/>
            <a:ext cx="12130887" cy="2437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4058" y="4773726"/>
            <a:ext cx="4030965" cy="178982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74061" y="826526"/>
            <a:ext cx="7742703" cy="92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2"/>
              </a:lnSpc>
            </a:pPr>
            <a:r>
              <a:rPr lang="en-US" sz="6200">
                <a:solidFill>
                  <a:srgbClr val="FFFFFF"/>
                </a:solidFill>
                <a:cs typeface="Tajawal"/>
              </a:rPr>
              <a:t>أستخلص النتائج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13A068E-FEB5-E01E-12A2-EEC48F98A4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554607" y="8998237"/>
            <a:ext cx="1517365" cy="92447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68574EC-BBBA-66AD-BA49-ECA90D0F21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7356" y="-1199783"/>
            <a:ext cx="16187290" cy="152749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00710" y="1601120"/>
            <a:ext cx="14086580" cy="7084761"/>
            <a:chOff x="0" y="0"/>
            <a:chExt cx="4765090" cy="23965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65090" cy="2396573"/>
            </a:xfrm>
            <a:custGeom>
              <a:avLst/>
              <a:gdLst/>
              <a:ahLst/>
              <a:cxnLst/>
              <a:rect l="l" t="t" r="r" b="b"/>
              <a:pathLst>
                <a:path w="4765090" h="2396573">
                  <a:moveTo>
                    <a:pt x="4640630" y="2396573"/>
                  </a:moveTo>
                  <a:lnTo>
                    <a:pt x="124460" y="2396573"/>
                  </a:lnTo>
                  <a:cubicBezTo>
                    <a:pt x="55880" y="2396573"/>
                    <a:pt x="0" y="2340693"/>
                    <a:pt x="0" y="227211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40630" y="0"/>
                  </a:lnTo>
                  <a:cubicBezTo>
                    <a:pt x="4709210" y="0"/>
                    <a:pt x="4765090" y="55880"/>
                    <a:pt x="4765090" y="124460"/>
                  </a:cubicBezTo>
                  <a:lnTo>
                    <a:pt x="4765090" y="2272113"/>
                  </a:lnTo>
                  <a:cubicBezTo>
                    <a:pt x="4765090" y="2340694"/>
                    <a:pt x="4709210" y="2396573"/>
                    <a:pt x="4640630" y="2396573"/>
                  </a:cubicBezTo>
                  <a:close/>
                </a:path>
              </a:pathLst>
            </a:custGeom>
            <a:solidFill>
              <a:srgbClr val="81B21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92260" y="1028700"/>
            <a:ext cx="1758733" cy="175873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63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511762" y="1368836"/>
            <a:ext cx="1078461" cy="107846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06A5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13857" b="23322"/>
          <a:stretch>
            <a:fillRect/>
          </a:stretch>
        </p:blipFill>
        <p:spPr>
          <a:xfrm>
            <a:off x="2511762" y="2447297"/>
            <a:ext cx="13332715" cy="538471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DBB4489-7F06-0682-46AC-467ACFD929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535400" y="9029700"/>
            <a:ext cx="1517365" cy="9244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6A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976054" flipH="1" flipV="1">
            <a:off x="-244759" y="7729569"/>
            <a:ext cx="3912869" cy="51148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2741" y="6122089"/>
            <a:ext cx="7315200" cy="365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45454">
            <a:off x="9420225" y="-405945"/>
            <a:ext cx="9583484" cy="1252743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797634" y="405109"/>
            <a:ext cx="980482" cy="980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C2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869621" y="9258300"/>
            <a:ext cx="1574175" cy="157417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B892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211967" y="-947007"/>
            <a:ext cx="4665196" cy="4665196"/>
            <a:chOff x="0" y="0"/>
            <a:chExt cx="6220261" cy="622026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6220261" cy="622026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8F1FF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06158" y="716099"/>
              <a:ext cx="3607945" cy="4332685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5033" y="2318830"/>
            <a:ext cx="9357007" cy="33174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25033" y="2542284"/>
            <a:ext cx="8891169" cy="28592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 l="11158" t="5941" r="11076" b="10407"/>
          <a:stretch>
            <a:fillRect/>
          </a:stretch>
        </p:blipFill>
        <p:spPr>
          <a:xfrm>
            <a:off x="2475180" y="6454534"/>
            <a:ext cx="4917315" cy="29803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786301">
            <a:off x="7889929" y="5417402"/>
            <a:ext cx="2652545" cy="205902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335619" y="3904909"/>
            <a:ext cx="4923681" cy="14144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/>
          <a:srcRect l="6534" t="5357" r="10570" b="14028"/>
          <a:stretch>
            <a:fillRect/>
          </a:stretch>
        </p:blipFill>
        <p:spPr>
          <a:xfrm>
            <a:off x="12364194" y="5506041"/>
            <a:ext cx="5140926" cy="33153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11403" y="0"/>
            <a:ext cx="2809187" cy="37776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10800000">
            <a:off x="11287920" y="701201"/>
            <a:ext cx="4828741" cy="1617628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203861" y="1299866"/>
            <a:ext cx="3087449" cy="765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 b="1" dirty="0" err="1">
                <a:latin typeface="Tajawal" panose="00000800000000000000" pitchFamily="2" charset="-78"/>
                <a:cs typeface="Tajawal" panose="00000800000000000000" pitchFamily="2" charset="-78"/>
              </a:rPr>
              <a:t>أقرأ</a:t>
            </a:r>
            <a:r>
              <a:rPr lang="en-US" sz="4399" b="1" dirty="0"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4399" b="1" dirty="0" err="1">
                <a:latin typeface="Tajawal" panose="00000800000000000000" pitchFamily="2" charset="-78"/>
                <a:cs typeface="Tajawal" panose="00000800000000000000" pitchFamily="2" charset="-78"/>
              </a:rPr>
              <a:t>وأتعلم</a:t>
            </a:r>
            <a:endParaRPr lang="en-US" sz="4399" b="1" dirty="0">
              <a:latin typeface="Tajawal" panose="00000800000000000000" pitchFamily="2" charset="-78"/>
              <a:cs typeface="Tajawal" panose="00000800000000000000" pitchFamily="2" charset="-78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1050D20A-F428-E9CE-6A27-EB400F0629B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16041138" y="9047675"/>
            <a:ext cx="1517365" cy="92447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387A55FA-7229-0DF9-B733-FDBECF5652E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5" y="10026"/>
            <a:ext cx="1600200" cy="150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8115" y="0"/>
            <a:ext cx="6649699" cy="100200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19150" y="481524"/>
            <a:ext cx="6649699" cy="100200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49699" y="-1616020"/>
            <a:ext cx="11335875" cy="72549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32750" y="6131079"/>
            <a:ext cx="7315200" cy="22477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49699" y="6131079"/>
            <a:ext cx="7315200" cy="22477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206711" y="6715254"/>
            <a:ext cx="5414039" cy="166358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514350" y="8088240"/>
            <a:ext cx="19070009" cy="3086100"/>
            <a:chOff x="0" y="0"/>
            <a:chExt cx="5022554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22554" cy="812800"/>
            </a:xfrm>
            <a:custGeom>
              <a:avLst/>
              <a:gdLst/>
              <a:ahLst/>
              <a:cxnLst/>
              <a:rect l="l" t="t" r="r" b="b"/>
              <a:pathLst>
                <a:path w="5022554" h="812800">
                  <a:moveTo>
                    <a:pt x="0" y="0"/>
                  </a:moveTo>
                  <a:lnTo>
                    <a:pt x="5022554" y="0"/>
                  </a:lnTo>
                  <a:lnTo>
                    <a:pt x="502255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0A43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59521" y="7155988"/>
            <a:ext cx="8201302" cy="2475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85108" y="302132"/>
            <a:ext cx="2122191" cy="17093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307299" y="481524"/>
            <a:ext cx="6511466" cy="15299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491584" y="-709448"/>
            <a:ext cx="2835649" cy="23819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886170" y="5835795"/>
            <a:ext cx="1865960" cy="25430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771482" y="1918555"/>
            <a:ext cx="9783049" cy="5237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1"/>
              </a:lnSpc>
            </a:pPr>
            <a:r>
              <a:rPr lang="en-US" sz="4471" dirty="0" err="1">
                <a:solidFill>
                  <a:srgbClr val="FFFFFF"/>
                </a:solidFill>
                <a:cs typeface="Cairo Bold"/>
              </a:rPr>
              <a:t>عِنْدَمَا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أَضْرِبُ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الْكُرَةَ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فَإنَّنِي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أُؤَثِّرُ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فِيها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بِقُوَّةٍ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،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وَهِيَ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تُؤَثِّرُ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فِيَّ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بِقُوَّةٍ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مُعَاكِسَةِ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وهناك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قوى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أخرى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يمكن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أن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تؤثر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في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كل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منا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.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كَيْفَ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تُؤَثِّرُ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الْقُوَى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فِي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حَرَكَةِ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 </a:t>
            </a:r>
            <a:r>
              <a:rPr lang="en-US" sz="4471" dirty="0" err="1">
                <a:solidFill>
                  <a:srgbClr val="FFFFFF"/>
                </a:solidFill>
                <a:cs typeface="Cairo Bold"/>
              </a:rPr>
              <a:t>الأَجْسَامٍ</a:t>
            </a:r>
            <a:r>
              <a:rPr lang="en-US" sz="4471" dirty="0">
                <a:solidFill>
                  <a:srgbClr val="FFFFFF"/>
                </a:solidFill>
                <a:cs typeface="Cairo Bold"/>
              </a:rPr>
              <a:t>؟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24493" y="2400265"/>
            <a:ext cx="5152910" cy="761983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3149A73-BCFB-2E26-9F3E-4D58B044A5B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8101" r="245" b="24781"/>
          <a:stretch/>
        </p:blipFill>
        <p:spPr>
          <a:xfrm>
            <a:off x="554470" y="9232566"/>
            <a:ext cx="1517365" cy="92447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E82FE94-0AB4-9E71-72D5-D65E03985F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-114017"/>
            <a:ext cx="1600200" cy="150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227</Words>
  <Application>Microsoft Office PowerPoint</Application>
  <PresentationFormat>مخصص</PresentationFormat>
  <Paragraphs>18</Paragraphs>
  <Slides>31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6" baseType="lpstr">
      <vt:lpstr>Tajawal Bold</vt:lpstr>
      <vt:lpstr>Tajawal</vt:lpstr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تغير الحركة رابع ابتدائي /نوره العريك</dc:title>
  <dc:creator>noura aloreek</dc:creator>
  <cp:lastModifiedBy>noura oraik</cp:lastModifiedBy>
  <cp:revision>3</cp:revision>
  <dcterms:created xsi:type="dcterms:W3CDTF">2006-08-16T00:00:00Z</dcterms:created>
  <dcterms:modified xsi:type="dcterms:W3CDTF">2023-04-29T12:51:07Z</dcterms:modified>
  <dc:identifier>DAFhefc7mzs</dc:identifier>
</cp:coreProperties>
</file>