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36"/>
  </p:notesMasterIdLst>
  <p:sldIdLst>
    <p:sldId id="437" r:id="rId2"/>
    <p:sldId id="300" r:id="rId3"/>
    <p:sldId id="420" r:id="rId4"/>
    <p:sldId id="354" r:id="rId5"/>
    <p:sldId id="438" r:id="rId6"/>
    <p:sldId id="422" r:id="rId7"/>
    <p:sldId id="423" r:id="rId8"/>
    <p:sldId id="424" r:id="rId9"/>
    <p:sldId id="425" r:id="rId10"/>
    <p:sldId id="426" r:id="rId11"/>
    <p:sldId id="427" r:id="rId12"/>
    <p:sldId id="428" r:id="rId13"/>
    <p:sldId id="429" r:id="rId14"/>
    <p:sldId id="430" r:id="rId15"/>
    <p:sldId id="431" r:id="rId16"/>
    <p:sldId id="432" r:id="rId17"/>
    <p:sldId id="433" r:id="rId18"/>
    <p:sldId id="439" r:id="rId19"/>
    <p:sldId id="266" r:id="rId20"/>
    <p:sldId id="440" r:id="rId21"/>
    <p:sldId id="267" r:id="rId22"/>
    <p:sldId id="355" r:id="rId23"/>
    <p:sldId id="441" r:id="rId24"/>
    <p:sldId id="356" r:id="rId25"/>
    <p:sldId id="357" r:id="rId26"/>
    <p:sldId id="358" r:id="rId27"/>
    <p:sldId id="359" r:id="rId28"/>
    <p:sldId id="374" r:id="rId29"/>
    <p:sldId id="442" r:id="rId30"/>
    <p:sldId id="360" r:id="rId31"/>
    <p:sldId id="361" r:id="rId32"/>
    <p:sldId id="443" r:id="rId33"/>
    <p:sldId id="362" r:id="rId34"/>
    <p:sldId id="375" r:id="rId35"/>
  </p:sldIdLst>
  <p:sldSz cx="9144000" cy="6858000" type="screen4x3"/>
  <p:notesSz cx="6858000" cy="9144000"/>
  <p:defaultTextStyle>
    <a:defPPr>
      <a:defRPr lang="ar-EG"/>
    </a:defPPr>
    <a:lvl1pPr algn="r" rtl="1" fontAlgn="base">
      <a:spcBef>
        <a:spcPct val="0"/>
      </a:spcBef>
      <a:spcAft>
        <a:spcPct val="0"/>
      </a:spcAft>
      <a:defRPr kern="1200">
        <a:solidFill>
          <a:schemeClr val="tx1"/>
        </a:solidFill>
        <a:latin typeface="Arial" charset="0"/>
        <a:ea typeface="+mn-ea"/>
        <a:cs typeface="Arial" charset="0"/>
      </a:defRPr>
    </a:lvl1pPr>
    <a:lvl2pPr marL="457200" algn="r" rtl="1" fontAlgn="base">
      <a:spcBef>
        <a:spcPct val="0"/>
      </a:spcBef>
      <a:spcAft>
        <a:spcPct val="0"/>
      </a:spcAft>
      <a:defRPr kern="1200">
        <a:solidFill>
          <a:schemeClr val="tx1"/>
        </a:solidFill>
        <a:latin typeface="Arial" charset="0"/>
        <a:ea typeface="+mn-ea"/>
        <a:cs typeface="Arial" charset="0"/>
      </a:defRPr>
    </a:lvl2pPr>
    <a:lvl3pPr marL="914400" algn="r" rtl="1" fontAlgn="base">
      <a:spcBef>
        <a:spcPct val="0"/>
      </a:spcBef>
      <a:spcAft>
        <a:spcPct val="0"/>
      </a:spcAft>
      <a:defRPr kern="1200">
        <a:solidFill>
          <a:schemeClr val="tx1"/>
        </a:solidFill>
        <a:latin typeface="Arial" charset="0"/>
        <a:ea typeface="+mn-ea"/>
        <a:cs typeface="Arial" charset="0"/>
      </a:defRPr>
    </a:lvl3pPr>
    <a:lvl4pPr marL="1371600" algn="r" rtl="1" fontAlgn="base">
      <a:spcBef>
        <a:spcPct val="0"/>
      </a:spcBef>
      <a:spcAft>
        <a:spcPct val="0"/>
      </a:spcAft>
      <a:defRPr kern="1200">
        <a:solidFill>
          <a:schemeClr val="tx1"/>
        </a:solidFill>
        <a:latin typeface="Arial" charset="0"/>
        <a:ea typeface="+mn-ea"/>
        <a:cs typeface="Arial" charset="0"/>
      </a:defRPr>
    </a:lvl4pPr>
    <a:lvl5pPr marL="1828800" algn="r" rtl="1"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600"/>
    <a:srgbClr val="FF33CC"/>
    <a:srgbClr val="FF00FF"/>
    <a:srgbClr val="00FF00"/>
    <a:srgbClr val="FF9933"/>
    <a:srgbClr val="CC0066"/>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p:cViewPr varScale="1">
        <p:scale>
          <a:sx n="60" d="100"/>
          <a:sy n="60" d="100"/>
        </p:scale>
        <p:origin x="1388" y="4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atin typeface="Arial" pitchFamily="34" charset="0"/>
                <a:cs typeface="Arial" pitchFamily="34" charset="0"/>
              </a:defRPr>
            </a:lvl1pPr>
          </a:lstStyle>
          <a:p>
            <a:pPr>
              <a:defRPr/>
            </a:pPr>
            <a:endParaRPr lang="ar-EG"/>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atin typeface="Arial" pitchFamily="34" charset="0"/>
                <a:cs typeface="Arial" pitchFamily="34" charset="0"/>
              </a:defRPr>
            </a:lvl1pPr>
          </a:lstStyle>
          <a:p>
            <a:pPr>
              <a:defRPr/>
            </a:pPr>
            <a:fld id="{A59F3283-0354-4917-A9C0-6DA2796243E2}" type="datetimeFigureOut">
              <a:rPr lang="ar-EG"/>
              <a:pPr>
                <a:defRPr/>
              </a:pPr>
              <a:t>09/10/1444</a:t>
            </a:fld>
            <a:endParaRPr lang="ar-EG"/>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pPr lvl="0"/>
            <a:endParaRPr lang="ar-EG" noProof="0"/>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ar-SA" noProof="0"/>
              <a:t>انقر لتحرير أنماط النص الرئيسي</a:t>
            </a:r>
          </a:p>
          <a:p>
            <a:pPr lvl="1"/>
            <a:r>
              <a:rPr lang="ar-SA" noProof="0"/>
              <a:t>المستوى الثاني</a:t>
            </a:r>
          </a:p>
          <a:p>
            <a:pPr lvl="2"/>
            <a:r>
              <a:rPr lang="ar-SA" noProof="0"/>
              <a:t>المستوى الثالث</a:t>
            </a:r>
          </a:p>
          <a:p>
            <a:pPr lvl="3"/>
            <a:r>
              <a:rPr lang="ar-SA" noProof="0"/>
              <a:t>المستوى الرابع</a:t>
            </a:r>
          </a:p>
          <a:p>
            <a:pPr lvl="4"/>
            <a:r>
              <a:rPr lang="ar-SA" noProof="0"/>
              <a:t>المستوى الخامس</a:t>
            </a:r>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atin typeface="Arial" pitchFamily="34" charset="0"/>
                <a:cs typeface="Arial" pitchFamily="34" charset="0"/>
              </a:defRPr>
            </a:lvl1pPr>
          </a:lstStyle>
          <a:p>
            <a:pPr>
              <a:defRPr/>
            </a:pPr>
            <a:endParaRPr lang="ar-EG"/>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atin typeface="Arial" pitchFamily="34" charset="0"/>
                <a:cs typeface="Arial" pitchFamily="34" charset="0"/>
              </a:defRPr>
            </a:lvl1pPr>
          </a:lstStyle>
          <a:p>
            <a:pPr>
              <a:defRPr/>
            </a:pPr>
            <a:fld id="{5B47E7C6-F4A3-4705-82A0-36EE82C6D9DD}" type="slidenum">
              <a:rPr lang="ar-EG"/>
              <a:pPr>
                <a:defRPr/>
              </a:pPr>
              <a:t>‹#›</a:t>
            </a:fld>
            <a:endParaRPr lang="ar-EG"/>
          </a:p>
        </p:txBody>
      </p:sp>
    </p:spTree>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mn-lt"/>
        <a:ea typeface="+mn-ea"/>
        <a:cs typeface="+mn-cs"/>
      </a:defRPr>
    </a:lvl1pPr>
    <a:lvl2pPr marL="457200" algn="r" rtl="1" eaLnBrk="0" fontAlgn="base" hangingPunct="0">
      <a:spcBef>
        <a:spcPct val="30000"/>
      </a:spcBef>
      <a:spcAft>
        <a:spcPct val="0"/>
      </a:spcAft>
      <a:defRPr sz="1200" kern="1200">
        <a:solidFill>
          <a:schemeClr val="tx1"/>
        </a:solidFill>
        <a:latin typeface="+mn-lt"/>
        <a:ea typeface="+mn-ea"/>
        <a:cs typeface="+mn-cs"/>
      </a:defRPr>
    </a:lvl2pPr>
    <a:lvl3pPr marL="914400" algn="r" rtl="1" eaLnBrk="0" fontAlgn="base" hangingPunct="0">
      <a:spcBef>
        <a:spcPct val="30000"/>
      </a:spcBef>
      <a:spcAft>
        <a:spcPct val="0"/>
      </a:spcAft>
      <a:defRPr sz="1200" kern="1200">
        <a:solidFill>
          <a:schemeClr val="tx1"/>
        </a:solidFill>
        <a:latin typeface="+mn-lt"/>
        <a:ea typeface="+mn-ea"/>
        <a:cs typeface="+mn-cs"/>
      </a:defRPr>
    </a:lvl3pPr>
    <a:lvl4pPr marL="1371600" algn="r" rtl="1" eaLnBrk="0" fontAlgn="base" hangingPunct="0">
      <a:spcBef>
        <a:spcPct val="30000"/>
      </a:spcBef>
      <a:spcAft>
        <a:spcPct val="0"/>
      </a:spcAft>
      <a:defRPr sz="1200" kern="1200">
        <a:solidFill>
          <a:schemeClr val="tx1"/>
        </a:solidFill>
        <a:latin typeface="+mn-lt"/>
        <a:ea typeface="+mn-ea"/>
        <a:cs typeface="+mn-cs"/>
      </a:defRPr>
    </a:lvl4pPr>
    <a:lvl5pPr marL="1828800" algn="r" rtl="1" eaLnBrk="0" fontAlgn="base" hangingPunct="0">
      <a:spcBef>
        <a:spcPct val="30000"/>
      </a:spcBef>
      <a:spcAft>
        <a:spcPct val="0"/>
      </a:spcAft>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34819" name="عنصر نائب للملاحظات 2"/>
          <p:cNvSpPr>
            <a:spLocks noGrp="1"/>
          </p:cNvSpPr>
          <p:nvPr>
            <p:ph type="body" idx="1"/>
          </p:nvPr>
        </p:nvSpPr>
        <p:spPr bwMode="auto">
          <a:noFill/>
        </p:spPr>
        <p:txBody>
          <a:bodyPr/>
          <a:lstStyle/>
          <a:p>
            <a:pPr eaLnBrk="1" hangingPunct="1">
              <a:spcBef>
                <a:spcPct val="0"/>
              </a:spcBef>
            </a:pPr>
            <a:endParaRPr lang="ar-EG"/>
          </a:p>
        </p:txBody>
      </p:sp>
      <p:sp>
        <p:nvSpPr>
          <p:cNvPr id="34820" name="عنصر نائب لرقم الشريحة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2485BB1-3C1F-44CA-829B-5C7E0E7637B7}" type="slidenum">
              <a:rPr lang="ar-EG" smtClean="0"/>
              <a:pPr/>
              <a:t>6</a:t>
            </a:fld>
            <a:endParaRPr lang="ar-EG"/>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36867" name="عنصر نائب للملاحظات 2"/>
          <p:cNvSpPr>
            <a:spLocks noGrp="1"/>
          </p:cNvSpPr>
          <p:nvPr>
            <p:ph type="body" idx="1"/>
          </p:nvPr>
        </p:nvSpPr>
        <p:spPr bwMode="auto">
          <a:noFill/>
        </p:spPr>
        <p:txBody>
          <a:bodyPr/>
          <a:lstStyle/>
          <a:p>
            <a:endParaRPr lang="ar-EG"/>
          </a:p>
        </p:txBody>
      </p:sp>
      <p:sp>
        <p:nvSpPr>
          <p:cNvPr id="36868" name="عنصر نائب لرقم الشريحة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CDC002C-6A9F-4901-8D8F-8B298DA67646}" type="slidenum">
              <a:rPr lang="ar-EG" smtClean="0"/>
              <a:pPr/>
              <a:t>21</a:t>
            </a:fld>
            <a:endParaRPr lang="ar-EG"/>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2.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2.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2.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2.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2.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2.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2.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2.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2.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2.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2.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ar-SA"/>
              <a:t>انقر لتحرير نمط العنوان الرئيسي</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endParaRPr lang="ar-EG"/>
          </a:p>
        </p:txBody>
      </p:sp>
      <p:sp>
        <p:nvSpPr>
          <p:cNvPr id="4" name="Date Placeholder 3"/>
          <p:cNvSpPr>
            <a:spLocks noGrp="1"/>
          </p:cNvSpPr>
          <p:nvPr>
            <p:ph type="dt" sz="half" idx="10"/>
          </p:nvPr>
        </p:nvSpPr>
        <p:spPr/>
        <p:txBody>
          <a:bodyPr/>
          <a:lstStyle>
            <a:lvl1pPr>
              <a:defRPr/>
            </a:lvl1pPr>
          </a:lstStyle>
          <a:p>
            <a:pPr>
              <a:defRPr/>
            </a:pPr>
            <a:fld id="{F653EB25-12C4-4562-B7E7-DAEA097E3465}" type="datetimeFigureOut">
              <a:rPr lang="ar-EG" smtClean="0"/>
              <a:pPr>
                <a:defRPr/>
              </a:pPr>
              <a:t>09/10/1444</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3EFBC69A-9354-4018-A85B-9EDF69E4495A}" type="slidenum">
              <a:rPr lang="ar-EG" smtClean="0"/>
              <a:pPr>
                <a:defRPr/>
              </a:pPr>
              <a:t>‹#›</a:t>
            </a:fld>
            <a:endParaRPr lang="ar-EG"/>
          </a:p>
        </p:txBody>
      </p:sp>
    </p:spTree>
    <p:extLst>
      <p:ext uri="{BB962C8B-B14F-4D97-AF65-F5344CB8AC3E}">
        <p14:creationId xmlns:p14="http://schemas.microsoft.com/office/powerpoint/2010/main" val="348228652"/>
      </p:ext>
    </p:extLst>
  </p:cSld>
  <p:clrMapOvr>
    <a:masterClrMapping/>
  </p:clrMapOvr>
  <p:transition>
    <p:sndAc>
      <p:stSnd>
        <p:snd r:embed="rId1" name="0026 - غلق الويندوز.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ar-EG"/>
          </a:p>
        </p:txBody>
      </p:sp>
      <p:sp>
        <p:nvSpPr>
          <p:cNvPr id="3" name="Vertical Text Placeholder 2"/>
          <p:cNvSpPr>
            <a:spLocks noGrp="1"/>
          </p:cNvSpPr>
          <p:nvPr>
            <p:ph type="body" orient="vert" idx="1"/>
          </p:nvPr>
        </p:nvSpPr>
        <p:spPr/>
        <p:txBody>
          <a:bodyPr vert="eaVert"/>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Date Placeholder 3"/>
          <p:cNvSpPr>
            <a:spLocks noGrp="1"/>
          </p:cNvSpPr>
          <p:nvPr>
            <p:ph type="dt" sz="half" idx="10"/>
          </p:nvPr>
        </p:nvSpPr>
        <p:spPr/>
        <p:txBody>
          <a:bodyPr/>
          <a:lstStyle>
            <a:lvl1pPr>
              <a:defRPr/>
            </a:lvl1pPr>
          </a:lstStyle>
          <a:p>
            <a:pPr>
              <a:defRPr/>
            </a:pPr>
            <a:fld id="{F653EB25-12C4-4562-B7E7-DAEA097E3465}" type="datetimeFigureOut">
              <a:rPr lang="ar-EG" smtClean="0"/>
              <a:pPr>
                <a:defRPr/>
              </a:pPr>
              <a:t>09/10/1444</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3EFBC69A-9354-4018-A85B-9EDF69E4495A}" type="slidenum">
              <a:rPr lang="ar-EG" smtClean="0"/>
              <a:pPr>
                <a:defRPr/>
              </a:pPr>
              <a:t>‹#›</a:t>
            </a:fld>
            <a:endParaRPr lang="ar-EG"/>
          </a:p>
        </p:txBody>
      </p:sp>
    </p:spTree>
    <p:extLst>
      <p:ext uri="{BB962C8B-B14F-4D97-AF65-F5344CB8AC3E}">
        <p14:creationId xmlns:p14="http://schemas.microsoft.com/office/powerpoint/2010/main" val="2455318439"/>
      </p:ext>
    </p:extLst>
  </p:cSld>
  <p:clrMapOvr>
    <a:masterClrMapping/>
  </p:clrMapOvr>
  <p:transition>
    <p:sndAc>
      <p:stSnd>
        <p:snd r:embed="rId1" name="0026 - غلق الويندوز.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ar-SA"/>
              <a:t>انقر لتحرير نمط العنوان الرئيسي</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Date Placeholder 3"/>
          <p:cNvSpPr>
            <a:spLocks noGrp="1"/>
          </p:cNvSpPr>
          <p:nvPr>
            <p:ph type="dt" sz="half" idx="10"/>
          </p:nvPr>
        </p:nvSpPr>
        <p:spPr/>
        <p:txBody>
          <a:bodyPr/>
          <a:lstStyle>
            <a:lvl1pPr>
              <a:defRPr/>
            </a:lvl1pPr>
          </a:lstStyle>
          <a:p>
            <a:pPr>
              <a:defRPr/>
            </a:pPr>
            <a:fld id="{F653EB25-12C4-4562-B7E7-DAEA097E3465}" type="datetimeFigureOut">
              <a:rPr lang="ar-EG" smtClean="0"/>
              <a:pPr>
                <a:defRPr/>
              </a:pPr>
              <a:t>09/10/1444</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3EFBC69A-9354-4018-A85B-9EDF69E4495A}" type="slidenum">
              <a:rPr lang="ar-EG" smtClean="0"/>
              <a:pPr>
                <a:defRPr/>
              </a:pPr>
              <a:t>‹#›</a:t>
            </a:fld>
            <a:endParaRPr lang="ar-EG"/>
          </a:p>
        </p:txBody>
      </p:sp>
    </p:spTree>
    <p:extLst>
      <p:ext uri="{BB962C8B-B14F-4D97-AF65-F5344CB8AC3E}">
        <p14:creationId xmlns:p14="http://schemas.microsoft.com/office/powerpoint/2010/main" val="2150354842"/>
      </p:ext>
    </p:extLst>
  </p:cSld>
  <p:clrMapOvr>
    <a:masterClrMapping/>
  </p:clrMapOvr>
  <p:transition>
    <p:sndAc>
      <p:stSnd>
        <p:snd r:embed="rId1" name="0026 - غلق الويندوز.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ar-EG"/>
          </a:p>
        </p:txBody>
      </p:sp>
      <p:sp>
        <p:nvSpPr>
          <p:cNvPr id="3" name="Content Placeholder 2"/>
          <p:cNvSpPr>
            <a:spLocks noGrp="1"/>
          </p:cNvSpPr>
          <p:nvPr>
            <p:ph idx="1"/>
          </p:nvPr>
        </p:nvSpPr>
        <p:spPr/>
        <p:txBody>
          <a:body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Date Placeholder 3"/>
          <p:cNvSpPr>
            <a:spLocks noGrp="1"/>
          </p:cNvSpPr>
          <p:nvPr>
            <p:ph type="dt" sz="half" idx="10"/>
          </p:nvPr>
        </p:nvSpPr>
        <p:spPr/>
        <p:txBody>
          <a:bodyPr/>
          <a:lstStyle>
            <a:lvl1pPr>
              <a:defRPr/>
            </a:lvl1pPr>
          </a:lstStyle>
          <a:p>
            <a:pPr>
              <a:defRPr/>
            </a:pPr>
            <a:fld id="{F653EB25-12C4-4562-B7E7-DAEA097E3465}" type="datetimeFigureOut">
              <a:rPr lang="ar-EG" smtClean="0"/>
              <a:pPr>
                <a:defRPr/>
              </a:pPr>
              <a:t>09/10/1444</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3EFBC69A-9354-4018-A85B-9EDF69E4495A}" type="slidenum">
              <a:rPr lang="ar-EG" smtClean="0"/>
              <a:pPr>
                <a:defRPr/>
              </a:pPr>
              <a:t>‹#›</a:t>
            </a:fld>
            <a:endParaRPr lang="ar-EG"/>
          </a:p>
        </p:txBody>
      </p:sp>
    </p:spTree>
    <p:extLst>
      <p:ext uri="{BB962C8B-B14F-4D97-AF65-F5344CB8AC3E}">
        <p14:creationId xmlns:p14="http://schemas.microsoft.com/office/powerpoint/2010/main" val="1781475620"/>
      </p:ext>
    </p:extLst>
  </p:cSld>
  <p:clrMapOvr>
    <a:masterClrMapping/>
  </p:clrMapOvr>
  <p:transition>
    <p:sndAc>
      <p:stSnd>
        <p:snd r:embed="rId1" name="0026 - غلق الويندوز.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ar-SA"/>
              <a:t>انقر لتحرير نمط العنوان الرئيسي</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تحرير أنماط النص الرئيسي</a:t>
            </a:r>
          </a:p>
        </p:txBody>
      </p:sp>
      <p:sp>
        <p:nvSpPr>
          <p:cNvPr id="4" name="Date Placeholder 3"/>
          <p:cNvSpPr>
            <a:spLocks noGrp="1"/>
          </p:cNvSpPr>
          <p:nvPr>
            <p:ph type="dt" sz="half" idx="10"/>
          </p:nvPr>
        </p:nvSpPr>
        <p:spPr/>
        <p:txBody>
          <a:bodyPr/>
          <a:lstStyle>
            <a:lvl1pPr>
              <a:defRPr/>
            </a:lvl1pPr>
          </a:lstStyle>
          <a:p>
            <a:pPr>
              <a:defRPr/>
            </a:pPr>
            <a:fld id="{F653EB25-12C4-4562-B7E7-DAEA097E3465}" type="datetimeFigureOut">
              <a:rPr lang="ar-EG" smtClean="0"/>
              <a:pPr>
                <a:defRPr/>
              </a:pPr>
              <a:t>09/10/1444</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3EFBC69A-9354-4018-A85B-9EDF69E4495A}" type="slidenum">
              <a:rPr lang="ar-EG" smtClean="0"/>
              <a:pPr>
                <a:defRPr/>
              </a:pPr>
              <a:t>‹#›</a:t>
            </a:fld>
            <a:endParaRPr lang="ar-EG"/>
          </a:p>
        </p:txBody>
      </p:sp>
    </p:spTree>
    <p:extLst>
      <p:ext uri="{BB962C8B-B14F-4D97-AF65-F5344CB8AC3E}">
        <p14:creationId xmlns:p14="http://schemas.microsoft.com/office/powerpoint/2010/main" val="4048591774"/>
      </p:ext>
    </p:extLst>
  </p:cSld>
  <p:clrMapOvr>
    <a:masterClrMapping/>
  </p:clrMapOvr>
  <p:transition>
    <p:sndAc>
      <p:stSnd>
        <p:snd r:embed="rId1" name="0026 - غلق الويندوز.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5" name="Date Placeholder 3"/>
          <p:cNvSpPr>
            <a:spLocks noGrp="1"/>
          </p:cNvSpPr>
          <p:nvPr>
            <p:ph type="dt" sz="half" idx="10"/>
          </p:nvPr>
        </p:nvSpPr>
        <p:spPr/>
        <p:txBody>
          <a:bodyPr/>
          <a:lstStyle>
            <a:lvl1pPr>
              <a:defRPr/>
            </a:lvl1pPr>
          </a:lstStyle>
          <a:p>
            <a:pPr>
              <a:defRPr/>
            </a:pPr>
            <a:fld id="{F653EB25-12C4-4562-B7E7-DAEA097E3465}" type="datetimeFigureOut">
              <a:rPr lang="ar-EG" smtClean="0"/>
              <a:pPr>
                <a:defRPr/>
              </a:pPr>
              <a:t>09/10/1444</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3EFBC69A-9354-4018-A85B-9EDF69E4495A}" type="slidenum">
              <a:rPr lang="ar-EG" smtClean="0"/>
              <a:pPr>
                <a:defRPr/>
              </a:pPr>
              <a:t>‹#›</a:t>
            </a:fld>
            <a:endParaRPr lang="ar-EG"/>
          </a:p>
        </p:txBody>
      </p:sp>
    </p:spTree>
    <p:extLst>
      <p:ext uri="{BB962C8B-B14F-4D97-AF65-F5344CB8AC3E}">
        <p14:creationId xmlns:p14="http://schemas.microsoft.com/office/powerpoint/2010/main" val="2814578905"/>
      </p:ext>
    </p:extLst>
  </p:cSld>
  <p:clrMapOvr>
    <a:masterClrMapping/>
  </p:clrMapOvr>
  <p:transition>
    <p:sndAc>
      <p:stSnd>
        <p:snd r:embed="rId1" name="0026 - غلق الويندوز.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ar-SA"/>
              <a:t>انقر لتحرير نمط العنوان الرئيسي</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تحرير أنماط النص الرئيسي</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تحرير أنماط النص الرئيسي</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7" name="Date Placeholder 3"/>
          <p:cNvSpPr>
            <a:spLocks noGrp="1"/>
          </p:cNvSpPr>
          <p:nvPr>
            <p:ph type="dt" sz="half" idx="10"/>
          </p:nvPr>
        </p:nvSpPr>
        <p:spPr/>
        <p:txBody>
          <a:bodyPr/>
          <a:lstStyle>
            <a:lvl1pPr>
              <a:defRPr/>
            </a:lvl1pPr>
          </a:lstStyle>
          <a:p>
            <a:pPr>
              <a:defRPr/>
            </a:pPr>
            <a:fld id="{F653EB25-12C4-4562-B7E7-DAEA097E3465}" type="datetimeFigureOut">
              <a:rPr lang="ar-EG" smtClean="0"/>
              <a:pPr>
                <a:defRPr/>
              </a:pPr>
              <a:t>09/10/1444</a:t>
            </a:fld>
            <a:endParaRPr lang="ar-EG"/>
          </a:p>
        </p:txBody>
      </p:sp>
      <p:sp>
        <p:nvSpPr>
          <p:cNvPr id="8" name="Footer Placeholder 4"/>
          <p:cNvSpPr>
            <a:spLocks noGrp="1"/>
          </p:cNvSpPr>
          <p:nvPr>
            <p:ph type="ftr" sz="quarter" idx="11"/>
          </p:nvPr>
        </p:nvSpPr>
        <p:spPr/>
        <p:txBody>
          <a:bodyPr/>
          <a:lstStyle>
            <a:lvl1pPr>
              <a:defRPr/>
            </a:lvl1pPr>
          </a:lstStyle>
          <a:p>
            <a:pPr>
              <a:defRPr/>
            </a:pPr>
            <a:endParaRPr lang="ar-EG"/>
          </a:p>
        </p:txBody>
      </p:sp>
      <p:sp>
        <p:nvSpPr>
          <p:cNvPr id="9" name="Slide Number Placeholder 5"/>
          <p:cNvSpPr>
            <a:spLocks noGrp="1"/>
          </p:cNvSpPr>
          <p:nvPr>
            <p:ph type="sldNum" sz="quarter" idx="12"/>
          </p:nvPr>
        </p:nvSpPr>
        <p:spPr/>
        <p:txBody>
          <a:bodyPr/>
          <a:lstStyle>
            <a:lvl1pPr>
              <a:defRPr/>
            </a:lvl1pPr>
          </a:lstStyle>
          <a:p>
            <a:pPr>
              <a:defRPr/>
            </a:pPr>
            <a:fld id="{3EFBC69A-9354-4018-A85B-9EDF69E4495A}" type="slidenum">
              <a:rPr lang="ar-EG" smtClean="0"/>
              <a:pPr>
                <a:defRPr/>
              </a:pPr>
              <a:t>‹#›</a:t>
            </a:fld>
            <a:endParaRPr lang="ar-EG"/>
          </a:p>
        </p:txBody>
      </p:sp>
    </p:spTree>
    <p:extLst>
      <p:ext uri="{BB962C8B-B14F-4D97-AF65-F5344CB8AC3E}">
        <p14:creationId xmlns:p14="http://schemas.microsoft.com/office/powerpoint/2010/main" val="3275212575"/>
      </p:ext>
    </p:extLst>
  </p:cSld>
  <p:clrMapOvr>
    <a:masterClrMapping/>
  </p:clrMapOvr>
  <p:transition>
    <p:sndAc>
      <p:stSnd>
        <p:snd r:embed="rId1" name="0026 - غلق الويندوز.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ar-EG"/>
          </a:p>
        </p:txBody>
      </p:sp>
      <p:sp>
        <p:nvSpPr>
          <p:cNvPr id="3" name="Date Placeholder 3"/>
          <p:cNvSpPr>
            <a:spLocks noGrp="1"/>
          </p:cNvSpPr>
          <p:nvPr>
            <p:ph type="dt" sz="half" idx="10"/>
          </p:nvPr>
        </p:nvSpPr>
        <p:spPr/>
        <p:txBody>
          <a:bodyPr/>
          <a:lstStyle>
            <a:lvl1pPr>
              <a:defRPr/>
            </a:lvl1pPr>
          </a:lstStyle>
          <a:p>
            <a:pPr>
              <a:defRPr/>
            </a:pPr>
            <a:fld id="{F653EB25-12C4-4562-B7E7-DAEA097E3465}" type="datetimeFigureOut">
              <a:rPr lang="ar-EG" smtClean="0"/>
              <a:pPr>
                <a:defRPr/>
              </a:pPr>
              <a:t>09/10/1444</a:t>
            </a:fld>
            <a:endParaRPr lang="ar-EG"/>
          </a:p>
        </p:txBody>
      </p:sp>
      <p:sp>
        <p:nvSpPr>
          <p:cNvPr id="4" name="Footer Placeholder 4"/>
          <p:cNvSpPr>
            <a:spLocks noGrp="1"/>
          </p:cNvSpPr>
          <p:nvPr>
            <p:ph type="ftr" sz="quarter" idx="11"/>
          </p:nvPr>
        </p:nvSpPr>
        <p:spPr/>
        <p:txBody>
          <a:bodyPr/>
          <a:lstStyle>
            <a:lvl1pPr>
              <a:defRPr/>
            </a:lvl1pPr>
          </a:lstStyle>
          <a:p>
            <a:pPr>
              <a:defRPr/>
            </a:pPr>
            <a:endParaRPr lang="ar-EG"/>
          </a:p>
        </p:txBody>
      </p:sp>
      <p:sp>
        <p:nvSpPr>
          <p:cNvPr id="5" name="Slide Number Placeholder 5"/>
          <p:cNvSpPr>
            <a:spLocks noGrp="1"/>
          </p:cNvSpPr>
          <p:nvPr>
            <p:ph type="sldNum" sz="quarter" idx="12"/>
          </p:nvPr>
        </p:nvSpPr>
        <p:spPr/>
        <p:txBody>
          <a:bodyPr/>
          <a:lstStyle>
            <a:lvl1pPr>
              <a:defRPr/>
            </a:lvl1pPr>
          </a:lstStyle>
          <a:p>
            <a:pPr>
              <a:defRPr/>
            </a:pPr>
            <a:fld id="{3EFBC69A-9354-4018-A85B-9EDF69E4495A}" type="slidenum">
              <a:rPr lang="ar-EG" smtClean="0"/>
              <a:pPr>
                <a:defRPr/>
              </a:pPr>
              <a:t>‹#›</a:t>
            </a:fld>
            <a:endParaRPr lang="ar-EG"/>
          </a:p>
        </p:txBody>
      </p:sp>
    </p:spTree>
    <p:extLst>
      <p:ext uri="{BB962C8B-B14F-4D97-AF65-F5344CB8AC3E}">
        <p14:creationId xmlns:p14="http://schemas.microsoft.com/office/powerpoint/2010/main" val="4094110834"/>
      </p:ext>
    </p:extLst>
  </p:cSld>
  <p:clrMapOvr>
    <a:masterClrMapping/>
  </p:clrMapOvr>
  <p:transition>
    <p:sndAc>
      <p:stSnd>
        <p:snd r:embed="rId1" name="0026 - غلق الويندوز.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653EB25-12C4-4562-B7E7-DAEA097E3465}" type="datetimeFigureOut">
              <a:rPr lang="ar-EG" smtClean="0"/>
              <a:pPr>
                <a:defRPr/>
              </a:pPr>
              <a:t>09/10/1444</a:t>
            </a:fld>
            <a:endParaRPr lang="ar-EG"/>
          </a:p>
        </p:txBody>
      </p:sp>
      <p:sp>
        <p:nvSpPr>
          <p:cNvPr id="3" name="Footer Placeholder 4"/>
          <p:cNvSpPr>
            <a:spLocks noGrp="1"/>
          </p:cNvSpPr>
          <p:nvPr>
            <p:ph type="ftr" sz="quarter" idx="11"/>
          </p:nvPr>
        </p:nvSpPr>
        <p:spPr/>
        <p:txBody>
          <a:bodyPr/>
          <a:lstStyle>
            <a:lvl1pPr>
              <a:defRPr/>
            </a:lvl1pPr>
          </a:lstStyle>
          <a:p>
            <a:pPr>
              <a:defRPr/>
            </a:pPr>
            <a:endParaRPr lang="ar-EG"/>
          </a:p>
        </p:txBody>
      </p:sp>
      <p:sp>
        <p:nvSpPr>
          <p:cNvPr id="4" name="Slide Number Placeholder 5"/>
          <p:cNvSpPr>
            <a:spLocks noGrp="1"/>
          </p:cNvSpPr>
          <p:nvPr>
            <p:ph type="sldNum" sz="quarter" idx="12"/>
          </p:nvPr>
        </p:nvSpPr>
        <p:spPr/>
        <p:txBody>
          <a:bodyPr/>
          <a:lstStyle>
            <a:lvl1pPr>
              <a:defRPr/>
            </a:lvl1pPr>
          </a:lstStyle>
          <a:p>
            <a:pPr>
              <a:defRPr/>
            </a:pPr>
            <a:fld id="{3EFBC69A-9354-4018-A85B-9EDF69E4495A}" type="slidenum">
              <a:rPr lang="ar-EG" smtClean="0"/>
              <a:pPr>
                <a:defRPr/>
              </a:pPr>
              <a:t>‹#›</a:t>
            </a:fld>
            <a:endParaRPr lang="ar-EG"/>
          </a:p>
        </p:txBody>
      </p:sp>
    </p:spTree>
    <p:extLst>
      <p:ext uri="{BB962C8B-B14F-4D97-AF65-F5344CB8AC3E}">
        <p14:creationId xmlns:p14="http://schemas.microsoft.com/office/powerpoint/2010/main" val="3223303990"/>
      </p:ext>
    </p:extLst>
  </p:cSld>
  <p:clrMapOvr>
    <a:masterClrMapping/>
  </p:clrMapOvr>
  <p:transition>
    <p:sndAc>
      <p:stSnd>
        <p:snd r:embed="rId1" name="0026 - غلق الويندوز.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ar-SA"/>
              <a:t>انقر لتحرير نمط العنوان الرئيسي</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تحرير أنماط النص الرئيسي</a:t>
            </a:r>
          </a:p>
        </p:txBody>
      </p:sp>
      <p:sp>
        <p:nvSpPr>
          <p:cNvPr id="5" name="Date Placeholder 3"/>
          <p:cNvSpPr>
            <a:spLocks noGrp="1"/>
          </p:cNvSpPr>
          <p:nvPr>
            <p:ph type="dt" sz="half" idx="10"/>
          </p:nvPr>
        </p:nvSpPr>
        <p:spPr/>
        <p:txBody>
          <a:bodyPr/>
          <a:lstStyle>
            <a:lvl1pPr>
              <a:defRPr/>
            </a:lvl1pPr>
          </a:lstStyle>
          <a:p>
            <a:pPr>
              <a:defRPr/>
            </a:pPr>
            <a:fld id="{F653EB25-12C4-4562-B7E7-DAEA097E3465}" type="datetimeFigureOut">
              <a:rPr lang="ar-EG" smtClean="0"/>
              <a:pPr>
                <a:defRPr/>
              </a:pPr>
              <a:t>09/10/1444</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3EFBC69A-9354-4018-A85B-9EDF69E4495A}" type="slidenum">
              <a:rPr lang="ar-EG" smtClean="0"/>
              <a:pPr>
                <a:defRPr/>
              </a:pPr>
              <a:t>‹#›</a:t>
            </a:fld>
            <a:endParaRPr lang="ar-EG"/>
          </a:p>
        </p:txBody>
      </p:sp>
    </p:spTree>
    <p:extLst>
      <p:ext uri="{BB962C8B-B14F-4D97-AF65-F5344CB8AC3E}">
        <p14:creationId xmlns:p14="http://schemas.microsoft.com/office/powerpoint/2010/main" val="3121454977"/>
      </p:ext>
    </p:extLst>
  </p:cSld>
  <p:clrMapOvr>
    <a:masterClrMapping/>
  </p:clrMapOvr>
  <p:transition>
    <p:sndAc>
      <p:stSnd>
        <p:snd r:embed="rId1" name="0026 - غلق الويندوز.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ar-SA"/>
              <a:t>انقر لتحرير نمط العنوان الرئيسي</a:t>
            </a:r>
            <a:endParaRPr lang="ar-EG"/>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ar-SA" noProof="0"/>
              <a:t>انقر فوق الأيقونة لإضافة صورة</a:t>
            </a:r>
            <a:endParaRPr lang="ar-E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تحرير أنماط النص الرئيسي</a:t>
            </a:r>
          </a:p>
        </p:txBody>
      </p:sp>
      <p:sp>
        <p:nvSpPr>
          <p:cNvPr id="5" name="Date Placeholder 3"/>
          <p:cNvSpPr>
            <a:spLocks noGrp="1"/>
          </p:cNvSpPr>
          <p:nvPr>
            <p:ph type="dt" sz="half" idx="10"/>
          </p:nvPr>
        </p:nvSpPr>
        <p:spPr/>
        <p:txBody>
          <a:bodyPr/>
          <a:lstStyle>
            <a:lvl1pPr>
              <a:defRPr/>
            </a:lvl1pPr>
          </a:lstStyle>
          <a:p>
            <a:pPr>
              <a:defRPr/>
            </a:pPr>
            <a:fld id="{F653EB25-12C4-4562-B7E7-DAEA097E3465}" type="datetimeFigureOut">
              <a:rPr lang="ar-EG" smtClean="0"/>
              <a:pPr>
                <a:defRPr/>
              </a:pPr>
              <a:t>09/10/1444</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3EFBC69A-9354-4018-A85B-9EDF69E4495A}" type="slidenum">
              <a:rPr lang="ar-EG" smtClean="0"/>
              <a:pPr>
                <a:defRPr/>
              </a:pPr>
              <a:t>‹#›</a:t>
            </a:fld>
            <a:endParaRPr lang="ar-EG"/>
          </a:p>
        </p:txBody>
      </p:sp>
    </p:spTree>
    <p:extLst>
      <p:ext uri="{BB962C8B-B14F-4D97-AF65-F5344CB8AC3E}">
        <p14:creationId xmlns:p14="http://schemas.microsoft.com/office/powerpoint/2010/main" val="2239092808"/>
      </p:ext>
    </p:extLst>
  </p:cSld>
  <p:clrMapOvr>
    <a:masterClrMapping/>
  </p:clrMapOvr>
  <p:transition>
    <p:sndAc>
      <p:stSnd>
        <p:snd r:embed="rId1" name="0026 - غلق الويندوز.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l="-3000" r="-3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ar-SA"/>
              <a:t>انقر لتحرير نمط العنوان الرئيسي</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rtl="1" fontAlgn="auto">
              <a:spcBef>
                <a:spcPts val="0"/>
              </a:spcBef>
              <a:spcAft>
                <a:spcPts val="0"/>
              </a:spcAft>
              <a:defRPr sz="1200">
                <a:solidFill>
                  <a:schemeClr val="tx1">
                    <a:tint val="75000"/>
                  </a:schemeClr>
                </a:solidFill>
                <a:latin typeface="+mn-lt"/>
                <a:cs typeface="+mn-cs"/>
              </a:defRPr>
            </a:lvl1pPr>
          </a:lstStyle>
          <a:p>
            <a:pPr>
              <a:defRPr/>
            </a:pPr>
            <a:fld id="{F653EB25-12C4-4562-B7E7-DAEA097E3465}" type="datetimeFigureOut">
              <a:rPr lang="ar-EG" smtClean="0"/>
              <a:pPr>
                <a:defRPr/>
              </a:pPr>
              <a:t>09/10/1444</a:t>
            </a:fld>
            <a:endParaRPr lang="ar-E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rtl="1" fontAlgn="auto">
              <a:spcBef>
                <a:spcPts val="0"/>
              </a:spcBef>
              <a:spcAft>
                <a:spcPts val="0"/>
              </a:spcAft>
              <a:defRPr sz="1200">
                <a:solidFill>
                  <a:schemeClr val="tx1">
                    <a:tint val="75000"/>
                  </a:schemeClr>
                </a:solidFill>
                <a:latin typeface="+mn-lt"/>
                <a:cs typeface="+mn-cs"/>
              </a:defRPr>
            </a:lvl1pPr>
          </a:lstStyle>
          <a:p>
            <a:pPr>
              <a:defRPr/>
            </a:pPr>
            <a:endParaRPr lang="ar-EG"/>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rtl="1" fontAlgn="auto">
              <a:spcBef>
                <a:spcPts val="0"/>
              </a:spcBef>
              <a:spcAft>
                <a:spcPts val="0"/>
              </a:spcAft>
              <a:defRPr sz="1200">
                <a:solidFill>
                  <a:schemeClr val="tx1">
                    <a:tint val="75000"/>
                  </a:schemeClr>
                </a:solidFill>
                <a:latin typeface="+mn-lt"/>
                <a:cs typeface="+mn-cs"/>
              </a:defRPr>
            </a:lvl1pPr>
          </a:lstStyle>
          <a:p>
            <a:pPr>
              <a:defRPr/>
            </a:pPr>
            <a:fld id="{3EFBC69A-9354-4018-A85B-9EDF69E4495A}" type="slidenum">
              <a:rPr lang="ar-EG" smtClean="0"/>
              <a:pPr>
                <a:defRPr/>
              </a:pPr>
              <a:t>‹#›</a:t>
            </a:fld>
            <a:endParaRPr lang="ar-EG"/>
          </a:p>
        </p:txBody>
      </p:sp>
    </p:spTree>
    <p:extLst>
      <p:ext uri="{BB962C8B-B14F-4D97-AF65-F5344CB8AC3E}">
        <p14:creationId xmlns:p14="http://schemas.microsoft.com/office/powerpoint/2010/main" val="6916750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wedge/>
    <p:sndAc>
      <p:stSnd>
        <p:snd r:embed="rId13" name="0241 - ويندوز كبير.wav"/>
      </p:stSnd>
    </p:sndAc>
  </p:transition>
  <p:txStyles>
    <p:titleStyle>
      <a:lvl1pPr algn="ctr" rtl="1" eaLnBrk="1" fontAlgn="base" hangingPunct="1">
        <a:spcBef>
          <a:spcPct val="0"/>
        </a:spcBef>
        <a:spcAft>
          <a:spcPct val="0"/>
        </a:spcAft>
        <a:defRPr sz="4400" kern="1200">
          <a:solidFill>
            <a:schemeClr val="tx1"/>
          </a:solidFill>
          <a:latin typeface="+mj-lt"/>
          <a:ea typeface="+mj-ea"/>
          <a:cs typeface="+mj-cs"/>
        </a:defRPr>
      </a:lvl1pPr>
      <a:lvl2pPr algn="ctr" rtl="1" eaLnBrk="1" fontAlgn="base" hangingPunct="1">
        <a:spcBef>
          <a:spcPct val="0"/>
        </a:spcBef>
        <a:spcAft>
          <a:spcPct val="0"/>
        </a:spcAft>
        <a:defRPr sz="4400">
          <a:solidFill>
            <a:schemeClr val="tx1"/>
          </a:solidFill>
          <a:latin typeface="Calibri" pitchFamily="34" charset="0"/>
          <a:cs typeface="Times New Roman" pitchFamily="18" charset="0"/>
        </a:defRPr>
      </a:lvl2pPr>
      <a:lvl3pPr algn="ctr" rtl="1" eaLnBrk="1" fontAlgn="base" hangingPunct="1">
        <a:spcBef>
          <a:spcPct val="0"/>
        </a:spcBef>
        <a:spcAft>
          <a:spcPct val="0"/>
        </a:spcAft>
        <a:defRPr sz="4400">
          <a:solidFill>
            <a:schemeClr val="tx1"/>
          </a:solidFill>
          <a:latin typeface="Calibri" pitchFamily="34" charset="0"/>
          <a:cs typeface="Times New Roman" pitchFamily="18" charset="0"/>
        </a:defRPr>
      </a:lvl3pPr>
      <a:lvl4pPr algn="ctr" rtl="1" eaLnBrk="1" fontAlgn="base" hangingPunct="1">
        <a:spcBef>
          <a:spcPct val="0"/>
        </a:spcBef>
        <a:spcAft>
          <a:spcPct val="0"/>
        </a:spcAft>
        <a:defRPr sz="4400">
          <a:solidFill>
            <a:schemeClr val="tx1"/>
          </a:solidFill>
          <a:latin typeface="Calibri" pitchFamily="34" charset="0"/>
          <a:cs typeface="Times New Roman" pitchFamily="18" charset="0"/>
        </a:defRPr>
      </a:lvl4pPr>
      <a:lvl5pPr algn="ctr" rtl="1" eaLnBrk="1" fontAlgn="base" hangingPunct="1">
        <a:spcBef>
          <a:spcPct val="0"/>
        </a:spcBef>
        <a:spcAft>
          <a:spcPct val="0"/>
        </a:spcAft>
        <a:defRPr sz="4400">
          <a:solidFill>
            <a:schemeClr val="tx1"/>
          </a:solidFill>
          <a:latin typeface="Calibri" pitchFamily="34" charset="0"/>
          <a:cs typeface="Times New Roman" pitchFamily="18" charset="0"/>
        </a:defRPr>
      </a:lvl5pPr>
      <a:lvl6pPr marL="457200" algn="ctr" rtl="1" eaLnBrk="1" fontAlgn="base" hangingPunct="1">
        <a:spcBef>
          <a:spcPct val="0"/>
        </a:spcBef>
        <a:spcAft>
          <a:spcPct val="0"/>
        </a:spcAft>
        <a:defRPr sz="4400">
          <a:solidFill>
            <a:schemeClr val="tx1"/>
          </a:solidFill>
          <a:latin typeface="Calibri" pitchFamily="34" charset="0"/>
          <a:cs typeface="Times New Roman" pitchFamily="18" charset="0"/>
        </a:defRPr>
      </a:lvl6pPr>
      <a:lvl7pPr marL="914400" algn="ctr" rtl="1" eaLnBrk="1" fontAlgn="base" hangingPunct="1">
        <a:spcBef>
          <a:spcPct val="0"/>
        </a:spcBef>
        <a:spcAft>
          <a:spcPct val="0"/>
        </a:spcAft>
        <a:defRPr sz="4400">
          <a:solidFill>
            <a:schemeClr val="tx1"/>
          </a:solidFill>
          <a:latin typeface="Calibri" pitchFamily="34" charset="0"/>
          <a:cs typeface="Times New Roman" pitchFamily="18" charset="0"/>
        </a:defRPr>
      </a:lvl7pPr>
      <a:lvl8pPr marL="1371600" algn="ctr" rtl="1" eaLnBrk="1" fontAlgn="base" hangingPunct="1">
        <a:spcBef>
          <a:spcPct val="0"/>
        </a:spcBef>
        <a:spcAft>
          <a:spcPct val="0"/>
        </a:spcAft>
        <a:defRPr sz="4400">
          <a:solidFill>
            <a:schemeClr val="tx1"/>
          </a:solidFill>
          <a:latin typeface="Calibri" pitchFamily="34" charset="0"/>
          <a:cs typeface="Times New Roman" pitchFamily="18" charset="0"/>
        </a:defRPr>
      </a:lvl8pPr>
      <a:lvl9pPr marL="1828800" algn="ctr" rtl="1" eaLnBrk="1" fontAlgn="base" hangingPunct="1">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r" rtl="1"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r" rtl="1"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r" rtl="1"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r" rtl="1"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23.wav"/></Relationships>
</file>

<file path=ppt/slides/_rels/slide11.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audio" Target="../media/audio25.wav"/><Relationship Id="rId4" Type="http://schemas.openxmlformats.org/officeDocument/2006/relationships/audio" Target="../media/audio24.wav"/></Relationships>
</file>

<file path=ppt/slides/_rels/slide12.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26.wav"/></Relationships>
</file>

<file path=ppt/slides/_rels/slide13.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28.wav"/><Relationship Id="rId4" Type="http://schemas.openxmlformats.org/officeDocument/2006/relationships/audio" Target="../media/audio27.wav"/></Relationships>
</file>

<file path=ppt/slides/_rels/slide14.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30.wav"/><Relationship Id="rId4" Type="http://schemas.openxmlformats.org/officeDocument/2006/relationships/audio" Target="../media/audio29.wav"/></Relationships>
</file>

<file path=ppt/slides/_rels/slide15.xml.rels><?xml version="1.0" encoding="UTF-8" standalone="yes"?>
<Relationships xmlns="http://schemas.openxmlformats.org/package/2006/relationships"><Relationship Id="rId3" Type="http://schemas.openxmlformats.org/officeDocument/2006/relationships/audio" Target="../media/audio31.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9.wmf"/><Relationship Id="rId4" Type="http://schemas.openxmlformats.org/officeDocument/2006/relationships/audio" Target="../media/audio32.wav"/></Relationships>
</file>

<file path=ppt/slides/_rels/slide16.xml.rels><?xml version="1.0" encoding="UTF-8" standalone="yes"?>
<Relationships xmlns="http://schemas.openxmlformats.org/package/2006/relationships"><Relationship Id="rId3" Type="http://schemas.openxmlformats.org/officeDocument/2006/relationships/audio" Target="../media/audio33.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34.wav"/></Relationships>
</file>

<file path=ppt/slides/_rels/slide17.xml.rels><?xml version="1.0" encoding="UTF-8" standalone="yes"?>
<Relationships xmlns="http://schemas.openxmlformats.org/package/2006/relationships"><Relationship Id="rId3" Type="http://schemas.openxmlformats.org/officeDocument/2006/relationships/audio" Target="../media/audio35.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36.wav"/></Relationships>
</file>

<file path=ppt/slides/_rels/slide18.xml.rels><?xml version="1.0" encoding="UTF-8" standalone="yes"?>
<Relationships xmlns="http://schemas.openxmlformats.org/package/2006/relationships"><Relationship Id="rId3" Type="http://schemas.openxmlformats.org/officeDocument/2006/relationships/audio" Target="../media/audio37.wav"/><Relationship Id="rId2" Type="http://schemas.openxmlformats.org/officeDocument/2006/relationships/audio" Target="../media/audio2.wav"/><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audio" Target="../media/audio38.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audio" Target="../media/audio39.wav"/></Relationships>
</file>

<file path=ppt/slides/_rels/slide2.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audio" Target="../media/audio5.wav"/></Relationships>
</file>

<file path=ppt/slides/_rels/slide20.xml.rels><?xml version="1.0" encoding="UTF-8" standalone="yes"?>
<Relationships xmlns="http://schemas.openxmlformats.org/package/2006/relationships"><Relationship Id="rId3" Type="http://schemas.openxmlformats.org/officeDocument/2006/relationships/audio" Target="../media/audio40.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audio" Target="../media/audio43.wav"/><Relationship Id="rId5" Type="http://schemas.openxmlformats.org/officeDocument/2006/relationships/audio" Target="../media/audio42.wav"/><Relationship Id="rId4" Type="http://schemas.openxmlformats.org/officeDocument/2006/relationships/audio" Target="../media/audio41.wav"/></Relationships>
</file>

<file path=ppt/slides/_rels/slide21.xml.rels><?xml version="1.0" encoding="UTF-8" standalone="yes"?>
<Relationships xmlns="http://schemas.openxmlformats.org/package/2006/relationships"><Relationship Id="rId8" Type="http://schemas.openxmlformats.org/officeDocument/2006/relationships/audio" Target="../media/audio48.wav"/><Relationship Id="rId3" Type="http://schemas.openxmlformats.org/officeDocument/2006/relationships/audio" Target="../media/audio2.wav"/><Relationship Id="rId7" Type="http://schemas.openxmlformats.org/officeDocument/2006/relationships/audio" Target="../media/audio47.wav"/><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audio" Target="../media/audio46.wav"/><Relationship Id="rId5" Type="http://schemas.openxmlformats.org/officeDocument/2006/relationships/audio" Target="../media/audio45.wav"/><Relationship Id="rId10" Type="http://schemas.openxmlformats.org/officeDocument/2006/relationships/image" Target="../media/image13.png"/><Relationship Id="rId4" Type="http://schemas.openxmlformats.org/officeDocument/2006/relationships/audio" Target="../media/audio44.wav"/><Relationship Id="rId9"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audio" Target="../media/audio49.wav"/><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audio" Target="../media/audio50.wav"/></Relationships>
</file>

<file path=ppt/slides/_rels/slide23.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audio" Target="../media/audio51.wav"/><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audio" Target="../media/audio52.wav"/><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audio" Target="../media/audio53.wav"/><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54.wav"/><Relationship Id="rId7" Type="http://schemas.openxmlformats.org/officeDocument/2006/relationships/audio" Target="../media/audio58.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audio" Target="../media/audio57.wav"/><Relationship Id="rId5" Type="http://schemas.openxmlformats.org/officeDocument/2006/relationships/audio" Target="../media/audio56.wav"/><Relationship Id="rId4" Type="http://schemas.openxmlformats.org/officeDocument/2006/relationships/audio" Target="../media/audio55.wav"/></Relationships>
</file>

<file path=ppt/slides/_rels/slide28.xml.rels><?xml version="1.0" encoding="UTF-8" standalone="yes"?>
<Relationships xmlns="http://schemas.openxmlformats.org/package/2006/relationships"><Relationship Id="rId8" Type="http://schemas.openxmlformats.org/officeDocument/2006/relationships/audio" Target="../media/audio64.wav"/><Relationship Id="rId3" Type="http://schemas.openxmlformats.org/officeDocument/2006/relationships/audio" Target="../media/audio59.wav"/><Relationship Id="rId7" Type="http://schemas.openxmlformats.org/officeDocument/2006/relationships/audio" Target="../media/audio63.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audio" Target="../media/audio62.wav"/><Relationship Id="rId5" Type="http://schemas.openxmlformats.org/officeDocument/2006/relationships/audio" Target="../media/audio61.wav"/><Relationship Id="rId4" Type="http://schemas.openxmlformats.org/officeDocument/2006/relationships/audio" Target="../media/audio60.wav"/><Relationship Id="rId9"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audio" Target="../media/audio65.wav"/><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hyperlink" Target="http://whos.amung.us/pro/stats/5gu7/" TargetMode="Externa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audio" Target="../media/audio66.wav"/><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audio" Target="../media/audio67.wav"/></Relationships>
</file>

<file path=ppt/slides/_rels/slide31.xml.rels><?xml version="1.0" encoding="UTF-8" standalone="yes"?>
<Relationships xmlns="http://schemas.openxmlformats.org/package/2006/relationships"><Relationship Id="rId3" Type="http://schemas.openxmlformats.org/officeDocument/2006/relationships/audio" Target="../media/audio68.wav"/><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audio" Target="../media/audio69.wav"/><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33.xml.rels><?xml version="1.0" encoding="UTF-8" standalone="yes"?>
<Relationships xmlns="http://schemas.openxmlformats.org/package/2006/relationships"><Relationship Id="rId3" Type="http://schemas.openxmlformats.org/officeDocument/2006/relationships/audio" Target="../media/audio70.wav"/><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17.wmf"/><Relationship Id="rId4" Type="http://schemas.openxmlformats.org/officeDocument/2006/relationships/audio" Target="../media/audio71.wav"/></Relationships>
</file>

<file path=ppt/slides/_rels/slide34.xml.rels><?xml version="1.0" encoding="UTF-8" standalone="yes"?>
<Relationships xmlns="http://schemas.openxmlformats.org/package/2006/relationships"><Relationship Id="rId3" Type="http://schemas.openxmlformats.org/officeDocument/2006/relationships/audio" Target="../media/audio72.wav"/><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17.wmf"/><Relationship Id="rId4" Type="http://schemas.openxmlformats.org/officeDocument/2006/relationships/audio" Target="../media/audio73.wav"/></Relationships>
</file>

<file path=ppt/slides/_rels/slide4.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audio" Target="../media/audio8.wav"/></Relationships>
</file>

<file path=ppt/slides/_rels/slide5.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audio" Target="../media/audio10.wav"/></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audio" Target="../media/audio12.wav"/><Relationship Id="rId4" Type="http://schemas.openxmlformats.org/officeDocument/2006/relationships/audio" Target="../media/audio11.wav"/></Relationships>
</file>

<file path=ppt/slides/_rels/slide7.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audio" Target="../media/audio19.wav"/><Relationship Id="rId3" Type="http://schemas.openxmlformats.org/officeDocument/2006/relationships/audio" Target="../media/audio14.wav"/><Relationship Id="rId7" Type="http://schemas.openxmlformats.org/officeDocument/2006/relationships/audio" Target="../media/audio18.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7.wav"/><Relationship Id="rId5" Type="http://schemas.openxmlformats.org/officeDocument/2006/relationships/audio" Target="../media/audio16.wav"/><Relationship Id="rId4" Type="http://schemas.openxmlformats.org/officeDocument/2006/relationships/audio" Target="../media/audio15.wav"/><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22.wav"/><Relationship Id="rId4" Type="http://schemas.openxmlformats.org/officeDocument/2006/relationships/audio" Target="../media/audio21.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17000" r="-17000"/>
          </a:stretch>
        </a:blipFill>
        <a:effectLst/>
      </p:bgPr>
    </p:bg>
    <p:spTree>
      <p:nvGrpSpPr>
        <p:cNvPr id="1" name=""/>
        <p:cNvGrpSpPr/>
        <p:nvPr/>
      </p:nvGrpSpPr>
      <p:grpSpPr>
        <a:xfrm>
          <a:off x="0" y="0"/>
          <a:ext cx="0" cy="0"/>
          <a:chOff x="0" y="0"/>
          <a:chExt cx="0" cy="0"/>
        </a:xfrm>
      </p:grpSpPr>
      <p:sp>
        <p:nvSpPr>
          <p:cNvPr id="3" name="Rectangle 2"/>
          <p:cNvSpPr/>
          <p:nvPr/>
        </p:nvSpPr>
        <p:spPr bwMode="auto">
          <a:xfrm rot="21477112">
            <a:off x="2286316" y="3929363"/>
            <a:ext cx="3842719" cy="1107996"/>
          </a:xfrm>
          <a:prstGeom prst="rect">
            <a:avLst/>
          </a:prstGeom>
          <a:noFill/>
          <a:ln>
            <a:noFill/>
          </a:ln>
        </p:spPr>
        <p:txBody>
          <a:bodyPr wrap="none">
            <a:spAutoFit/>
          </a:bodyPr>
          <a:lstStyle/>
          <a:p>
            <a:pPr algn="r" rtl="1" fontAlgn="auto">
              <a:spcBef>
                <a:spcPts val="0"/>
              </a:spcBef>
              <a:spcAft>
                <a:spcPts val="0"/>
              </a:spcAft>
              <a:defRPr/>
            </a:pPr>
            <a:r>
              <a:rPr lang="ar-EG" sz="6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الْقُوَى وَالطَّاقَةُ</a:t>
            </a:r>
          </a:p>
        </p:txBody>
      </p:sp>
      <p:sp>
        <p:nvSpPr>
          <p:cNvPr id="7" name="سحابة 6">
            <a:extLst>
              <a:ext uri="{FF2B5EF4-FFF2-40B4-BE49-F238E27FC236}">
                <a16:creationId xmlns:a16="http://schemas.microsoft.com/office/drawing/2014/main" id="{779D6144-CE74-4311-A2AB-91DE478508D7}"/>
              </a:ext>
            </a:extLst>
          </p:cNvPr>
          <p:cNvSpPr/>
          <p:nvPr/>
        </p:nvSpPr>
        <p:spPr>
          <a:xfrm>
            <a:off x="2267744" y="836712"/>
            <a:ext cx="4239903" cy="2160239"/>
          </a:xfrm>
          <a:prstGeom prst="cloud">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EG" sz="4800" b="1" dirty="0">
                <a:effectLst>
                  <a:outerShdw blurRad="38100" dist="38100" dir="2700000" algn="tl">
                    <a:srgbClr val="000000">
                      <a:alpha val="43137"/>
                    </a:srgbClr>
                  </a:outerShdw>
                </a:effectLst>
              </a:rPr>
              <a:t>الوحدة السادسة</a:t>
            </a:r>
          </a:p>
        </p:txBody>
      </p:sp>
    </p:spTree>
    <p:extLst>
      <p:ext uri="{BB962C8B-B14F-4D97-AF65-F5344CB8AC3E}">
        <p14:creationId xmlns:p14="http://schemas.microsoft.com/office/powerpoint/2010/main" val="3015227718"/>
      </p:ext>
    </p:extLst>
  </p:cSld>
  <p:clrMapOvr>
    <a:masterClrMapping/>
  </p:clrMapOvr>
  <p:transition>
    <p:pull dir="ld"/>
    <p:sndAc>
      <p:stSnd>
        <p:snd r:embed="rId2" name="0293 - ويندوز صغير.wav"/>
      </p:stSnd>
    </p:sndAc>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4"/>
          <p:cNvGrpSpPr>
            <a:grpSpLocks/>
          </p:cNvGrpSpPr>
          <p:nvPr/>
        </p:nvGrpSpPr>
        <p:grpSpPr bwMode="auto">
          <a:xfrm>
            <a:off x="1000125" y="2357438"/>
            <a:ext cx="6143625" cy="3429000"/>
            <a:chOff x="1000100" y="2357430"/>
            <a:chExt cx="6143668" cy="3429024"/>
          </a:xfrm>
          <a:noFill/>
        </p:grpSpPr>
        <p:grpSp>
          <p:nvGrpSpPr>
            <p:cNvPr id="12293" name="Group 10"/>
            <p:cNvGrpSpPr>
              <a:grpSpLocks/>
            </p:cNvGrpSpPr>
            <p:nvPr/>
          </p:nvGrpSpPr>
          <p:grpSpPr bwMode="auto">
            <a:xfrm>
              <a:off x="1000100" y="2357430"/>
              <a:ext cx="6143668" cy="3429024"/>
              <a:chOff x="714348" y="285728"/>
              <a:chExt cx="6643734" cy="6072230"/>
            </a:xfrm>
            <a:grpFill/>
          </p:grpSpPr>
          <p:sp>
            <p:nvSpPr>
              <p:cNvPr id="12" name="Snip Diagonal Corner Rectangle 11"/>
              <p:cNvSpPr/>
              <p:nvPr/>
            </p:nvSpPr>
            <p:spPr>
              <a:xfrm>
                <a:off x="714348" y="285728"/>
                <a:ext cx="6072064" cy="5501552"/>
              </a:xfrm>
              <a:prstGeom prst="snip2DiagRect">
                <a:avLst/>
              </a:prstGeom>
              <a:grpFill/>
              <a:ln w="762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13" name="Snip Diagonal Corner Rectangle 12"/>
              <p:cNvSpPr/>
              <p:nvPr/>
            </p:nvSpPr>
            <p:spPr>
              <a:xfrm>
                <a:off x="1286019" y="856404"/>
                <a:ext cx="6072063" cy="5501554"/>
              </a:xfrm>
              <a:prstGeom prst="snip2DiagRect">
                <a:avLst/>
              </a:prstGeom>
              <a:grpFill/>
              <a:ln w="762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14" name="Snip Diagonal Corner Rectangle 13"/>
              <p:cNvSpPr/>
              <p:nvPr/>
            </p:nvSpPr>
            <p:spPr>
              <a:xfrm>
                <a:off x="999325" y="572472"/>
                <a:ext cx="6073781" cy="5498742"/>
              </a:xfrm>
              <a:prstGeom prst="snip2Diag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grpSp>
        <p:sp>
          <p:nvSpPr>
            <p:cNvPr id="12294" name="Rectangle 2"/>
            <p:cNvSpPr>
              <a:spLocks noChangeArrowheads="1"/>
            </p:cNvSpPr>
            <p:nvPr/>
          </p:nvSpPr>
          <p:spPr bwMode="auto">
            <a:xfrm>
              <a:off x="1500165" y="2920872"/>
              <a:ext cx="5000660" cy="230834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lgn="ctr" rtl="1"/>
              <a:r>
                <a:rPr lang="ar-EG" sz="3600" b="1" dirty="0">
                  <a:solidFill>
                    <a:schemeClr val="tx1"/>
                  </a:solidFill>
                  <a:latin typeface="Calibri" pitchFamily="34" charset="0"/>
                </a:rPr>
                <a:t>ألاحظ. أفلت الكرة من نقطة عند أعلى المستوى المائل لتتحرك إلى الأسفل. ثم أرسم مسار حركة الكرة في أثناء دحرجتها.</a:t>
              </a:r>
            </a:p>
          </p:txBody>
        </p:sp>
      </p:grpSp>
      <p:grpSp>
        <p:nvGrpSpPr>
          <p:cNvPr id="10" name="Group 3"/>
          <p:cNvGrpSpPr/>
          <p:nvPr/>
        </p:nvGrpSpPr>
        <p:grpSpPr>
          <a:xfrm>
            <a:off x="7358082" y="3303347"/>
            <a:ext cx="857256" cy="857256"/>
            <a:chOff x="6000760" y="2924539"/>
            <a:chExt cx="2714644" cy="2169509"/>
          </a:xfrm>
          <a:effectLst>
            <a:reflection blurRad="6350" stA="52000" endA="300" endPos="35000" dir="5400000" sy="-100000" algn="bl" rotWithShape="0"/>
          </a:effectLst>
        </p:grpSpPr>
        <p:sp>
          <p:nvSpPr>
            <p:cNvPr id="5" name="Lightning Bolt 4"/>
            <p:cNvSpPr/>
            <p:nvPr/>
          </p:nvSpPr>
          <p:spPr>
            <a:xfrm rot="4404232">
              <a:off x="6635592" y="4022478"/>
              <a:ext cx="928694" cy="1214446"/>
            </a:xfrm>
            <a:prstGeom prst="lightningBolt">
              <a:avLst/>
            </a:prstGeom>
            <a:ln/>
          </p:spPr>
          <p:style>
            <a:lnRef idx="0">
              <a:schemeClr val="accent2"/>
            </a:lnRef>
            <a:fillRef idx="3">
              <a:schemeClr val="accent2"/>
            </a:fillRef>
            <a:effectRef idx="3">
              <a:schemeClr val="accent2"/>
            </a:effectRef>
            <a:fontRef idx="minor">
              <a:schemeClr val="lt1"/>
            </a:fontRef>
          </p:style>
          <p:txBody>
            <a:bodyPr rtlCol="1" anchor="ctr"/>
            <a:lstStyle/>
            <a:p>
              <a:pPr algn="ctr" rtl="1" fontAlgn="auto">
                <a:spcBef>
                  <a:spcPts val="0"/>
                </a:spcBef>
                <a:spcAft>
                  <a:spcPts val="0"/>
                </a:spcAft>
                <a:defRPr/>
              </a:pPr>
              <a:endParaRPr lang="ar-EG"/>
            </a:p>
          </p:txBody>
        </p:sp>
        <p:sp>
          <p:nvSpPr>
            <p:cNvPr id="6" name="Cloud 5"/>
            <p:cNvSpPr/>
            <p:nvPr/>
          </p:nvSpPr>
          <p:spPr>
            <a:xfrm>
              <a:off x="6000760" y="2924539"/>
              <a:ext cx="2714644" cy="1504592"/>
            </a:xfrm>
            <a:prstGeom prst="cloud">
              <a:avLst/>
            </a:prstGeom>
            <a:ln/>
          </p:spPr>
          <p:style>
            <a:lnRef idx="0">
              <a:schemeClr val="accent2"/>
            </a:lnRef>
            <a:fillRef idx="3">
              <a:schemeClr val="accent2"/>
            </a:fillRef>
            <a:effectRef idx="3">
              <a:schemeClr val="accent2"/>
            </a:effectRef>
            <a:fontRef idx="minor">
              <a:schemeClr val="lt1"/>
            </a:fontRef>
          </p:style>
          <p:txBody>
            <a:bodyPr rtlCol="1" anchor="ctr"/>
            <a:lstStyle/>
            <a:p>
              <a:pPr algn="ctr" rtl="1" fontAlgn="auto">
                <a:spcBef>
                  <a:spcPts val="0"/>
                </a:spcBef>
                <a:spcAft>
                  <a:spcPts val="0"/>
                </a:spcAft>
                <a:defRPr/>
              </a:pPr>
              <a:r>
                <a:rPr lang="ar-EG" sz="4000" b="1" dirty="0"/>
                <a:t>2</a:t>
              </a:r>
            </a:p>
          </p:txBody>
        </p:sp>
      </p:grpSp>
      <p:grpSp>
        <p:nvGrpSpPr>
          <p:cNvPr id="16" name="Group 9">
            <a:extLst>
              <a:ext uri="{FF2B5EF4-FFF2-40B4-BE49-F238E27FC236}">
                <a16:creationId xmlns:a16="http://schemas.microsoft.com/office/drawing/2014/main" id="{781C6329-F764-4E33-A28C-E2AE1B816F5B}"/>
              </a:ext>
            </a:extLst>
          </p:cNvPr>
          <p:cNvGrpSpPr>
            <a:grpSpLocks/>
          </p:cNvGrpSpPr>
          <p:nvPr/>
        </p:nvGrpSpPr>
        <p:grpSpPr bwMode="auto">
          <a:xfrm>
            <a:off x="2951162" y="488950"/>
            <a:ext cx="3241675" cy="1198563"/>
            <a:chOff x="5133970" y="569892"/>
            <a:chExt cx="3241676" cy="1198571"/>
          </a:xfrm>
          <a:noFill/>
        </p:grpSpPr>
        <p:sp>
          <p:nvSpPr>
            <p:cNvPr id="17" name="Rectangle 7">
              <a:extLst>
                <a:ext uri="{FF2B5EF4-FFF2-40B4-BE49-F238E27FC236}">
                  <a16:creationId xmlns:a16="http://schemas.microsoft.com/office/drawing/2014/main" id="{C3DA845F-7C91-4FF2-9D56-CBDE2985CE1E}"/>
                </a:ext>
              </a:extLst>
            </p:cNvPr>
            <p:cNvSpPr/>
            <p:nvPr/>
          </p:nvSpPr>
          <p:spPr bwMode="auto">
            <a:xfrm>
              <a:off x="5133970" y="569892"/>
              <a:ext cx="3241676" cy="1198571"/>
            </a:xfrm>
            <a:prstGeom prst="rect">
              <a:avLst/>
            </a:prstGeom>
            <a:ln/>
          </p:spPr>
          <p:style>
            <a:lnRef idx="1">
              <a:schemeClr val="accent3"/>
            </a:lnRef>
            <a:fillRef idx="3">
              <a:schemeClr val="accent3"/>
            </a:fillRef>
            <a:effectRef idx="2">
              <a:schemeClr val="accent3"/>
            </a:effectRef>
            <a:fontRef idx="minor">
              <a:schemeClr val="lt1"/>
            </a:fontRef>
          </p:style>
          <p:txBody>
            <a:bodyPr rtlCol="1" anchor="ctr"/>
            <a:lstStyle/>
            <a:p>
              <a:pPr algn="ctr" rtl="1" fontAlgn="auto">
                <a:spcBef>
                  <a:spcPts val="0"/>
                </a:spcBef>
                <a:spcAft>
                  <a:spcPts val="0"/>
                </a:spcAft>
                <a:defRPr/>
              </a:pPr>
              <a:endParaRPr lang="ar-EG"/>
            </a:p>
          </p:txBody>
        </p:sp>
        <p:sp>
          <p:nvSpPr>
            <p:cNvPr id="18" name="Rectangle 1">
              <a:extLst>
                <a:ext uri="{FF2B5EF4-FFF2-40B4-BE49-F238E27FC236}">
                  <a16:creationId xmlns:a16="http://schemas.microsoft.com/office/drawing/2014/main" id="{6C2ADED6-D93E-4BEF-9068-CB1C3608DE27}"/>
                </a:ext>
              </a:extLst>
            </p:cNvPr>
            <p:cNvSpPr>
              <a:spLocks noChangeArrowheads="1"/>
            </p:cNvSpPr>
            <p:nvPr/>
          </p:nvSpPr>
          <p:spPr bwMode="auto">
            <a:xfrm>
              <a:off x="5517908" y="785794"/>
              <a:ext cx="2618025" cy="707891"/>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spAutoFit/>
            </a:bodyPr>
            <a:lstStyle/>
            <a:p>
              <a:pPr algn="r" rtl="1"/>
              <a:r>
                <a:rPr lang="ar-EG" sz="4000" b="1" dirty="0">
                  <a:latin typeface="Calibri" pitchFamily="34" charset="0"/>
                </a:rPr>
                <a:t>أَخْتَبِرُ تَوَقًّعَاتي </a:t>
              </a:r>
              <a:endParaRPr lang="ar-EG" sz="4000" dirty="0">
                <a:latin typeface="Calibri" pitchFamily="34" charset="0"/>
              </a:endParaRPr>
            </a:p>
          </p:txBody>
        </p:sp>
      </p:grpSp>
    </p:spTree>
  </p:cSld>
  <p:clrMapOvr>
    <a:masterClrMapping/>
  </p:clrMapOvr>
  <p:transition>
    <p:push dir="u"/>
    <p:sndAc>
      <p:stSnd>
        <p:snd r:embed="rId2" name="0241 - ويندوز كبير.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1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newemail.wav"/>
                                        </p:tgtEl>
                                      </p:cMediaNode>
                                    </p:audio>
                                  </p:subTnLst>
                                </p:cTn>
                              </p:par>
                              <p:par>
                                <p:cTn id="11" presetID="13"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plus(in)">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4" name="ألاحظ أفلت الكر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7" name="Picture 15"/>
          <p:cNvPicPr>
            <a:picLocks noChangeAspect="1" noChangeArrowheads="1"/>
          </p:cNvPicPr>
          <p:nvPr/>
        </p:nvPicPr>
        <p:blipFill>
          <a:blip r:embed="rId6">
            <a:lum contrast="30000"/>
          </a:blip>
          <a:srcRect/>
          <a:stretch>
            <a:fillRect/>
          </a:stretch>
        </p:blipFill>
        <p:spPr bwMode="auto">
          <a:xfrm>
            <a:off x="827584" y="476672"/>
            <a:ext cx="2134590" cy="2250081"/>
          </a:xfrm>
          <a:prstGeom prst="rect">
            <a:avLst/>
          </a:prstGeom>
          <a:ln>
            <a:noFill/>
          </a:ln>
          <a:effectLst>
            <a:softEdge rad="112500"/>
          </a:effectLst>
        </p:spPr>
      </p:pic>
      <p:grpSp>
        <p:nvGrpSpPr>
          <p:cNvPr id="4" name="Group 14"/>
          <p:cNvGrpSpPr>
            <a:grpSpLocks/>
          </p:cNvGrpSpPr>
          <p:nvPr/>
        </p:nvGrpSpPr>
        <p:grpSpPr bwMode="auto">
          <a:xfrm>
            <a:off x="1505123" y="2924944"/>
            <a:ext cx="6143625" cy="3141662"/>
            <a:chOff x="1000100" y="2357430"/>
            <a:chExt cx="6143668" cy="3429024"/>
          </a:xfrm>
          <a:noFill/>
        </p:grpSpPr>
        <p:grpSp>
          <p:nvGrpSpPr>
            <p:cNvPr id="13318" name="Group 10"/>
            <p:cNvGrpSpPr>
              <a:grpSpLocks/>
            </p:cNvGrpSpPr>
            <p:nvPr/>
          </p:nvGrpSpPr>
          <p:grpSpPr bwMode="auto">
            <a:xfrm>
              <a:off x="1000100" y="2357430"/>
              <a:ext cx="6143668" cy="3429024"/>
              <a:chOff x="714348" y="285728"/>
              <a:chExt cx="6643734" cy="6072230"/>
            </a:xfrm>
            <a:grpFill/>
          </p:grpSpPr>
          <p:sp>
            <p:nvSpPr>
              <p:cNvPr id="12" name="Snip Diagonal Corner Rectangle 11"/>
              <p:cNvSpPr/>
              <p:nvPr/>
            </p:nvSpPr>
            <p:spPr>
              <a:xfrm>
                <a:off x="714348" y="285728"/>
                <a:ext cx="6072063" cy="5501520"/>
              </a:xfrm>
              <a:prstGeom prst="snip2DiagRect">
                <a:avLst/>
              </a:prstGeom>
              <a:grpFill/>
              <a:ln w="762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13" name="Snip Diagonal Corner Rectangle 12"/>
              <p:cNvSpPr/>
              <p:nvPr/>
            </p:nvSpPr>
            <p:spPr>
              <a:xfrm>
                <a:off x="1286018" y="856438"/>
                <a:ext cx="6072064" cy="5501520"/>
              </a:xfrm>
              <a:prstGeom prst="snip2DiagRect">
                <a:avLst/>
              </a:prstGeom>
              <a:grpFill/>
              <a:ln w="762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14" name="Snip Diagonal Corner Rectangle 13"/>
              <p:cNvSpPr/>
              <p:nvPr/>
            </p:nvSpPr>
            <p:spPr>
              <a:xfrm>
                <a:off x="999325" y="571082"/>
                <a:ext cx="6073781" cy="5501522"/>
              </a:xfrm>
              <a:prstGeom prst="snip2Diag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grpSp>
        <p:sp>
          <p:nvSpPr>
            <p:cNvPr id="13319" name="Rectangle 2"/>
            <p:cNvSpPr>
              <a:spLocks noChangeArrowheads="1"/>
            </p:cNvSpPr>
            <p:nvPr/>
          </p:nvSpPr>
          <p:spPr bwMode="auto">
            <a:xfrm>
              <a:off x="1504160" y="2750490"/>
              <a:ext cx="5256621" cy="2788204"/>
            </a:xfrm>
            <a:prstGeom prst="rect">
              <a:avLst/>
            </a:prstGeom>
            <a:solidFill>
              <a:schemeClr val="accent3">
                <a:lumMod val="20000"/>
                <a:lumOff val="80000"/>
              </a:schemeClr>
            </a:solidFill>
            <a:ln w="9525">
              <a:noFill/>
              <a:miter lim="800000"/>
              <a:headEnd/>
              <a:tailEnd/>
            </a:ln>
          </p:spPr>
          <p:txBody>
            <a:bodyPr>
              <a:spAutoFit/>
            </a:bodyPr>
            <a:lstStyle/>
            <a:p>
              <a:pPr algn="ctr" rtl="1"/>
              <a:r>
                <a:rPr lang="ar-EG" sz="3200" b="1">
                  <a:latin typeface="Calibri" pitchFamily="34" charset="0"/>
                </a:rPr>
                <a:t>ألاحظ. أضع المغناطيس بالقرب من أحد جانبي المستوى المائل، كما هو مبين في الشكل. وبينما أحمل المغناطيس أدحرج الكرة من أعلى السطح. ثم أرسم المسار الجديد للكرة.</a:t>
              </a:r>
            </a:p>
          </p:txBody>
        </p:sp>
      </p:grpSp>
      <p:grpSp>
        <p:nvGrpSpPr>
          <p:cNvPr id="10" name="Group 3"/>
          <p:cNvGrpSpPr/>
          <p:nvPr/>
        </p:nvGrpSpPr>
        <p:grpSpPr>
          <a:xfrm>
            <a:off x="7747192" y="2943753"/>
            <a:ext cx="857256" cy="857256"/>
            <a:chOff x="6000760" y="2924539"/>
            <a:chExt cx="2714644" cy="2169509"/>
          </a:xfrm>
          <a:effectLst>
            <a:reflection blurRad="6350" stA="52000" endA="300" endPos="35000" dir="5400000" sy="-100000" algn="bl" rotWithShape="0"/>
          </a:effectLst>
        </p:grpSpPr>
        <p:sp>
          <p:nvSpPr>
            <p:cNvPr id="5" name="Lightning Bolt 4"/>
            <p:cNvSpPr/>
            <p:nvPr/>
          </p:nvSpPr>
          <p:spPr>
            <a:xfrm rot="4404232">
              <a:off x="6635592" y="4022478"/>
              <a:ext cx="928694" cy="1214446"/>
            </a:xfrm>
            <a:prstGeom prst="lightningBolt">
              <a:avLst/>
            </a:prstGeom>
            <a:ln/>
          </p:spPr>
          <p:style>
            <a:lnRef idx="0">
              <a:schemeClr val="accent2"/>
            </a:lnRef>
            <a:fillRef idx="3">
              <a:schemeClr val="accent2"/>
            </a:fillRef>
            <a:effectRef idx="3">
              <a:schemeClr val="accent2"/>
            </a:effectRef>
            <a:fontRef idx="minor">
              <a:schemeClr val="lt1"/>
            </a:fontRef>
          </p:style>
          <p:txBody>
            <a:bodyPr rtlCol="1" anchor="ctr"/>
            <a:lstStyle/>
            <a:p>
              <a:pPr algn="ctr" rtl="1" fontAlgn="auto">
                <a:spcBef>
                  <a:spcPts val="0"/>
                </a:spcBef>
                <a:spcAft>
                  <a:spcPts val="0"/>
                </a:spcAft>
                <a:defRPr/>
              </a:pPr>
              <a:endParaRPr lang="ar-EG"/>
            </a:p>
          </p:txBody>
        </p:sp>
        <p:sp>
          <p:nvSpPr>
            <p:cNvPr id="6" name="Cloud 5"/>
            <p:cNvSpPr/>
            <p:nvPr/>
          </p:nvSpPr>
          <p:spPr>
            <a:xfrm>
              <a:off x="6000760" y="2924539"/>
              <a:ext cx="2714644" cy="1504592"/>
            </a:xfrm>
            <a:prstGeom prst="cloud">
              <a:avLst/>
            </a:prstGeom>
            <a:ln/>
          </p:spPr>
          <p:style>
            <a:lnRef idx="0">
              <a:schemeClr val="accent2"/>
            </a:lnRef>
            <a:fillRef idx="3">
              <a:schemeClr val="accent2"/>
            </a:fillRef>
            <a:effectRef idx="3">
              <a:schemeClr val="accent2"/>
            </a:effectRef>
            <a:fontRef idx="minor">
              <a:schemeClr val="lt1"/>
            </a:fontRef>
          </p:style>
          <p:txBody>
            <a:bodyPr rtlCol="1" anchor="ctr"/>
            <a:lstStyle/>
            <a:p>
              <a:pPr algn="ctr" rtl="1" fontAlgn="auto">
                <a:spcBef>
                  <a:spcPts val="0"/>
                </a:spcBef>
                <a:spcAft>
                  <a:spcPts val="0"/>
                </a:spcAft>
                <a:defRPr/>
              </a:pPr>
              <a:r>
                <a:rPr lang="ar-EG" sz="4000" b="1" dirty="0"/>
                <a:t>3</a:t>
              </a:r>
            </a:p>
          </p:txBody>
        </p:sp>
      </p:grpSp>
      <p:grpSp>
        <p:nvGrpSpPr>
          <p:cNvPr id="17" name="Group 9">
            <a:extLst>
              <a:ext uri="{FF2B5EF4-FFF2-40B4-BE49-F238E27FC236}">
                <a16:creationId xmlns:a16="http://schemas.microsoft.com/office/drawing/2014/main" id="{C01ED1A3-DF72-4CAA-BE7E-7DBC7A4D9591}"/>
              </a:ext>
            </a:extLst>
          </p:cNvPr>
          <p:cNvGrpSpPr>
            <a:grpSpLocks/>
          </p:cNvGrpSpPr>
          <p:nvPr/>
        </p:nvGrpSpPr>
        <p:grpSpPr bwMode="auto">
          <a:xfrm>
            <a:off x="2951162" y="488950"/>
            <a:ext cx="3241675" cy="1198563"/>
            <a:chOff x="5133970" y="569892"/>
            <a:chExt cx="3241676" cy="1198571"/>
          </a:xfrm>
          <a:noFill/>
        </p:grpSpPr>
        <p:sp>
          <p:nvSpPr>
            <p:cNvPr id="18" name="Rectangle 7">
              <a:extLst>
                <a:ext uri="{FF2B5EF4-FFF2-40B4-BE49-F238E27FC236}">
                  <a16:creationId xmlns:a16="http://schemas.microsoft.com/office/drawing/2014/main" id="{11B66988-FFDF-44D9-B629-4E1C4E6CDC2B}"/>
                </a:ext>
              </a:extLst>
            </p:cNvPr>
            <p:cNvSpPr/>
            <p:nvPr/>
          </p:nvSpPr>
          <p:spPr bwMode="auto">
            <a:xfrm>
              <a:off x="5133970" y="569892"/>
              <a:ext cx="3241676" cy="1198571"/>
            </a:xfrm>
            <a:prstGeom prst="rect">
              <a:avLst/>
            </a:prstGeom>
            <a:ln/>
          </p:spPr>
          <p:style>
            <a:lnRef idx="1">
              <a:schemeClr val="accent3"/>
            </a:lnRef>
            <a:fillRef idx="3">
              <a:schemeClr val="accent3"/>
            </a:fillRef>
            <a:effectRef idx="2">
              <a:schemeClr val="accent3"/>
            </a:effectRef>
            <a:fontRef idx="minor">
              <a:schemeClr val="lt1"/>
            </a:fontRef>
          </p:style>
          <p:txBody>
            <a:bodyPr rtlCol="1" anchor="ctr"/>
            <a:lstStyle/>
            <a:p>
              <a:pPr algn="ctr" rtl="1" fontAlgn="auto">
                <a:spcBef>
                  <a:spcPts val="0"/>
                </a:spcBef>
                <a:spcAft>
                  <a:spcPts val="0"/>
                </a:spcAft>
                <a:defRPr/>
              </a:pPr>
              <a:endParaRPr lang="ar-EG"/>
            </a:p>
          </p:txBody>
        </p:sp>
        <p:sp>
          <p:nvSpPr>
            <p:cNvPr id="19" name="Rectangle 1">
              <a:extLst>
                <a:ext uri="{FF2B5EF4-FFF2-40B4-BE49-F238E27FC236}">
                  <a16:creationId xmlns:a16="http://schemas.microsoft.com/office/drawing/2014/main" id="{91DED908-79DC-4C99-BABD-388881759706}"/>
                </a:ext>
              </a:extLst>
            </p:cNvPr>
            <p:cNvSpPr>
              <a:spLocks noChangeArrowheads="1"/>
            </p:cNvSpPr>
            <p:nvPr/>
          </p:nvSpPr>
          <p:spPr bwMode="auto">
            <a:xfrm>
              <a:off x="5517908" y="785794"/>
              <a:ext cx="2618025" cy="707891"/>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spAutoFit/>
            </a:bodyPr>
            <a:lstStyle/>
            <a:p>
              <a:pPr algn="r" rtl="1"/>
              <a:r>
                <a:rPr lang="ar-EG" sz="4000" b="1" dirty="0">
                  <a:latin typeface="Calibri" pitchFamily="34" charset="0"/>
                </a:rPr>
                <a:t>أَخْتَبِرُ تَوَقًّعَاتي </a:t>
              </a:r>
              <a:endParaRPr lang="ar-EG" sz="4000" dirty="0">
                <a:latin typeface="Calibri" pitchFamily="34" charset="0"/>
              </a:endParaRPr>
            </a:p>
          </p:txBody>
        </p:sp>
      </p:grpSp>
    </p:spTree>
  </p:cSld>
  <p:clrMapOvr>
    <a:masterClrMapping/>
  </p:clrMapOvr>
  <p:transition>
    <p:push dir="u"/>
    <p:sndAc>
      <p:stSnd>
        <p:snd r:embed="rId2" name="0241 - ويندوز كبير.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1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newemail.wav"/>
                                        </p:tgtEl>
                                      </p:cMediaNode>
                                    </p:audio>
                                  </p:subTnLst>
                                </p:cTn>
                              </p:par>
                              <p:par>
                                <p:cTn id="11" presetID="13"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plus(in)">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4" name="ألاحظ  أضع المغناطيس بالقرب من.wav"/>
                                        </p:tgtEl>
                                      </p:cMediaNode>
                                    </p:audio>
                                  </p:sub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13327"/>
                                        </p:tgtEl>
                                        <p:attrNameLst>
                                          <p:attrName>style.visibility</p:attrName>
                                        </p:attrNameLst>
                                      </p:cBhvr>
                                      <p:to>
                                        <p:strVal val="visible"/>
                                      </p:to>
                                    </p:set>
                                    <p:animEffect transition="in" filter="box(in)">
                                      <p:cBhvr>
                                        <p:cTn id="18" dur="500"/>
                                        <p:tgtEl>
                                          <p:spTgt spid="13327"/>
                                        </p:tgtEl>
                                      </p:cBhvr>
                                    </p:animEffect>
                                  </p:childTnLst>
                                  <p:subTnLst>
                                    <p:audio>
                                      <p:cMediaNode>
                                        <p:cTn display="0" masterRel="sameClick">
                                          <p:stCondLst>
                                            <p:cond evt="begin" delay="0">
                                              <p:tn val="16"/>
                                            </p:cond>
                                          </p:stCondLst>
                                          <p:endCondLst>
                                            <p:cond evt="onStopAudio" delay="0">
                                              <p:tgtEl>
                                                <p:sldTgt/>
                                              </p:tgtEl>
                                            </p:cond>
                                          </p:endCondLst>
                                        </p:cTn>
                                        <p:tgtEl>
                                          <p:sndTgt r:embed="rId5" name="الخطوة 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4"/>
          <p:cNvGrpSpPr>
            <a:grpSpLocks/>
          </p:cNvGrpSpPr>
          <p:nvPr/>
        </p:nvGrpSpPr>
        <p:grpSpPr bwMode="auto">
          <a:xfrm>
            <a:off x="1116013" y="2492896"/>
            <a:ext cx="6143625" cy="3141662"/>
            <a:chOff x="1000100" y="2357430"/>
            <a:chExt cx="6143668" cy="3429024"/>
          </a:xfrm>
          <a:noFill/>
        </p:grpSpPr>
        <p:grpSp>
          <p:nvGrpSpPr>
            <p:cNvPr id="14341" name="Group 10"/>
            <p:cNvGrpSpPr>
              <a:grpSpLocks/>
            </p:cNvGrpSpPr>
            <p:nvPr/>
          </p:nvGrpSpPr>
          <p:grpSpPr bwMode="auto">
            <a:xfrm>
              <a:off x="1000100" y="2357430"/>
              <a:ext cx="6143668" cy="3429024"/>
              <a:chOff x="714348" y="285728"/>
              <a:chExt cx="6643734" cy="6072230"/>
            </a:xfrm>
            <a:grpFill/>
          </p:grpSpPr>
          <p:sp>
            <p:nvSpPr>
              <p:cNvPr id="12" name="Snip Diagonal Corner Rectangle 11"/>
              <p:cNvSpPr/>
              <p:nvPr/>
            </p:nvSpPr>
            <p:spPr>
              <a:xfrm>
                <a:off x="714348" y="285728"/>
                <a:ext cx="6072063" cy="5501520"/>
              </a:xfrm>
              <a:prstGeom prst="snip2DiagRect">
                <a:avLst/>
              </a:prstGeom>
              <a:grpFill/>
              <a:ln w="762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13" name="Snip Diagonal Corner Rectangle 12"/>
              <p:cNvSpPr/>
              <p:nvPr/>
            </p:nvSpPr>
            <p:spPr>
              <a:xfrm>
                <a:off x="1286018" y="856438"/>
                <a:ext cx="6072064" cy="5501520"/>
              </a:xfrm>
              <a:prstGeom prst="snip2DiagRect">
                <a:avLst/>
              </a:prstGeom>
              <a:grpFill/>
              <a:ln w="762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14" name="Snip Diagonal Corner Rectangle 13"/>
              <p:cNvSpPr/>
              <p:nvPr/>
            </p:nvSpPr>
            <p:spPr>
              <a:xfrm>
                <a:off x="999325" y="571082"/>
                <a:ext cx="6073781" cy="5501522"/>
              </a:xfrm>
              <a:prstGeom prst="snip2Diag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grpSp>
        <p:sp>
          <p:nvSpPr>
            <p:cNvPr id="14342" name="Rectangle 2"/>
            <p:cNvSpPr>
              <a:spLocks noChangeArrowheads="1"/>
            </p:cNvSpPr>
            <p:nvPr/>
          </p:nvSpPr>
          <p:spPr bwMode="auto">
            <a:xfrm>
              <a:off x="1504160" y="3064936"/>
              <a:ext cx="5256621" cy="1915214"/>
            </a:xfrm>
            <a:prstGeom prst="rect">
              <a:avLst/>
            </a:prstGeom>
            <a:grpFill/>
            <a:ln w="9525">
              <a:noFill/>
              <a:miter lim="800000"/>
              <a:headEnd/>
              <a:tailEnd/>
            </a:ln>
          </p:spPr>
          <p:txBody>
            <a:bodyPr>
              <a:spAutoFit/>
            </a:bodyPr>
            <a:lstStyle/>
            <a:p>
              <a:pPr algn="ctr" rtl="1"/>
              <a:r>
                <a:rPr lang="ar-EG" sz="3600" b="1" dirty="0">
                  <a:latin typeface="Calibri" pitchFamily="34" charset="0"/>
                </a:rPr>
                <a:t>أستخدم المتغيرات. أقرب المغناطيس أكثر من المستوى وأكرر الخطوة3.</a:t>
              </a:r>
            </a:p>
          </p:txBody>
        </p:sp>
      </p:grpSp>
      <p:grpSp>
        <p:nvGrpSpPr>
          <p:cNvPr id="10" name="Group 3"/>
          <p:cNvGrpSpPr/>
          <p:nvPr/>
        </p:nvGrpSpPr>
        <p:grpSpPr>
          <a:xfrm>
            <a:off x="7358082" y="2511705"/>
            <a:ext cx="857256" cy="857256"/>
            <a:chOff x="6000760" y="2924539"/>
            <a:chExt cx="2714644" cy="2169509"/>
          </a:xfrm>
          <a:effectLst>
            <a:reflection blurRad="6350" stA="52000" endA="300" endPos="35000" dir="5400000" sy="-100000" algn="bl" rotWithShape="0"/>
          </a:effectLst>
        </p:grpSpPr>
        <p:sp>
          <p:nvSpPr>
            <p:cNvPr id="5" name="Lightning Bolt 4"/>
            <p:cNvSpPr/>
            <p:nvPr/>
          </p:nvSpPr>
          <p:spPr>
            <a:xfrm rot="4404232">
              <a:off x="6635592" y="4022478"/>
              <a:ext cx="928694" cy="1214446"/>
            </a:xfrm>
            <a:prstGeom prst="lightningBolt">
              <a:avLst/>
            </a:prstGeom>
            <a:ln/>
          </p:spPr>
          <p:style>
            <a:lnRef idx="0">
              <a:schemeClr val="accent2"/>
            </a:lnRef>
            <a:fillRef idx="3">
              <a:schemeClr val="accent2"/>
            </a:fillRef>
            <a:effectRef idx="3">
              <a:schemeClr val="accent2"/>
            </a:effectRef>
            <a:fontRef idx="minor">
              <a:schemeClr val="lt1"/>
            </a:fontRef>
          </p:style>
          <p:txBody>
            <a:bodyPr rtlCol="1" anchor="ctr"/>
            <a:lstStyle/>
            <a:p>
              <a:pPr algn="ctr" rtl="1" fontAlgn="auto">
                <a:spcBef>
                  <a:spcPts val="0"/>
                </a:spcBef>
                <a:spcAft>
                  <a:spcPts val="0"/>
                </a:spcAft>
                <a:defRPr/>
              </a:pPr>
              <a:endParaRPr lang="ar-EG"/>
            </a:p>
          </p:txBody>
        </p:sp>
        <p:sp>
          <p:nvSpPr>
            <p:cNvPr id="6" name="Cloud 5"/>
            <p:cNvSpPr/>
            <p:nvPr/>
          </p:nvSpPr>
          <p:spPr>
            <a:xfrm>
              <a:off x="6000760" y="2924539"/>
              <a:ext cx="2714644" cy="1504592"/>
            </a:xfrm>
            <a:prstGeom prst="cloud">
              <a:avLst/>
            </a:prstGeom>
            <a:ln/>
          </p:spPr>
          <p:style>
            <a:lnRef idx="0">
              <a:schemeClr val="accent2"/>
            </a:lnRef>
            <a:fillRef idx="3">
              <a:schemeClr val="accent2"/>
            </a:fillRef>
            <a:effectRef idx="3">
              <a:schemeClr val="accent2"/>
            </a:effectRef>
            <a:fontRef idx="minor">
              <a:schemeClr val="lt1"/>
            </a:fontRef>
          </p:style>
          <p:txBody>
            <a:bodyPr rtlCol="1" anchor="ctr"/>
            <a:lstStyle/>
            <a:p>
              <a:pPr algn="ctr" rtl="1" fontAlgn="auto">
                <a:spcBef>
                  <a:spcPts val="0"/>
                </a:spcBef>
                <a:spcAft>
                  <a:spcPts val="0"/>
                </a:spcAft>
                <a:defRPr/>
              </a:pPr>
              <a:r>
                <a:rPr lang="ar-EG" sz="4000" b="1" dirty="0"/>
                <a:t>4</a:t>
              </a:r>
            </a:p>
          </p:txBody>
        </p:sp>
      </p:grpSp>
      <p:grpSp>
        <p:nvGrpSpPr>
          <p:cNvPr id="16" name="Group 9">
            <a:extLst>
              <a:ext uri="{FF2B5EF4-FFF2-40B4-BE49-F238E27FC236}">
                <a16:creationId xmlns:a16="http://schemas.microsoft.com/office/drawing/2014/main" id="{F4D07B18-B087-435C-91DA-583354A5FA29}"/>
              </a:ext>
            </a:extLst>
          </p:cNvPr>
          <p:cNvGrpSpPr>
            <a:grpSpLocks/>
          </p:cNvGrpSpPr>
          <p:nvPr/>
        </p:nvGrpSpPr>
        <p:grpSpPr bwMode="auto">
          <a:xfrm>
            <a:off x="2951162" y="488950"/>
            <a:ext cx="3241675" cy="1198563"/>
            <a:chOff x="5133970" y="569892"/>
            <a:chExt cx="3241676" cy="1198571"/>
          </a:xfrm>
          <a:noFill/>
        </p:grpSpPr>
        <p:sp>
          <p:nvSpPr>
            <p:cNvPr id="17" name="Rectangle 7">
              <a:extLst>
                <a:ext uri="{FF2B5EF4-FFF2-40B4-BE49-F238E27FC236}">
                  <a16:creationId xmlns:a16="http://schemas.microsoft.com/office/drawing/2014/main" id="{17ED1571-CBAD-42F7-88AF-299B28ACDCA0}"/>
                </a:ext>
              </a:extLst>
            </p:cNvPr>
            <p:cNvSpPr/>
            <p:nvPr/>
          </p:nvSpPr>
          <p:spPr bwMode="auto">
            <a:xfrm>
              <a:off x="5133970" y="569892"/>
              <a:ext cx="3241676" cy="1198571"/>
            </a:xfrm>
            <a:prstGeom prst="rect">
              <a:avLst/>
            </a:prstGeom>
            <a:ln/>
          </p:spPr>
          <p:style>
            <a:lnRef idx="1">
              <a:schemeClr val="accent3"/>
            </a:lnRef>
            <a:fillRef idx="3">
              <a:schemeClr val="accent3"/>
            </a:fillRef>
            <a:effectRef idx="2">
              <a:schemeClr val="accent3"/>
            </a:effectRef>
            <a:fontRef idx="minor">
              <a:schemeClr val="lt1"/>
            </a:fontRef>
          </p:style>
          <p:txBody>
            <a:bodyPr rtlCol="1" anchor="ctr"/>
            <a:lstStyle/>
            <a:p>
              <a:pPr algn="ctr" rtl="1" fontAlgn="auto">
                <a:spcBef>
                  <a:spcPts val="0"/>
                </a:spcBef>
                <a:spcAft>
                  <a:spcPts val="0"/>
                </a:spcAft>
                <a:defRPr/>
              </a:pPr>
              <a:endParaRPr lang="ar-EG"/>
            </a:p>
          </p:txBody>
        </p:sp>
        <p:sp>
          <p:nvSpPr>
            <p:cNvPr id="18" name="Rectangle 1">
              <a:extLst>
                <a:ext uri="{FF2B5EF4-FFF2-40B4-BE49-F238E27FC236}">
                  <a16:creationId xmlns:a16="http://schemas.microsoft.com/office/drawing/2014/main" id="{DB015954-7D2D-4D87-864F-B698C90C5EB5}"/>
                </a:ext>
              </a:extLst>
            </p:cNvPr>
            <p:cNvSpPr>
              <a:spLocks noChangeArrowheads="1"/>
            </p:cNvSpPr>
            <p:nvPr/>
          </p:nvSpPr>
          <p:spPr bwMode="auto">
            <a:xfrm>
              <a:off x="5517908" y="785794"/>
              <a:ext cx="2618025" cy="707891"/>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spAutoFit/>
            </a:bodyPr>
            <a:lstStyle/>
            <a:p>
              <a:pPr algn="r" rtl="1"/>
              <a:r>
                <a:rPr lang="ar-EG" sz="4000" b="1" dirty="0">
                  <a:latin typeface="Calibri" pitchFamily="34" charset="0"/>
                </a:rPr>
                <a:t>أَخْتَبِرُ تَوَقًّعَاتي </a:t>
              </a:r>
              <a:endParaRPr lang="ar-EG" sz="4000" dirty="0">
                <a:latin typeface="Calibri" pitchFamily="34" charset="0"/>
              </a:endParaRPr>
            </a:p>
          </p:txBody>
        </p:sp>
      </p:grpSp>
    </p:spTree>
  </p:cSld>
  <p:clrMapOvr>
    <a:masterClrMapping/>
  </p:clrMapOvr>
  <p:transition>
    <p:push dir="u"/>
    <p:sndAc>
      <p:stSnd>
        <p:snd r:embed="rId2" name="0241 - ويندوز كبير.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1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newemail.wav"/>
                                        </p:tgtEl>
                                      </p:cMediaNode>
                                    </p:audio>
                                  </p:subTnLst>
                                </p:cTn>
                              </p:par>
                              <p:par>
                                <p:cTn id="11" presetID="13"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plus(in)">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4" name="أستخدم المتغيرات  أقرب.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2565681" y="620688"/>
            <a:ext cx="4012638" cy="923330"/>
          </a:xfrm>
          <a:prstGeom prst="rect">
            <a:avLst/>
          </a:prstGeom>
          <a:ln/>
        </p:spPr>
        <p:style>
          <a:lnRef idx="0">
            <a:schemeClr val="accent4"/>
          </a:lnRef>
          <a:fillRef idx="3">
            <a:schemeClr val="accent4"/>
          </a:fillRef>
          <a:effectRef idx="3">
            <a:schemeClr val="accent4"/>
          </a:effectRef>
          <a:fontRef idx="minor">
            <a:schemeClr val="lt1"/>
          </a:fontRef>
        </p:style>
        <p:txBody>
          <a:bodyPr wrap="none">
            <a:spAutoFit/>
          </a:bodyPr>
          <a:lstStyle/>
          <a:p>
            <a:pPr algn="r" rtl="1" fontAlgn="auto">
              <a:spcBef>
                <a:spcPts val="0"/>
              </a:spcBef>
              <a:spcAft>
                <a:spcPts val="0"/>
              </a:spcAft>
              <a:defRPr/>
            </a:pPr>
            <a:r>
              <a:rPr lang="ar-EG" sz="5400" b="1" dirty="0">
                <a:ln w="9525">
                  <a:solidFill>
                    <a:schemeClr val="bg1"/>
                  </a:solidFill>
                  <a:prstDash val="solid"/>
                </a:ln>
                <a:effectLst>
                  <a:outerShdw blurRad="12700" dist="38100" dir="2700000" algn="tl" rotWithShape="0">
                    <a:schemeClr val="bg1">
                      <a:lumMod val="50000"/>
                    </a:schemeClr>
                  </a:outerShdw>
                </a:effectLst>
                <a:latin typeface="+mn-lt"/>
                <a:cs typeface="+mn-cs"/>
              </a:rPr>
              <a:t>أَسْتخْلِصُ النَّتَائِجَ </a:t>
            </a:r>
          </a:p>
        </p:txBody>
      </p:sp>
      <p:sp>
        <p:nvSpPr>
          <p:cNvPr id="5" name="Rectangle 4"/>
          <p:cNvSpPr>
            <a:spLocks noChangeArrowheads="1"/>
          </p:cNvSpPr>
          <p:nvPr/>
        </p:nvSpPr>
        <p:spPr bwMode="auto">
          <a:xfrm>
            <a:off x="949325" y="2636838"/>
            <a:ext cx="6286500" cy="1570037"/>
          </a:xfrm>
          <a:prstGeom prst="rect">
            <a:avLst/>
          </a:prstGeom>
          <a:solidFill>
            <a:schemeClr val="accent6">
              <a:lumMod val="20000"/>
              <a:lumOff val="80000"/>
            </a:schemeClr>
          </a:solidFill>
          <a:ln w="9525">
            <a:noFill/>
            <a:miter lim="800000"/>
            <a:headEnd/>
            <a:tailEnd/>
          </a:ln>
        </p:spPr>
        <p:txBody>
          <a:bodyPr>
            <a:spAutoFit/>
          </a:bodyPr>
          <a:lstStyle/>
          <a:p>
            <a:pPr algn="r" rtl="1"/>
            <a:r>
              <a:rPr lang="ar-EG" sz="3200" b="1" dirty="0">
                <a:solidFill>
                  <a:srgbClr val="FF0000"/>
                </a:solidFill>
                <a:latin typeface="Calibri" pitchFamily="34" charset="0"/>
              </a:rPr>
              <a:t>أُفسِّرُ الْبَيَانَاتِ. </a:t>
            </a:r>
            <a:r>
              <a:rPr lang="ar-EG" sz="3200" b="1" dirty="0">
                <a:solidFill>
                  <a:srgbClr val="00B050"/>
                </a:solidFill>
                <a:latin typeface="Calibri" pitchFamily="34" charset="0"/>
              </a:rPr>
              <a:t>ماذا حدث لمسار الكرة في الخطوة 3؟ كيف أثر المغناطيس في سرعتها المتجهة؟ هل تسارعت الكرة؟ ما نوع التسارع؟</a:t>
            </a:r>
          </a:p>
        </p:txBody>
      </p:sp>
      <p:grpSp>
        <p:nvGrpSpPr>
          <p:cNvPr id="6" name="Group 5"/>
          <p:cNvGrpSpPr/>
          <p:nvPr/>
        </p:nvGrpSpPr>
        <p:grpSpPr>
          <a:xfrm>
            <a:off x="7358082" y="2643182"/>
            <a:ext cx="857256" cy="857256"/>
            <a:chOff x="6000760" y="2924539"/>
            <a:chExt cx="2714644" cy="2169509"/>
          </a:xfrm>
          <a:effectLst>
            <a:reflection blurRad="6350" stA="52000" endA="300" endPos="35000" dir="5400000" sy="-100000" algn="bl" rotWithShape="0"/>
          </a:effectLst>
        </p:grpSpPr>
        <p:sp>
          <p:nvSpPr>
            <p:cNvPr id="7" name="Lightning Bolt 6"/>
            <p:cNvSpPr/>
            <p:nvPr/>
          </p:nvSpPr>
          <p:spPr>
            <a:xfrm rot="4404232">
              <a:off x="6635592" y="4022478"/>
              <a:ext cx="928694" cy="1214446"/>
            </a:xfrm>
            <a:prstGeom prst="lightningBolt">
              <a:avLst/>
            </a:prstGeom>
            <a:ln/>
          </p:spPr>
          <p:style>
            <a:lnRef idx="0">
              <a:schemeClr val="accent2"/>
            </a:lnRef>
            <a:fillRef idx="3">
              <a:schemeClr val="accent2"/>
            </a:fillRef>
            <a:effectRef idx="3">
              <a:schemeClr val="accent2"/>
            </a:effectRef>
            <a:fontRef idx="minor">
              <a:schemeClr val="lt1"/>
            </a:fontRef>
          </p:style>
          <p:txBody>
            <a:bodyPr rtlCol="1" anchor="ctr"/>
            <a:lstStyle/>
            <a:p>
              <a:pPr algn="ctr" rtl="1" fontAlgn="auto">
                <a:spcBef>
                  <a:spcPts val="0"/>
                </a:spcBef>
                <a:spcAft>
                  <a:spcPts val="0"/>
                </a:spcAft>
                <a:defRPr/>
              </a:pPr>
              <a:endParaRPr lang="ar-EG"/>
            </a:p>
          </p:txBody>
        </p:sp>
        <p:sp>
          <p:nvSpPr>
            <p:cNvPr id="8" name="Cloud 7"/>
            <p:cNvSpPr/>
            <p:nvPr/>
          </p:nvSpPr>
          <p:spPr>
            <a:xfrm>
              <a:off x="6000760" y="2924539"/>
              <a:ext cx="2714644" cy="1504592"/>
            </a:xfrm>
            <a:prstGeom prst="cloud">
              <a:avLst/>
            </a:prstGeom>
            <a:ln/>
          </p:spPr>
          <p:style>
            <a:lnRef idx="0">
              <a:schemeClr val="accent2"/>
            </a:lnRef>
            <a:fillRef idx="3">
              <a:schemeClr val="accent2"/>
            </a:fillRef>
            <a:effectRef idx="3">
              <a:schemeClr val="accent2"/>
            </a:effectRef>
            <a:fontRef idx="minor">
              <a:schemeClr val="lt1"/>
            </a:fontRef>
          </p:style>
          <p:txBody>
            <a:bodyPr rtlCol="1" anchor="ctr"/>
            <a:lstStyle/>
            <a:p>
              <a:pPr algn="ctr" rtl="1" fontAlgn="auto">
                <a:spcBef>
                  <a:spcPts val="0"/>
                </a:spcBef>
                <a:spcAft>
                  <a:spcPts val="0"/>
                </a:spcAft>
                <a:defRPr/>
              </a:pPr>
              <a:r>
                <a:rPr lang="ar-EG" sz="4000" b="1" dirty="0"/>
                <a:t>5</a:t>
              </a:r>
            </a:p>
          </p:txBody>
        </p:sp>
      </p:grpSp>
      <p:sp>
        <p:nvSpPr>
          <p:cNvPr id="18" name="TextBox 17"/>
          <p:cNvSpPr txBox="1">
            <a:spLocks noChangeArrowheads="1"/>
          </p:cNvSpPr>
          <p:nvPr/>
        </p:nvSpPr>
        <p:spPr bwMode="auto">
          <a:xfrm>
            <a:off x="1258888" y="4572000"/>
            <a:ext cx="6049962" cy="1384300"/>
          </a:xfrm>
          <a:prstGeom prst="rect">
            <a:avLst/>
          </a:prstGeom>
          <a:noFill/>
          <a:ln w="9525">
            <a:noFill/>
            <a:miter lim="800000"/>
            <a:headEnd/>
            <a:tailEnd/>
          </a:ln>
        </p:spPr>
        <p:txBody>
          <a:bodyPr>
            <a:spAutoFit/>
          </a:bodyPr>
          <a:lstStyle/>
          <a:p>
            <a:pPr algn="ctr" rtl="1"/>
            <a:r>
              <a:rPr lang="ar-EG" sz="2800" b="1" dirty="0"/>
              <a:t>تغير مسار الكره،حيث تسبب جذب المغناطيس للكرة في تغير اتجاه حركة الكرة وسرعتها وبذلك تتسارع الكرة عندما يتغير اتجاها وسرعتها.</a:t>
            </a:r>
            <a:endParaRPr lang="en-US" sz="2800" dirty="0"/>
          </a:p>
        </p:txBody>
      </p:sp>
    </p:spTree>
  </p:cSld>
  <p:clrMapOvr>
    <a:masterClrMapping/>
  </p:clrMapOvr>
  <p:transition>
    <p:wheel/>
    <p:sndAc>
      <p:stSnd>
        <p:snd r:embed="rId2" name="0241 - ويندوز كبير.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newemail.wav"/>
                                        </p:tgtEl>
                                      </p:cMediaNode>
                                    </p:audio>
                                  </p:sub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أُفسِّرُ الْبَيَانَاتِ  ماذا حدث لمسار الكرة في.wav"/>
                                        </p:tgtEl>
                                      </p:cMediaNode>
                                    </p:audio>
                                  </p:sub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450" decel="100000" fill="hold"/>
                                        <p:tgtEl>
                                          <p:spTgt spid="18"/>
                                        </p:tgtEl>
                                        <p:attrNameLst>
                                          <p:attrName>ppt_y</p:attrName>
                                        </p:attrNameLst>
                                      </p:cBhvr>
                                      <p:tavLst>
                                        <p:tav tm="0">
                                          <p:val>
                                            <p:strVal val="#ppt_y+1"/>
                                          </p:val>
                                        </p:tav>
                                        <p:tav tm="100000">
                                          <p:val>
                                            <p:strVal val="#ppt_y-.03"/>
                                          </p:val>
                                        </p:tav>
                                      </p:tavLst>
                                    </p:anim>
                                    <p:anim calcmode="lin" valueType="num">
                                      <p:cBhvr>
                                        <p:cTn id="23" dur="50" accel="100000" fill="hold">
                                          <p:stCondLst>
                                            <p:cond delay="450"/>
                                          </p:stCondLst>
                                        </p:cTn>
                                        <p:tgtEl>
                                          <p:spTgt spid="1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5" name="تغير مسار الكره,حيث تسبب جذب المغناطيس للكر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1331913" y="2636838"/>
            <a:ext cx="5741987" cy="1570037"/>
          </a:xfrm>
          <a:prstGeom prst="rect">
            <a:avLst/>
          </a:prstGeom>
          <a:solidFill>
            <a:schemeClr val="accent6">
              <a:lumMod val="20000"/>
              <a:lumOff val="80000"/>
            </a:schemeClr>
          </a:solidFill>
          <a:ln w="9525">
            <a:noFill/>
            <a:miter lim="800000"/>
            <a:headEnd/>
            <a:tailEnd/>
          </a:ln>
        </p:spPr>
        <p:txBody>
          <a:bodyPr>
            <a:spAutoFit/>
          </a:bodyPr>
          <a:lstStyle/>
          <a:p>
            <a:pPr algn="r" rtl="1"/>
            <a:r>
              <a:rPr lang="ar-EG" sz="3200" b="1" dirty="0">
                <a:latin typeface="Calibri" pitchFamily="34" charset="0"/>
              </a:rPr>
              <a:t>أَسْتَنْتِجُ. </a:t>
            </a:r>
            <a:r>
              <a:rPr lang="ar-EG" sz="3200" dirty="0">
                <a:latin typeface="Calibri" pitchFamily="34" charset="0"/>
              </a:rPr>
              <a:t> </a:t>
            </a:r>
          </a:p>
          <a:p>
            <a:pPr algn="r" rtl="1"/>
            <a:r>
              <a:rPr lang="ar-EG" sz="3200" b="1" dirty="0">
                <a:solidFill>
                  <a:srgbClr val="00B050"/>
                </a:solidFill>
                <a:latin typeface="Calibri" pitchFamily="34" charset="0"/>
              </a:rPr>
              <a:t>أنظر إلى مسار الكرة. أين كانت قوة جذب المغناطيس للكرة أكبر؟ وأين كانت أضعف؟</a:t>
            </a:r>
          </a:p>
        </p:txBody>
      </p:sp>
      <p:grpSp>
        <p:nvGrpSpPr>
          <p:cNvPr id="5" name="Group 9"/>
          <p:cNvGrpSpPr/>
          <p:nvPr/>
        </p:nvGrpSpPr>
        <p:grpSpPr>
          <a:xfrm>
            <a:off x="7339826" y="2709059"/>
            <a:ext cx="857256" cy="857256"/>
            <a:chOff x="6000760" y="2924539"/>
            <a:chExt cx="2714644" cy="2169509"/>
          </a:xfrm>
          <a:effectLst>
            <a:reflection blurRad="6350" stA="52000" endA="300" endPos="35000" dir="5400000" sy="-100000" algn="bl" rotWithShape="0"/>
          </a:effectLst>
        </p:grpSpPr>
        <p:sp>
          <p:nvSpPr>
            <p:cNvPr id="11" name="Lightning Bolt 10"/>
            <p:cNvSpPr/>
            <p:nvPr/>
          </p:nvSpPr>
          <p:spPr>
            <a:xfrm rot="4404232">
              <a:off x="6635592" y="4022478"/>
              <a:ext cx="928694" cy="1214446"/>
            </a:xfrm>
            <a:prstGeom prst="lightningBolt">
              <a:avLst/>
            </a:prstGeom>
            <a:ln/>
          </p:spPr>
          <p:style>
            <a:lnRef idx="1">
              <a:schemeClr val="accent2"/>
            </a:lnRef>
            <a:fillRef idx="3">
              <a:schemeClr val="accent2"/>
            </a:fillRef>
            <a:effectRef idx="2">
              <a:schemeClr val="accent2"/>
            </a:effectRef>
            <a:fontRef idx="minor">
              <a:schemeClr val="lt1"/>
            </a:fontRef>
          </p:style>
          <p:txBody>
            <a:bodyPr rtlCol="1" anchor="ctr"/>
            <a:lstStyle/>
            <a:p>
              <a:pPr algn="ctr" rtl="1" fontAlgn="auto">
                <a:spcBef>
                  <a:spcPts val="0"/>
                </a:spcBef>
                <a:spcAft>
                  <a:spcPts val="0"/>
                </a:spcAft>
                <a:defRPr/>
              </a:pPr>
              <a:endParaRPr lang="ar-EG"/>
            </a:p>
          </p:txBody>
        </p:sp>
        <p:sp>
          <p:nvSpPr>
            <p:cNvPr id="12" name="Cloud 11"/>
            <p:cNvSpPr/>
            <p:nvPr/>
          </p:nvSpPr>
          <p:spPr>
            <a:xfrm>
              <a:off x="6000760" y="2924539"/>
              <a:ext cx="2714644" cy="1504592"/>
            </a:xfrm>
            <a:prstGeom prst="cloud">
              <a:avLst/>
            </a:prstGeom>
            <a:ln/>
          </p:spPr>
          <p:style>
            <a:lnRef idx="1">
              <a:schemeClr val="accent2"/>
            </a:lnRef>
            <a:fillRef idx="3">
              <a:schemeClr val="accent2"/>
            </a:fillRef>
            <a:effectRef idx="2">
              <a:schemeClr val="accent2"/>
            </a:effectRef>
            <a:fontRef idx="minor">
              <a:schemeClr val="lt1"/>
            </a:fontRef>
          </p:style>
          <p:txBody>
            <a:bodyPr rtlCol="1" anchor="ctr"/>
            <a:lstStyle/>
            <a:p>
              <a:pPr algn="ctr" rtl="1" fontAlgn="auto">
                <a:spcBef>
                  <a:spcPts val="0"/>
                </a:spcBef>
                <a:spcAft>
                  <a:spcPts val="0"/>
                </a:spcAft>
                <a:defRPr/>
              </a:pPr>
              <a:r>
                <a:rPr lang="ar-EG" sz="4000" b="1" dirty="0"/>
                <a:t>6</a:t>
              </a:r>
            </a:p>
          </p:txBody>
        </p:sp>
      </p:grpSp>
      <p:sp>
        <p:nvSpPr>
          <p:cNvPr id="18" name="TextBox 17"/>
          <p:cNvSpPr txBox="1">
            <a:spLocks noChangeArrowheads="1"/>
          </p:cNvSpPr>
          <p:nvPr/>
        </p:nvSpPr>
        <p:spPr bwMode="auto">
          <a:xfrm>
            <a:off x="1173163" y="4572000"/>
            <a:ext cx="6542087" cy="1077913"/>
          </a:xfrm>
          <a:prstGeom prst="rect">
            <a:avLst/>
          </a:prstGeom>
          <a:noFill/>
          <a:ln w="9525">
            <a:noFill/>
            <a:miter lim="800000"/>
            <a:headEnd/>
            <a:tailEnd/>
          </a:ln>
        </p:spPr>
        <p:txBody>
          <a:bodyPr>
            <a:spAutoFit/>
          </a:bodyPr>
          <a:lstStyle/>
          <a:p>
            <a:pPr algn="ctr" rtl="1"/>
            <a:r>
              <a:rPr lang="ar-EG" sz="3200" b="1"/>
              <a:t>قوة جذب المغناطيس للكرة كانت قوية ما عندما اقترب منها وكانت ضعيفة عندما ابتعاد عنها.</a:t>
            </a:r>
            <a:endParaRPr lang="en-US" sz="3200"/>
          </a:p>
        </p:txBody>
      </p:sp>
      <p:sp>
        <p:nvSpPr>
          <p:cNvPr id="15" name="Rectangle 1">
            <a:extLst>
              <a:ext uri="{FF2B5EF4-FFF2-40B4-BE49-F238E27FC236}">
                <a16:creationId xmlns:a16="http://schemas.microsoft.com/office/drawing/2014/main" id="{5E87CDC2-589E-4610-A720-02BA9EC9BBE4}"/>
              </a:ext>
            </a:extLst>
          </p:cNvPr>
          <p:cNvSpPr/>
          <p:nvPr/>
        </p:nvSpPr>
        <p:spPr bwMode="auto">
          <a:xfrm>
            <a:off x="2565681" y="620688"/>
            <a:ext cx="4012638" cy="923330"/>
          </a:xfrm>
          <a:prstGeom prst="rect">
            <a:avLst/>
          </a:prstGeom>
          <a:ln/>
        </p:spPr>
        <p:style>
          <a:lnRef idx="0">
            <a:schemeClr val="accent4"/>
          </a:lnRef>
          <a:fillRef idx="3">
            <a:schemeClr val="accent4"/>
          </a:fillRef>
          <a:effectRef idx="3">
            <a:schemeClr val="accent4"/>
          </a:effectRef>
          <a:fontRef idx="minor">
            <a:schemeClr val="lt1"/>
          </a:fontRef>
        </p:style>
        <p:txBody>
          <a:bodyPr wrap="none">
            <a:spAutoFit/>
          </a:bodyPr>
          <a:lstStyle/>
          <a:p>
            <a:pPr algn="r" rtl="1" fontAlgn="auto">
              <a:spcBef>
                <a:spcPts val="0"/>
              </a:spcBef>
              <a:spcAft>
                <a:spcPts val="0"/>
              </a:spcAft>
              <a:defRPr/>
            </a:pPr>
            <a:r>
              <a:rPr lang="ar-EG" sz="5400" b="1" dirty="0">
                <a:ln w="9525">
                  <a:solidFill>
                    <a:schemeClr val="bg1"/>
                  </a:solidFill>
                  <a:prstDash val="solid"/>
                </a:ln>
                <a:effectLst>
                  <a:outerShdw blurRad="12700" dist="38100" dir="2700000" algn="tl" rotWithShape="0">
                    <a:schemeClr val="bg1">
                      <a:lumMod val="50000"/>
                    </a:schemeClr>
                  </a:outerShdw>
                </a:effectLst>
                <a:latin typeface="+mn-lt"/>
                <a:cs typeface="+mn-cs"/>
              </a:rPr>
              <a:t>أَسْتخْلِصُ النَّتَائِجَ </a:t>
            </a:r>
          </a:p>
        </p:txBody>
      </p:sp>
    </p:spTree>
  </p:cSld>
  <p:clrMapOvr>
    <a:masterClrMapping/>
  </p:clrMapOvr>
  <p:transition>
    <p:wheel/>
    <p:sndAc>
      <p:stSnd>
        <p:snd r:embed="rId2" name="0241 - ويندوز كبير.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5"/>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newemail.wav"/>
                                        </p:tgtEl>
                                      </p:cMediaNode>
                                    </p:audio>
                                  </p:sub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4" name="أَسْتَنْتِجُ.wav"/>
                                        </p:tgtEl>
                                      </p:cMediaNode>
                                    </p:audio>
                                  </p:subTnLst>
                                </p:cTn>
                              </p:par>
                            </p:childTnLst>
                          </p:cTn>
                        </p:par>
                      </p:childTnLst>
                    </p:cTn>
                  </p:par>
                  <p:par>
                    <p:cTn id="14" fill="hold">
                      <p:stCondLst>
                        <p:cond delay="indefinite"/>
                      </p:stCondLst>
                      <p:childTnLst>
                        <p:par>
                          <p:cTn id="15" fill="hold">
                            <p:stCondLst>
                              <p:cond delay="0"/>
                            </p:stCondLst>
                            <p:childTnLst>
                              <p:par>
                                <p:cTn id="16" presetID="37"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anim calcmode="lin" valueType="num">
                                      <p:cBhvr>
                                        <p:cTn id="19" dur="500" fill="hold"/>
                                        <p:tgtEl>
                                          <p:spTgt spid="18"/>
                                        </p:tgtEl>
                                        <p:attrNameLst>
                                          <p:attrName>ppt_x</p:attrName>
                                        </p:attrNameLst>
                                      </p:cBhvr>
                                      <p:tavLst>
                                        <p:tav tm="0">
                                          <p:val>
                                            <p:strVal val="#ppt_x"/>
                                          </p:val>
                                        </p:tav>
                                        <p:tav tm="100000">
                                          <p:val>
                                            <p:strVal val="#ppt_x"/>
                                          </p:val>
                                        </p:tav>
                                      </p:tavLst>
                                    </p:anim>
                                    <p:anim calcmode="lin" valueType="num">
                                      <p:cBhvr>
                                        <p:cTn id="20" dur="450" decel="100000" fill="hold"/>
                                        <p:tgtEl>
                                          <p:spTgt spid="18"/>
                                        </p:tgtEl>
                                        <p:attrNameLst>
                                          <p:attrName>ppt_y</p:attrName>
                                        </p:attrNameLst>
                                      </p:cBhvr>
                                      <p:tavLst>
                                        <p:tav tm="0">
                                          <p:val>
                                            <p:strVal val="#ppt_y+1"/>
                                          </p:val>
                                        </p:tav>
                                        <p:tav tm="100000">
                                          <p:val>
                                            <p:strVal val="#ppt_y-.03"/>
                                          </p:val>
                                        </p:tav>
                                      </p:tavLst>
                                    </p:anim>
                                    <p:anim calcmode="lin" valueType="num">
                                      <p:cBhvr>
                                        <p:cTn id="21" dur="50" accel="100000" fill="hold">
                                          <p:stCondLst>
                                            <p:cond delay="450"/>
                                          </p:stCondLst>
                                        </p:cTn>
                                        <p:tgtEl>
                                          <p:spTgt spid="1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5" name="قوة جذب المغناطيس للكرة كانت قوية ما عندم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a:grpSpLocks/>
          </p:cNvGrpSpPr>
          <p:nvPr/>
        </p:nvGrpSpPr>
        <p:grpSpPr bwMode="auto">
          <a:xfrm>
            <a:off x="2821781" y="640080"/>
            <a:ext cx="3500437" cy="1785938"/>
            <a:chOff x="5214942" y="428604"/>
            <a:chExt cx="3500462" cy="1785950"/>
          </a:xfrm>
        </p:grpSpPr>
        <p:sp>
          <p:nvSpPr>
            <p:cNvPr id="4" name="Cloud Callout 3"/>
            <p:cNvSpPr/>
            <p:nvPr/>
          </p:nvSpPr>
          <p:spPr>
            <a:xfrm>
              <a:off x="5214942" y="428604"/>
              <a:ext cx="3500462" cy="1785950"/>
            </a:xfrm>
            <a:prstGeom prst="bevel">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solidFill>
                <a:schemeClr val="tx1"/>
              </a:solidFill>
            </a:ln>
          </p:spPr>
          <p:style>
            <a:lnRef idx="0">
              <a:schemeClr val="accent2"/>
            </a:lnRef>
            <a:fillRef idx="3">
              <a:schemeClr val="accent2"/>
            </a:fillRef>
            <a:effectRef idx="3">
              <a:schemeClr val="accent2"/>
            </a:effectRef>
            <a:fontRef idx="minor">
              <a:schemeClr val="lt1"/>
            </a:fontRef>
          </p:style>
          <p:txBody>
            <a:bodyPr rtlCol="1" anchor="ctr"/>
            <a:lstStyle/>
            <a:p>
              <a:pPr algn="ctr" rtl="1" fontAlgn="auto">
                <a:spcBef>
                  <a:spcPts val="0"/>
                </a:spcBef>
                <a:spcAft>
                  <a:spcPts val="0"/>
                </a:spcAft>
                <a:defRPr/>
              </a:pPr>
              <a:endParaRPr lang="ar-EG"/>
            </a:p>
          </p:txBody>
        </p:sp>
        <p:sp>
          <p:nvSpPr>
            <p:cNvPr id="2" name="Rectangle 1"/>
            <p:cNvSpPr/>
            <p:nvPr/>
          </p:nvSpPr>
          <p:spPr>
            <a:xfrm>
              <a:off x="5368100" y="768796"/>
              <a:ext cx="2905221" cy="940659"/>
            </a:xfrm>
            <a:prstGeom prst="bevel">
              <a:avLst/>
            </a:prstGeom>
          </p:spPr>
          <p:txBody>
            <a:bodyPr wrap="square">
              <a:spAutoFit/>
            </a:bodyPr>
            <a:lstStyle/>
            <a:p>
              <a:pPr algn="r" rtl="1" fontAlgn="auto">
                <a:spcBef>
                  <a:spcPts val="0"/>
                </a:spcBef>
                <a:spcAft>
                  <a:spcPts val="0"/>
                </a:spcAft>
                <a:defRPr/>
              </a:pPr>
              <a:r>
                <a:rPr lang="ar-EG"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أسْتَكْشِفُ أَكْثَر</a:t>
              </a:r>
            </a:p>
          </p:txBody>
        </p:sp>
      </p:grpSp>
      <p:grpSp>
        <p:nvGrpSpPr>
          <p:cNvPr id="5" name="Group 6"/>
          <p:cNvGrpSpPr>
            <a:grpSpLocks/>
          </p:cNvGrpSpPr>
          <p:nvPr/>
        </p:nvGrpSpPr>
        <p:grpSpPr bwMode="auto">
          <a:xfrm>
            <a:off x="377963" y="3412534"/>
            <a:ext cx="7646835" cy="2896786"/>
            <a:chOff x="1702357" y="3429118"/>
            <a:chExt cx="5155659" cy="2880206"/>
          </a:xfrm>
        </p:grpSpPr>
        <p:pic>
          <p:nvPicPr>
            <p:cNvPr id="17412" name="Picture 5" descr="BANNR025.WMF"/>
            <p:cNvPicPr>
              <a:picLocks noChangeAspect="1"/>
            </p:cNvPicPr>
            <p:nvPr/>
          </p:nvPicPr>
          <p:blipFill>
            <a:blip r:embed="rId5"/>
            <a:srcRect/>
            <a:stretch>
              <a:fillRect/>
            </a:stretch>
          </p:blipFill>
          <p:spPr bwMode="auto">
            <a:xfrm flipV="1">
              <a:off x="1702357" y="6206608"/>
              <a:ext cx="163352" cy="102716"/>
            </a:xfrm>
            <a:prstGeom prst="rect">
              <a:avLst/>
            </a:prstGeom>
            <a:noFill/>
            <a:ln w="9525">
              <a:noFill/>
              <a:miter lim="800000"/>
              <a:headEnd/>
              <a:tailEnd/>
            </a:ln>
          </p:spPr>
        </p:pic>
        <p:sp>
          <p:nvSpPr>
            <p:cNvPr id="17413" name="Rectangle 2"/>
            <p:cNvSpPr>
              <a:spLocks noChangeArrowheads="1"/>
            </p:cNvSpPr>
            <p:nvPr/>
          </p:nvSpPr>
          <p:spPr bwMode="auto">
            <a:xfrm>
              <a:off x="1928794" y="3429118"/>
              <a:ext cx="4929222" cy="1569930"/>
            </a:xfrm>
            <a:prstGeom prst="rect">
              <a:avLst/>
            </a:prstGeom>
            <a:noFill/>
            <a:ln w="9525">
              <a:noFill/>
              <a:miter lim="800000"/>
              <a:headEnd/>
              <a:tailEnd/>
            </a:ln>
          </p:spPr>
          <p:txBody>
            <a:bodyPr>
              <a:spAutoFit/>
            </a:bodyPr>
            <a:lstStyle/>
            <a:p>
              <a:pPr algn="r" rtl="1"/>
              <a:r>
                <a:rPr lang="ar-EG" sz="3200" b="1" dirty="0">
                  <a:latin typeface="Calibri" pitchFamily="34" charset="0"/>
                </a:rPr>
                <a:t>ماذا أتوقع لو استخدمت مغناطيساً أقوى أو أضعف من المغناطيس الأول؟ ماذا لو وضعت المغناطيس أسفل لوح الكرتون؟ أختبر توقعاتي.</a:t>
              </a:r>
            </a:p>
          </p:txBody>
        </p:sp>
      </p:grpSp>
    </p:spTree>
  </p:cSld>
  <p:clrMapOvr>
    <a:masterClrMapping/>
  </p:clrMapOvr>
  <p:transition>
    <p:cover dir="d"/>
    <p:sndAc>
      <p:stSnd>
        <p:snd r:embed="rId2" name="0241 - ويندوز كبير.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plus(i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اَسْتَكْشِفُ أَكْثَر.wav"/>
                                        </p:tgtEl>
                                      </p:cMediaNode>
                                    </p:audio>
                                  </p:sub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Scale>
                                      <p:cBhvr>
                                        <p:cTn id="12" dur="5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500" decel="50000" fill="hold">
                                          <p:stCondLst>
                                            <p:cond delay="0"/>
                                          </p:stCondLst>
                                        </p:cTn>
                                        <p:tgtEl>
                                          <p:spTgt spid="5"/>
                                        </p:tgtEl>
                                        <p:attrNameLst>
                                          <p:attrName>ppt_x</p:attrName>
                                          <p:attrName>ppt_y</p:attrName>
                                        </p:attrNameLst>
                                      </p:cBhvr>
                                    </p:animMotion>
                                    <p:animEffect transition="in" filter="fade">
                                      <p:cBhvr>
                                        <p:cTn id="14"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ماذا أتوقع لو استخدمت مغناطيساً أقوى أو أضعف.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a:spLocks noChangeArrowheads="1"/>
          </p:cNvSpPr>
          <p:nvPr/>
        </p:nvSpPr>
        <p:spPr bwMode="auto">
          <a:xfrm>
            <a:off x="468313" y="2735586"/>
            <a:ext cx="8137525" cy="1570037"/>
          </a:xfrm>
          <a:prstGeom prst="rect">
            <a:avLst/>
          </a:prstGeom>
          <a:noFill/>
          <a:ln w="9525">
            <a:noFill/>
            <a:miter lim="800000"/>
            <a:headEnd/>
            <a:tailEnd/>
          </a:ln>
        </p:spPr>
        <p:txBody>
          <a:bodyPr>
            <a:spAutoFit/>
          </a:bodyPr>
          <a:lstStyle/>
          <a:p>
            <a:pPr algn="ctr" rtl="1"/>
            <a:r>
              <a:rPr lang="ar-EG" sz="3200" b="1" dirty="0">
                <a:solidFill>
                  <a:srgbClr val="FF0000"/>
                </a:solidFill>
              </a:rPr>
              <a:t>عند استخدام مغناطيس قوي تنحرف الكرة عن مسارها ويكون التغير في الحركة والانحراف عن المسار أكبر مما لو استخدمنا مغناطيس ضعيف.</a:t>
            </a:r>
            <a:endParaRPr lang="en-US" sz="3200" dirty="0">
              <a:solidFill>
                <a:srgbClr val="FF0000"/>
              </a:solidFill>
            </a:endParaRPr>
          </a:p>
        </p:txBody>
      </p:sp>
      <p:sp>
        <p:nvSpPr>
          <p:cNvPr id="7" name="مربع نص 6"/>
          <p:cNvSpPr txBox="1">
            <a:spLocks noChangeArrowheads="1"/>
          </p:cNvSpPr>
          <p:nvPr/>
        </p:nvSpPr>
        <p:spPr bwMode="auto">
          <a:xfrm>
            <a:off x="478626" y="4221088"/>
            <a:ext cx="7848600" cy="2062163"/>
          </a:xfrm>
          <a:prstGeom prst="rect">
            <a:avLst/>
          </a:prstGeom>
          <a:noFill/>
          <a:ln w="9525">
            <a:noFill/>
            <a:miter lim="800000"/>
            <a:headEnd/>
            <a:tailEnd/>
          </a:ln>
        </p:spPr>
        <p:txBody>
          <a:bodyPr>
            <a:spAutoFit/>
          </a:bodyPr>
          <a:lstStyle/>
          <a:p>
            <a:pPr algn="r"/>
            <a:r>
              <a:rPr lang="ar-EG" sz="3200" b="1" dirty="0">
                <a:solidFill>
                  <a:srgbClr val="FF0000"/>
                </a:solidFill>
              </a:rPr>
              <a:t>يمكن اختبار توقعي بإعادة التجربة السابقة ولكن باستخدام مغناطيس أقل قوة من المغناطيس السابقة وأرسم في كل مرة التغير في مسار الكرة وأقارن بين المسارين.</a:t>
            </a:r>
            <a:endParaRPr lang="en-US" sz="3200" dirty="0">
              <a:solidFill>
                <a:srgbClr val="FF0000"/>
              </a:solidFill>
            </a:endParaRPr>
          </a:p>
          <a:p>
            <a:pPr algn="r"/>
            <a:endParaRPr lang="en-US" sz="3200" dirty="0"/>
          </a:p>
        </p:txBody>
      </p:sp>
      <p:grpSp>
        <p:nvGrpSpPr>
          <p:cNvPr id="8" name="Group 4">
            <a:extLst>
              <a:ext uri="{FF2B5EF4-FFF2-40B4-BE49-F238E27FC236}">
                <a16:creationId xmlns:a16="http://schemas.microsoft.com/office/drawing/2014/main" id="{73A484BD-66BB-4941-ABBC-5743797E6037}"/>
              </a:ext>
            </a:extLst>
          </p:cNvPr>
          <p:cNvGrpSpPr>
            <a:grpSpLocks/>
          </p:cNvGrpSpPr>
          <p:nvPr/>
        </p:nvGrpSpPr>
        <p:grpSpPr bwMode="auto">
          <a:xfrm>
            <a:off x="2821781" y="640080"/>
            <a:ext cx="3500437" cy="1785938"/>
            <a:chOff x="5214942" y="428604"/>
            <a:chExt cx="3500462" cy="1785950"/>
          </a:xfrm>
        </p:grpSpPr>
        <p:sp>
          <p:nvSpPr>
            <p:cNvPr id="10" name="Cloud Callout 3">
              <a:extLst>
                <a:ext uri="{FF2B5EF4-FFF2-40B4-BE49-F238E27FC236}">
                  <a16:creationId xmlns:a16="http://schemas.microsoft.com/office/drawing/2014/main" id="{2B2E04FA-9501-4D6A-A817-07C704BF51B9}"/>
                </a:ext>
              </a:extLst>
            </p:cNvPr>
            <p:cNvSpPr/>
            <p:nvPr/>
          </p:nvSpPr>
          <p:spPr>
            <a:xfrm>
              <a:off x="5214942" y="428604"/>
              <a:ext cx="3500462" cy="1785950"/>
            </a:xfrm>
            <a:prstGeom prst="bevel">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solidFill>
                <a:schemeClr val="tx1"/>
              </a:solidFill>
            </a:ln>
          </p:spPr>
          <p:style>
            <a:lnRef idx="0">
              <a:schemeClr val="accent2"/>
            </a:lnRef>
            <a:fillRef idx="3">
              <a:schemeClr val="accent2"/>
            </a:fillRef>
            <a:effectRef idx="3">
              <a:schemeClr val="accent2"/>
            </a:effectRef>
            <a:fontRef idx="minor">
              <a:schemeClr val="lt1"/>
            </a:fontRef>
          </p:style>
          <p:txBody>
            <a:bodyPr rtlCol="1" anchor="ctr"/>
            <a:lstStyle/>
            <a:p>
              <a:pPr algn="ctr" rtl="1" fontAlgn="auto">
                <a:spcBef>
                  <a:spcPts val="0"/>
                </a:spcBef>
                <a:spcAft>
                  <a:spcPts val="0"/>
                </a:spcAft>
                <a:defRPr/>
              </a:pPr>
              <a:endParaRPr lang="ar-EG"/>
            </a:p>
          </p:txBody>
        </p:sp>
        <p:sp>
          <p:nvSpPr>
            <p:cNvPr id="11" name="Rectangle 1">
              <a:extLst>
                <a:ext uri="{FF2B5EF4-FFF2-40B4-BE49-F238E27FC236}">
                  <a16:creationId xmlns:a16="http://schemas.microsoft.com/office/drawing/2014/main" id="{F23B6654-796D-4350-8373-670001B4464F}"/>
                </a:ext>
              </a:extLst>
            </p:cNvPr>
            <p:cNvSpPr/>
            <p:nvPr/>
          </p:nvSpPr>
          <p:spPr>
            <a:xfrm>
              <a:off x="5368100" y="768796"/>
              <a:ext cx="2905221" cy="940659"/>
            </a:xfrm>
            <a:prstGeom prst="bevel">
              <a:avLst/>
            </a:prstGeom>
          </p:spPr>
          <p:txBody>
            <a:bodyPr wrap="square">
              <a:spAutoFit/>
            </a:bodyPr>
            <a:lstStyle/>
            <a:p>
              <a:pPr algn="r" rtl="1" fontAlgn="auto">
                <a:spcBef>
                  <a:spcPts val="0"/>
                </a:spcBef>
                <a:spcAft>
                  <a:spcPts val="0"/>
                </a:spcAft>
                <a:defRPr/>
              </a:pPr>
              <a:r>
                <a:rPr lang="ar-EG"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أسْتَكْشِفُ أَكْثَر</a:t>
              </a:r>
            </a:p>
          </p:txBody>
        </p:sp>
      </p:grpSp>
    </p:spTree>
  </p:cSld>
  <p:clrMapOvr>
    <a:masterClrMapping/>
  </p:clrMapOvr>
  <p:transition>
    <p:cover dir="d"/>
    <p:sndAc>
      <p:stSnd>
        <p:snd r:embed="rId2" name="0241 - ويندوز كبير.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4)">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عند استخدام مغناطيس قوي تنحرف الكرة عن مسارها.wav"/>
                                        </p:tgtEl>
                                      </p:cMediaNode>
                                    </p:audio>
                                  </p:sub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attrNameLst>
                                          <p:attrName/>
                                        </p:attrNameLst>
                                      </p:cBhvr>
                                    </p:anim>
                                  </p:childTnLst>
                                  <p:subTnLst>
                                    <p:audio>
                                      <p:cMediaNode>
                                        <p:cTn display="0" masterRel="sameClick">
                                          <p:stCondLst>
                                            <p:cond evt="begin" delay="0">
                                              <p:tn val="10"/>
                                            </p:cond>
                                          </p:stCondLst>
                                          <p:endCondLst>
                                            <p:cond evt="onStopAudio" delay="0">
                                              <p:tgtEl>
                                                <p:sldTgt/>
                                              </p:tgtEl>
                                            </p:cond>
                                          </p:endCondLst>
                                        </p:cTn>
                                        <p:tgtEl>
                                          <p:sndTgt r:embed="rId4" name="يمكن اختبار توقعي بإعادة التجرب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a:spLocks noChangeArrowheads="1"/>
          </p:cNvSpPr>
          <p:nvPr/>
        </p:nvSpPr>
        <p:spPr bwMode="auto">
          <a:xfrm>
            <a:off x="539750" y="4267200"/>
            <a:ext cx="8137525" cy="1754188"/>
          </a:xfrm>
          <a:prstGeom prst="rect">
            <a:avLst/>
          </a:prstGeom>
          <a:noFill/>
          <a:ln w="9525">
            <a:noFill/>
            <a:miter lim="800000"/>
            <a:headEnd/>
            <a:tailEnd/>
          </a:ln>
        </p:spPr>
        <p:txBody>
          <a:bodyPr>
            <a:spAutoFit/>
          </a:bodyPr>
          <a:lstStyle/>
          <a:p>
            <a:pPr algn="ctr" rtl="1"/>
            <a:r>
              <a:rPr lang="ar-EG" sz="3600" b="1" dirty="0"/>
              <a:t>ويمكن اختبار ذلك بإعادة التجربة السابقة ولكن بوضع المغناطيس تحت اللوح الكارتوني وأرسم مسار الكرة على اللوح وملاحظة الفرق.</a:t>
            </a:r>
            <a:endParaRPr lang="en-US" sz="3600" dirty="0"/>
          </a:p>
        </p:txBody>
      </p:sp>
      <p:sp>
        <p:nvSpPr>
          <p:cNvPr id="7" name="مربع نص 6"/>
          <p:cNvSpPr txBox="1">
            <a:spLocks noChangeArrowheads="1"/>
          </p:cNvSpPr>
          <p:nvPr/>
        </p:nvSpPr>
        <p:spPr bwMode="auto">
          <a:xfrm>
            <a:off x="611188" y="2924175"/>
            <a:ext cx="7921625" cy="1201738"/>
          </a:xfrm>
          <a:prstGeom prst="rect">
            <a:avLst/>
          </a:prstGeom>
          <a:noFill/>
          <a:ln w="9525">
            <a:noFill/>
            <a:miter lim="800000"/>
            <a:headEnd/>
            <a:tailEnd/>
          </a:ln>
        </p:spPr>
        <p:txBody>
          <a:bodyPr>
            <a:spAutoFit/>
          </a:bodyPr>
          <a:lstStyle/>
          <a:p>
            <a:pPr algn="r"/>
            <a:r>
              <a:rPr lang="ar-EG" sz="3600" b="1" dirty="0"/>
              <a:t>عند استخدام المغناطيس تحت لوح كرتوني فإنه  سيؤثر في الكرة أثناء حركتها على اللوح الكارتوني.</a:t>
            </a:r>
            <a:endParaRPr lang="en-US" sz="3600" dirty="0"/>
          </a:p>
        </p:txBody>
      </p:sp>
      <p:grpSp>
        <p:nvGrpSpPr>
          <p:cNvPr id="8" name="Group 4">
            <a:extLst>
              <a:ext uri="{FF2B5EF4-FFF2-40B4-BE49-F238E27FC236}">
                <a16:creationId xmlns:a16="http://schemas.microsoft.com/office/drawing/2014/main" id="{9E2FF4E8-3C22-451E-BD86-D0E037A3E5CE}"/>
              </a:ext>
            </a:extLst>
          </p:cNvPr>
          <p:cNvGrpSpPr>
            <a:grpSpLocks/>
          </p:cNvGrpSpPr>
          <p:nvPr/>
        </p:nvGrpSpPr>
        <p:grpSpPr bwMode="auto">
          <a:xfrm>
            <a:off x="2821781" y="640080"/>
            <a:ext cx="3500437" cy="1785938"/>
            <a:chOff x="5214942" y="428604"/>
            <a:chExt cx="3500462" cy="1785950"/>
          </a:xfrm>
        </p:grpSpPr>
        <p:sp>
          <p:nvSpPr>
            <p:cNvPr id="10" name="Cloud Callout 3">
              <a:extLst>
                <a:ext uri="{FF2B5EF4-FFF2-40B4-BE49-F238E27FC236}">
                  <a16:creationId xmlns:a16="http://schemas.microsoft.com/office/drawing/2014/main" id="{D9923A07-5FDA-4DCB-8B79-08B7C783EF4E}"/>
                </a:ext>
              </a:extLst>
            </p:cNvPr>
            <p:cNvSpPr/>
            <p:nvPr/>
          </p:nvSpPr>
          <p:spPr>
            <a:xfrm>
              <a:off x="5214942" y="428604"/>
              <a:ext cx="3500462" cy="1785950"/>
            </a:xfrm>
            <a:prstGeom prst="bevel">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solidFill>
                <a:schemeClr val="tx1"/>
              </a:solidFill>
            </a:ln>
          </p:spPr>
          <p:style>
            <a:lnRef idx="0">
              <a:schemeClr val="accent2"/>
            </a:lnRef>
            <a:fillRef idx="3">
              <a:schemeClr val="accent2"/>
            </a:fillRef>
            <a:effectRef idx="3">
              <a:schemeClr val="accent2"/>
            </a:effectRef>
            <a:fontRef idx="minor">
              <a:schemeClr val="lt1"/>
            </a:fontRef>
          </p:style>
          <p:txBody>
            <a:bodyPr rtlCol="1" anchor="ctr"/>
            <a:lstStyle/>
            <a:p>
              <a:pPr algn="ctr" rtl="1" fontAlgn="auto">
                <a:spcBef>
                  <a:spcPts val="0"/>
                </a:spcBef>
                <a:spcAft>
                  <a:spcPts val="0"/>
                </a:spcAft>
                <a:defRPr/>
              </a:pPr>
              <a:endParaRPr lang="ar-EG"/>
            </a:p>
          </p:txBody>
        </p:sp>
        <p:sp>
          <p:nvSpPr>
            <p:cNvPr id="11" name="Rectangle 1">
              <a:extLst>
                <a:ext uri="{FF2B5EF4-FFF2-40B4-BE49-F238E27FC236}">
                  <a16:creationId xmlns:a16="http://schemas.microsoft.com/office/drawing/2014/main" id="{3A05D772-8DCC-4790-B7B3-EA7C4550D259}"/>
                </a:ext>
              </a:extLst>
            </p:cNvPr>
            <p:cNvSpPr/>
            <p:nvPr/>
          </p:nvSpPr>
          <p:spPr>
            <a:xfrm>
              <a:off x="5368100" y="768796"/>
              <a:ext cx="2905221" cy="940659"/>
            </a:xfrm>
            <a:prstGeom prst="bevel">
              <a:avLst/>
            </a:prstGeom>
          </p:spPr>
          <p:txBody>
            <a:bodyPr wrap="square">
              <a:spAutoFit/>
            </a:bodyPr>
            <a:lstStyle/>
            <a:p>
              <a:pPr algn="r" rtl="1" fontAlgn="auto">
                <a:spcBef>
                  <a:spcPts val="0"/>
                </a:spcBef>
                <a:spcAft>
                  <a:spcPts val="0"/>
                </a:spcAft>
                <a:defRPr/>
              </a:pPr>
              <a:r>
                <a:rPr lang="ar-EG"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أسْتَكْشِفُ أَكْثَر</a:t>
              </a:r>
            </a:p>
          </p:txBody>
        </p:sp>
      </p:grpSp>
    </p:spTree>
  </p:cSld>
  <p:clrMapOvr>
    <a:masterClrMapping/>
  </p:clrMapOvr>
  <p:transition>
    <p:cover dir="d"/>
    <p:sndAc>
      <p:stSnd>
        <p:snd r:embed="rId2" name="0241 - ويندوز كبير.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to="" calcmode="lin" valueType="num">
                                      <p:cBhvr>
                                        <p:cTn id="7" dur="1" fill="hold"/>
                                        <p:tgtEl>
                                          <p:spTgt spid="7">
                                            <p:txEl>
                                              <p:pRg st="0" end="0"/>
                                            </p:txEl>
                                          </p:spTgt>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عند استخدام المغناطيس تحت ل.wav"/>
                                        </p:tgtEl>
                                      </p:cMediaNode>
                                    </p:audio>
                                  </p:sub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4)">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4" name="عند استخدام المغناطيس تحت لوح كرتوني فإنه.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مربع الكتابة, مربع النص, ورقة, أخضر png">
            <a:extLst>
              <a:ext uri="{FF2B5EF4-FFF2-40B4-BE49-F238E27FC236}">
                <a16:creationId xmlns:a16="http://schemas.microsoft.com/office/drawing/2014/main" id="{6912FB67-3AE4-4EE0-B714-318A8D3A2B5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1777094" y="-223947"/>
            <a:ext cx="5409819" cy="8730079"/>
          </a:xfrm>
          <a:prstGeom prst="rect">
            <a:avLst/>
          </a:prstGeom>
          <a:noFill/>
        </p:spPr>
      </p:pic>
      <p:grpSp>
        <p:nvGrpSpPr>
          <p:cNvPr id="2" name="Group 10">
            <a:extLst>
              <a:ext uri="{FF2B5EF4-FFF2-40B4-BE49-F238E27FC236}">
                <a16:creationId xmlns:a16="http://schemas.microsoft.com/office/drawing/2014/main" id="{68D13712-207B-4BDE-BDF3-285AB5EE0751}"/>
              </a:ext>
            </a:extLst>
          </p:cNvPr>
          <p:cNvGrpSpPr>
            <a:grpSpLocks/>
          </p:cNvGrpSpPr>
          <p:nvPr/>
        </p:nvGrpSpPr>
        <p:grpSpPr bwMode="auto">
          <a:xfrm>
            <a:off x="3357562" y="3789040"/>
            <a:ext cx="2428875" cy="1000125"/>
            <a:chOff x="6143636" y="285728"/>
            <a:chExt cx="2428892" cy="1000132"/>
          </a:xfrm>
          <a:noFill/>
        </p:grpSpPr>
        <p:sp>
          <p:nvSpPr>
            <p:cNvPr id="3" name="Flowchart: Delay 9">
              <a:extLst>
                <a:ext uri="{FF2B5EF4-FFF2-40B4-BE49-F238E27FC236}">
                  <a16:creationId xmlns:a16="http://schemas.microsoft.com/office/drawing/2014/main" id="{23E22F17-0FDE-4BB2-9AC1-983B37D57259}"/>
                </a:ext>
              </a:extLst>
            </p:cNvPr>
            <p:cNvSpPr/>
            <p:nvPr/>
          </p:nvSpPr>
          <p:spPr>
            <a:xfrm rot="5400000">
              <a:off x="6858016" y="-428652"/>
              <a:ext cx="1000132" cy="2428892"/>
            </a:xfrm>
            <a:prstGeom prst="flowChartDelay">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4" name="Rectangle 1">
              <a:extLst>
                <a:ext uri="{FF2B5EF4-FFF2-40B4-BE49-F238E27FC236}">
                  <a16:creationId xmlns:a16="http://schemas.microsoft.com/office/drawing/2014/main" id="{117E4A35-E8C6-45AD-A06A-D950B5359945}"/>
                </a:ext>
              </a:extLst>
            </p:cNvPr>
            <p:cNvSpPr>
              <a:spLocks noChangeArrowheads="1"/>
            </p:cNvSpPr>
            <p:nvPr/>
          </p:nvSpPr>
          <p:spPr bwMode="auto">
            <a:xfrm>
              <a:off x="6557617" y="425215"/>
              <a:ext cx="1728369" cy="646336"/>
            </a:xfrm>
            <a:prstGeom prst="rect">
              <a:avLst/>
            </a:prstGeom>
            <a:grpFill/>
            <a:ln w="9525">
              <a:noFill/>
              <a:miter lim="800000"/>
              <a:headEnd/>
              <a:tailEnd/>
            </a:ln>
          </p:spPr>
          <p:txBody>
            <a:bodyPr wrap="none">
              <a:spAutoFit/>
            </a:bodyPr>
            <a:lstStyle/>
            <a:p>
              <a:pPr algn="r" rtl="1"/>
              <a:r>
                <a:rPr lang="ar-EG" sz="3600" b="1">
                  <a:latin typeface="Calibri" pitchFamily="34" charset="0"/>
                </a:rPr>
                <a:t>أَقْرَأُ وَأَتَعَلَّمُ</a:t>
              </a:r>
              <a:endParaRPr lang="ar-EG" sz="3600">
                <a:latin typeface="Calibri" pitchFamily="34" charset="0"/>
              </a:endParaRPr>
            </a:p>
          </p:txBody>
        </p:sp>
      </p:grpSp>
    </p:spTree>
    <p:extLst>
      <p:ext uri="{BB962C8B-B14F-4D97-AF65-F5344CB8AC3E}">
        <p14:creationId xmlns:p14="http://schemas.microsoft.com/office/powerpoint/2010/main" val="3192730403"/>
      </p:ext>
    </p:extLst>
  </p:cSld>
  <p:clrMapOvr>
    <a:masterClrMapping/>
  </p:clrMapOvr>
  <p:transition>
    <p:sndAc>
      <p:stSnd>
        <p:snd r:embed="rId2" name="0026 - غلق الويندوز.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أَقْرَأُ وَأَتَعَلَّ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Rectangle 2"/>
          <p:cNvSpPr>
            <a:spLocks noChangeArrowheads="1"/>
          </p:cNvSpPr>
          <p:nvPr/>
        </p:nvSpPr>
        <p:spPr bwMode="auto">
          <a:xfrm>
            <a:off x="1884362" y="2204864"/>
            <a:ext cx="5375275" cy="1570038"/>
          </a:xfrm>
          <a:prstGeom prst="rect">
            <a:avLst/>
          </a:prstGeom>
          <a:solidFill>
            <a:schemeClr val="accent6">
              <a:lumMod val="20000"/>
              <a:lumOff val="80000"/>
            </a:schemeClr>
          </a:solidFill>
          <a:ln w="9525">
            <a:noFill/>
            <a:miter lim="800000"/>
            <a:headEnd/>
            <a:tailEnd/>
          </a:ln>
        </p:spPr>
        <p:txBody>
          <a:bodyPr>
            <a:spAutoFit/>
          </a:bodyPr>
          <a:lstStyle/>
          <a:p>
            <a:pPr algn="r" rtl="1"/>
            <a:r>
              <a:rPr lang="ar-EG" sz="2800" b="1" dirty="0">
                <a:solidFill>
                  <a:srgbClr val="FF0000"/>
                </a:solidFill>
                <a:latin typeface="Calibri" pitchFamily="34" charset="0"/>
              </a:rPr>
              <a:t>      </a:t>
            </a:r>
            <a:r>
              <a:rPr lang="ar-EG" sz="3200" b="1" dirty="0" err="1">
                <a:solidFill>
                  <a:srgbClr val="FF0000"/>
                </a:solidFill>
                <a:latin typeface="Calibri" pitchFamily="34" charset="0"/>
              </a:rPr>
              <a:t>ال</a:t>
            </a:r>
            <a:r>
              <a:rPr lang="ar-SA" sz="3200" b="1" dirty="0">
                <a:solidFill>
                  <a:srgbClr val="FF0000"/>
                </a:solidFill>
                <a:latin typeface="Calibri" pitchFamily="34" charset="0"/>
              </a:rPr>
              <a:t>سؤال الأساسي</a:t>
            </a:r>
            <a:r>
              <a:rPr lang="ar-EG" sz="3200" b="1" dirty="0">
                <a:solidFill>
                  <a:srgbClr val="FF0000"/>
                </a:solidFill>
                <a:latin typeface="Calibri" pitchFamily="34" charset="0"/>
              </a:rPr>
              <a:t> </a:t>
            </a:r>
            <a:endParaRPr lang="ar-EG" sz="2800" b="1" dirty="0">
              <a:solidFill>
                <a:srgbClr val="FF0000"/>
              </a:solidFill>
              <a:latin typeface="Calibri" pitchFamily="34" charset="0"/>
            </a:endParaRPr>
          </a:p>
          <a:p>
            <a:pPr algn="ctr"/>
            <a:r>
              <a:rPr lang="ar-SA" sz="3200" b="1" dirty="0">
                <a:latin typeface="Calibri" pitchFamily="34" charset="0"/>
              </a:rPr>
              <a:t>كيف يمكن أن يؤثر الدفع أو السحب في حركة الأجسام؟</a:t>
            </a:r>
            <a:endParaRPr lang="ar-EG" sz="3200" b="1" dirty="0">
              <a:latin typeface="Calibri" pitchFamily="34" charset="0"/>
            </a:endParaRPr>
          </a:p>
        </p:txBody>
      </p:sp>
      <p:pic>
        <p:nvPicPr>
          <p:cNvPr id="21514" name="Picture 1" descr="http://projects.nooor.com/LearningCenter/Books/T2-2_5/T2-2/040030/FreeFiles/arrowP.gif"/>
          <p:cNvPicPr>
            <a:picLocks noChangeAspect="1" noChangeArrowheads="1"/>
          </p:cNvPicPr>
          <p:nvPr/>
        </p:nvPicPr>
        <p:blipFill>
          <a:blip r:embed="rId5"/>
          <a:srcRect/>
          <a:stretch>
            <a:fillRect/>
          </a:stretch>
        </p:blipFill>
        <p:spPr bwMode="auto">
          <a:xfrm>
            <a:off x="6744336" y="2425915"/>
            <a:ext cx="306388" cy="257175"/>
          </a:xfrm>
          <a:prstGeom prst="rect">
            <a:avLst/>
          </a:prstGeom>
          <a:noFill/>
          <a:ln w="9525">
            <a:noFill/>
            <a:miter lim="800000"/>
            <a:headEnd/>
            <a:tailEnd/>
          </a:ln>
        </p:spPr>
      </p:pic>
    </p:spTree>
  </p:cSld>
  <p:clrMapOvr>
    <a:masterClrMapping/>
  </p:clrMapOvr>
  <p:transition>
    <p:wipe dir="u"/>
    <p:sndAc>
      <p:stSnd>
        <p:snd r:embed="rId2" name="0241 - ويندوز كبير.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1514"/>
                                        </p:tgtEl>
                                        <p:attrNameLst>
                                          <p:attrName>style.visibility</p:attrName>
                                        </p:attrNameLst>
                                      </p:cBhvr>
                                      <p:to>
                                        <p:strVal val="visible"/>
                                      </p:to>
                                    </p:set>
                                    <p:anim calcmode="lin" valueType="num">
                                      <p:cBhvr>
                                        <p:cTn id="7" dur="500" fill="hold"/>
                                        <p:tgtEl>
                                          <p:spTgt spid="21514"/>
                                        </p:tgtEl>
                                        <p:attrNameLst>
                                          <p:attrName>ppt_w</p:attrName>
                                        </p:attrNameLst>
                                      </p:cBhvr>
                                      <p:tavLst>
                                        <p:tav tm="0">
                                          <p:val>
                                            <p:fltVal val="0"/>
                                          </p:val>
                                        </p:tav>
                                        <p:tav tm="100000">
                                          <p:val>
                                            <p:strVal val="#ppt_w"/>
                                          </p:val>
                                        </p:tav>
                                      </p:tavLst>
                                    </p:anim>
                                    <p:anim calcmode="lin" valueType="num">
                                      <p:cBhvr>
                                        <p:cTn id="8" dur="500" fill="hold"/>
                                        <p:tgtEl>
                                          <p:spTgt spid="21514"/>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21513">
                                            <p:txEl>
                                              <p:pRg st="0" end="0"/>
                                            </p:txEl>
                                          </p:spTgt>
                                        </p:tgtEl>
                                        <p:attrNameLst>
                                          <p:attrName>style.visibility</p:attrName>
                                        </p:attrNameLst>
                                      </p:cBhvr>
                                      <p:to>
                                        <p:strVal val="visible"/>
                                      </p:to>
                                    </p:set>
                                    <p:anim calcmode="lin" valueType="num">
                                      <p:cBhvr>
                                        <p:cTn id="11" dur="500" fill="hold"/>
                                        <p:tgtEl>
                                          <p:spTgt spid="2151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1513">
                                            <p:txEl>
                                              <p:pRg st="0" end="0"/>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3" name="السؤال الأساسي.wav"/>
                                        </p:tgtEl>
                                      </p:cMediaNode>
                                    </p:audio>
                                  </p:sub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21513">
                                            <p:txEl>
                                              <p:pRg st="1" end="1"/>
                                            </p:txEl>
                                          </p:spTgt>
                                        </p:tgtEl>
                                        <p:attrNameLst>
                                          <p:attrName>style.visibility</p:attrName>
                                        </p:attrNameLst>
                                      </p:cBhvr>
                                      <p:to>
                                        <p:strVal val="visible"/>
                                      </p:to>
                                    </p:set>
                                    <p:anim calcmode="lin" valueType="num">
                                      <p:cBhvr>
                                        <p:cTn id="17" dur="500" fill="hold"/>
                                        <p:tgtEl>
                                          <p:spTgt spid="2151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1513">
                                            <p:txEl>
                                              <p:pRg st="1" end="1"/>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5"/>
                                            </p:cond>
                                          </p:stCondLst>
                                          <p:endCondLst>
                                            <p:cond evt="onStopAudio" delay="0">
                                              <p:tgtEl>
                                                <p:sldTgt/>
                                              </p:tgtEl>
                                            </p:cond>
                                          </p:endCondLst>
                                        </p:cTn>
                                        <p:tgtEl>
                                          <p:sndTgt r:embed="rId4" name="كيف يمكن أن يؤثر الدفع أو السحب.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3"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9"/>
          <p:cNvGrpSpPr>
            <a:grpSpLocks/>
          </p:cNvGrpSpPr>
          <p:nvPr/>
        </p:nvGrpSpPr>
        <p:grpSpPr bwMode="auto">
          <a:xfrm>
            <a:off x="611560" y="592956"/>
            <a:ext cx="5327701" cy="2071687"/>
            <a:chOff x="71406" y="1357298"/>
            <a:chExt cx="5327738" cy="2071702"/>
          </a:xfrm>
          <a:noFill/>
        </p:grpSpPr>
        <p:sp>
          <p:nvSpPr>
            <p:cNvPr id="9" name="Cloud Callout 8"/>
            <p:cNvSpPr/>
            <p:nvPr/>
          </p:nvSpPr>
          <p:spPr>
            <a:xfrm>
              <a:off x="71406" y="1357298"/>
              <a:ext cx="2428892" cy="2071702"/>
            </a:xfrm>
            <a:prstGeom prst="cloudCallout">
              <a:avLst>
                <a:gd name="adj1" fmla="val 67768"/>
                <a:gd name="adj2" fmla="val 57671"/>
              </a:avLst>
            </a:prstGeom>
            <a:grpFill/>
            <a:ln w="19050">
              <a:noFill/>
            </a:ln>
          </p:spPr>
          <p:style>
            <a:lnRef idx="0">
              <a:schemeClr val="dk1"/>
            </a:lnRef>
            <a:fillRef idx="3">
              <a:schemeClr val="dk1"/>
            </a:fillRef>
            <a:effectRef idx="3">
              <a:schemeClr val="dk1"/>
            </a:effectRef>
            <a:fontRef idx="minor">
              <a:schemeClr val="lt1"/>
            </a:fontRef>
          </p:style>
          <p:txBody>
            <a:bodyPr rtlCol="1" anchor="ctr"/>
            <a:lstStyle/>
            <a:p>
              <a:pPr algn="ctr" rtl="1" fontAlgn="auto">
                <a:spcBef>
                  <a:spcPts val="0"/>
                </a:spcBef>
                <a:spcAft>
                  <a:spcPts val="0"/>
                </a:spcAft>
                <a:defRPr/>
              </a:pPr>
              <a:endParaRPr lang="ar-EG"/>
            </a:p>
          </p:txBody>
        </p:sp>
        <p:sp>
          <p:nvSpPr>
            <p:cNvPr id="2" name="Rectangle 1"/>
            <p:cNvSpPr/>
            <p:nvPr/>
          </p:nvSpPr>
          <p:spPr>
            <a:xfrm>
              <a:off x="3773378" y="2256969"/>
              <a:ext cx="1625766" cy="1015663"/>
            </a:xfrm>
            <a:prstGeom prst="rect">
              <a:avLst/>
            </a:prstGeom>
            <a:grpFill/>
            <a:ln>
              <a:noFill/>
            </a:ln>
          </p:spPr>
          <p:txBody>
            <a:bodyPr wrap="none">
              <a:spAutoFit/>
            </a:bodyPr>
            <a:lstStyle/>
            <a:p>
              <a:pPr algn="r" rtl="1" fontAlgn="auto">
                <a:spcBef>
                  <a:spcPts val="0"/>
                </a:spcBef>
                <a:spcAft>
                  <a:spcPts val="0"/>
                </a:spcAft>
                <a:defRPr/>
              </a:pPr>
              <a:r>
                <a:rPr lang="ar-EG" sz="6000" b="1" dirty="0">
                  <a:ln w="18415" cmpd="sng">
                    <a:solidFill>
                      <a:schemeClr val="tx1"/>
                    </a:solidFill>
                    <a:prstDash val="solid"/>
                  </a:ln>
                  <a:effectLst>
                    <a:outerShdw blurRad="63500" dir="3600000" algn="tl" rotWithShape="0">
                      <a:srgbClr val="000000">
                        <a:alpha val="70000"/>
                      </a:srgbClr>
                    </a:outerShdw>
                  </a:effectLst>
                  <a:latin typeface="+mn-lt"/>
                  <a:cs typeface="+mn-cs"/>
                </a:rPr>
                <a:t>الْقُوَى</a:t>
              </a:r>
            </a:p>
          </p:txBody>
        </p:sp>
      </p:grpSp>
      <p:grpSp>
        <p:nvGrpSpPr>
          <p:cNvPr id="10" name="Group 7"/>
          <p:cNvGrpSpPr>
            <a:grpSpLocks/>
          </p:cNvGrpSpPr>
          <p:nvPr/>
        </p:nvGrpSpPr>
        <p:grpSpPr bwMode="auto">
          <a:xfrm>
            <a:off x="2594503" y="368682"/>
            <a:ext cx="4429125" cy="1071563"/>
            <a:chOff x="4500562" y="357166"/>
            <a:chExt cx="4429124" cy="1071570"/>
          </a:xfrm>
          <a:noFill/>
        </p:grpSpPr>
        <p:sp>
          <p:nvSpPr>
            <p:cNvPr id="7" name="Double Wave 6"/>
            <p:cNvSpPr/>
            <p:nvPr/>
          </p:nvSpPr>
          <p:spPr>
            <a:xfrm>
              <a:off x="4500562" y="357166"/>
              <a:ext cx="4429124" cy="1071570"/>
            </a:xfrm>
            <a:prstGeom prst="doubleWave">
              <a:avLst>
                <a:gd name="adj1" fmla="val 6250"/>
                <a:gd name="adj2" fmla="val -1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5" name="Rectangle 4"/>
            <p:cNvSpPr/>
            <p:nvPr/>
          </p:nvSpPr>
          <p:spPr>
            <a:xfrm>
              <a:off x="5286380" y="500042"/>
              <a:ext cx="2928926" cy="830997"/>
            </a:xfrm>
            <a:prstGeom prst="rect">
              <a:avLst/>
            </a:prstGeom>
            <a:grpFill/>
            <a:ln>
              <a:noFill/>
            </a:ln>
          </p:spPr>
          <p:txBody>
            <a:bodyPr>
              <a:spAutoFit/>
            </a:bodyPr>
            <a:lstStyle/>
            <a:p>
              <a:pPr algn="r" rtl="1" fontAlgn="auto">
                <a:spcBef>
                  <a:spcPts val="0"/>
                </a:spcBef>
                <a:spcAft>
                  <a:spcPts val="0"/>
                </a:spcAft>
                <a:defRPr/>
              </a:pPr>
              <a:r>
                <a:rPr lang="ar-EG" sz="4800" b="1"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mn-lt"/>
                  <a:cs typeface="+mn-cs"/>
                </a:rPr>
                <a:t>الْفَصْلُ السَابعُ</a:t>
              </a:r>
            </a:p>
          </p:txBody>
        </p:sp>
      </p:grpSp>
      <p:pic>
        <p:nvPicPr>
          <p:cNvPr id="4115" name="Picture 19"/>
          <p:cNvPicPr>
            <a:picLocks noChangeAspect="1" noChangeArrowheads="1"/>
          </p:cNvPicPr>
          <p:nvPr/>
        </p:nvPicPr>
        <p:blipFill>
          <a:blip r:embed="rId5">
            <a:lum contrast="30000"/>
          </a:blip>
          <a:srcRect/>
          <a:stretch>
            <a:fillRect/>
          </a:stretch>
        </p:blipFill>
        <p:spPr bwMode="auto">
          <a:xfrm>
            <a:off x="2267744" y="2465862"/>
            <a:ext cx="4944589" cy="38457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09998389"/>
      </p:ext>
    </p:extLst>
  </p:cSld>
  <p:clrMapOvr>
    <a:masterClrMapping/>
  </p:clrMapOvr>
  <p:transition>
    <p:cover dir="d"/>
    <p:sndAc>
      <p:stSnd>
        <p:snd r:embed="rId2" name="0293 - ويندوز صغير.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الْفَصْلُ السَابعُ.wav"/>
                                        </p:tgtEl>
                                      </p:cMediaNode>
                                    </p:audio>
                                  </p:sub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strVal val="#ppt_w*0.05"/>
                                          </p:val>
                                        </p:tav>
                                        <p:tav tm="100000">
                                          <p:val>
                                            <p:strVal val="#ppt_w"/>
                                          </p:val>
                                        </p:tav>
                                      </p:tavLst>
                                    </p:anim>
                                    <p:anim calcmode="lin" valueType="num">
                                      <p:cBhvr>
                                        <p:cTn id="26" dur="500" fill="hold"/>
                                        <p:tgtEl>
                                          <p:spTgt spid="6"/>
                                        </p:tgtEl>
                                        <p:attrNameLst>
                                          <p:attrName>ppt_h</p:attrName>
                                        </p:attrNameLst>
                                      </p:cBhvr>
                                      <p:tavLst>
                                        <p:tav tm="0">
                                          <p:val>
                                            <p:strVal val="#ppt_h"/>
                                          </p:val>
                                        </p:tav>
                                        <p:tav tm="100000">
                                          <p:val>
                                            <p:strVal val="#ppt_h"/>
                                          </p:val>
                                        </p:tav>
                                      </p:tavLst>
                                    </p:anim>
                                    <p:anim calcmode="lin" valueType="num">
                                      <p:cBhvr>
                                        <p:cTn id="27" dur="500" fill="hold"/>
                                        <p:tgtEl>
                                          <p:spTgt spid="6"/>
                                        </p:tgtEl>
                                        <p:attrNameLst>
                                          <p:attrName>ppt_x</p:attrName>
                                        </p:attrNameLst>
                                      </p:cBhvr>
                                      <p:tavLst>
                                        <p:tav tm="0">
                                          <p:val>
                                            <p:strVal val="#ppt_x-.2"/>
                                          </p:val>
                                        </p:tav>
                                        <p:tav tm="100000">
                                          <p:val>
                                            <p:strVal val="#ppt_x"/>
                                          </p:val>
                                        </p:tav>
                                      </p:tavLst>
                                    </p:anim>
                                    <p:anim calcmode="lin" valueType="num">
                                      <p:cBhvr>
                                        <p:cTn id="28" dur="500" fill="hold"/>
                                        <p:tgtEl>
                                          <p:spTgt spid="6"/>
                                        </p:tgtEl>
                                        <p:attrNameLst>
                                          <p:attrName>ppt_y</p:attrName>
                                        </p:attrNameLst>
                                      </p:cBhvr>
                                      <p:tavLst>
                                        <p:tav tm="0">
                                          <p:val>
                                            <p:strVal val="#ppt_y"/>
                                          </p:val>
                                        </p:tav>
                                        <p:tav tm="100000">
                                          <p:val>
                                            <p:strVal val="#ppt_y"/>
                                          </p:val>
                                        </p:tav>
                                      </p:tavLst>
                                    </p:anim>
                                    <p:animEffect transition="in" filter="fade">
                                      <p:cBhvr>
                                        <p:cTn id="29" dur="500"/>
                                        <p:tgtEl>
                                          <p:spTgt spid="6"/>
                                        </p:tgtEl>
                                      </p:cBhvr>
                                    </p:animEffect>
                                  </p:childTnLst>
                                  <p:subTnLst>
                                    <p:audio>
                                      <p:cMediaNode>
                                        <p:cTn display="0" masterRel="sameClick">
                                          <p:stCondLst>
                                            <p:cond evt="begin" delay="0">
                                              <p:tn val="23"/>
                                            </p:cond>
                                          </p:stCondLst>
                                          <p:endCondLst>
                                            <p:cond evt="onStopAudio" delay="0">
                                              <p:tgtEl>
                                                <p:sldTgt/>
                                              </p:tgtEl>
                                            </p:cond>
                                          </p:endCondLst>
                                        </p:cTn>
                                        <p:tgtEl>
                                          <p:sndTgt r:embed="rId4" name="الْقُوَى.wav"/>
                                        </p:tgtEl>
                                      </p:cMediaNode>
                                    </p:audio>
                                  </p:subTnLst>
                                </p:cTn>
                              </p:par>
                            </p:childTnLst>
                          </p:cTn>
                        </p:par>
                      </p:childTnLst>
                    </p:cTn>
                  </p:par>
                  <p:par>
                    <p:cTn id="30" fill="hold">
                      <p:stCondLst>
                        <p:cond delay="indefinite"/>
                      </p:stCondLst>
                      <p:childTnLst>
                        <p:par>
                          <p:cTn id="31" fill="hold">
                            <p:stCondLst>
                              <p:cond delay="0"/>
                            </p:stCondLst>
                            <p:childTnLst>
                              <p:par>
                                <p:cTn id="32" presetID="4" presetClass="entr" presetSubtype="16" fill="hold" nodeType="clickEffect">
                                  <p:stCondLst>
                                    <p:cond delay="0"/>
                                  </p:stCondLst>
                                  <p:childTnLst>
                                    <p:set>
                                      <p:cBhvr>
                                        <p:cTn id="33" dur="1" fill="hold">
                                          <p:stCondLst>
                                            <p:cond delay="0"/>
                                          </p:stCondLst>
                                        </p:cTn>
                                        <p:tgtEl>
                                          <p:spTgt spid="4115"/>
                                        </p:tgtEl>
                                        <p:attrNameLst>
                                          <p:attrName>style.visibility</p:attrName>
                                        </p:attrNameLst>
                                      </p:cBhvr>
                                      <p:to>
                                        <p:strVal val="visible"/>
                                      </p:to>
                                    </p:set>
                                    <p:animEffect transition="in" filter="box(in)">
                                      <p:cBhvr>
                                        <p:cTn id="34" dur="500"/>
                                        <p:tgtEl>
                                          <p:spTgt spid="4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46A326E-897D-4BAD-BA13-E8B32071B927}"/>
              </a:ext>
            </a:extLst>
          </p:cNvPr>
          <p:cNvSpPr>
            <a:spLocks noChangeArrowheads="1"/>
          </p:cNvSpPr>
          <p:nvPr/>
        </p:nvSpPr>
        <p:spPr bwMode="auto">
          <a:xfrm>
            <a:off x="1907704" y="2366962"/>
            <a:ext cx="4242542" cy="2123658"/>
          </a:xfrm>
          <a:prstGeom prst="rect">
            <a:avLst/>
          </a:prstGeom>
          <a:solidFill>
            <a:schemeClr val="accent5">
              <a:lumMod val="20000"/>
              <a:lumOff val="80000"/>
            </a:schemeClr>
          </a:solidFill>
          <a:ln w="9525">
            <a:noFill/>
            <a:miter lim="800000"/>
            <a:headEnd/>
            <a:tailEnd/>
          </a:ln>
        </p:spPr>
        <p:txBody>
          <a:bodyPr wrap="square">
            <a:spAutoFit/>
          </a:bodyPr>
          <a:lstStyle/>
          <a:p>
            <a:pPr marL="571500" indent="-571500" rtl="1">
              <a:buFont typeface="Arial" panose="020B0604020202020204" pitchFamily="34" charset="0"/>
              <a:buChar char="•"/>
            </a:pPr>
            <a:r>
              <a:rPr lang="ar-EG" sz="4400" b="1" dirty="0">
                <a:latin typeface="Calibri" pitchFamily="34" charset="0"/>
              </a:rPr>
              <a:t>قوى متزنة</a:t>
            </a:r>
          </a:p>
          <a:p>
            <a:pPr marL="571500" indent="-571500" rtl="1">
              <a:buFont typeface="Arial" panose="020B0604020202020204" pitchFamily="34" charset="0"/>
              <a:buChar char="•"/>
            </a:pPr>
            <a:r>
              <a:rPr lang="ar-EG" sz="4400" b="1" dirty="0">
                <a:latin typeface="Calibri" pitchFamily="34" charset="0"/>
              </a:rPr>
              <a:t>قوى غير متزنة</a:t>
            </a:r>
          </a:p>
          <a:p>
            <a:pPr marL="571500" indent="-571500" rtl="1">
              <a:buFont typeface="Arial" panose="020B0604020202020204" pitchFamily="34" charset="0"/>
              <a:buChar char="•"/>
            </a:pPr>
            <a:r>
              <a:rPr lang="ar-EG" sz="4400" b="1" dirty="0">
                <a:latin typeface="Calibri" pitchFamily="34" charset="0"/>
              </a:rPr>
              <a:t>نيوتن</a:t>
            </a:r>
          </a:p>
        </p:txBody>
      </p:sp>
      <p:sp>
        <p:nvSpPr>
          <p:cNvPr id="3" name="Rectangle 3">
            <a:extLst>
              <a:ext uri="{FF2B5EF4-FFF2-40B4-BE49-F238E27FC236}">
                <a16:creationId xmlns:a16="http://schemas.microsoft.com/office/drawing/2014/main" id="{FAAFA3E1-080F-4489-86D6-430ED112ACAC}"/>
              </a:ext>
            </a:extLst>
          </p:cNvPr>
          <p:cNvSpPr/>
          <p:nvPr/>
        </p:nvSpPr>
        <p:spPr>
          <a:xfrm rot="20826828">
            <a:off x="6269052" y="1036254"/>
            <a:ext cx="1934488" cy="1283910"/>
          </a:xfrm>
          <a:prstGeom prst="leftArrow">
            <a:avLst/>
          </a:prstGeom>
        </p:spPr>
        <p:style>
          <a:lnRef idx="0">
            <a:schemeClr val="accent6"/>
          </a:lnRef>
          <a:fillRef idx="3">
            <a:schemeClr val="accent6"/>
          </a:fillRef>
          <a:effectRef idx="3">
            <a:schemeClr val="accent6"/>
          </a:effectRef>
          <a:fontRef idx="minor">
            <a:schemeClr val="lt1"/>
          </a:fontRef>
        </p:style>
        <p:txBody>
          <a:bodyPr wrap="none">
            <a:spAutoFit/>
          </a:bodyPr>
          <a:lstStyle/>
          <a:p>
            <a:pPr algn="r" rtl="1" fontAlgn="auto">
              <a:spcBef>
                <a:spcPts val="0"/>
              </a:spcBef>
              <a:spcAft>
                <a:spcPts val="0"/>
              </a:spcAft>
              <a:defRPr/>
            </a:pPr>
            <a:r>
              <a:rPr lang="ar-EG" sz="36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المُفْرَدَاتُ </a:t>
            </a:r>
          </a:p>
        </p:txBody>
      </p:sp>
    </p:spTree>
    <p:extLst>
      <p:ext uri="{BB962C8B-B14F-4D97-AF65-F5344CB8AC3E}">
        <p14:creationId xmlns:p14="http://schemas.microsoft.com/office/powerpoint/2010/main" val="29903787"/>
      </p:ext>
    </p:extLst>
  </p:cSld>
  <p:clrMapOvr>
    <a:masterClrMapping/>
  </p:clrMapOvr>
  <p:transition>
    <p:sndAc>
      <p:stSnd>
        <p:snd r:embed="rId2" name="0026 - غلق الويندوز.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5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3"/>
                                        </p:tgtEl>
                                        <p:attrNameLst>
                                          <p:attrName>ppt_x</p:attrName>
                                          <p:attrName>ppt_y</p:attrName>
                                        </p:attrNameLst>
                                      </p:cBhvr>
                                    </p:animMotion>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المُفْرَدَاتُ.wav"/>
                                        </p:tgtEl>
                                      </p:cMediaNode>
                                    </p:audio>
                                  </p:sub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p:cTn id="14"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0" end="0"/>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قوى متزنة.wav"/>
                                        </p:tgtEl>
                                      </p:cMediaNode>
                                    </p:audio>
                                  </p:subTnLst>
                                </p:cTn>
                              </p:par>
                            </p:childTnLst>
                          </p:cTn>
                        </p:par>
                      </p:childTnLst>
                    </p:cTn>
                  </p:par>
                  <p:par>
                    <p:cTn id="16" fill="hold">
                      <p:stCondLst>
                        <p:cond delay="indefinite"/>
                      </p:stCondLst>
                      <p:childTnLst>
                        <p:par>
                          <p:cTn id="17" fill="hold">
                            <p:stCondLst>
                              <p:cond delay="0"/>
                            </p:stCondLst>
                            <p:childTnLst>
                              <p:par>
                                <p:cTn id="18" presetID="17" presetClass="entr" presetSubtype="10"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 calcmode="lin" valueType="num">
                                      <p:cBhvr>
                                        <p:cTn id="20"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2">
                                            <p:txEl>
                                              <p:pRg st="1" end="1"/>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5" name="قوى غير متزنة.wav"/>
                                        </p:tgtEl>
                                      </p:cMediaNode>
                                    </p:audio>
                                  </p:subTnLst>
                                </p:cTn>
                              </p:par>
                            </p:childTnLst>
                          </p:cTn>
                        </p:par>
                      </p:childTnLst>
                    </p:cTn>
                  </p:par>
                  <p:par>
                    <p:cTn id="22" fill="hold">
                      <p:stCondLst>
                        <p:cond delay="indefinite"/>
                      </p:stCondLst>
                      <p:childTnLst>
                        <p:par>
                          <p:cTn id="23" fill="hold">
                            <p:stCondLst>
                              <p:cond delay="0"/>
                            </p:stCondLst>
                            <p:childTnLst>
                              <p:par>
                                <p:cTn id="24" presetID="17" presetClass="entr" presetSubtype="10" fill="hold"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 calcmode="lin" valueType="num">
                                      <p:cBhvr>
                                        <p:cTn id="26"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2">
                                            <p:txEl>
                                              <p:pRg st="2" end="2"/>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6" name="نيوت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41" name="Picture 13"/>
          <p:cNvPicPr>
            <a:picLocks noChangeAspect="1" noChangeArrowheads="1"/>
          </p:cNvPicPr>
          <p:nvPr/>
        </p:nvPicPr>
        <p:blipFill>
          <a:blip r:embed="rId9"/>
          <a:srcRect/>
          <a:stretch>
            <a:fillRect/>
          </a:stretch>
        </p:blipFill>
        <p:spPr bwMode="auto">
          <a:xfrm>
            <a:off x="2267744" y="2466975"/>
            <a:ext cx="4933950" cy="2924175"/>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grpSp>
        <p:nvGrpSpPr>
          <p:cNvPr id="3" name="Group 6"/>
          <p:cNvGrpSpPr>
            <a:grpSpLocks/>
          </p:cNvGrpSpPr>
          <p:nvPr/>
        </p:nvGrpSpPr>
        <p:grpSpPr bwMode="auto">
          <a:xfrm>
            <a:off x="3214688" y="681038"/>
            <a:ext cx="3786187" cy="857250"/>
            <a:chOff x="4929190" y="714356"/>
            <a:chExt cx="3786214" cy="857256"/>
          </a:xfrm>
          <a:solidFill>
            <a:schemeClr val="accent5">
              <a:lumMod val="20000"/>
              <a:lumOff val="80000"/>
            </a:schemeClr>
          </a:solidFill>
        </p:grpSpPr>
        <p:sp>
          <p:nvSpPr>
            <p:cNvPr id="6" name="Rounded Rectangle 5"/>
            <p:cNvSpPr/>
            <p:nvPr/>
          </p:nvSpPr>
          <p:spPr>
            <a:xfrm>
              <a:off x="4929190" y="714356"/>
              <a:ext cx="3786214" cy="857256"/>
            </a:xfrm>
            <a:prstGeom prst="roundRect">
              <a:avLst/>
            </a:prstGeom>
            <a:grpFill/>
            <a:ln w="28575">
              <a:solidFill>
                <a:schemeClr val="tx1"/>
              </a:solidFill>
            </a:ln>
          </p:spPr>
          <p:style>
            <a:lnRef idx="0">
              <a:schemeClr val="accent1"/>
            </a:lnRef>
            <a:fillRef idx="3">
              <a:schemeClr val="accent1"/>
            </a:fillRef>
            <a:effectRef idx="3">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2" name="Rectangle 1"/>
            <p:cNvSpPr/>
            <p:nvPr/>
          </p:nvSpPr>
          <p:spPr>
            <a:xfrm>
              <a:off x="5729113" y="764685"/>
              <a:ext cx="2443314" cy="707891"/>
            </a:xfrm>
            <a:prstGeom prst="rect">
              <a:avLst/>
            </a:prstGeom>
            <a:grpFill/>
          </p:spPr>
          <p:txBody>
            <a:bodyPr wrap="none">
              <a:spAutoFit/>
            </a:bodyPr>
            <a:lstStyle/>
            <a:p>
              <a:pPr algn="r" rtl="1" fontAlgn="auto">
                <a:spcBef>
                  <a:spcPts val="0"/>
                </a:spcBef>
                <a:spcAft>
                  <a:spcPts val="0"/>
                </a:spcAft>
                <a:defRPr/>
              </a:pPr>
              <a:r>
                <a:rPr lang="ar-EG" sz="4000" dirty="0">
                  <a:ln w="0"/>
                  <a:effectLst>
                    <a:outerShdw blurRad="38100" dist="19050" dir="2700000" algn="tl" rotWithShape="0">
                      <a:schemeClr val="dk1">
                        <a:alpha val="40000"/>
                      </a:schemeClr>
                    </a:outerShdw>
                  </a:effectLst>
                  <a:latin typeface="+mn-lt"/>
                  <a:cs typeface="+mn-cs"/>
                </a:rPr>
                <a:t>مَهَارَةُ الْقِرَاءَةِ </a:t>
              </a:r>
            </a:p>
          </p:txBody>
        </p:sp>
        <p:pic>
          <p:nvPicPr>
            <p:cNvPr id="22540" name="Picture 2" descr="http://projects.nooor.com/LearningCenter/Books/T2-2_5/T2-2/040030/FreeFiles/trueCircle.gif"/>
            <p:cNvPicPr>
              <a:picLocks noChangeAspect="1" noChangeArrowheads="1"/>
            </p:cNvPicPr>
            <p:nvPr/>
          </p:nvPicPr>
          <p:blipFill>
            <a:blip r:embed="rId10"/>
            <a:srcRect/>
            <a:stretch>
              <a:fillRect/>
            </a:stretch>
          </p:blipFill>
          <p:spPr bwMode="auto">
            <a:xfrm>
              <a:off x="4988427" y="928671"/>
              <a:ext cx="447675" cy="457200"/>
            </a:xfrm>
            <a:prstGeom prst="rect">
              <a:avLst/>
            </a:prstGeom>
            <a:grpFill/>
            <a:ln w="9525">
              <a:noFill/>
              <a:miter lim="800000"/>
              <a:headEnd/>
              <a:tailEnd/>
            </a:ln>
          </p:spPr>
        </p:pic>
      </p:grpSp>
      <p:sp>
        <p:nvSpPr>
          <p:cNvPr id="8" name="مربع نص 7"/>
          <p:cNvSpPr txBox="1">
            <a:spLocks noChangeArrowheads="1"/>
          </p:cNvSpPr>
          <p:nvPr/>
        </p:nvSpPr>
        <p:spPr bwMode="auto">
          <a:xfrm>
            <a:off x="6000750" y="3000375"/>
            <a:ext cx="1000125" cy="500063"/>
          </a:xfrm>
          <a:prstGeom prst="rect">
            <a:avLst/>
          </a:prstGeom>
          <a:noFill/>
          <a:ln w="9525">
            <a:noFill/>
            <a:miter lim="800000"/>
            <a:headEnd/>
            <a:tailEnd/>
          </a:ln>
        </p:spPr>
        <p:txBody>
          <a:bodyPr/>
          <a:lstStyle/>
          <a:p>
            <a:endParaRPr lang="ar-EG"/>
          </a:p>
        </p:txBody>
      </p:sp>
      <p:sp>
        <p:nvSpPr>
          <p:cNvPr id="9" name="مربع نص 8"/>
          <p:cNvSpPr txBox="1">
            <a:spLocks noChangeArrowheads="1"/>
          </p:cNvSpPr>
          <p:nvPr/>
        </p:nvSpPr>
        <p:spPr bwMode="auto">
          <a:xfrm>
            <a:off x="5143500" y="3929063"/>
            <a:ext cx="1143000" cy="500062"/>
          </a:xfrm>
          <a:prstGeom prst="rect">
            <a:avLst/>
          </a:prstGeom>
          <a:noFill/>
          <a:ln w="9525">
            <a:noFill/>
            <a:miter lim="800000"/>
            <a:headEnd/>
            <a:tailEnd/>
          </a:ln>
        </p:spPr>
        <p:txBody>
          <a:bodyPr/>
          <a:lstStyle/>
          <a:p>
            <a:endParaRPr lang="ar-EG"/>
          </a:p>
        </p:txBody>
      </p:sp>
      <p:sp>
        <p:nvSpPr>
          <p:cNvPr id="10" name="مربع نص 9"/>
          <p:cNvSpPr txBox="1">
            <a:spLocks noChangeArrowheads="1"/>
          </p:cNvSpPr>
          <p:nvPr/>
        </p:nvSpPr>
        <p:spPr bwMode="auto">
          <a:xfrm>
            <a:off x="2643188" y="3929063"/>
            <a:ext cx="1785937" cy="500062"/>
          </a:xfrm>
          <a:prstGeom prst="rect">
            <a:avLst/>
          </a:prstGeom>
          <a:noFill/>
          <a:ln w="9525">
            <a:noFill/>
            <a:miter lim="800000"/>
            <a:headEnd/>
            <a:tailEnd/>
          </a:ln>
        </p:spPr>
        <p:txBody>
          <a:bodyPr/>
          <a:lstStyle/>
          <a:p>
            <a:endParaRPr lang="ar-EG"/>
          </a:p>
        </p:txBody>
      </p:sp>
    </p:spTree>
  </p:cSld>
  <p:clrMapOvr>
    <a:masterClrMapping/>
  </p:clrMapOvr>
  <p:transition>
    <p:sndAc>
      <p:stSnd>
        <p:snd r:embed="rId3" name="0026 - غلق الويندوز.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05"/>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 calcmode="lin" valueType="num">
                                      <p:cBhvr>
                                        <p:cTn id="9" dur="500" fill="hold"/>
                                        <p:tgtEl>
                                          <p:spTgt spid="3"/>
                                        </p:tgtEl>
                                        <p:attrNameLst>
                                          <p:attrName>ppt_x</p:attrName>
                                        </p:attrNameLst>
                                      </p:cBhvr>
                                      <p:tavLst>
                                        <p:tav tm="0">
                                          <p:val>
                                            <p:strVal val="#ppt_x-.2"/>
                                          </p:val>
                                        </p:tav>
                                        <p:tav tm="100000">
                                          <p:val>
                                            <p:strVal val="#ppt_x"/>
                                          </p:val>
                                        </p:tav>
                                      </p:tavLst>
                                    </p:anim>
                                    <p:anim calcmode="lin" valueType="num">
                                      <p:cBhvr>
                                        <p:cTn id="10" dur="500" fill="hold"/>
                                        <p:tgtEl>
                                          <p:spTgt spid="3"/>
                                        </p:tgtEl>
                                        <p:attrNameLst>
                                          <p:attrName>ppt_y</p:attrName>
                                        </p:attrNameLst>
                                      </p:cBhvr>
                                      <p:tavLst>
                                        <p:tav tm="0">
                                          <p:val>
                                            <p:strVal val="#ppt_y"/>
                                          </p:val>
                                        </p:tav>
                                        <p:tav tm="100000">
                                          <p:val>
                                            <p:strVal val="#ppt_y"/>
                                          </p:val>
                                        </p:tav>
                                      </p:tavLst>
                                    </p:anim>
                                    <p:animEffect transition="in" filter="fade">
                                      <p:cBhvr>
                                        <p:cTn id="11"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4" name="مَهَارَةُ الْقِرَاءَةِ.wav"/>
                                        </p:tgtEl>
                                      </p:cMediaNode>
                                    </p:audio>
                                  </p:sub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22541"/>
                                        </p:tgtEl>
                                        <p:attrNameLst>
                                          <p:attrName>style.visibility</p:attrName>
                                        </p:attrNameLst>
                                      </p:cBhvr>
                                      <p:to>
                                        <p:strVal val="visible"/>
                                      </p:to>
                                    </p:set>
                                    <p:animEffect transition="in" filter="box(in)">
                                      <p:cBhvr>
                                        <p:cTn id="16" dur="500"/>
                                        <p:tgtEl>
                                          <p:spTgt spid="22541"/>
                                        </p:tgtEl>
                                      </p:cBhvr>
                                    </p:animEffect>
                                  </p:childTnLst>
                                  <p:subTnLst>
                                    <p:audio>
                                      <p:cMediaNode>
                                        <p:cTn display="0" masterRel="sameClick">
                                          <p:stCondLst>
                                            <p:cond evt="begin" delay="0">
                                              <p:tn val="14"/>
                                            </p:cond>
                                          </p:stCondLst>
                                          <p:endCondLst>
                                            <p:cond evt="onStopAudio" delay="0">
                                              <p:tgtEl>
                                                <p:sldTgt/>
                                              </p:tgtEl>
                                            </p:cond>
                                          </p:endCondLst>
                                        </p:cTn>
                                        <p:tgtEl>
                                          <p:sndTgt r:embed="rId5" name="breeze.wav"/>
                                        </p:tgtEl>
                                      </p:cMediaNode>
                                    </p:audio>
                                  </p:subTnLst>
                                </p:cTn>
                              </p:par>
                            </p:childTnLst>
                          </p:cTn>
                        </p:par>
                      </p:childTnLst>
                    </p:cTn>
                  </p:par>
                  <p:par>
                    <p:cTn id="17" fill="hold">
                      <p:stCondLst>
                        <p:cond delay="indefinite"/>
                      </p:stCondLst>
                      <p:childTnLst>
                        <p:par>
                          <p:cTn id="18" fill="hold">
                            <p:stCondLst>
                              <p:cond delay="0"/>
                            </p:stCondLst>
                            <p:childTnLst>
                              <p:par>
                                <p:cTn id="19" presetID="7" presetClass="emph" presetSubtype="2" fill="hold" nodeType="clickEffect">
                                  <p:stCondLst>
                                    <p:cond delay="0"/>
                                  </p:stCondLst>
                                  <p:childTnLst>
                                    <p:animClr clrSpc="rgb" dir="cw">
                                      <p:cBhvr>
                                        <p:cTn id="20" dur="500" fill="hold"/>
                                        <p:tgtEl>
                                          <p:spTgt spid="8"/>
                                        </p:tgtEl>
                                        <p:attrNameLst>
                                          <p:attrName>stroke.color</p:attrName>
                                        </p:attrNameLst>
                                      </p:cBhvr>
                                      <p:to>
                                        <a:schemeClr val="accent2"/>
                                      </p:to>
                                    </p:animClr>
                                    <p:set>
                                      <p:cBhvr>
                                        <p:cTn id="21" dur="500" fill="hold"/>
                                        <p:tgtEl>
                                          <p:spTgt spid="8"/>
                                        </p:tgtEl>
                                        <p:attrNameLst>
                                          <p:attrName>stroke.on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6" name="التوقع.wav"/>
                                        </p:tgtEl>
                                      </p:cMediaNode>
                                    </p:audio>
                                  </p:subTnLst>
                                </p:cTn>
                              </p:par>
                            </p:childTnLst>
                          </p:cTn>
                        </p:par>
                      </p:childTnLst>
                    </p:cTn>
                  </p:par>
                  <p:par>
                    <p:cTn id="22" fill="hold">
                      <p:stCondLst>
                        <p:cond delay="indefinite"/>
                      </p:stCondLst>
                      <p:childTnLst>
                        <p:par>
                          <p:cTn id="23" fill="hold">
                            <p:stCondLst>
                              <p:cond delay="0"/>
                            </p:stCondLst>
                            <p:childTnLst>
                              <p:par>
                                <p:cTn id="24" presetID="7" presetClass="emph" presetSubtype="2" fill="hold" nodeType="clickEffect">
                                  <p:stCondLst>
                                    <p:cond delay="0"/>
                                  </p:stCondLst>
                                  <p:childTnLst>
                                    <p:animClr clrSpc="rgb" dir="cw">
                                      <p:cBhvr>
                                        <p:cTn id="25" dur="500" fill="hold"/>
                                        <p:tgtEl>
                                          <p:spTgt spid="9"/>
                                        </p:tgtEl>
                                        <p:attrNameLst>
                                          <p:attrName>stroke.color</p:attrName>
                                        </p:attrNameLst>
                                      </p:cBhvr>
                                      <p:to>
                                        <a:schemeClr val="accent2"/>
                                      </p:to>
                                    </p:animClr>
                                    <p:set>
                                      <p:cBhvr>
                                        <p:cTn id="26" dur="500" fill="hold"/>
                                        <p:tgtEl>
                                          <p:spTgt spid="9"/>
                                        </p:tgtEl>
                                        <p:attrNameLst>
                                          <p:attrName>stroke.on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7" name="توقعى.wav"/>
                                        </p:tgtEl>
                                      </p:cMediaNode>
                                    </p:audio>
                                  </p:subTnLst>
                                </p:cTn>
                              </p:par>
                            </p:childTnLst>
                          </p:cTn>
                        </p:par>
                      </p:childTnLst>
                    </p:cTn>
                  </p:par>
                  <p:par>
                    <p:cTn id="27" fill="hold">
                      <p:stCondLst>
                        <p:cond delay="indefinite"/>
                      </p:stCondLst>
                      <p:childTnLst>
                        <p:par>
                          <p:cTn id="28" fill="hold">
                            <p:stCondLst>
                              <p:cond delay="0"/>
                            </p:stCondLst>
                            <p:childTnLst>
                              <p:par>
                                <p:cTn id="29" presetID="7" presetClass="emph" presetSubtype="2" fill="hold" nodeType="clickEffect">
                                  <p:stCondLst>
                                    <p:cond delay="0"/>
                                  </p:stCondLst>
                                  <p:childTnLst>
                                    <p:animClr clrSpc="rgb" dir="cw">
                                      <p:cBhvr>
                                        <p:cTn id="30" dur="500" fill="hold"/>
                                        <p:tgtEl>
                                          <p:spTgt spid="10"/>
                                        </p:tgtEl>
                                        <p:attrNameLst>
                                          <p:attrName>stroke.color</p:attrName>
                                        </p:attrNameLst>
                                      </p:cBhvr>
                                      <p:to>
                                        <a:schemeClr val="accent2"/>
                                      </p:to>
                                    </p:animClr>
                                    <p:set>
                                      <p:cBhvr>
                                        <p:cTn id="31" dur="500" fill="hold"/>
                                        <p:tgtEl>
                                          <p:spTgt spid="10"/>
                                        </p:tgtEl>
                                        <p:attrNameLst>
                                          <p:attrName>stroke.on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8" name="ماذا حدث.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2054542" y="657939"/>
            <a:ext cx="5214938" cy="1071563"/>
            <a:chOff x="3428992" y="714356"/>
            <a:chExt cx="5214974" cy="1071570"/>
          </a:xfrm>
        </p:grpSpPr>
        <p:sp>
          <p:nvSpPr>
            <p:cNvPr id="4" name="Plaque 3"/>
            <p:cNvSpPr/>
            <p:nvPr/>
          </p:nvSpPr>
          <p:spPr>
            <a:xfrm>
              <a:off x="3428992" y="714356"/>
              <a:ext cx="5214974" cy="1071570"/>
            </a:xfrm>
            <a:prstGeom prst="plaque">
              <a:avLst/>
            </a:prstGeom>
            <a:ln>
              <a:noFill/>
            </a:ln>
          </p:spPr>
          <p:style>
            <a:lnRef idx="1">
              <a:schemeClr val="accent3"/>
            </a:lnRef>
            <a:fillRef idx="2">
              <a:schemeClr val="accent3"/>
            </a:fillRef>
            <a:effectRef idx="1">
              <a:schemeClr val="accent3"/>
            </a:effectRef>
            <a:fontRef idx="minor">
              <a:schemeClr val="dk1"/>
            </a:fontRef>
          </p:style>
          <p:txBody>
            <a:bodyPr rtlCol="1" anchor="ctr"/>
            <a:lstStyle/>
            <a:p>
              <a:pPr algn="ctr" rtl="1" fontAlgn="auto">
                <a:spcBef>
                  <a:spcPts val="0"/>
                </a:spcBef>
                <a:spcAft>
                  <a:spcPts val="0"/>
                </a:spcAft>
                <a:defRPr/>
              </a:pPr>
              <a:endParaRPr lang="ar-EG"/>
            </a:p>
          </p:txBody>
        </p:sp>
        <p:sp>
          <p:nvSpPr>
            <p:cNvPr id="23561" name="Rectangle 1"/>
            <p:cNvSpPr>
              <a:spLocks noChangeArrowheads="1"/>
            </p:cNvSpPr>
            <p:nvPr/>
          </p:nvSpPr>
          <p:spPr bwMode="auto">
            <a:xfrm>
              <a:off x="3546899" y="928670"/>
              <a:ext cx="4913559" cy="707891"/>
            </a:xfrm>
            <a:prstGeom prst="rect">
              <a:avLst/>
            </a:prstGeom>
            <a:noFill/>
            <a:ln>
              <a:noFill/>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r" rtl="1"/>
              <a:r>
                <a:rPr lang="ar-EG" sz="4000" b="1" dirty="0">
                  <a:solidFill>
                    <a:srgbClr val="C00000"/>
                  </a:solidFill>
                  <a:latin typeface="Calibri" pitchFamily="34" charset="0"/>
                </a:rPr>
                <a:t>كَيْفَ تُؤَثِّرُ القُوَى فِي الحَرَكَةِ؟</a:t>
              </a:r>
              <a:endParaRPr lang="ar-EG" sz="4000" dirty="0">
                <a:solidFill>
                  <a:srgbClr val="C00000"/>
                </a:solidFill>
                <a:latin typeface="Calibri" pitchFamily="34" charset="0"/>
              </a:endParaRPr>
            </a:p>
          </p:txBody>
        </p:sp>
      </p:grpSp>
      <p:grpSp>
        <p:nvGrpSpPr>
          <p:cNvPr id="3" name="Group 8"/>
          <p:cNvGrpSpPr>
            <a:grpSpLocks/>
          </p:cNvGrpSpPr>
          <p:nvPr/>
        </p:nvGrpSpPr>
        <p:grpSpPr bwMode="auto">
          <a:xfrm>
            <a:off x="1441450" y="2511474"/>
            <a:ext cx="6261100" cy="3443288"/>
            <a:chOff x="913323" y="3364408"/>
            <a:chExt cx="6261144" cy="3443312"/>
          </a:xfrm>
          <a:solidFill>
            <a:schemeClr val="accent5">
              <a:lumMod val="20000"/>
              <a:lumOff val="80000"/>
            </a:schemeClr>
          </a:solidFill>
        </p:grpSpPr>
        <p:sp>
          <p:nvSpPr>
            <p:cNvPr id="8" name="Round Same Side Corner Rectangle 7"/>
            <p:cNvSpPr/>
            <p:nvPr/>
          </p:nvSpPr>
          <p:spPr bwMode="auto">
            <a:xfrm>
              <a:off x="913323" y="3364408"/>
              <a:ext cx="6261144" cy="3443312"/>
            </a:xfrm>
            <a:prstGeom prst="round2Same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dirty="0"/>
            </a:p>
          </p:txBody>
        </p:sp>
        <p:sp>
          <p:nvSpPr>
            <p:cNvPr id="23557" name="Rectangle 2"/>
            <p:cNvSpPr>
              <a:spLocks noChangeArrowheads="1"/>
            </p:cNvSpPr>
            <p:nvPr/>
          </p:nvSpPr>
          <p:spPr bwMode="auto">
            <a:xfrm>
              <a:off x="1364986" y="3654893"/>
              <a:ext cx="5357818" cy="2862342"/>
            </a:xfrm>
            <a:prstGeom prst="rect">
              <a:avLst/>
            </a:prstGeom>
            <a:grpFill/>
            <a:ln w="9525">
              <a:noFill/>
              <a:miter lim="800000"/>
              <a:headEnd/>
              <a:tailEnd/>
            </a:ln>
          </p:spPr>
          <p:txBody>
            <a:bodyPr>
              <a:spAutoFit/>
            </a:bodyPr>
            <a:lstStyle/>
            <a:p>
              <a:pPr algn="ctr" rtl="1"/>
              <a:r>
                <a:rPr lang="ar-EG" sz="3600" dirty="0">
                  <a:ln w="0"/>
                  <a:effectLst>
                    <a:outerShdw blurRad="38100" dist="19050" dir="2700000" algn="tl" rotWithShape="0">
                      <a:schemeClr val="dk1">
                        <a:alpha val="40000"/>
                      </a:schemeClr>
                    </a:outerShdw>
                  </a:effectLst>
                  <a:latin typeface="Calibri" pitchFamily="34" charset="0"/>
                </a:rPr>
                <a:t>عِنْدَمَا أَضْرِبُ الْكُرَةَ فَإنَّنِي أُؤَثِّرُ فِيها بِقُوَّةٍ، وَهِيَ تُؤَثِّرُ فِيَّ بِقُوَّةٍ مُعَاكِسَةِ وهناك قوى أخرى يمكن أن تؤثر في كل منا. كَيْفَ تُؤَثِّرُ الْقُوَى فِي حَرَكَةِ الأَجْسَامٍ؟ </a:t>
              </a:r>
            </a:p>
          </p:txBody>
        </p:sp>
      </p:grpSp>
    </p:spTree>
  </p:cSld>
  <p:clrMapOvr>
    <a:masterClrMapping/>
  </p:clrMapOvr>
  <p:transition>
    <p:split dir="in"/>
    <p:sndAc>
      <p:stSnd>
        <p:snd r:embed="rId2" name="0293 - ويندوز صغير.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كَيْفَ تُؤَثِّرُ القُوَى فِي الحَرَكَةِ.wav"/>
                                        </p:tgtEl>
                                      </p:cMediaNode>
                                    </p:audio>
                                  </p:sub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dissolve">
                                      <p:cBhvr>
                                        <p:cTn id="14" dur="5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4" name="عِنْدَمَا أَضْرِبُ الْكُرَةَ فَإنَّنِي أُؤَثِّرُ فِيه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uble Wave 7">
            <a:extLst>
              <a:ext uri="{FF2B5EF4-FFF2-40B4-BE49-F238E27FC236}">
                <a16:creationId xmlns:a16="http://schemas.microsoft.com/office/drawing/2014/main" id="{113DDFA2-57B3-4A67-8379-6A020F1187E5}"/>
              </a:ext>
            </a:extLst>
          </p:cNvPr>
          <p:cNvSpPr/>
          <p:nvPr/>
        </p:nvSpPr>
        <p:spPr bwMode="auto">
          <a:xfrm>
            <a:off x="1785937" y="2571750"/>
            <a:ext cx="5572125" cy="1714500"/>
          </a:xfrm>
          <a:prstGeom prst="doubleWave">
            <a:avLst>
              <a:gd name="adj1" fmla="val 12500"/>
              <a:gd name="adj2" fmla="val -7000"/>
            </a:avLst>
          </a:prstGeom>
          <a:ln/>
        </p:spPr>
        <p:style>
          <a:lnRef idx="1">
            <a:schemeClr val="accent3"/>
          </a:lnRef>
          <a:fillRef idx="3">
            <a:schemeClr val="accent3"/>
          </a:fillRef>
          <a:effectRef idx="2">
            <a:schemeClr val="accent3"/>
          </a:effectRef>
          <a:fontRef idx="minor">
            <a:schemeClr val="lt1"/>
          </a:fontRef>
        </p:style>
        <p:txBody>
          <a:bodyPr rtlCol="1" anchor="ctr"/>
          <a:lstStyle/>
          <a:p>
            <a:pPr algn="ctr" rtl="1" fontAlgn="auto">
              <a:spcBef>
                <a:spcPts val="0"/>
              </a:spcBef>
              <a:spcAft>
                <a:spcPts val="0"/>
              </a:spcAft>
              <a:defRPr/>
            </a:pPr>
            <a:r>
              <a:rPr lang="ar-EG" sz="5400" b="1" dirty="0">
                <a:solidFill>
                  <a:schemeClr val="bg1"/>
                </a:solidFill>
              </a:rPr>
              <a:t>القُوَى الْمُتَزنة</a:t>
            </a:r>
            <a:endParaRPr lang="ar-EG" sz="5400" dirty="0">
              <a:solidFill>
                <a:schemeClr val="bg1"/>
              </a:solidFill>
            </a:endParaRPr>
          </a:p>
        </p:txBody>
      </p:sp>
    </p:spTree>
    <p:extLst>
      <p:ext uri="{BB962C8B-B14F-4D97-AF65-F5344CB8AC3E}">
        <p14:creationId xmlns:p14="http://schemas.microsoft.com/office/powerpoint/2010/main" val="1554210816"/>
      </p:ext>
    </p:extLst>
  </p:cSld>
  <p:clrMapOvr>
    <a:masterClrMapping/>
  </p:clrMapOvr>
  <p:transition spd="slow">
    <p:push dir="u"/>
    <p:sndAc>
      <p:stSnd>
        <p:snd r:embed="rId2" name="0026 - غلق الويندوز.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449796" y="1166842"/>
            <a:ext cx="8244408" cy="4524315"/>
            <a:chOff x="839762" y="1552466"/>
            <a:chExt cx="7127925" cy="4962546"/>
          </a:xfrm>
        </p:grpSpPr>
        <p:sp>
          <p:nvSpPr>
            <p:cNvPr id="10" name="Rounded Rectangle 9"/>
            <p:cNvSpPr/>
            <p:nvPr/>
          </p:nvSpPr>
          <p:spPr bwMode="auto">
            <a:xfrm>
              <a:off x="839762" y="2723459"/>
              <a:ext cx="7127925" cy="3554225"/>
            </a:xfrm>
            <a:prstGeom prst="roundRect">
              <a:avLst>
                <a:gd name="adj" fmla="val 138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sz="2400">
                <a:solidFill>
                  <a:schemeClr val="tx1"/>
                </a:solidFill>
              </a:endParaRPr>
            </a:p>
          </p:txBody>
        </p:sp>
        <p:sp>
          <p:nvSpPr>
            <p:cNvPr id="24584" name="TextBox 4"/>
            <p:cNvSpPr txBox="1">
              <a:spLocks noChangeArrowheads="1"/>
            </p:cNvSpPr>
            <p:nvPr/>
          </p:nvSpPr>
          <p:spPr bwMode="auto">
            <a:xfrm>
              <a:off x="1296170" y="1552466"/>
              <a:ext cx="6215107" cy="4962546"/>
            </a:xfrm>
            <a:prstGeom prst="rect">
              <a:avLst/>
            </a:prstGeom>
            <a:solidFill>
              <a:schemeClr val="accent6">
                <a:lumMod val="20000"/>
                <a:lumOff val="80000"/>
              </a:schemeClr>
            </a:solidFill>
            <a:ln w="9525">
              <a:noFill/>
              <a:miter lim="800000"/>
              <a:headEnd/>
              <a:tailEnd/>
            </a:ln>
          </p:spPr>
          <p:txBody>
            <a:bodyPr>
              <a:spAutoFit/>
            </a:bodyPr>
            <a:lstStyle/>
            <a:p>
              <a:pPr algn="ctr" rtl="1"/>
              <a:r>
                <a:rPr lang="ar-EG" sz="3600" dirty="0">
                  <a:latin typeface="Calibri" pitchFamily="34" charset="0"/>
                </a:rPr>
                <a:t>عِنْدَمَا أَضَعُ حَقِيبَتِي على الطاولة فَإنَّها لا تَتَحَرَّكُ</a:t>
              </a:r>
              <a:r>
                <a:rPr lang="ar-SA" sz="3600" dirty="0">
                  <a:latin typeface="Calibri" pitchFamily="34" charset="0"/>
                </a:rPr>
                <a:t>.</a:t>
              </a:r>
              <a:r>
                <a:rPr lang="ar-EG" sz="3600" dirty="0">
                  <a:latin typeface="Calibri" pitchFamily="34" charset="0"/>
                </a:rPr>
                <a:t> مَا سَّبَبُ ذلك؟ إِنَّ قُوَّةَ الْجَاذِبِيَّةِ الأَرْضِيَّةِ تَسْحَبُ الْحَقيبَةَ إِلى أَسْفَلِ، وَكَذَلِكَ فَإنَّ سطح الطاولة يَدَفعُ الْحَقيبَةَ إِلى أعلى بِقُوَّةٍ مساوية تماماً لقوة الجاذبية</a:t>
              </a:r>
              <a:r>
                <a:rPr lang="ar-SA" sz="3600" dirty="0">
                  <a:latin typeface="Calibri" pitchFamily="34" charset="0"/>
                </a:rPr>
                <a:t>،</a:t>
              </a:r>
              <a:r>
                <a:rPr lang="ar-EG" sz="3600" dirty="0">
                  <a:latin typeface="Calibri" pitchFamily="34" charset="0"/>
                </a:rPr>
                <a:t> </a:t>
              </a:r>
              <a:r>
                <a:rPr lang="ar-EG" sz="3600" dirty="0" err="1">
                  <a:latin typeface="Calibri" pitchFamily="34" charset="0"/>
                </a:rPr>
                <a:t>أى</a:t>
              </a:r>
              <a:r>
                <a:rPr lang="ar-EG" sz="3600" dirty="0">
                  <a:latin typeface="Calibri" pitchFamily="34" charset="0"/>
                </a:rPr>
                <a:t> أن هاتَينِ الْقُوَّتَ</a:t>
              </a:r>
              <a:r>
                <a:rPr lang="ar-SA" sz="3600" dirty="0">
                  <a:latin typeface="Calibri" pitchFamily="34" charset="0"/>
                </a:rPr>
                <a:t>ي</a:t>
              </a:r>
              <a:r>
                <a:rPr lang="ar-EG" sz="3600" dirty="0">
                  <a:latin typeface="Calibri" pitchFamily="34" charset="0"/>
                </a:rPr>
                <a:t>نِ مُتَسَاوِيتَانِ تَمَامًا في الْمِقْدارِ</a:t>
              </a:r>
              <a:r>
                <a:rPr lang="ar-SA" sz="3600" dirty="0">
                  <a:latin typeface="Calibri" pitchFamily="34" charset="0"/>
                </a:rPr>
                <a:t>،</a:t>
              </a:r>
              <a:r>
                <a:rPr lang="ar-EG" sz="3600" dirty="0">
                  <a:latin typeface="Calibri" pitchFamily="34" charset="0"/>
                </a:rPr>
                <a:t> لكنهما تؤثران في الحقيبة في اتجاهين متعاكسين.</a:t>
              </a:r>
            </a:p>
          </p:txBody>
        </p:sp>
      </p:grpSp>
    </p:spTree>
  </p:cSld>
  <p:clrMapOvr>
    <a:masterClrMapping/>
  </p:clrMapOvr>
  <p:transition>
    <p:strips dir="ru"/>
    <p:sndAc>
      <p:stSnd>
        <p:snd r:embed="rId2" name="0293 - ويندوز صغير.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عِنْدَمَا أَضَعُ حَقِيبَتِي على الطاولة فَإنَّه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143966" y="332656"/>
            <a:ext cx="8856067" cy="5841093"/>
            <a:chOff x="855728" y="1295384"/>
            <a:chExt cx="7127925" cy="5841134"/>
          </a:xfrm>
          <a:solidFill>
            <a:schemeClr val="accent6">
              <a:lumMod val="20000"/>
              <a:lumOff val="80000"/>
            </a:schemeClr>
          </a:solidFill>
        </p:grpSpPr>
        <p:sp>
          <p:nvSpPr>
            <p:cNvPr id="4" name="Rounded Rectangle 3"/>
            <p:cNvSpPr/>
            <p:nvPr/>
          </p:nvSpPr>
          <p:spPr bwMode="auto">
            <a:xfrm>
              <a:off x="855728" y="1295384"/>
              <a:ext cx="7127925" cy="5632350"/>
            </a:xfrm>
            <a:prstGeom prst="roundRect">
              <a:avLst>
                <a:gd name="adj" fmla="val 1388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sz="2800" b="1">
                <a:solidFill>
                  <a:schemeClr val="tx1"/>
                </a:solidFill>
              </a:endParaRPr>
            </a:p>
          </p:txBody>
        </p:sp>
        <p:sp>
          <p:nvSpPr>
            <p:cNvPr id="25608" name="Rectangle 1"/>
            <p:cNvSpPr>
              <a:spLocks noChangeArrowheads="1"/>
            </p:cNvSpPr>
            <p:nvPr/>
          </p:nvSpPr>
          <p:spPr bwMode="auto">
            <a:xfrm>
              <a:off x="1340636" y="1504168"/>
              <a:ext cx="6143652" cy="5632350"/>
            </a:xfrm>
            <a:prstGeom prst="rect">
              <a:avLst/>
            </a:prstGeom>
            <a:noFill/>
            <a:ln w="9525">
              <a:noFill/>
              <a:miter lim="800000"/>
              <a:headEnd/>
              <a:tailEnd/>
            </a:ln>
          </p:spPr>
          <p:txBody>
            <a:bodyPr>
              <a:spAutoFit/>
            </a:bodyPr>
            <a:lstStyle/>
            <a:p>
              <a:pPr algn="ctr" rtl="1"/>
              <a:r>
                <a:rPr lang="ar-EG" sz="4000" b="1" dirty="0">
                  <a:latin typeface="Calibri" pitchFamily="34" charset="0"/>
                </a:rPr>
                <a:t>تُسَمَّى هَاتَانِ الْقُوَّتانِ الْقُوَى الْمُتَزنة.</a:t>
              </a:r>
            </a:p>
            <a:p>
              <a:pPr algn="ctr" rtl="1"/>
              <a:r>
                <a:rPr lang="ar-EG" sz="4000" b="1" dirty="0">
                  <a:latin typeface="Calibri" pitchFamily="34" charset="0"/>
                </a:rPr>
                <a:t> وَالْقُوى الْمُتَزنة مَجْمُوعَةُ قُوًى تُؤَثِّرُ فِي جِسْمٍ وَاحِدٍ، وَيُلْغٍي بَعْضُها بَعْضًا، وَتَكُونُ كل قُوَّةٍ فِيهَا مُسَاوِيَةً في الْمِقْدارِ لِلْقُوَّةِ الأُخْرَى، وَمُعاكِسَةً لَهَا في الاتِّجاهِ. والقوى المتزنة لا تغير اتجاه حركة الجسم، وَعِنْدما يَكُونُ الْجِسْمُ سَاكِنًا فَإنَّ جَميعَ الْقُوَى الْمُؤَثِّرَةَ تَكُونُ مُتَوازٍنَةً. </a:t>
              </a:r>
            </a:p>
          </p:txBody>
        </p:sp>
      </p:grpSp>
    </p:spTree>
  </p:cSld>
  <p:clrMapOvr>
    <a:masterClrMapping/>
  </p:clrMapOvr>
  <p:transition>
    <p:zoom/>
    <p:sndAc>
      <p:stSnd>
        <p:snd r:embed="rId2" name="0293 - ويندوز صغير.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تسمى هاتان القوتان كامله.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2250265" y="2305615"/>
            <a:ext cx="4643470" cy="2246769"/>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ar-EG" sz="2800" b="1" dirty="0">
                <a:solidFill>
                  <a:srgbClr val="FF0000"/>
                </a:solidFill>
              </a:rPr>
              <a:t>إذا سحب كل من الولدين الأخر بقوة متساوية لا يتحرك الحبل، وتكون القوة متزنة، وإذا سحب أحد الولدين بقوة أكبر من الآخر فإن الحبل سيتحرك نحو القوة الكبر</a:t>
            </a:r>
            <a:r>
              <a:rPr lang="ar-SA" sz="2800" b="1" dirty="0">
                <a:solidFill>
                  <a:srgbClr val="FF0000"/>
                </a:solidFill>
              </a:rPr>
              <a:t>ى</a:t>
            </a:r>
            <a:r>
              <a:rPr lang="ar-EG" sz="2800" b="1" dirty="0">
                <a:solidFill>
                  <a:srgbClr val="FF0000"/>
                </a:solidFill>
              </a:rPr>
              <a:t>.</a:t>
            </a:r>
            <a:endParaRPr lang="en-US" sz="2800" b="1" dirty="0">
              <a:solidFill>
                <a:srgbClr val="FF0000"/>
              </a:solidFill>
            </a:endParaRPr>
          </a:p>
        </p:txBody>
      </p:sp>
    </p:spTree>
  </p:cSld>
  <p:clrMapOvr>
    <a:masterClrMapping/>
  </p:clrMapOvr>
  <p:transition>
    <p:wedge/>
    <p:sndAc>
      <p:stSnd>
        <p:snd r:embed="rId2" name="0293 - ويندوز صغير.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إذا سحب كل من الولدين الأخر بقوة متساو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8" name="Picture 10"/>
          <p:cNvPicPr>
            <a:picLocks noChangeAspect="1" noChangeArrowheads="1"/>
          </p:cNvPicPr>
          <p:nvPr/>
        </p:nvPicPr>
        <p:blipFill>
          <a:blip r:embed="rId8">
            <a:lum contrast="30000"/>
          </a:blip>
          <a:srcRect/>
          <a:stretch>
            <a:fillRect/>
          </a:stretch>
        </p:blipFill>
        <p:spPr bwMode="auto">
          <a:xfrm>
            <a:off x="1857355" y="1142984"/>
            <a:ext cx="5987373" cy="4446256"/>
          </a:xfrm>
          <a:prstGeom prst="rect">
            <a:avLst/>
          </a:prstGeom>
          <a:ln w="88900" cap="sq" cmpd="thickThin">
            <a:solidFill>
              <a:srgbClr val="000000"/>
            </a:solidFill>
            <a:prstDash val="solid"/>
            <a:miter lim="800000"/>
          </a:ln>
          <a:effectLst>
            <a:innerShdw blurRad="76200">
              <a:srgbClr val="000000"/>
            </a:innerShdw>
          </a:effectLst>
        </p:spPr>
      </p:pic>
      <p:grpSp>
        <p:nvGrpSpPr>
          <p:cNvPr id="2" name="Group 6"/>
          <p:cNvGrpSpPr>
            <a:grpSpLocks/>
          </p:cNvGrpSpPr>
          <p:nvPr/>
        </p:nvGrpSpPr>
        <p:grpSpPr bwMode="auto">
          <a:xfrm>
            <a:off x="4786314" y="642926"/>
            <a:ext cx="3929089" cy="1071562"/>
            <a:chOff x="6000760" y="428604"/>
            <a:chExt cx="2786082" cy="1071570"/>
          </a:xfrm>
        </p:grpSpPr>
        <p:sp>
          <p:nvSpPr>
            <p:cNvPr id="6" name="Flowchart: Stored Data 5"/>
            <p:cNvSpPr/>
            <p:nvPr/>
          </p:nvSpPr>
          <p:spPr>
            <a:xfrm>
              <a:off x="6000760" y="428604"/>
              <a:ext cx="2786082" cy="1071570"/>
            </a:xfrm>
            <a:prstGeom prst="flowChartOnlineStorage">
              <a:avLst/>
            </a:prstGeom>
            <a:solidFill>
              <a:srgbClr val="FF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5" name="Rectangle 4"/>
            <p:cNvSpPr/>
            <p:nvPr/>
          </p:nvSpPr>
          <p:spPr>
            <a:xfrm>
              <a:off x="6908225" y="714356"/>
              <a:ext cx="1346051" cy="646336"/>
            </a:xfrm>
            <a:prstGeom prst="rect">
              <a:avLst/>
            </a:prstGeom>
          </p:spPr>
          <p:txBody>
            <a:bodyPr wrap="none">
              <a:spAutoFit/>
            </a:bodyPr>
            <a:lstStyle/>
            <a:p>
              <a:pPr algn="r" rtl="1" fontAlgn="auto">
                <a:spcBef>
                  <a:spcPts val="0"/>
                </a:spcBef>
                <a:spcAft>
                  <a:spcPts val="0"/>
                </a:spcAft>
                <a:defRPr/>
              </a:pPr>
              <a:r>
                <a:rPr lang="ar-EG" sz="3600" b="1" dirty="0">
                  <a:ln w="9525">
                    <a:solidFill>
                      <a:schemeClr val="bg1"/>
                    </a:solidFill>
                    <a:prstDash val="solid"/>
                  </a:ln>
                  <a:effectLst>
                    <a:outerShdw blurRad="12700" dist="38100" dir="2700000" algn="tl" rotWithShape="0">
                      <a:schemeClr val="bg1">
                        <a:lumMod val="50000"/>
                      </a:schemeClr>
                    </a:outerShdw>
                  </a:effectLst>
                  <a:latin typeface="+mn-lt"/>
                  <a:cs typeface="+mn-cs"/>
                </a:rPr>
                <a:t>أَثَرُ الجاذِبيَّةِ</a:t>
              </a:r>
            </a:p>
          </p:txBody>
        </p:sp>
      </p:grpSp>
      <p:sp>
        <p:nvSpPr>
          <p:cNvPr id="7" name="مربع نص 6"/>
          <p:cNvSpPr txBox="1">
            <a:spLocks noChangeArrowheads="1"/>
          </p:cNvSpPr>
          <p:nvPr/>
        </p:nvSpPr>
        <p:spPr bwMode="auto">
          <a:xfrm>
            <a:off x="5500688" y="3286125"/>
            <a:ext cx="1000125" cy="500063"/>
          </a:xfrm>
          <a:prstGeom prst="rect">
            <a:avLst/>
          </a:prstGeom>
          <a:noFill/>
          <a:ln w="9525">
            <a:noFill/>
            <a:miter lim="800000"/>
            <a:headEnd/>
            <a:tailEnd/>
          </a:ln>
        </p:spPr>
        <p:txBody>
          <a:bodyPr/>
          <a:lstStyle/>
          <a:p>
            <a:endParaRPr lang="ar-EG"/>
          </a:p>
        </p:txBody>
      </p:sp>
      <p:sp>
        <p:nvSpPr>
          <p:cNvPr id="8" name="مربع نص 7"/>
          <p:cNvSpPr txBox="1">
            <a:spLocks noChangeArrowheads="1"/>
          </p:cNvSpPr>
          <p:nvPr/>
        </p:nvSpPr>
        <p:spPr bwMode="auto">
          <a:xfrm>
            <a:off x="5607858" y="5214953"/>
            <a:ext cx="1143000" cy="500063"/>
          </a:xfrm>
          <a:prstGeom prst="rect">
            <a:avLst/>
          </a:prstGeom>
          <a:noFill/>
          <a:ln w="9525">
            <a:noFill/>
            <a:miter lim="800000"/>
            <a:headEnd/>
            <a:tailEnd/>
          </a:ln>
        </p:spPr>
        <p:txBody>
          <a:bodyPr/>
          <a:lstStyle/>
          <a:p>
            <a:endParaRPr lang="ar-EG"/>
          </a:p>
        </p:txBody>
      </p:sp>
      <p:sp>
        <p:nvSpPr>
          <p:cNvPr id="9" name="مربع نص 8"/>
          <p:cNvSpPr txBox="1">
            <a:spLocks noChangeArrowheads="1"/>
          </p:cNvSpPr>
          <p:nvPr/>
        </p:nvSpPr>
        <p:spPr bwMode="auto">
          <a:xfrm>
            <a:off x="2483768" y="5303485"/>
            <a:ext cx="1143000" cy="500063"/>
          </a:xfrm>
          <a:prstGeom prst="rect">
            <a:avLst/>
          </a:prstGeom>
          <a:noFill/>
          <a:ln w="9525">
            <a:noFill/>
            <a:miter lim="800000"/>
            <a:headEnd/>
            <a:tailEnd/>
          </a:ln>
        </p:spPr>
        <p:txBody>
          <a:bodyPr/>
          <a:lstStyle/>
          <a:p>
            <a:endParaRPr lang="ar-EG"/>
          </a:p>
        </p:txBody>
      </p:sp>
      <p:sp>
        <p:nvSpPr>
          <p:cNvPr id="10" name="مربع نص 9"/>
          <p:cNvSpPr txBox="1">
            <a:spLocks noChangeArrowheads="1"/>
          </p:cNvSpPr>
          <p:nvPr/>
        </p:nvSpPr>
        <p:spPr bwMode="auto">
          <a:xfrm>
            <a:off x="2071688" y="3286125"/>
            <a:ext cx="1143000" cy="500063"/>
          </a:xfrm>
          <a:prstGeom prst="rect">
            <a:avLst/>
          </a:prstGeom>
          <a:noFill/>
          <a:ln w="9525">
            <a:noFill/>
            <a:miter lim="800000"/>
            <a:headEnd/>
            <a:tailEnd/>
          </a:ln>
        </p:spPr>
        <p:txBody>
          <a:bodyPr/>
          <a:lstStyle/>
          <a:p>
            <a:endParaRPr lang="ar-EG"/>
          </a:p>
        </p:txBody>
      </p:sp>
    </p:spTree>
  </p:cSld>
  <p:clrMapOvr>
    <a:masterClrMapping/>
  </p:clrMapOvr>
  <p:transition>
    <p:cover/>
    <p:sndAc>
      <p:stSnd>
        <p:snd r:embed="rId2" name="0293 - ويندوز صغير.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5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2"/>
                                        </p:tgtEl>
                                        <p:attrNameLst>
                                          <p:attrName>ppt_x</p:attrName>
                                          <p:attrName>ppt_y</p:attrName>
                                        </p:attrNameLst>
                                      </p:cBhvr>
                                    </p:animMotion>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أَثَرُ الجاذِبيَّةِ.wav"/>
                                        </p:tgtEl>
                                      </p:cMediaNode>
                                    </p:audio>
                                  </p:subTnLst>
                                </p:cTn>
                              </p:par>
                            </p:childTnLst>
                          </p:cTn>
                        </p:par>
                      </p:childTnLst>
                    </p:cTn>
                  </p:par>
                  <p:par>
                    <p:cTn id="10" fill="hold">
                      <p:stCondLst>
                        <p:cond delay="indefinite"/>
                      </p:stCondLst>
                      <p:childTnLst>
                        <p:par>
                          <p:cTn id="11" fill="hold">
                            <p:stCondLst>
                              <p:cond delay="0"/>
                            </p:stCondLst>
                            <p:childTnLst>
                              <p:par>
                                <p:cTn id="12" presetID="4" presetClass="entr" presetSubtype="16" fill="hold" nodeType="clickEffect">
                                  <p:stCondLst>
                                    <p:cond delay="0"/>
                                  </p:stCondLst>
                                  <p:childTnLst>
                                    <p:set>
                                      <p:cBhvr>
                                        <p:cTn id="13" dur="1" fill="hold">
                                          <p:stCondLst>
                                            <p:cond delay="0"/>
                                          </p:stCondLst>
                                        </p:cTn>
                                        <p:tgtEl>
                                          <p:spTgt spid="27658"/>
                                        </p:tgtEl>
                                        <p:attrNameLst>
                                          <p:attrName>style.visibility</p:attrName>
                                        </p:attrNameLst>
                                      </p:cBhvr>
                                      <p:to>
                                        <p:strVal val="visible"/>
                                      </p:to>
                                    </p:set>
                                    <p:animEffect transition="in" filter="box(in)">
                                      <p:cBhvr>
                                        <p:cTn id="14" dur="500"/>
                                        <p:tgtEl>
                                          <p:spTgt spid="27658"/>
                                        </p:tgtEl>
                                      </p:cBhvr>
                                    </p:animEffect>
                                  </p:childTnLst>
                                </p:cTn>
                              </p:par>
                              <p:par>
                                <p:cTn id="15" presetID="7" presetClass="emph" presetSubtype="2" fill="hold" nodeType="withEffect">
                                  <p:stCondLst>
                                    <p:cond delay="0"/>
                                  </p:stCondLst>
                                  <p:childTnLst>
                                    <p:animClr clrSpc="rgb" dir="cw">
                                      <p:cBhvr>
                                        <p:cTn id="16" dur="500" fill="hold"/>
                                        <p:tgtEl>
                                          <p:spTgt spid="7"/>
                                        </p:tgtEl>
                                        <p:attrNameLst>
                                          <p:attrName>stroke.color</p:attrName>
                                        </p:attrNameLst>
                                      </p:cBhvr>
                                      <p:to>
                                        <a:schemeClr val="accent2"/>
                                      </p:to>
                                    </p:animClr>
                                    <p:set>
                                      <p:cBhvr>
                                        <p:cTn id="17" dur="500" fill="hold"/>
                                        <p:tgtEl>
                                          <p:spTgt spid="7"/>
                                        </p:tgtEl>
                                        <p:attrNameLst>
                                          <p:attrName>stroke.on</p:attrName>
                                        </p:attrNameLst>
                                      </p:cBhvr>
                                      <p:to>
                                        <p:strVal val="true"/>
                                      </p:to>
                                    </p:set>
                                  </p:childTnLst>
                                  <p:subTnLst>
                                    <p:audio>
                                      <p:cMediaNode>
                                        <p:cTn display="0" masterRel="sameClick">
                                          <p:stCondLst>
                                            <p:cond evt="begin" delay="0">
                                              <p:tn val="15"/>
                                            </p:cond>
                                          </p:stCondLst>
                                          <p:endCondLst>
                                            <p:cond evt="onStopAudio" delay="0">
                                              <p:tgtEl>
                                                <p:sldTgt/>
                                              </p:tgtEl>
                                            </p:cond>
                                          </p:endCondLst>
                                        </p:cTn>
                                        <p:tgtEl>
                                          <p:sndTgt r:embed="rId4" name="5 نيوتن.wav"/>
                                        </p:tgtEl>
                                      </p:cMediaNode>
                                    </p:audio>
                                  </p:subTnLst>
                                </p:cTn>
                              </p:par>
                            </p:childTnLst>
                          </p:cTn>
                        </p:par>
                      </p:childTnLst>
                    </p:cTn>
                  </p:par>
                  <p:par>
                    <p:cTn id="18" fill="hold">
                      <p:stCondLst>
                        <p:cond delay="indefinite"/>
                      </p:stCondLst>
                      <p:childTnLst>
                        <p:par>
                          <p:cTn id="19" fill="hold">
                            <p:stCondLst>
                              <p:cond delay="0"/>
                            </p:stCondLst>
                            <p:childTnLst>
                              <p:par>
                                <p:cTn id="20" presetID="7" presetClass="emph" presetSubtype="2" fill="hold" nodeType="clickEffect">
                                  <p:stCondLst>
                                    <p:cond delay="0"/>
                                  </p:stCondLst>
                                  <p:childTnLst>
                                    <p:animClr clrSpc="rgb" dir="cw">
                                      <p:cBhvr>
                                        <p:cTn id="21" dur="500" fill="hold"/>
                                        <p:tgtEl>
                                          <p:spTgt spid="10"/>
                                        </p:tgtEl>
                                        <p:attrNameLst>
                                          <p:attrName>stroke.color</p:attrName>
                                        </p:attrNameLst>
                                      </p:cBhvr>
                                      <p:to>
                                        <a:schemeClr val="accent2"/>
                                      </p:to>
                                    </p:animClr>
                                    <p:set>
                                      <p:cBhvr>
                                        <p:cTn id="22" dur="500" fill="hold"/>
                                        <p:tgtEl>
                                          <p:spTgt spid="10"/>
                                        </p:tgtEl>
                                        <p:attrNameLst>
                                          <p:attrName>stroke.on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5" name="4نيوتن.wav"/>
                                        </p:tgtEl>
                                      </p:cMediaNode>
                                    </p:audio>
                                  </p:subTnLst>
                                </p:cTn>
                              </p:par>
                            </p:childTnLst>
                          </p:cTn>
                        </p:par>
                      </p:childTnLst>
                    </p:cTn>
                  </p:par>
                  <p:par>
                    <p:cTn id="23" fill="hold">
                      <p:stCondLst>
                        <p:cond delay="indefinite"/>
                      </p:stCondLst>
                      <p:childTnLst>
                        <p:par>
                          <p:cTn id="24" fill="hold">
                            <p:stCondLst>
                              <p:cond delay="0"/>
                            </p:stCondLst>
                            <p:childTnLst>
                              <p:par>
                                <p:cTn id="25" presetID="7" presetClass="emph" presetSubtype="2" fill="hold" nodeType="clickEffect">
                                  <p:stCondLst>
                                    <p:cond delay="0"/>
                                  </p:stCondLst>
                                  <p:childTnLst>
                                    <p:animClr clrSpc="rgb" dir="cw">
                                      <p:cBhvr>
                                        <p:cTn id="26" dur="500" fill="hold"/>
                                        <p:tgtEl>
                                          <p:spTgt spid="9"/>
                                        </p:tgtEl>
                                        <p:attrNameLst>
                                          <p:attrName>stroke.color</p:attrName>
                                        </p:attrNameLst>
                                      </p:cBhvr>
                                      <p:to>
                                        <a:schemeClr val="accent2"/>
                                      </p:to>
                                    </p:animClr>
                                    <p:set>
                                      <p:cBhvr>
                                        <p:cTn id="27" dur="500" fill="hold"/>
                                        <p:tgtEl>
                                          <p:spTgt spid="9"/>
                                        </p:tgtEl>
                                        <p:attrNameLst>
                                          <p:attrName>stroke.on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6" name="3 نيوتن.wav"/>
                                        </p:tgtEl>
                                      </p:cMediaNode>
                                    </p:audio>
                                  </p:subTnLst>
                                </p:cTn>
                              </p:par>
                            </p:childTnLst>
                          </p:cTn>
                        </p:par>
                      </p:childTnLst>
                    </p:cTn>
                  </p:par>
                  <p:par>
                    <p:cTn id="28" fill="hold">
                      <p:stCondLst>
                        <p:cond delay="indefinite"/>
                      </p:stCondLst>
                      <p:childTnLst>
                        <p:par>
                          <p:cTn id="29" fill="hold">
                            <p:stCondLst>
                              <p:cond delay="0"/>
                            </p:stCondLst>
                            <p:childTnLst>
                              <p:par>
                                <p:cTn id="30" presetID="7" presetClass="emph" presetSubtype="2" fill="hold" nodeType="clickEffect">
                                  <p:stCondLst>
                                    <p:cond delay="0"/>
                                  </p:stCondLst>
                                  <p:childTnLst>
                                    <p:animClr clrSpc="rgb" dir="cw">
                                      <p:cBhvr>
                                        <p:cTn id="31" dur="500" fill="hold"/>
                                        <p:tgtEl>
                                          <p:spTgt spid="8"/>
                                        </p:tgtEl>
                                        <p:attrNameLst>
                                          <p:attrName>stroke.color</p:attrName>
                                        </p:attrNameLst>
                                      </p:cBhvr>
                                      <p:to>
                                        <a:schemeClr val="accent2"/>
                                      </p:to>
                                    </p:animClr>
                                    <p:set>
                                      <p:cBhvr>
                                        <p:cTn id="32" dur="500" fill="hold"/>
                                        <p:tgtEl>
                                          <p:spTgt spid="8"/>
                                        </p:tgtEl>
                                        <p:attrNameLst>
                                          <p:attrName>stroke.on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7" name="2 نيوت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p:cNvPicPr>
            <a:picLocks noChangeAspect="1" noChangeArrowheads="1"/>
          </p:cNvPicPr>
          <p:nvPr/>
        </p:nvPicPr>
        <p:blipFill>
          <a:blip r:embed="rId9">
            <a:lum contrast="30000"/>
          </a:blip>
          <a:srcRect/>
          <a:stretch>
            <a:fillRect/>
          </a:stretch>
        </p:blipFill>
        <p:spPr bwMode="auto">
          <a:xfrm>
            <a:off x="574498" y="506697"/>
            <a:ext cx="2487790" cy="34278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Round Single Corner Rectangle 18"/>
          <p:cNvSpPr/>
          <p:nvPr/>
        </p:nvSpPr>
        <p:spPr bwMode="auto">
          <a:xfrm>
            <a:off x="3348038" y="1615779"/>
            <a:ext cx="5286375" cy="2029480"/>
          </a:xfrm>
          <a:prstGeom prst="round1Rect">
            <a:avLst/>
          </a:prstGeom>
          <a:solidFill>
            <a:schemeClr val="accent6">
              <a:lumMod val="20000"/>
              <a:lumOff val="8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28682" name="Rectangle 12"/>
          <p:cNvSpPr>
            <a:spLocks noChangeArrowheads="1"/>
          </p:cNvSpPr>
          <p:nvPr/>
        </p:nvSpPr>
        <p:spPr bwMode="auto">
          <a:xfrm>
            <a:off x="3419475" y="1561803"/>
            <a:ext cx="4929188" cy="1938992"/>
          </a:xfrm>
          <a:prstGeom prst="rect">
            <a:avLst/>
          </a:prstGeom>
          <a:noFill/>
          <a:ln w="9525">
            <a:noFill/>
            <a:miter lim="800000"/>
            <a:headEnd/>
            <a:tailEnd/>
          </a:ln>
        </p:spPr>
        <p:txBody>
          <a:bodyPr>
            <a:spAutoFit/>
          </a:bodyPr>
          <a:lstStyle/>
          <a:p>
            <a:pPr algn="ctr" rtl="1"/>
            <a:r>
              <a:rPr lang="ar-SA" sz="2400" b="1" dirty="0">
                <a:latin typeface="Calibri" pitchFamily="34" charset="0"/>
              </a:rPr>
              <a:t>أختار الأشياء التي أرغب أن أضعها في حقيبتي. </a:t>
            </a:r>
            <a:r>
              <a:rPr lang="ar-EG" sz="2400" b="1" dirty="0">
                <a:latin typeface="Calibri" pitchFamily="34" charset="0"/>
              </a:rPr>
              <a:t>ما مِقْدارُ الْقُوَّةِ اللاَّزِمَةِ لِرَفْعِ الحقيبة؟ </a:t>
            </a:r>
          </a:p>
          <a:p>
            <a:pPr algn="ctr" rtl="1"/>
            <a:r>
              <a:rPr lang="ar-EG" sz="2400" b="1" dirty="0">
                <a:latin typeface="Calibri" pitchFamily="34" charset="0"/>
              </a:rPr>
              <a:t>إِرْشادٌ: أجمع أوزان الأجسام</a:t>
            </a:r>
            <a:r>
              <a:rPr lang="ar-SA" sz="2400" b="1" dirty="0">
                <a:latin typeface="Calibri" pitchFamily="34" charset="0"/>
              </a:rPr>
              <a:t> التي أختارها</a:t>
            </a:r>
            <a:r>
              <a:rPr lang="ar-EG" sz="2400" b="1" dirty="0">
                <a:latin typeface="Calibri" pitchFamily="34" charset="0"/>
              </a:rPr>
              <a:t> وأضيفها إلى وزن الحقيبة الفارغة بوحدة </a:t>
            </a:r>
            <a:r>
              <a:rPr lang="ar-EG" sz="2400" b="1" dirty="0" err="1">
                <a:latin typeface="Calibri" pitchFamily="34" charset="0"/>
              </a:rPr>
              <a:t>النيوتن</a:t>
            </a:r>
            <a:r>
              <a:rPr lang="ar-EG" sz="2400" b="1" dirty="0">
                <a:latin typeface="Calibri" pitchFamily="34" charset="0"/>
              </a:rPr>
              <a:t>. </a:t>
            </a:r>
          </a:p>
        </p:txBody>
      </p:sp>
      <p:grpSp>
        <p:nvGrpSpPr>
          <p:cNvPr id="2" name="Group 17"/>
          <p:cNvGrpSpPr>
            <a:grpSpLocks/>
          </p:cNvGrpSpPr>
          <p:nvPr/>
        </p:nvGrpSpPr>
        <p:grpSpPr bwMode="auto">
          <a:xfrm>
            <a:off x="6320056" y="498016"/>
            <a:ext cx="2000250" cy="1000125"/>
            <a:chOff x="4714876" y="4572008"/>
            <a:chExt cx="2000264" cy="1000132"/>
          </a:xfrm>
          <a:solidFill>
            <a:srgbClr val="FFFF00"/>
          </a:solidFill>
        </p:grpSpPr>
        <p:sp>
          <p:nvSpPr>
            <p:cNvPr id="17" name="Flowchart: Connector 16"/>
            <p:cNvSpPr/>
            <p:nvPr/>
          </p:nvSpPr>
          <p:spPr>
            <a:xfrm>
              <a:off x="4714876" y="4572008"/>
              <a:ext cx="2000264" cy="1000132"/>
            </a:xfrm>
            <a:prstGeom prst="flowChartConnector">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ln w="0"/>
                <a:solidFill>
                  <a:schemeClr val="tx1"/>
                </a:solidFill>
                <a:effectLst>
                  <a:outerShdw blurRad="38100" dist="19050" dir="2700000" algn="tl" rotWithShape="0">
                    <a:schemeClr val="dk1">
                      <a:alpha val="40000"/>
                    </a:schemeClr>
                  </a:outerShdw>
                </a:effectLst>
              </a:endParaRPr>
            </a:p>
          </p:txBody>
        </p:sp>
        <p:sp>
          <p:nvSpPr>
            <p:cNvPr id="28681" name="Rectangle 11"/>
            <p:cNvSpPr>
              <a:spLocks noChangeArrowheads="1"/>
            </p:cNvSpPr>
            <p:nvPr/>
          </p:nvSpPr>
          <p:spPr bwMode="auto">
            <a:xfrm>
              <a:off x="4901172" y="4786322"/>
              <a:ext cx="1550424" cy="584775"/>
            </a:xfrm>
            <a:prstGeom prst="rect">
              <a:avLst/>
            </a:prstGeom>
            <a:grpFill/>
            <a:ln w="9525">
              <a:noFill/>
              <a:miter lim="800000"/>
              <a:headEnd/>
              <a:tailEnd/>
            </a:ln>
          </p:spPr>
          <p:txBody>
            <a:bodyPr wrap="none">
              <a:spAutoFit/>
            </a:bodyPr>
            <a:lstStyle/>
            <a:p>
              <a:pPr algn="r" rtl="1"/>
              <a:r>
                <a:rPr lang="ar-EG" sz="3200">
                  <a:ln w="0"/>
                  <a:effectLst>
                    <a:outerShdw blurRad="38100" dist="19050" dir="2700000" algn="tl" rotWithShape="0">
                      <a:schemeClr val="dk1">
                        <a:alpha val="40000"/>
                      </a:schemeClr>
                    </a:outerShdw>
                  </a:effectLst>
                  <a:latin typeface="Calibri" pitchFamily="34" charset="0"/>
                </a:rPr>
                <a:t>أَقْرَأُ الشَّكْلُ</a:t>
              </a:r>
            </a:p>
          </p:txBody>
        </p:sp>
      </p:grpSp>
      <p:sp>
        <p:nvSpPr>
          <p:cNvPr id="20" name="Rounded Rectangle 19"/>
          <p:cNvSpPr/>
          <p:nvPr/>
        </p:nvSpPr>
        <p:spPr>
          <a:xfrm>
            <a:off x="3255169" y="3863925"/>
            <a:ext cx="5257800" cy="2447925"/>
          </a:xfrm>
          <a:prstGeom prst="roundRect">
            <a:avLst/>
          </a:prstGeom>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en-US"/>
          </a:p>
        </p:txBody>
      </p:sp>
      <p:sp>
        <p:nvSpPr>
          <p:cNvPr id="21" name="TextBox 20"/>
          <p:cNvSpPr txBox="1">
            <a:spLocks noChangeArrowheads="1"/>
          </p:cNvSpPr>
          <p:nvPr/>
        </p:nvSpPr>
        <p:spPr bwMode="auto">
          <a:xfrm>
            <a:off x="3444110" y="3991248"/>
            <a:ext cx="5087938" cy="2678112"/>
          </a:xfrm>
          <a:prstGeom prst="rect">
            <a:avLst/>
          </a:prstGeom>
          <a:noFill/>
          <a:ln w="9525">
            <a:noFill/>
            <a:miter lim="800000"/>
            <a:headEnd/>
            <a:tailEnd/>
          </a:ln>
        </p:spPr>
        <p:txBody>
          <a:bodyPr>
            <a:spAutoFit/>
          </a:bodyPr>
          <a:lstStyle/>
          <a:p>
            <a:pPr algn="ctr" rtl="1"/>
            <a:r>
              <a:rPr lang="ar-EG" sz="2800" b="1" dirty="0">
                <a:solidFill>
                  <a:srgbClr val="C00000"/>
                </a:solidFill>
              </a:rPr>
              <a:t>القوة اللازمة لرفع الحقيبة = مجموع أوزان الأجسام بداخلها + وزن الحقيبة فارغة</a:t>
            </a:r>
            <a:endParaRPr lang="en-US" sz="2800" dirty="0">
              <a:solidFill>
                <a:srgbClr val="C00000"/>
              </a:solidFill>
            </a:endParaRPr>
          </a:p>
          <a:p>
            <a:pPr algn="ctr" rtl="1"/>
            <a:r>
              <a:rPr lang="ar-EG" sz="2800" b="1" dirty="0">
                <a:solidFill>
                  <a:srgbClr val="C00000"/>
                </a:solidFill>
              </a:rPr>
              <a:t>= 5نيوتن + 5نيوتن + 10 نيوتن + 1 نيوتن + 5 نيوتن = 26 نيوتن.</a:t>
            </a:r>
            <a:endParaRPr lang="en-US" sz="2800" dirty="0">
              <a:solidFill>
                <a:srgbClr val="C00000"/>
              </a:solidFill>
            </a:endParaRPr>
          </a:p>
          <a:p>
            <a:pPr algn="ctr" rtl="1"/>
            <a:r>
              <a:rPr lang="en-US" sz="2800" dirty="0">
                <a:solidFill>
                  <a:srgbClr val="C00000"/>
                </a:solidFill>
              </a:rPr>
              <a:t> </a:t>
            </a:r>
          </a:p>
        </p:txBody>
      </p:sp>
    </p:spTree>
  </p:cSld>
  <p:clrMapOvr>
    <a:masterClrMapping/>
  </p:clrMapOvr>
  <p:transition>
    <p:cover/>
    <p:sndAc>
      <p:stSnd>
        <p:snd r:embed="rId2" name="0293 - ويندوز صغير.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أَقْرَأُ الشَّكْلُ.wav"/>
                                        </p:tgtEl>
                                      </p:cMediaNode>
                                    </p:audio>
                                  </p:sub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strips(downLeft)">
                                      <p:cBhvr>
                                        <p:cTn id="14" dur="500"/>
                                        <p:tgtEl>
                                          <p:spTgt spid="19"/>
                                        </p:tgtEl>
                                      </p:cBhvr>
                                    </p:animEffect>
                                  </p:childTnLst>
                                </p:cTn>
                              </p:par>
                              <p:par>
                                <p:cTn id="15" presetID="18" presetClass="entr" presetSubtype="12" fill="hold" grpId="0" nodeType="withEffect">
                                  <p:stCondLst>
                                    <p:cond delay="0"/>
                                  </p:stCondLst>
                                  <p:childTnLst>
                                    <p:set>
                                      <p:cBhvr>
                                        <p:cTn id="16" dur="1" fill="hold">
                                          <p:stCondLst>
                                            <p:cond delay="0"/>
                                          </p:stCondLst>
                                        </p:cTn>
                                        <p:tgtEl>
                                          <p:spTgt spid="28682">
                                            <p:txEl>
                                              <p:pRg st="0" end="0"/>
                                            </p:txEl>
                                          </p:spTgt>
                                        </p:tgtEl>
                                        <p:attrNameLst>
                                          <p:attrName>style.visibility</p:attrName>
                                        </p:attrNameLst>
                                      </p:cBhvr>
                                      <p:to>
                                        <p:strVal val="visible"/>
                                      </p:to>
                                    </p:set>
                                    <p:animEffect transition="in" filter="strips(downLeft)">
                                      <p:cBhvr>
                                        <p:cTn id="17" dur="500"/>
                                        <p:tgtEl>
                                          <p:spTgt spid="28682">
                                            <p:txEl>
                                              <p:pRg st="0" end="0"/>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4" name="أختار الأشياء التي أرغب أن أضعها.wav"/>
                                        </p:tgtEl>
                                      </p:cMediaNode>
                                    </p:audio>
                                  </p:sub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28682">
                                            <p:txEl>
                                              <p:pRg st="1" end="1"/>
                                            </p:txEl>
                                          </p:spTgt>
                                        </p:tgtEl>
                                        <p:attrNameLst>
                                          <p:attrName>style.visibility</p:attrName>
                                        </p:attrNameLst>
                                      </p:cBhvr>
                                      <p:to>
                                        <p:strVal val="visible"/>
                                      </p:to>
                                    </p:set>
                                    <p:animEffect transition="in" filter="strips(downLeft)">
                                      <p:cBhvr>
                                        <p:cTn id="22" dur="500"/>
                                        <p:tgtEl>
                                          <p:spTgt spid="28682">
                                            <p:txEl>
                                              <p:pRg st="1" end="1"/>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5" name="إِرْشادٌ أجمع أوزان الأجسام التي.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subTnLst>
                                    <p:audio>
                                      <p:cMediaNode>
                                        <p:cTn display="0" masterRel="sameClick">
                                          <p:stCondLst>
                                            <p:cond evt="begin" delay="0">
                                              <p:tn val="25"/>
                                            </p:cond>
                                          </p:stCondLst>
                                          <p:endCondLst>
                                            <p:cond evt="onStopAudio" delay="0">
                                              <p:tgtEl>
                                                <p:sldTgt/>
                                              </p:tgtEl>
                                            </p:cond>
                                          </p:endCondLst>
                                        </p:cTn>
                                        <p:tgtEl>
                                          <p:sndTgt r:embed="rId6" name="0029 - Windows error sound.wav"/>
                                        </p:tgtEl>
                                      </p:cMediaNode>
                                    </p:audio>
                                  </p:subTnLst>
                                </p:cTn>
                              </p:par>
                              <p:par>
                                <p:cTn id="28" presetID="22" presetClass="entr" presetSubtype="4"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500"/>
                                        <p:tgtEl>
                                          <p:spTgt spid="21"/>
                                        </p:tgtEl>
                                      </p:cBhvr>
                                    </p:animEffect>
                                  </p:childTnLst>
                                  <p:subTnLst>
                                    <p:audio>
                                      <p:cMediaNode>
                                        <p:cTn display="0" masterRel="sameClick">
                                          <p:stCondLst>
                                            <p:cond evt="begin" delay="0">
                                              <p:tn val="28"/>
                                            </p:cond>
                                          </p:stCondLst>
                                          <p:endCondLst>
                                            <p:cond evt="onStopAudio" delay="0">
                                              <p:tgtEl>
                                                <p:sldTgt/>
                                              </p:tgtEl>
                                            </p:cond>
                                          </p:endCondLst>
                                        </p:cTn>
                                        <p:tgtEl>
                                          <p:sndTgt r:embed="rId7" name="القوة اللازمة لرفع الحقيبة.wav"/>
                                        </p:tgtEl>
                                      </p:cMediaNode>
                                    </p:audio>
                                  </p:subTnLst>
                                </p:cTn>
                              </p:par>
                            </p:childTnLst>
                          </p:cTn>
                        </p:par>
                      </p:childTnLst>
                    </p:cTn>
                  </p:par>
                  <p:par>
                    <p:cTn id="31" fill="hold">
                      <p:stCondLst>
                        <p:cond delay="indefinite"/>
                      </p:stCondLst>
                      <p:childTnLst>
                        <p:par>
                          <p:cTn id="32" fill="hold">
                            <p:stCondLst>
                              <p:cond delay="0"/>
                            </p:stCondLst>
                            <p:childTnLst>
                              <p:par>
                                <p:cTn id="33" presetID="4" presetClass="entr" presetSubtype="16"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ox(in)">
                                      <p:cBhvr>
                                        <p:cTn id="35" dur="500"/>
                                        <p:tgtEl>
                                          <p:spTgt spid="3"/>
                                        </p:tgtEl>
                                      </p:cBhvr>
                                    </p:animEffect>
                                  </p:childTnLst>
                                  <p:subTnLst>
                                    <p:audio>
                                      <p:cMediaNode>
                                        <p:cTn display="0" masterRel="sameClick">
                                          <p:stCondLst>
                                            <p:cond evt="begin" delay="0">
                                              <p:tn val="33"/>
                                            </p:cond>
                                          </p:stCondLst>
                                          <p:endCondLst>
                                            <p:cond evt="onStopAudio" delay="0">
                                              <p:tgtEl>
                                                <p:sldTgt/>
                                              </p:tgtEl>
                                            </p:cond>
                                          </p:endCondLst>
                                        </p:cTn>
                                        <p:tgtEl>
                                          <p:sndTgt r:embed="rId8" name="تزن الحقيبة الفارغة 5 نيوت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2" grpId="0" build="allAtOnce"/>
      <p:bldP spid="20" grpId="0" animBg="1"/>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1E15C602-3A5D-4084-BE11-3DBB1CA38216}"/>
              </a:ext>
            </a:extLst>
          </p:cNvPr>
          <p:cNvGrpSpPr>
            <a:grpSpLocks/>
          </p:cNvGrpSpPr>
          <p:nvPr/>
        </p:nvGrpSpPr>
        <p:grpSpPr bwMode="auto">
          <a:xfrm>
            <a:off x="2855475" y="2564904"/>
            <a:ext cx="4333239" cy="1258838"/>
            <a:chOff x="4651682" y="357166"/>
            <a:chExt cx="4333269" cy="1258847"/>
          </a:xfrm>
          <a:solidFill>
            <a:schemeClr val="accent6">
              <a:lumMod val="20000"/>
              <a:lumOff val="80000"/>
            </a:schemeClr>
          </a:solidFill>
        </p:grpSpPr>
        <p:sp>
          <p:nvSpPr>
            <p:cNvPr id="3" name="Horizontal Scroll 5">
              <a:extLst>
                <a:ext uri="{FF2B5EF4-FFF2-40B4-BE49-F238E27FC236}">
                  <a16:creationId xmlns:a16="http://schemas.microsoft.com/office/drawing/2014/main" id="{9BE8E760-FACF-4159-A8E6-E8CD6DCB7033}"/>
                </a:ext>
              </a:extLst>
            </p:cNvPr>
            <p:cNvSpPr/>
            <p:nvPr/>
          </p:nvSpPr>
          <p:spPr>
            <a:xfrm>
              <a:off x="5072066" y="357166"/>
              <a:ext cx="3429024" cy="1214446"/>
            </a:xfrm>
            <a:prstGeom prst="horizontalScroll">
              <a:avLst>
                <a:gd name="adj" fmla="val 155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sz="3200">
                <a:ln>
                  <a:solidFill>
                    <a:sysClr val="windowText" lastClr="000000"/>
                  </a:solidFill>
                </a:ln>
                <a:solidFill>
                  <a:schemeClr val="tx1"/>
                </a:solidFill>
              </a:endParaRPr>
            </a:p>
          </p:txBody>
        </p:sp>
        <p:sp>
          <p:nvSpPr>
            <p:cNvPr id="4" name="Rectangle 1">
              <a:extLst>
                <a:ext uri="{FF2B5EF4-FFF2-40B4-BE49-F238E27FC236}">
                  <a16:creationId xmlns:a16="http://schemas.microsoft.com/office/drawing/2014/main" id="{45201D70-2A18-4F30-A386-C8D816307028}"/>
                </a:ext>
              </a:extLst>
            </p:cNvPr>
            <p:cNvSpPr/>
            <p:nvPr/>
          </p:nvSpPr>
          <p:spPr>
            <a:xfrm>
              <a:off x="4651682" y="692676"/>
              <a:ext cx="4333269" cy="923337"/>
            </a:xfrm>
            <a:prstGeom prst="rect">
              <a:avLst/>
            </a:prstGeom>
            <a:grpFill/>
            <a:ln>
              <a:noFill/>
            </a:ln>
          </p:spPr>
          <p:txBody>
            <a:bodyPr wrap="none">
              <a:spAutoFit/>
            </a:bodyPr>
            <a:lstStyle/>
            <a:p>
              <a:pPr algn="ctr" rtl="1" fontAlgn="auto">
                <a:spcBef>
                  <a:spcPts val="0"/>
                </a:spcBef>
                <a:spcAft>
                  <a:spcPts val="0"/>
                </a:spcAft>
                <a:defRPr/>
              </a:pPr>
              <a:r>
                <a:rPr lang="ar-EG" sz="5400" dirty="0">
                  <a:ln w="18415" cmpd="sng">
                    <a:solidFill>
                      <a:sysClr val="windowText" lastClr="000000"/>
                    </a:solidFill>
                    <a:prstDash val="solid"/>
                  </a:ln>
                  <a:effectLst>
                    <a:outerShdw blurRad="63500" dir="3600000" algn="tl" rotWithShape="0">
                      <a:srgbClr val="000000">
                        <a:alpha val="70000"/>
                      </a:srgbClr>
                    </a:outerShdw>
                  </a:effectLst>
                  <a:latin typeface="+mn-lt"/>
                  <a:cs typeface="+mn-cs"/>
                </a:rPr>
                <a:t>الْقُوَى غَيْرُ الْمُتَزنة </a:t>
              </a:r>
            </a:p>
          </p:txBody>
        </p:sp>
      </p:grpSp>
    </p:spTree>
    <p:extLst>
      <p:ext uri="{BB962C8B-B14F-4D97-AF65-F5344CB8AC3E}">
        <p14:creationId xmlns:p14="http://schemas.microsoft.com/office/powerpoint/2010/main" val="1203769341"/>
      </p:ext>
    </p:extLst>
  </p:cSld>
  <p:clrMapOvr>
    <a:masterClrMapping/>
  </p:clrMapOvr>
  <p:transition>
    <p:sndAc>
      <p:stSnd>
        <p:snd r:embed="rId2" name="0026 - غلق الويندوز.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الْقُوَى غَيْرُ الْمُتَزن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صورة 7">
            <a:extLst>
              <a:ext uri="{FF2B5EF4-FFF2-40B4-BE49-F238E27FC236}">
                <a16:creationId xmlns:a16="http://schemas.microsoft.com/office/drawing/2014/main" id="{5B8295B9-EB20-442A-A148-7BCCF6E7D5C6}"/>
              </a:ext>
            </a:extLst>
          </p:cNvPr>
          <p:cNvPicPr>
            <a:picLocks noChangeAspect="1"/>
          </p:cNvPicPr>
          <p:nvPr/>
        </p:nvPicPr>
        <p:blipFill>
          <a:blip r:embed="rId4">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44490" y="428623"/>
            <a:ext cx="8255000" cy="5713429"/>
          </a:xfrm>
          <a:prstGeom prst="rect">
            <a:avLst/>
          </a:prstGeom>
        </p:spPr>
      </p:pic>
      <p:grpSp>
        <p:nvGrpSpPr>
          <p:cNvPr id="4" name="Group 6"/>
          <p:cNvGrpSpPr>
            <a:grpSpLocks/>
          </p:cNvGrpSpPr>
          <p:nvPr/>
        </p:nvGrpSpPr>
        <p:grpSpPr bwMode="auto">
          <a:xfrm>
            <a:off x="3098671" y="428624"/>
            <a:ext cx="5759579" cy="2607237"/>
            <a:chOff x="3098661" y="428604"/>
            <a:chExt cx="5759619" cy="2097192"/>
          </a:xfrm>
          <a:noFill/>
        </p:grpSpPr>
        <p:sp>
          <p:nvSpPr>
            <p:cNvPr id="6" name="Regular Pentagon 5"/>
            <p:cNvSpPr/>
            <p:nvPr/>
          </p:nvSpPr>
          <p:spPr>
            <a:xfrm>
              <a:off x="4572000" y="428604"/>
              <a:ext cx="4286280" cy="1428760"/>
            </a:xfrm>
            <a:prstGeom prst="pentagon">
              <a:avLst/>
            </a:prstGeom>
            <a:grp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b="1">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 name="Rectangle 1"/>
            <p:cNvSpPr/>
            <p:nvPr/>
          </p:nvSpPr>
          <p:spPr>
            <a:xfrm>
              <a:off x="3098661" y="1857364"/>
              <a:ext cx="2946659" cy="668432"/>
            </a:xfrm>
            <a:prstGeom prst="rect">
              <a:avLst/>
            </a:prstGeom>
            <a:grpFill/>
            <a:ln>
              <a:noFill/>
            </a:ln>
          </p:spPr>
          <p:txBody>
            <a:bodyPr wrap="none">
              <a:spAutoFit/>
            </a:bodyPr>
            <a:lstStyle/>
            <a:p>
              <a:pPr algn="r" rtl="1" fontAlgn="auto">
                <a:spcBef>
                  <a:spcPts val="0"/>
                </a:spcBef>
                <a:spcAft>
                  <a:spcPts val="0"/>
                </a:spcAft>
                <a:defRPr/>
              </a:pPr>
              <a:r>
                <a:rPr lang="ar-EG" sz="4800" b="1" dirty="0">
                  <a:ln w="9525">
                    <a:solidFill>
                      <a:schemeClr val="bg1"/>
                    </a:solidFill>
                    <a:prstDash val="solid"/>
                  </a:ln>
                  <a:effectLst>
                    <a:outerShdw blurRad="12700" dist="38100" dir="2700000" algn="tl" rotWithShape="0">
                      <a:schemeClr val="bg1">
                        <a:lumMod val="50000"/>
                      </a:schemeClr>
                    </a:outerShdw>
                  </a:effectLst>
                  <a:latin typeface="+mn-lt"/>
                  <a:cs typeface="+mn-cs"/>
                </a:rPr>
                <a:t>الدَّرْسُ الثّاني </a:t>
              </a:r>
            </a:p>
          </p:txBody>
        </p:sp>
      </p:grpSp>
      <p:sp>
        <p:nvSpPr>
          <p:cNvPr id="3" name="Rectangle 2"/>
          <p:cNvSpPr/>
          <p:nvPr/>
        </p:nvSpPr>
        <p:spPr bwMode="auto">
          <a:xfrm>
            <a:off x="2956046" y="3605047"/>
            <a:ext cx="3393879" cy="1107996"/>
          </a:xfrm>
          <a:prstGeom prst="rect">
            <a:avLst/>
          </a:prstGeom>
          <a:noFill/>
          <a:ln>
            <a:noFill/>
          </a:ln>
        </p:spPr>
        <p:txBody>
          <a:bodyPr wrap="none">
            <a:spAutoFit/>
          </a:bodyPr>
          <a:lstStyle/>
          <a:p>
            <a:pPr algn="ctr" rtl="1" fontAlgn="auto">
              <a:spcBef>
                <a:spcPts val="0"/>
              </a:spcBef>
              <a:spcAft>
                <a:spcPts val="0"/>
              </a:spcAft>
              <a:defRPr/>
            </a:pPr>
            <a:r>
              <a:rPr lang="ar-EG" sz="6600" b="1" dirty="0">
                <a:ln w="9525">
                  <a:solidFill>
                    <a:schemeClr val="bg1"/>
                  </a:solidFill>
                  <a:prstDash val="solid"/>
                </a:ln>
                <a:effectLst>
                  <a:outerShdw blurRad="12700" dist="38100" dir="2700000" algn="tl" rotWithShape="0">
                    <a:schemeClr val="bg1">
                      <a:lumMod val="50000"/>
                    </a:schemeClr>
                  </a:outerShdw>
                </a:effectLst>
                <a:latin typeface="+mn-lt"/>
                <a:cs typeface="+mn-cs"/>
              </a:rPr>
              <a:t>تغير الحركة</a:t>
            </a:r>
          </a:p>
        </p:txBody>
      </p:sp>
      <p:pic>
        <p:nvPicPr>
          <p:cNvPr id="4100" name="Picture 2" descr="http://whos.amung.us/serving/pro-ping.php?k=5gu7&amp;i=8dcba424&amp;t=New%20Page%201&amp;r=http%3A%2F%2Fprojects.nooor.com%2FSemaBrowsers%2FBookBrowserFC.aspx%3FSUrl%3DkpLw5vacy7%28Semanoor%29ej9dDAa%2FOThfIw4SMJfjLNhHvPErUB1BLyGadjL9VbfhXFf%28Semanoor%29vo0VFvLJLQgavQjydNrZjeBssCqu3A%28Semanoor%29E%28Semanoor%29mQvo6cobDaKezXTesi4VXXaROo6iZyVfKxfFgLXLnbZ%2FcWi25xgjmSD6EBTfn3Mx1QvYITCUF27Omsqck%2F66m5CyhMnteid2bVX3YTLZuV2QVnMCUaenxwfzse6Vq595JU8UM8XRArI%2FcX5VvA4SFlBIaUFPKLB3XW05s965eC3QxTidIXtlK4vvmnWwlUE1f09e3TnAMT5Jd6kN%2F538W9Vplu1sTF3HZEUSdDgHk33N3WH9iohyj%2F4SrQ%3D%3D&amp;s=&amp;p=&amp;o=xp&amp;b=ff&amp;u=f&amp;v=0.50&amp;a=t&amp;l=f&amp;f=f&amp;rand=30994883">
            <a:hlinkClick r:id="rId5"/>
          </p:cNvPr>
          <p:cNvPicPr>
            <a:picLocks noChangeAspect="1" noChangeArrowheads="1"/>
          </p:cNvPicPr>
          <p:nvPr/>
        </p:nvPicPr>
        <p:blipFill>
          <a:blip r:embed="rId6"/>
          <a:srcRect/>
          <a:stretch>
            <a:fillRect/>
          </a:stretch>
        </p:blipFill>
        <p:spPr bwMode="auto">
          <a:xfrm>
            <a:off x="855663" y="-136525"/>
            <a:ext cx="9525" cy="9525"/>
          </a:xfrm>
          <a:prstGeom prst="rect">
            <a:avLst/>
          </a:prstGeom>
          <a:noFill/>
          <a:ln w="9525">
            <a:noFill/>
            <a:miter lim="800000"/>
            <a:headEnd/>
            <a:tailEnd/>
          </a:ln>
        </p:spPr>
      </p:pic>
      <p:pic>
        <p:nvPicPr>
          <p:cNvPr id="4101" name="Picture 3" descr="http://whos.amung.us/piwidget/5gu7/"/>
          <p:cNvPicPr>
            <a:picLocks noChangeAspect="1" noChangeArrowheads="1"/>
          </p:cNvPicPr>
          <p:nvPr/>
        </p:nvPicPr>
        <p:blipFill>
          <a:blip r:embed="rId6"/>
          <a:srcRect/>
          <a:stretch>
            <a:fillRect/>
          </a:stretch>
        </p:blipFill>
        <p:spPr bwMode="auto">
          <a:xfrm>
            <a:off x="92075" y="138113"/>
            <a:ext cx="9525" cy="9525"/>
          </a:xfrm>
          <a:prstGeom prst="rect">
            <a:avLst/>
          </a:prstGeom>
          <a:noFill/>
          <a:ln w="9525">
            <a:noFill/>
            <a:miter lim="800000"/>
            <a:headEnd/>
            <a:tailEnd/>
          </a:ln>
        </p:spPr>
      </p:pic>
    </p:spTree>
  </p:cSld>
  <p:clrMapOvr>
    <a:masterClrMapping/>
  </p:clrMapOvr>
  <p:transition>
    <p:sndAc>
      <p:stSnd>
        <p:snd r:embed="rId2" name="0026 - غلق الويندوز.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دَّرْسُ الثّان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1" name="Rectangle 2"/>
          <p:cNvSpPr>
            <a:spLocks noChangeArrowheads="1"/>
          </p:cNvSpPr>
          <p:nvPr/>
        </p:nvSpPr>
        <p:spPr bwMode="auto">
          <a:xfrm>
            <a:off x="1619672" y="674400"/>
            <a:ext cx="6357937" cy="5509200"/>
          </a:xfrm>
          <a:prstGeom prst="rect">
            <a:avLst/>
          </a:prstGeom>
          <a:solidFill>
            <a:schemeClr val="accent6">
              <a:lumMod val="20000"/>
              <a:lumOff val="80000"/>
            </a:schemeClr>
          </a:solidFill>
          <a:ln w="9525">
            <a:noFill/>
            <a:miter lim="800000"/>
            <a:headEnd/>
            <a:tailEnd/>
          </a:ln>
        </p:spPr>
        <p:txBody>
          <a:bodyPr>
            <a:spAutoFit/>
          </a:bodyPr>
          <a:lstStyle/>
          <a:p>
            <a:pPr algn="ctr" rtl="1">
              <a:defRPr/>
            </a:pPr>
            <a:r>
              <a:rPr lang="ar-EG" sz="3200" b="1" dirty="0">
                <a:solidFill>
                  <a:srgbClr val="7030A0"/>
                </a:solidFill>
                <a:latin typeface="Calibri" pitchFamily="34" charset="0"/>
                <a:cs typeface="Arial" charset="0"/>
              </a:rPr>
              <a:t>عِنْدَمَا أَدْفَعُ حَقِيبَتِي أفقياً عَلَى سَطْحِ الطاولة تَتَوَلَّدُ قُوَّةُ احْتِكَاكٍ بَيْنَ الْحَقِيِبَةِ وَسطح الطاولة، وَيَعْمَلُ الاحْتِكاكُ عَلَى تَقْلِيلِ قُوَّةِ الدَّفْعِ فإذا تحركت الحقيبة فإن ذلك يعني أن قوة الدفع أكبر من قوة الاحتكاك. </a:t>
            </a:r>
          </a:p>
          <a:p>
            <a:pPr algn="ctr" rtl="1">
              <a:defRPr/>
            </a:pPr>
            <a:r>
              <a:rPr lang="ar-EG" sz="3200" b="1" dirty="0">
                <a:solidFill>
                  <a:srgbClr val="7030A0"/>
                </a:solidFill>
                <a:latin typeface="Calibri" pitchFamily="34" charset="0"/>
                <a:cs typeface="Arial" charset="0"/>
              </a:rPr>
              <a:t>الْقُوَى غَيْرُ الْمُتَساوية تسمى </a:t>
            </a:r>
            <a:r>
              <a:rPr lang="ar-EG" sz="3200" b="1" dirty="0">
                <a:solidFill>
                  <a:schemeClr val="accent2">
                    <a:lumMod val="75000"/>
                  </a:schemeClr>
                </a:solidFill>
                <a:latin typeface="Calibri" pitchFamily="34" charset="0"/>
                <a:cs typeface="Arial" charset="0"/>
              </a:rPr>
              <a:t>القوى غير المتزنة</a:t>
            </a:r>
            <a:r>
              <a:rPr lang="ar-EG" sz="3200" b="1" dirty="0">
                <a:solidFill>
                  <a:srgbClr val="0000FF"/>
                </a:solidFill>
                <a:latin typeface="Calibri" pitchFamily="34" charset="0"/>
                <a:cs typeface="Arial" charset="0"/>
              </a:rPr>
              <a:t>، </a:t>
            </a:r>
            <a:r>
              <a:rPr lang="ar-EG" sz="3200" b="1" dirty="0">
                <a:solidFill>
                  <a:srgbClr val="7030A0"/>
                </a:solidFill>
                <a:latin typeface="Calibri" pitchFamily="34" charset="0"/>
                <a:cs typeface="Arial" charset="0"/>
              </a:rPr>
              <a:t>وهِيَ تُسَبِّبُ تَغَيُّرَ حَرَكَةِ الْجِسْمِ. وَيكَونُ اتِّجَاهُ الحَرَكَةِ فِي اتِّجَاهِ الْقُوَّةِ الْكُبْرَى. تَمَكَّنَ الْعَالِمُ نيوتِن قَبْلَ أكثر من300 عامٍ مِنْ تَفْسِيرِ الْعَلاقَةِ بَيْنَ الْقُوَّةِ وَالْحَرَكَةِ. وَتَكْرٍيمًا لَهُ تُقَاسُ الْقُوَّةُ بِوَحْدَةٍ تُسَمَّى</a:t>
            </a:r>
            <a:r>
              <a:rPr lang="ar-EG" sz="3200" b="1" dirty="0">
                <a:solidFill>
                  <a:srgbClr val="0000FF"/>
                </a:solidFill>
                <a:latin typeface="Calibri" pitchFamily="34" charset="0"/>
                <a:cs typeface="Arial" charset="0"/>
              </a:rPr>
              <a:t> </a:t>
            </a:r>
            <a:r>
              <a:rPr lang="ar-EG" sz="3200" b="1" dirty="0">
                <a:solidFill>
                  <a:schemeClr val="accent2">
                    <a:lumMod val="75000"/>
                  </a:schemeClr>
                </a:solidFill>
                <a:latin typeface="Calibri" pitchFamily="34" charset="0"/>
                <a:cs typeface="Arial" charset="0"/>
              </a:rPr>
              <a:t>نيوتِن</a:t>
            </a:r>
            <a:r>
              <a:rPr lang="ar-EG" sz="3200" b="1" dirty="0">
                <a:solidFill>
                  <a:srgbClr val="0000FF"/>
                </a:solidFill>
                <a:latin typeface="Calibri" pitchFamily="34" charset="0"/>
                <a:cs typeface="Arial" charset="0"/>
              </a:rPr>
              <a:t>. </a:t>
            </a:r>
          </a:p>
        </p:txBody>
      </p:sp>
    </p:spTree>
  </p:cSld>
  <p:clrMapOvr>
    <a:masterClrMapping/>
  </p:clrMapOvr>
  <p:transition>
    <p:blinds dir="vert"/>
    <p:sndAc>
      <p:stSnd>
        <p:snd r:embed="rId2" name="0293 - ويندوز صغير.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0181">
                                            <p:bg/>
                                          </p:spTgt>
                                        </p:tgtEl>
                                        <p:attrNameLst>
                                          <p:attrName>style.visibility</p:attrName>
                                        </p:attrNameLst>
                                      </p:cBhvr>
                                      <p:to>
                                        <p:strVal val="visible"/>
                                      </p:to>
                                    </p:set>
                                    <p:anim calcmode="lin" valueType="num">
                                      <p:cBhvr>
                                        <p:cTn id="7" dur="500" fill="hold"/>
                                        <p:tgtEl>
                                          <p:spTgt spid="50181">
                                            <p:bg/>
                                          </p:spTgt>
                                        </p:tgtEl>
                                        <p:attrNameLst>
                                          <p:attrName>ppt_w</p:attrName>
                                        </p:attrNameLst>
                                      </p:cBhvr>
                                      <p:tavLst>
                                        <p:tav tm="0">
                                          <p:val>
                                            <p:fltVal val="0"/>
                                          </p:val>
                                        </p:tav>
                                        <p:tav tm="100000">
                                          <p:val>
                                            <p:strVal val="#ppt_w"/>
                                          </p:val>
                                        </p:tav>
                                      </p:tavLst>
                                    </p:anim>
                                    <p:anim calcmode="lin" valueType="num">
                                      <p:cBhvr>
                                        <p:cTn id="8" dur="500" fill="hold"/>
                                        <p:tgtEl>
                                          <p:spTgt spid="50181">
                                            <p:bg/>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عِنْدَمَا أَدْفَعُ حَقِيبَتِي أفقياً عَلَى سَطْحِ.wav"/>
                                        </p:tgtEl>
                                      </p:cMediaNode>
                                    </p:audio>
                                  </p:subTnLst>
                                </p:cTn>
                              </p:par>
                              <p:par>
                                <p:cTn id="9" presetID="17" presetClass="entr" presetSubtype="10" fill="hold" grpId="0" nodeType="withEffect">
                                  <p:stCondLst>
                                    <p:cond delay="0"/>
                                  </p:stCondLst>
                                  <p:childTnLst>
                                    <p:set>
                                      <p:cBhvr>
                                        <p:cTn id="10" dur="1" fill="hold">
                                          <p:stCondLst>
                                            <p:cond delay="0"/>
                                          </p:stCondLst>
                                        </p:cTn>
                                        <p:tgtEl>
                                          <p:spTgt spid="50181">
                                            <p:txEl>
                                              <p:pRg st="0" end="0"/>
                                            </p:txEl>
                                          </p:spTgt>
                                        </p:tgtEl>
                                        <p:attrNameLst>
                                          <p:attrName>style.visibility</p:attrName>
                                        </p:attrNameLst>
                                      </p:cBhvr>
                                      <p:to>
                                        <p:strVal val="visible"/>
                                      </p:to>
                                    </p:set>
                                    <p:anim calcmode="lin" valueType="num">
                                      <p:cBhvr>
                                        <p:cTn id="11" dur="500" fill="hold"/>
                                        <p:tgtEl>
                                          <p:spTgt spid="50181">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50181">
                                            <p:txEl>
                                              <p:pRg st="0" end="0"/>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3" name="عِنْدَمَا أَدْفَعُ حَقِيبَتِي أفقياً عَلَى سَطْحِ.wav"/>
                                        </p:tgtEl>
                                      </p:cMediaNode>
                                    </p:audio>
                                  </p:sub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50181">
                                            <p:txEl>
                                              <p:pRg st="1" end="1"/>
                                            </p:txEl>
                                          </p:spTgt>
                                        </p:tgtEl>
                                        <p:attrNameLst>
                                          <p:attrName>style.visibility</p:attrName>
                                        </p:attrNameLst>
                                      </p:cBhvr>
                                      <p:to>
                                        <p:strVal val="visible"/>
                                      </p:to>
                                    </p:set>
                                    <p:anim calcmode="lin" valueType="num">
                                      <p:cBhvr>
                                        <p:cTn id="17" dur="500" fill="hold"/>
                                        <p:tgtEl>
                                          <p:spTgt spid="50181">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50181">
                                            <p:txEl>
                                              <p:pRg st="1" end="1"/>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5"/>
                                            </p:cond>
                                          </p:stCondLst>
                                          <p:endCondLst>
                                            <p:cond evt="onStopAudio" delay="0">
                                              <p:tgtEl>
                                                <p:sldTgt/>
                                              </p:tgtEl>
                                            </p:cond>
                                          </p:endCondLst>
                                        </p:cTn>
                                        <p:tgtEl>
                                          <p:sndTgt r:embed="rId4" name="الْقُوَى غَيْرُ الْمُتَساوية تسمى القوى غير المتزن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1" grpId="0" build="allAtOnce"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7" name="Rectangle 2"/>
          <p:cNvSpPr>
            <a:spLocks noChangeArrowheads="1"/>
          </p:cNvSpPr>
          <p:nvPr/>
        </p:nvSpPr>
        <p:spPr bwMode="auto">
          <a:xfrm>
            <a:off x="1979712" y="2348880"/>
            <a:ext cx="4680520" cy="3539430"/>
          </a:xfrm>
          <a:prstGeom prst="rect">
            <a:avLst/>
          </a:prstGeom>
          <a:noFill/>
          <a:ln w="9525">
            <a:noFill/>
            <a:miter lim="800000"/>
            <a:headEnd/>
            <a:tailEnd/>
          </a:ln>
        </p:spPr>
        <p:txBody>
          <a:bodyPr>
            <a:spAutoFit/>
          </a:bodyPr>
          <a:lstStyle/>
          <a:p>
            <a:pPr algn="ctr" rtl="1"/>
            <a:r>
              <a:rPr lang="ar-EG" sz="3200" b="1" dirty="0">
                <a:solidFill>
                  <a:srgbClr val="C00000"/>
                </a:solidFill>
                <a:latin typeface="Calibri" pitchFamily="34" charset="0"/>
              </a:rPr>
              <a:t>مِنْ المَعْلومِ أَنَّ الْوَزْنَ يُقاسُ بِوَحْدَةِ نيُوتِن</a:t>
            </a:r>
            <a:r>
              <a:rPr lang="ar-SA" sz="3200" b="1" dirty="0">
                <a:solidFill>
                  <a:srgbClr val="C00000"/>
                </a:solidFill>
                <a:latin typeface="Calibri" pitchFamily="34" charset="0"/>
              </a:rPr>
              <a:t>.</a:t>
            </a:r>
            <a:r>
              <a:rPr lang="ar-EG" sz="3200" b="1" dirty="0">
                <a:solidFill>
                  <a:srgbClr val="C00000"/>
                </a:solidFill>
                <a:latin typeface="Calibri" pitchFamily="34" charset="0"/>
              </a:rPr>
              <a:t> فَمَا الْعَلاقَةُ بَيْنَ الْوَزْنِ وَالْقُوَّةِ؟ جَميعُ الأَجْسَامَ لَهَا وَزْنٌ؛ لأَنَّ قُوَّةَ الْجَاذِبيَّةِ الأرضية تَسْحَبُ الأَجْسَامَ نَحْوَهَا</a:t>
            </a:r>
            <a:r>
              <a:rPr lang="ar-SA" sz="3200" b="1" dirty="0">
                <a:solidFill>
                  <a:srgbClr val="C00000"/>
                </a:solidFill>
                <a:latin typeface="Calibri" pitchFamily="34" charset="0"/>
              </a:rPr>
              <a:t>؛</a:t>
            </a:r>
            <a:r>
              <a:rPr lang="ar-EG" sz="3200" b="1" dirty="0">
                <a:solidFill>
                  <a:srgbClr val="C00000"/>
                </a:solidFill>
                <a:latin typeface="Calibri" pitchFamily="34" charset="0"/>
              </a:rPr>
              <a:t> لذا فإننا نَقُولُ إِنَّ الْوَزْنَ قُوَّةٌ، شَأُنُها شَأْنُ بَقيَّةِ الْقُوَى تُقَاسُ بِوَحْدَةِ </a:t>
            </a:r>
            <a:r>
              <a:rPr lang="ar-EG" sz="3200" b="1" dirty="0" err="1">
                <a:solidFill>
                  <a:srgbClr val="C00000"/>
                </a:solidFill>
                <a:latin typeface="Calibri" pitchFamily="34" charset="0"/>
              </a:rPr>
              <a:t>النُيوتِن</a:t>
            </a:r>
            <a:r>
              <a:rPr lang="ar-EG" sz="3200" b="1" dirty="0">
                <a:solidFill>
                  <a:srgbClr val="C00000"/>
                </a:solidFill>
                <a:latin typeface="Calibri" pitchFamily="34" charset="0"/>
              </a:rPr>
              <a:t>. </a:t>
            </a:r>
          </a:p>
        </p:txBody>
      </p:sp>
      <p:grpSp>
        <p:nvGrpSpPr>
          <p:cNvPr id="5" name="Group 4"/>
          <p:cNvGrpSpPr>
            <a:grpSpLocks/>
          </p:cNvGrpSpPr>
          <p:nvPr/>
        </p:nvGrpSpPr>
        <p:grpSpPr bwMode="auto">
          <a:xfrm>
            <a:off x="5357813" y="500063"/>
            <a:ext cx="2928937" cy="1000125"/>
            <a:chOff x="5357818" y="500042"/>
            <a:chExt cx="2928958" cy="1000132"/>
          </a:xfrm>
        </p:grpSpPr>
        <p:sp>
          <p:nvSpPr>
            <p:cNvPr id="4" name="Hexagon 3"/>
            <p:cNvSpPr/>
            <p:nvPr/>
          </p:nvSpPr>
          <p:spPr>
            <a:xfrm>
              <a:off x="5357818" y="500042"/>
              <a:ext cx="2928958" cy="1000132"/>
            </a:xfrm>
            <a:prstGeom prst="hexagon">
              <a:avLst/>
            </a:prstGeom>
            <a:ln/>
          </p:spPr>
          <p:style>
            <a:lnRef idx="1">
              <a:schemeClr val="dk1"/>
            </a:lnRef>
            <a:fillRef idx="2">
              <a:schemeClr val="dk1"/>
            </a:fillRef>
            <a:effectRef idx="1">
              <a:schemeClr val="dk1"/>
            </a:effectRef>
            <a:fontRef idx="minor">
              <a:schemeClr val="dk1"/>
            </a:fontRef>
          </p:style>
          <p:txBody>
            <a:bodyPr rtlCol="1" anchor="ctr"/>
            <a:lstStyle/>
            <a:p>
              <a:pPr algn="ctr" rtl="1" fontAlgn="auto">
                <a:spcBef>
                  <a:spcPts val="0"/>
                </a:spcBef>
                <a:spcAft>
                  <a:spcPts val="0"/>
                </a:spcAft>
                <a:defRPr/>
              </a:pPr>
              <a:endParaRPr lang="ar-EG"/>
            </a:p>
          </p:txBody>
        </p:sp>
        <p:sp>
          <p:nvSpPr>
            <p:cNvPr id="2" name="Rectangle 1"/>
            <p:cNvSpPr/>
            <p:nvPr/>
          </p:nvSpPr>
          <p:spPr>
            <a:xfrm>
              <a:off x="5730835" y="714357"/>
              <a:ext cx="2270189" cy="646336"/>
            </a:xfrm>
            <a:prstGeom prst="rect">
              <a:avLst/>
            </a:prstGeom>
            <a:noFill/>
            <a:ln>
              <a:noFill/>
            </a:ln>
          </p:spPr>
          <p:style>
            <a:lnRef idx="1">
              <a:schemeClr val="dk1"/>
            </a:lnRef>
            <a:fillRef idx="2">
              <a:schemeClr val="dk1"/>
            </a:fillRef>
            <a:effectRef idx="1">
              <a:schemeClr val="dk1"/>
            </a:effectRef>
            <a:fontRef idx="minor">
              <a:schemeClr val="dk1"/>
            </a:fontRef>
          </p:style>
          <p:txBody>
            <a:bodyPr wrap="none">
              <a:spAutoFit/>
            </a:bodyPr>
            <a:lstStyle/>
            <a:p>
              <a:pPr algn="r" rtl="1" fontAlgn="auto">
                <a:spcBef>
                  <a:spcPts val="0"/>
                </a:spcBef>
                <a:spcAft>
                  <a:spcPts val="0"/>
                </a:spcAft>
                <a:defRPr/>
              </a:pPr>
              <a:r>
                <a:rPr lang="ar-EG" sz="3600" dirty="0">
                  <a:ln w="0"/>
                  <a:solidFill>
                    <a:schemeClr val="tx1"/>
                  </a:solidFill>
                  <a:effectLst>
                    <a:outerShdw blurRad="38100" dist="19050" dir="2700000" algn="tl" rotWithShape="0">
                      <a:schemeClr val="dk1">
                        <a:alpha val="40000"/>
                      </a:schemeClr>
                    </a:outerShdw>
                  </a:effectLst>
                  <a:latin typeface="+mn-lt"/>
                  <a:cs typeface="+mn-cs"/>
                </a:rPr>
                <a:t>الوَزْنُ وَ الْقُوَّةُ </a:t>
              </a:r>
            </a:p>
          </p:txBody>
        </p:sp>
      </p:grpSp>
    </p:spTree>
  </p:cSld>
  <p:clrMapOvr>
    <a:masterClrMapping/>
  </p:clrMapOvr>
  <p:transition>
    <p:newsflash/>
    <p:sndAc>
      <p:stSnd>
        <p:snd r:embed="rId2" name="0293 - ويندوز صغير.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الوَزْنُ وَ الْقُوَّ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artoon Dialog | Diy photo book, Doodle frame, Borders for paper">
            <a:extLst>
              <a:ext uri="{FF2B5EF4-FFF2-40B4-BE49-F238E27FC236}">
                <a16:creationId xmlns:a16="http://schemas.microsoft.com/office/drawing/2014/main" id="{40BD616B-269B-4E50-8255-B92B20EDC588}"/>
              </a:ext>
            </a:extLst>
          </p:cNvPr>
          <p:cNvPicPr>
            <a:picLocks noChangeAspect="1" noChangeArrowheads="1"/>
          </p:cNvPicPr>
          <p:nvPr/>
        </p:nvPicPr>
        <p:blipFill>
          <a:blip r:embed="rId4">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857165" y="1338949"/>
            <a:ext cx="3914775" cy="33909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3864809C-A96D-4222-8AB4-4CFE103C67F6}"/>
              </a:ext>
            </a:extLst>
          </p:cNvPr>
          <p:cNvGrpSpPr>
            <a:grpSpLocks/>
          </p:cNvGrpSpPr>
          <p:nvPr/>
        </p:nvGrpSpPr>
        <p:grpSpPr bwMode="auto">
          <a:xfrm>
            <a:off x="3419872" y="2571750"/>
            <a:ext cx="3286125" cy="857250"/>
            <a:chOff x="5357818" y="500042"/>
            <a:chExt cx="3286148" cy="857256"/>
          </a:xfrm>
          <a:noFill/>
        </p:grpSpPr>
        <p:sp>
          <p:nvSpPr>
            <p:cNvPr id="7" name="Flowchart: Stored Data 6">
              <a:extLst>
                <a:ext uri="{FF2B5EF4-FFF2-40B4-BE49-F238E27FC236}">
                  <a16:creationId xmlns:a16="http://schemas.microsoft.com/office/drawing/2014/main" id="{2F590EB9-90EB-4F1F-8AC7-9A710FDD9A50}"/>
                </a:ext>
              </a:extLst>
            </p:cNvPr>
            <p:cNvSpPr/>
            <p:nvPr/>
          </p:nvSpPr>
          <p:spPr>
            <a:xfrm>
              <a:off x="5357818" y="500042"/>
              <a:ext cx="3286148" cy="857256"/>
            </a:xfrm>
            <a:prstGeom prst="flowChartOnlineStorage">
              <a:avLst/>
            </a:prstGeom>
            <a:grpFill/>
            <a:ln>
              <a:noFill/>
            </a:ln>
            <a:effectLst>
              <a:innerShdw blurRad="381000">
                <a:srgbClr val="990099"/>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ln w="0"/>
                <a:solidFill>
                  <a:schemeClr val="tx1"/>
                </a:solidFill>
                <a:effectLst>
                  <a:outerShdw blurRad="38100" dist="19050" dir="2700000" algn="tl" rotWithShape="0">
                    <a:schemeClr val="dk1">
                      <a:alpha val="40000"/>
                    </a:schemeClr>
                  </a:outerShdw>
                </a:effectLst>
              </a:endParaRPr>
            </a:p>
          </p:txBody>
        </p:sp>
        <p:sp>
          <p:nvSpPr>
            <p:cNvPr id="9" name="Rectangle 8">
              <a:extLst>
                <a:ext uri="{FF2B5EF4-FFF2-40B4-BE49-F238E27FC236}">
                  <a16:creationId xmlns:a16="http://schemas.microsoft.com/office/drawing/2014/main" id="{6D6CA83D-59E8-4109-83F1-EDE410FFB1E6}"/>
                </a:ext>
              </a:extLst>
            </p:cNvPr>
            <p:cNvSpPr/>
            <p:nvPr/>
          </p:nvSpPr>
          <p:spPr>
            <a:xfrm>
              <a:off x="5789745" y="639529"/>
              <a:ext cx="1925527" cy="646331"/>
            </a:xfrm>
            <a:prstGeom prst="rect">
              <a:avLst/>
            </a:prstGeom>
            <a:grpFill/>
            <a:ln>
              <a:noFill/>
            </a:ln>
          </p:spPr>
          <p:txBody>
            <a:bodyPr wrap="none">
              <a:spAutoFit/>
            </a:bodyPr>
            <a:lstStyle/>
            <a:p>
              <a:pPr algn="r" rtl="1" fontAlgn="auto">
                <a:spcBef>
                  <a:spcPts val="0"/>
                </a:spcBef>
                <a:spcAft>
                  <a:spcPts val="0"/>
                </a:spcAft>
                <a:defRPr/>
              </a:pPr>
              <a:r>
                <a:rPr lang="ar-EG" sz="3600" dirty="0">
                  <a:ln w="0"/>
                  <a:effectLst>
                    <a:outerShdw blurRad="38100" dist="19050" dir="2700000" algn="tl" rotWithShape="0">
                      <a:schemeClr val="dk1">
                        <a:alpha val="40000"/>
                      </a:schemeClr>
                    </a:outerShdw>
                  </a:effectLst>
                  <a:latin typeface="+mn-lt"/>
                  <a:cs typeface="+mn-cs"/>
                </a:rPr>
                <a:t>أَخْتَبِرُ نَفْسِي</a:t>
              </a:r>
            </a:p>
          </p:txBody>
        </p:sp>
      </p:grpSp>
    </p:spTree>
    <p:extLst>
      <p:ext uri="{BB962C8B-B14F-4D97-AF65-F5344CB8AC3E}">
        <p14:creationId xmlns:p14="http://schemas.microsoft.com/office/powerpoint/2010/main" val="1440951908"/>
      </p:ext>
    </p:extLst>
  </p:cSld>
  <p:clrMapOvr>
    <a:masterClrMapping/>
  </p:clrMapOvr>
  <p:transition>
    <p:newsflash/>
    <p:sndAc>
      <p:stSnd>
        <p:snd r:embed="rId2" name="0293 - ويندوز صغير.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3"/>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أَخْتَبِرُ نَفْسِ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1769393" y="1178719"/>
            <a:ext cx="6000750" cy="4500562"/>
            <a:chOff x="2051765" y="1916821"/>
            <a:chExt cx="6000728" cy="4500546"/>
          </a:xfrm>
          <a:noFill/>
        </p:grpSpPr>
        <p:pic>
          <p:nvPicPr>
            <p:cNvPr id="10" name="Picture 19"/>
            <p:cNvPicPr>
              <a:picLocks noChangeAspect="1" noChangeArrowheads="1"/>
            </p:cNvPicPr>
            <p:nvPr/>
          </p:nvPicPr>
          <p:blipFill>
            <a:blip r:embed="rId5"/>
            <a:srcRect/>
            <a:stretch>
              <a:fillRect/>
            </a:stretch>
          </p:blipFill>
          <p:spPr bwMode="auto">
            <a:xfrm>
              <a:off x="2051765" y="1916821"/>
              <a:ext cx="6000728" cy="4500546"/>
            </a:xfrm>
            <a:prstGeom prst="rect">
              <a:avLst/>
            </a:prstGeom>
            <a:grpFill/>
            <a:ln w="9525">
              <a:noFill/>
              <a:miter lim="800000"/>
              <a:headEnd/>
              <a:tailEnd/>
            </a:ln>
            <a:effectLst>
              <a:outerShdw dist="35921" dir="2700000" algn="ctr" rotWithShape="0">
                <a:schemeClr val="tx1"/>
              </a:outerShdw>
            </a:effectLst>
          </p:spPr>
        </p:pic>
        <p:sp>
          <p:nvSpPr>
            <p:cNvPr id="31755" name="Rectangle 3"/>
            <p:cNvSpPr>
              <a:spLocks noChangeArrowheads="1"/>
            </p:cNvSpPr>
            <p:nvPr/>
          </p:nvSpPr>
          <p:spPr bwMode="auto">
            <a:xfrm>
              <a:off x="2664992" y="2312926"/>
              <a:ext cx="4572000" cy="1384995"/>
            </a:xfrm>
            <a:prstGeom prst="rect">
              <a:avLst/>
            </a:prstGeom>
            <a:solidFill>
              <a:schemeClr val="accent3">
                <a:lumMod val="20000"/>
                <a:lumOff val="80000"/>
              </a:schemeClr>
            </a:solidFill>
            <a:ln w="9525">
              <a:noFill/>
              <a:miter lim="800000"/>
              <a:headEnd/>
              <a:tailEnd/>
            </a:ln>
          </p:spPr>
          <p:txBody>
            <a:bodyPr>
              <a:spAutoFit/>
            </a:bodyPr>
            <a:lstStyle/>
            <a:p>
              <a:pPr algn="ctr" rtl="1"/>
              <a:r>
                <a:rPr lang="ar-EG" sz="2800" b="1" dirty="0">
                  <a:solidFill>
                    <a:srgbClr val="FF0000"/>
                  </a:solidFill>
                  <a:latin typeface="Calibri" pitchFamily="34" charset="0"/>
                </a:rPr>
                <a:t>أَتَوَقَّعُ</a:t>
              </a:r>
              <a:r>
                <a:rPr lang="ar-SA" sz="2800" b="1" dirty="0">
                  <a:solidFill>
                    <a:srgbClr val="FF0000"/>
                  </a:solidFill>
                  <a:latin typeface="Calibri" pitchFamily="34" charset="0"/>
                </a:rPr>
                <a:t>.</a:t>
              </a:r>
              <a:r>
                <a:rPr lang="ar-EG" sz="2800" b="1" dirty="0">
                  <a:solidFill>
                    <a:srgbClr val="FF0000"/>
                  </a:solidFill>
                  <a:latin typeface="Calibri" pitchFamily="34" charset="0"/>
                </a:rPr>
                <a:t> </a:t>
              </a:r>
              <a:r>
                <a:rPr lang="ar-EG" sz="2800" b="1" dirty="0">
                  <a:latin typeface="Calibri" pitchFamily="34" charset="0"/>
                </a:rPr>
                <a:t>فِي لُعْبَةِ شَدِّ الْحَبْلِ، إِذَا كانَتْ قُوَّةُ سَحْبِ أَحَدِ الطِّفْلَيْنِ ضِعْفَ قُوَّةِ الآخَرِ، فَمَاذا يَحْدُثُ؟ وِ لِمَاذَا</a:t>
              </a:r>
              <a:r>
                <a:rPr lang="ar-SA" sz="2800" b="1" dirty="0">
                  <a:latin typeface="Calibri" pitchFamily="34" charset="0"/>
                </a:rPr>
                <a:t>؟</a:t>
              </a:r>
              <a:endParaRPr lang="ar-EG" sz="2800" b="1" dirty="0">
                <a:latin typeface="Calibri" pitchFamily="34" charset="0"/>
              </a:endParaRPr>
            </a:p>
          </p:txBody>
        </p:sp>
        <p:sp>
          <p:nvSpPr>
            <p:cNvPr id="31756" name="Rectangle 4"/>
            <p:cNvSpPr>
              <a:spLocks noChangeArrowheads="1"/>
            </p:cNvSpPr>
            <p:nvPr/>
          </p:nvSpPr>
          <p:spPr bwMode="auto">
            <a:xfrm>
              <a:off x="2571736" y="4633951"/>
              <a:ext cx="4572000" cy="523218"/>
            </a:xfrm>
            <a:prstGeom prst="rect">
              <a:avLst/>
            </a:prstGeom>
            <a:grpFill/>
            <a:ln w="9525">
              <a:noFill/>
              <a:miter lim="800000"/>
              <a:headEnd/>
              <a:tailEnd/>
            </a:ln>
          </p:spPr>
          <p:txBody>
            <a:bodyPr>
              <a:spAutoFit/>
            </a:bodyPr>
            <a:lstStyle/>
            <a:p>
              <a:pPr algn="r" rtl="1"/>
              <a:endParaRPr lang="ar-SA" sz="2800">
                <a:latin typeface="Calibri" pitchFamily="34" charset="0"/>
              </a:endParaRPr>
            </a:p>
          </p:txBody>
        </p:sp>
      </p:grpSp>
      <p:sp>
        <p:nvSpPr>
          <p:cNvPr id="11" name="Rectangle 4"/>
          <p:cNvSpPr>
            <a:spLocks noChangeArrowheads="1"/>
          </p:cNvSpPr>
          <p:nvPr/>
        </p:nvSpPr>
        <p:spPr bwMode="auto">
          <a:xfrm>
            <a:off x="2483768" y="4005064"/>
            <a:ext cx="4572000" cy="1816100"/>
          </a:xfrm>
          <a:prstGeom prst="rect">
            <a:avLst/>
          </a:prstGeom>
          <a:noFill/>
          <a:ln w="9525">
            <a:noFill/>
            <a:miter lim="800000"/>
            <a:headEnd/>
            <a:tailEnd/>
          </a:ln>
        </p:spPr>
        <p:txBody>
          <a:bodyPr>
            <a:spAutoFit/>
          </a:bodyPr>
          <a:lstStyle/>
          <a:p>
            <a:pPr algn="ctr" rtl="1"/>
            <a:r>
              <a:rPr lang="ar-EG" sz="2800" b="1" dirty="0">
                <a:solidFill>
                  <a:srgbClr val="C00000"/>
                </a:solidFill>
              </a:rPr>
              <a:t>يتحرك الطفل ذو القوة الأقل نحو الطفل ذي القوة الأكبر؛ لأن القوى أصبحت غير متوازنة.</a:t>
            </a:r>
            <a:endParaRPr lang="en-US" sz="2800" dirty="0">
              <a:solidFill>
                <a:srgbClr val="C00000"/>
              </a:solidFill>
            </a:endParaRPr>
          </a:p>
          <a:p>
            <a:pPr algn="ctr" rtl="1"/>
            <a:r>
              <a:rPr lang="en-US" sz="2800" dirty="0">
                <a:solidFill>
                  <a:srgbClr val="C00000"/>
                </a:solidFill>
              </a:rPr>
              <a:t> </a:t>
            </a:r>
          </a:p>
        </p:txBody>
      </p:sp>
    </p:spTree>
  </p:cSld>
  <p:clrMapOvr>
    <a:masterClrMapping/>
  </p:clrMapOvr>
  <p:transition>
    <p:pull dir="u"/>
    <p:sndAc>
      <p:stSnd>
        <p:snd r:embed="rId2" name="0293 - ويندوز صغير.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أَتَوَقَّعُ فِي لُعْبَةِ شَدِّ الْحَبْلِ.wav"/>
                                        </p:tgtEl>
                                      </p:cMediaNode>
                                    </p:audio>
                                  </p:sub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450" decel="100000" fill="hold"/>
                                        <p:tgtEl>
                                          <p:spTgt spid="11"/>
                                        </p:tgtEl>
                                        <p:attrNameLst>
                                          <p:attrName>ppt_y</p:attrName>
                                        </p:attrNameLst>
                                      </p:cBhvr>
                                      <p:tavLst>
                                        <p:tav tm="0">
                                          <p:val>
                                            <p:strVal val="#ppt_y+1"/>
                                          </p:val>
                                        </p:tav>
                                        <p:tav tm="100000">
                                          <p:val>
                                            <p:strVal val="#ppt_y-.03"/>
                                          </p:val>
                                        </p:tav>
                                      </p:tavLst>
                                    </p:anim>
                                    <p:anim calcmode="lin" valueType="num">
                                      <p:cBhvr>
                                        <p:cTn id="15" dur="50" accel="100000" fill="hold">
                                          <p:stCondLst>
                                            <p:cond delay="45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يتحرك الطفل ذو القوة الأقل نحو الطف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1835696" y="980728"/>
            <a:ext cx="6000750" cy="4500562"/>
            <a:chOff x="1928858" y="1928802"/>
            <a:chExt cx="6000728" cy="4500546"/>
          </a:xfrm>
        </p:grpSpPr>
        <p:pic>
          <p:nvPicPr>
            <p:cNvPr id="10" name="Picture 19"/>
            <p:cNvPicPr>
              <a:picLocks noChangeAspect="1" noChangeArrowheads="1"/>
            </p:cNvPicPr>
            <p:nvPr/>
          </p:nvPicPr>
          <p:blipFill>
            <a:blip r:embed="rId5"/>
            <a:srcRect/>
            <a:stretch>
              <a:fillRect/>
            </a:stretch>
          </p:blipFill>
          <p:spPr bwMode="auto">
            <a:xfrm>
              <a:off x="1928858" y="1928802"/>
              <a:ext cx="6000728" cy="4500546"/>
            </a:xfrm>
            <a:prstGeom prst="rect">
              <a:avLst/>
            </a:prstGeom>
            <a:solidFill>
              <a:srgbClr val="E1E1E1"/>
            </a:solidFill>
            <a:ln w="9525">
              <a:noFill/>
              <a:miter lim="800000"/>
              <a:headEnd/>
              <a:tailEnd/>
            </a:ln>
            <a:effectLst>
              <a:outerShdw dist="35921" dir="2700000" algn="ctr" rotWithShape="0">
                <a:schemeClr val="tx1"/>
              </a:outerShdw>
            </a:effectLst>
          </p:spPr>
        </p:pic>
        <p:sp>
          <p:nvSpPr>
            <p:cNvPr id="32779" name="Rectangle 3"/>
            <p:cNvSpPr>
              <a:spLocks noChangeArrowheads="1"/>
            </p:cNvSpPr>
            <p:nvPr/>
          </p:nvSpPr>
          <p:spPr bwMode="auto">
            <a:xfrm>
              <a:off x="2571736" y="2500306"/>
              <a:ext cx="4572000" cy="523218"/>
            </a:xfrm>
            <a:prstGeom prst="rect">
              <a:avLst/>
            </a:prstGeom>
            <a:noFill/>
            <a:ln w="9525">
              <a:noFill/>
              <a:miter lim="800000"/>
              <a:headEnd/>
              <a:tailEnd/>
            </a:ln>
          </p:spPr>
          <p:txBody>
            <a:bodyPr>
              <a:spAutoFit/>
            </a:bodyPr>
            <a:lstStyle/>
            <a:p>
              <a:pPr algn="r" rtl="1"/>
              <a:endParaRPr lang="ar-SA" sz="2800">
                <a:latin typeface="Calibri" pitchFamily="34" charset="0"/>
              </a:endParaRPr>
            </a:p>
          </p:txBody>
        </p:sp>
        <p:sp>
          <p:nvSpPr>
            <p:cNvPr id="32780" name="Rectangle 4"/>
            <p:cNvSpPr>
              <a:spLocks noChangeArrowheads="1"/>
            </p:cNvSpPr>
            <p:nvPr/>
          </p:nvSpPr>
          <p:spPr bwMode="auto">
            <a:xfrm>
              <a:off x="2699834" y="2492883"/>
              <a:ext cx="4572000" cy="1815882"/>
            </a:xfrm>
            <a:prstGeom prst="rect">
              <a:avLst/>
            </a:prstGeom>
            <a:noFill/>
            <a:ln w="9525">
              <a:noFill/>
              <a:miter lim="800000"/>
              <a:headEnd/>
              <a:tailEnd/>
            </a:ln>
          </p:spPr>
          <p:txBody>
            <a:bodyPr>
              <a:spAutoFit/>
            </a:bodyPr>
            <a:lstStyle/>
            <a:p>
              <a:pPr algn="ctr" rtl="1"/>
              <a:r>
                <a:rPr lang="ar-EG" sz="2800" b="1">
                  <a:solidFill>
                    <a:srgbClr val="FF0000"/>
                  </a:solidFill>
                  <a:latin typeface="Calibri" pitchFamily="34" charset="0"/>
                </a:rPr>
                <a:t>اَلتَّفْكيرُ النّاقِدُ</a:t>
              </a:r>
              <a:r>
                <a:rPr lang="ar-SA" sz="2800" b="1">
                  <a:solidFill>
                    <a:srgbClr val="FF0000"/>
                  </a:solidFill>
                  <a:latin typeface="Calibri" pitchFamily="34" charset="0"/>
                </a:rPr>
                <a:t>.</a:t>
              </a:r>
              <a:r>
                <a:rPr lang="ar-EG" sz="2800" b="1">
                  <a:solidFill>
                    <a:srgbClr val="FF0000"/>
                  </a:solidFill>
                  <a:latin typeface="Calibri" pitchFamily="34" charset="0"/>
                </a:rPr>
                <a:t> </a:t>
              </a:r>
              <a:r>
                <a:rPr lang="ar-EG" sz="2800" b="1">
                  <a:latin typeface="Calibri" pitchFamily="34" charset="0"/>
                </a:rPr>
                <a:t>هَلْ تَتَحَرَّكُ كُرَةٌ مِنَ الكُرومِ إِذَا وُضِعَتْ فِي مُنْتَصَفِ الْمَسافَةِ بَيْنَ مِغْنَاطيسَيْنِ مُتَساوِيَيْنِ فِي قُوَّةِ الْجَذْبِ؟ وَ لِمَاذَا؟  </a:t>
              </a:r>
            </a:p>
          </p:txBody>
        </p:sp>
      </p:grpSp>
      <p:sp>
        <p:nvSpPr>
          <p:cNvPr id="11" name="Rectangle 4"/>
          <p:cNvSpPr>
            <a:spLocks noChangeArrowheads="1"/>
          </p:cNvSpPr>
          <p:nvPr/>
        </p:nvSpPr>
        <p:spPr bwMode="auto">
          <a:xfrm>
            <a:off x="2607221" y="4136678"/>
            <a:ext cx="4572000" cy="1384300"/>
          </a:xfrm>
          <a:prstGeom prst="rect">
            <a:avLst/>
          </a:prstGeom>
          <a:noFill/>
          <a:ln w="9525">
            <a:noFill/>
            <a:miter lim="800000"/>
            <a:headEnd/>
            <a:tailEnd/>
          </a:ln>
        </p:spPr>
        <p:txBody>
          <a:bodyPr>
            <a:spAutoFit/>
          </a:bodyPr>
          <a:lstStyle/>
          <a:p>
            <a:pPr algn="ctr" rtl="1"/>
            <a:r>
              <a:rPr lang="ar-EG" sz="2800" b="1">
                <a:solidFill>
                  <a:srgbClr val="C00000"/>
                </a:solidFill>
              </a:rPr>
              <a:t>لن تتحرك الكرة؛ لأن قوة الجذب من كلا القطبين متساوية.</a:t>
            </a:r>
            <a:endParaRPr lang="en-US" sz="2800">
              <a:solidFill>
                <a:srgbClr val="C00000"/>
              </a:solidFill>
            </a:endParaRPr>
          </a:p>
          <a:p>
            <a:pPr algn="ctr" rtl="1"/>
            <a:r>
              <a:rPr lang="en-US" sz="2800">
                <a:solidFill>
                  <a:srgbClr val="C00000"/>
                </a:solidFill>
              </a:rPr>
              <a:t> </a:t>
            </a:r>
          </a:p>
        </p:txBody>
      </p:sp>
    </p:spTree>
  </p:cSld>
  <p:clrMapOvr>
    <a:masterClrMapping/>
  </p:clrMapOvr>
  <p:transition>
    <p:pull dir="u"/>
    <p:sndAc>
      <p:stSnd>
        <p:snd r:embed="rId2" name="0293 - ويندوز صغير.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تَّفْكيرُ النّاقِدُ هَلْ تَتَحَرَّكُ كُرَةٌ مِنَ.wav"/>
                                        </p:tgtEl>
                                      </p:cMediaNode>
                                    </p:audio>
                                  </p:sub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450" decel="100000" fill="hold"/>
                                        <p:tgtEl>
                                          <p:spTgt spid="11"/>
                                        </p:tgtEl>
                                        <p:attrNameLst>
                                          <p:attrName>ppt_y</p:attrName>
                                        </p:attrNameLst>
                                      </p:cBhvr>
                                      <p:tavLst>
                                        <p:tav tm="0">
                                          <p:val>
                                            <p:strVal val="#ppt_y+1"/>
                                          </p:val>
                                        </p:tav>
                                        <p:tav tm="100000">
                                          <p:val>
                                            <p:strVal val="#ppt_y-.03"/>
                                          </p:val>
                                        </p:tav>
                                      </p:tavLst>
                                    </p:anim>
                                    <p:anim calcmode="lin" valueType="num">
                                      <p:cBhvr>
                                        <p:cTn id="15" dur="50" accel="100000" fill="hold">
                                          <p:stCondLst>
                                            <p:cond delay="45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لن تتحرك الكرة لأن قو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7" name="Picture 9"/>
          <p:cNvPicPr>
            <a:picLocks noChangeAspect="1" noChangeArrowheads="1"/>
          </p:cNvPicPr>
          <p:nvPr/>
        </p:nvPicPr>
        <p:blipFill>
          <a:blip r:embed="rId5" cstate="print">
            <a:lum contrast="30000"/>
          </a:blip>
          <a:srcRect/>
          <a:stretch>
            <a:fillRect/>
          </a:stretch>
        </p:blipFill>
        <p:spPr bwMode="auto">
          <a:xfrm>
            <a:off x="2220922" y="436763"/>
            <a:ext cx="4429156" cy="3349892"/>
          </a:xfrm>
          <a:prstGeom prst="rect">
            <a:avLst/>
          </a:prstGeom>
          <a:ln>
            <a:noFill/>
          </a:ln>
          <a:effectLst>
            <a:softEdge rad="112500"/>
          </a:effectLst>
        </p:spPr>
      </p:pic>
      <p:grpSp>
        <p:nvGrpSpPr>
          <p:cNvPr id="2" name="Group 7"/>
          <p:cNvGrpSpPr>
            <a:grpSpLocks/>
          </p:cNvGrpSpPr>
          <p:nvPr/>
        </p:nvGrpSpPr>
        <p:grpSpPr bwMode="auto">
          <a:xfrm>
            <a:off x="727100" y="4429119"/>
            <a:ext cx="7416800" cy="1598613"/>
            <a:chOff x="1357290" y="5286388"/>
            <a:chExt cx="5474325" cy="1599024"/>
          </a:xfrm>
          <a:noFill/>
        </p:grpSpPr>
        <p:sp>
          <p:nvSpPr>
            <p:cNvPr id="7" name="Round Same Side Corner Rectangle 6"/>
            <p:cNvSpPr/>
            <p:nvPr/>
          </p:nvSpPr>
          <p:spPr>
            <a:xfrm>
              <a:off x="1357290" y="5286388"/>
              <a:ext cx="5358323" cy="1286206"/>
            </a:xfrm>
            <a:prstGeom prst="round2SameRect">
              <a:avLst/>
            </a:prstGeom>
            <a:grpFill/>
            <a:ln w="57150">
              <a:noFill/>
            </a:ln>
          </p:spPr>
          <p:style>
            <a:lnRef idx="1">
              <a:schemeClr val="accent3"/>
            </a:lnRef>
            <a:fillRef idx="2">
              <a:schemeClr val="accent3"/>
            </a:fillRef>
            <a:effectRef idx="1">
              <a:schemeClr val="accent3"/>
            </a:effectRef>
            <a:fontRef idx="minor">
              <a:schemeClr val="dk1"/>
            </a:fontRef>
          </p:style>
          <p:txBody>
            <a:bodyPr rtlCol="1" anchor="ctr"/>
            <a:lstStyle/>
            <a:p>
              <a:pPr algn="ctr" rtl="1" fontAlgn="auto">
                <a:spcBef>
                  <a:spcPts val="0"/>
                </a:spcBef>
                <a:spcAft>
                  <a:spcPts val="0"/>
                </a:spcAft>
                <a:defRPr/>
              </a:pPr>
              <a:endParaRPr lang="ar-EG"/>
            </a:p>
          </p:txBody>
        </p:sp>
        <p:sp>
          <p:nvSpPr>
            <p:cNvPr id="7176" name="Rectangle 3"/>
            <p:cNvSpPr>
              <a:spLocks noChangeArrowheads="1"/>
            </p:cNvSpPr>
            <p:nvPr/>
          </p:nvSpPr>
          <p:spPr bwMode="auto">
            <a:xfrm>
              <a:off x="1357290" y="5500406"/>
              <a:ext cx="5474325" cy="1385006"/>
            </a:xfrm>
            <a:prstGeom prst="rect">
              <a:avLst/>
            </a:prstGeom>
            <a:grpFill/>
            <a:ln w="9525">
              <a:noFill/>
              <a:miter lim="800000"/>
              <a:headEnd/>
              <a:tailEnd/>
            </a:ln>
          </p:spPr>
          <p:txBody>
            <a:bodyPr>
              <a:spAutoFit/>
            </a:bodyPr>
            <a:lstStyle/>
            <a:p>
              <a:pPr algn="ctr" rtl="1"/>
              <a:r>
                <a:rPr lang="ar-EG" sz="2800" b="1" dirty="0">
                  <a:latin typeface="Calibri" pitchFamily="34" charset="0"/>
                </a:rPr>
                <a:t>يضرب لاعب كرة المضرب الكرة في اتجاه خصمه، ويستعد اللاعب الخصم لصدها. ما الذي يسبب تغير حركة الكرة؟</a:t>
              </a:r>
            </a:p>
          </p:txBody>
        </p:sp>
      </p:grpSp>
      <p:grpSp>
        <p:nvGrpSpPr>
          <p:cNvPr id="4" name="Group 5"/>
          <p:cNvGrpSpPr>
            <a:grpSpLocks/>
          </p:cNvGrpSpPr>
          <p:nvPr/>
        </p:nvGrpSpPr>
        <p:grpSpPr bwMode="auto">
          <a:xfrm>
            <a:off x="4757762" y="3714744"/>
            <a:ext cx="4196153" cy="857250"/>
            <a:chOff x="4714876" y="4572008"/>
            <a:chExt cx="4196182" cy="857256"/>
          </a:xfrm>
          <a:noFill/>
        </p:grpSpPr>
        <p:sp>
          <p:nvSpPr>
            <p:cNvPr id="5" name="Flowchart: Stored Data 4"/>
            <p:cNvSpPr/>
            <p:nvPr/>
          </p:nvSpPr>
          <p:spPr>
            <a:xfrm>
              <a:off x="4714876" y="4572008"/>
              <a:ext cx="3357586" cy="857256"/>
            </a:xfrm>
            <a:prstGeom prst="flowChartOnlineStorage">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3" name="Rectangle 2"/>
            <p:cNvSpPr/>
            <p:nvPr/>
          </p:nvSpPr>
          <p:spPr>
            <a:xfrm>
              <a:off x="6607205" y="4782928"/>
              <a:ext cx="2303853" cy="646336"/>
            </a:xfrm>
            <a:prstGeom prst="rect">
              <a:avLst/>
            </a:prstGeom>
            <a:ln/>
          </p:spPr>
          <p:style>
            <a:lnRef idx="0">
              <a:schemeClr val="accent2"/>
            </a:lnRef>
            <a:fillRef idx="3">
              <a:schemeClr val="accent2"/>
            </a:fillRef>
            <a:effectRef idx="3">
              <a:schemeClr val="accent2"/>
            </a:effectRef>
            <a:fontRef idx="minor">
              <a:schemeClr val="lt1"/>
            </a:fontRef>
          </p:style>
          <p:txBody>
            <a:bodyPr wrap="none">
              <a:spAutoFit/>
            </a:bodyPr>
            <a:lstStyle/>
            <a:p>
              <a:pPr algn="r" rtl="1" fontAlgn="auto">
                <a:spcBef>
                  <a:spcPts val="0"/>
                </a:spcBef>
                <a:spcAft>
                  <a:spcPts val="0"/>
                </a:spcAft>
                <a:defRPr/>
              </a:pPr>
              <a:r>
                <a:rPr lang="ar-EG" sz="3600" b="1" spc="50" dirty="0">
                  <a:ln w="0"/>
                  <a:solidFill>
                    <a:schemeClr val="bg2"/>
                  </a:solidFill>
                  <a:effectLst>
                    <a:innerShdw blurRad="63500" dist="50800" dir="13500000">
                      <a:srgbClr val="000000">
                        <a:alpha val="50000"/>
                      </a:srgbClr>
                    </a:innerShdw>
                  </a:effectLst>
                  <a:latin typeface="+mn-lt"/>
                  <a:cs typeface="+mn-cs"/>
                </a:rPr>
                <a:t>أْنْظُرُ وَأَتَساءَلُ</a:t>
              </a:r>
            </a:p>
          </p:txBody>
        </p:sp>
      </p:grpSp>
    </p:spTree>
  </p:cSld>
  <p:clrMapOvr>
    <a:masterClrMapping/>
  </p:clrMapOvr>
  <p:transition>
    <p:pull dir="d"/>
    <p:sndAc>
      <p:stSnd>
        <p:snd r:embed="rId2" name="0241 - ويندوز كبير.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أْنْظُرُ وَأَتَساءَلُ.wav"/>
                                        </p:tgtEl>
                                      </p:cMediaNode>
                                    </p:audio>
                                  </p:sub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edg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يضرب لاعب كرة المضرب الكرة في اتجاه خصمه.wav"/>
                                        </p:tgtEl>
                                      </p:cMediaNode>
                                    </p:audio>
                                  </p:subTnLst>
                                </p:cTn>
                              </p:par>
                              <p:par>
                                <p:cTn id="13" presetID="4" presetClass="entr" presetSubtype="16" fill="hold" nodeType="withEffect">
                                  <p:stCondLst>
                                    <p:cond delay="0"/>
                                  </p:stCondLst>
                                  <p:childTnLst>
                                    <p:set>
                                      <p:cBhvr>
                                        <p:cTn id="14" dur="1" fill="hold">
                                          <p:stCondLst>
                                            <p:cond delay="0"/>
                                          </p:stCondLst>
                                        </p:cTn>
                                        <p:tgtEl>
                                          <p:spTgt spid="7177"/>
                                        </p:tgtEl>
                                        <p:attrNameLst>
                                          <p:attrName>style.visibility</p:attrName>
                                        </p:attrNameLst>
                                      </p:cBhvr>
                                      <p:to>
                                        <p:strVal val="visible"/>
                                      </p:to>
                                    </p:set>
                                    <p:animEffect transition="in" filter="box(in)">
                                      <p:cBhvr>
                                        <p:cTn id="15" dur="500"/>
                                        <p:tgtEl>
                                          <p:spTgt spid="7177"/>
                                        </p:tgtEl>
                                      </p:cBhvr>
                                    </p:animEffect>
                                  </p:childTnLst>
                                  <p:subTnLst>
                                    <p:audio>
                                      <p:cMediaNode>
                                        <p:cTn display="0" masterRel="sameClick">
                                          <p:stCondLst>
                                            <p:cond evt="begin" delay="0">
                                              <p:tn val="13"/>
                                            </p:cond>
                                          </p:stCondLst>
                                          <p:endCondLst>
                                            <p:cond evt="onStopAudio" delay="0">
                                              <p:tgtEl>
                                                <p:sldTgt/>
                                              </p:tgtEl>
                                            </p:cond>
                                          </p:endCondLst>
                                        </p:cTn>
                                        <p:tgtEl>
                                          <p:sndTgt r:embed="rId4" name="يضرب لاعب كرة المضرب الكرة في اتجاه خصمه.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89B4C8AD-A626-4ABC-AD6C-F7B93ADC9653}"/>
              </a:ext>
            </a:extLst>
          </p:cNvPr>
          <p:cNvGrpSpPr/>
          <p:nvPr/>
        </p:nvGrpSpPr>
        <p:grpSpPr>
          <a:xfrm>
            <a:off x="2849795" y="1722692"/>
            <a:ext cx="3429024" cy="1214446"/>
            <a:chOff x="5429256" y="285728"/>
            <a:chExt cx="3429024" cy="1214446"/>
          </a:xfrm>
          <a:solidFill>
            <a:schemeClr val="accent3">
              <a:lumMod val="20000"/>
              <a:lumOff val="80000"/>
            </a:schemeClr>
          </a:solidFill>
          <a:effectLst>
            <a:reflection blurRad="6350" stA="52000" endA="300" endPos="35000" dir="5400000" sy="-100000" algn="bl" rotWithShape="0"/>
          </a:effectLst>
        </p:grpSpPr>
        <p:sp>
          <p:nvSpPr>
            <p:cNvPr id="3" name="Heart 5">
              <a:extLst>
                <a:ext uri="{FF2B5EF4-FFF2-40B4-BE49-F238E27FC236}">
                  <a16:creationId xmlns:a16="http://schemas.microsoft.com/office/drawing/2014/main" id="{DF75E6FD-2D12-4D5E-B664-121F1238C98D}"/>
                </a:ext>
              </a:extLst>
            </p:cNvPr>
            <p:cNvSpPr/>
            <p:nvPr/>
          </p:nvSpPr>
          <p:spPr>
            <a:xfrm>
              <a:off x="5429256" y="285728"/>
              <a:ext cx="3429024" cy="1214446"/>
            </a:xfrm>
            <a:prstGeom prst="hear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4" name="Rectangle 1">
              <a:extLst>
                <a:ext uri="{FF2B5EF4-FFF2-40B4-BE49-F238E27FC236}">
                  <a16:creationId xmlns:a16="http://schemas.microsoft.com/office/drawing/2014/main" id="{4E9E6256-36E5-44CD-AA3A-94924C7163D4}"/>
                </a:ext>
              </a:extLst>
            </p:cNvPr>
            <p:cNvSpPr/>
            <p:nvPr/>
          </p:nvSpPr>
          <p:spPr>
            <a:xfrm>
              <a:off x="6360541" y="539008"/>
              <a:ext cx="1566454" cy="707886"/>
            </a:xfrm>
            <a:prstGeom prst="rect">
              <a:avLst/>
            </a:prstGeom>
            <a:grpFill/>
            <a:ln>
              <a:noFill/>
            </a:ln>
          </p:spPr>
          <p:txBody>
            <a:bodyPr wrap="none">
              <a:spAutoFit/>
            </a:bodyPr>
            <a:lstStyle/>
            <a:p>
              <a:pPr algn="r" rtl="1" fontAlgn="auto">
                <a:spcBef>
                  <a:spcPts val="0"/>
                </a:spcBef>
                <a:spcAft>
                  <a:spcPts val="0"/>
                </a:spcAft>
                <a:defRPr/>
              </a:pPr>
              <a:r>
                <a:rPr lang="ar-EG" sz="4000" dirty="0">
                  <a:ln w="0"/>
                  <a:effectLst>
                    <a:outerShdw blurRad="38100" dist="19050" dir="2700000" algn="tl" rotWithShape="0">
                      <a:schemeClr val="dk1">
                        <a:alpha val="40000"/>
                      </a:schemeClr>
                    </a:outerShdw>
                  </a:effectLst>
                  <a:latin typeface="+mn-lt"/>
                  <a:cs typeface="+mn-cs"/>
                </a:rPr>
                <a:t>أسْتَكْشِفُ</a:t>
              </a:r>
              <a:endParaRPr lang="ar-EG" sz="4000" b="1" dirty="0">
                <a:ln w="18415" cmpd="sng">
                  <a:solidFill>
                    <a:srgbClr val="0000FF"/>
                  </a:solidFill>
                  <a:prstDash val="solid"/>
                </a:ln>
                <a:solidFill>
                  <a:srgbClr val="FFFFFF"/>
                </a:solidFill>
                <a:effectLst>
                  <a:outerShdw blurRad="63500" dir="3600000" algn="tl" rotWithShape="0">
                    <a:srgbClr val="000000">
                      <a:alpha val="70000"/>
                    </a:srgbClr>
                  </a:outerShdw>
                </a:effectLst>
                <a:latin typeface="+mn-lt"/>
                <a:cs typeface="+mn-cs"/>
              </a:endParaRPr>
            </a:p>
          </p:txBody>
        </p:sp>
      </p:grpSp>
      <p:sp>
        <p:nvSpPr>
          <p:cNvPr id="5" name="مستطيل: زوايا مستديرة 4">
            <a:extLst>
              <a:ext uri="{FF2B5EF4-FFF2-40B4-BE49-F238E27FC236}">
                <a16:creationId xmlns:a16="http://schemas.microsoft.com/office/drawing/2014/main" id="{305C23F4-03B7-4648-ABE7-6CC068A496DA}"/>
              </a:ext>
            </a:extLst>
          </p:cNvPr>
          <p:cNvSpPr/>
          <p:nvPr/>
        </p:nvSpPr>
        <p:spPr>
          <a:xfrm>
            <a:off x="2843808" y="3645024"/>
            <a:ext cx="3874752" cy="707886"/>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EG" sz="4800" b="1" dirty="0">
                <a:ln w="9525">
                  <a:solidFill>
                    <a:schemeClr val="bg1"/>
                  </a:solidFill>
                  <a:prstDash val="solid"/>
                </a:ln>
                <a:solidFill>
                  <a:schemeClr val="tx1"/>
                </a:solidFill>
                <a:effectLst>
                  <a:outerShdw blurRad="12700" dist="38100" dir="2700000" algn="tl" rotWithShape="0">
                    <a:schemeClr val="bg1">
                      <a:lumMod val="50000"/>
                    </a:schemeClr>
                  </a:outerShdw>
                </a:effectLst>
              </a:rPr>
              <a:t>نشاط استقصائي</a:t>
            </a:r>
          </a:p>
        </p:txBody>
      </p:sp>
      <p:sp>
        <p:nvSpPr>
          <p:cNvPr id="6" name="Rectangle 2">
            <a:extLst>
              <a:ext uri="{FF2B5EF4-FFF2-40B4-BE49-F238E27FC236}">
                <a16:creationId xmlns:a16="http://schemas.microsoft.com/office/drawing/2014/main" id="{77645C5D-7A28-4BF1-81B9-79EF88E0FE25}"/>
              </a:ext>
            </a:extLst>
          </p:cNvPr>
          <p:cNvSpPr>
            <a:spLocks noChangeArrowheads="1"/>
          </p:cNvSpPr>
          <p:nvPr/>
        </p:nvSpPr>
        <p:spPr bwMode="auto">
          <a:xfrm>
            <a:off x="2874642" y="4941168"/>
            <a:ext cx="3867150" cy="646112"/>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wrap="none">
            <a:spAutoFit/>
          </a:bodyPr>
          <a:lstStyle/>
          <a:p>
            <a:pPr algn="r" rtl="1"/>
            <a:r>
              <a:rPr lang="ar-EG" sz="3600" b="1" dirty="0">
                <a:latin typeface="Calibri" pitchFamily="34" charset="0"/>
              </a:rPr>
              <a:t>كيف تغير القوى الحركة؟</a:t>
            </a:r>
          </a:p>
        </p:txBody>
      </p:sp>
    </p:spTree>
    <p:extLst>
      <p:ext uri="{BB962C8B-B14F-4D97-AF65-F5344CB8AC3E}">
        <p14:creationId xmlns:p14="http://schemas.microsoft.com/office/powerpoint/2010/main" val="2140641930"/>
      </p:ext>
    </p:extLst>
  </p:cSld>
  <p:clrMapOvr>
    <a:masterClrMapping/>
  </p:clrMapOvr>
  <p:transition>
    <p:sndAc>
      <p:stSnd>
        <p:snd r:embed="rId2" name="0026 - غلق الويندوز.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05"/>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 calcmode="lin" valueType="num">
                                      <p:cBhvr>
                                        <p:cTn id="9" dur="500" fill="hold"/>
                                        <p:tgtEl>
                                          <p:spTgt spid="2"/>
                                        </p:tgtEl>
                                        <p:attrNameLst>
                                          <p:attrName>ppt_x</p:attrName>
                                        </p:attrNameLst>
                                      </p:cBhvr>
                                      <p:tavLst>
                                        <p:tav tm="0">
                                          <p:val>
                                            <p:strVal val="#ppt_x-.2"/>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animEffect transition="in" filter="fade">
                                      <p:cBhvr>
                                        <p:cTn id="11"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أسْتَكْشِفُ.wav"/>
                                        </p:tgtEl>
                                      </p:cMediaNode>
                                    </p:audio>
                                  </p:sub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ox(in)">
                                      <p:cBhvr>
                                        <p:cTn id="21" dur="500"/>
                                        <p:tgtEl>
                                          <p:spTgt spid="6"/>
                                        </p:tgtEl>
                                      </p:cBhvr>
                                    </p:animEffect>
                                  </p:childTnLst>
                                  <p:subTnLst>
                                    <p:audio>
                                      <p:cMediaNode>
                                        <p:cTn display="0" masterRel="sameClick">
                                          <p:stCondLst>
                                            <p:cond evt="begin" delay="0">
                                              <p:tn val="19"/>
                                            </p:cond>
                                          </p:stCondLst>
                                          <p:endCondLst>
                                            <p:cond evt="onStopAudio" delay="0">
                                              <p:tgtEl>
                                                <p:sldTgt/>
                                              </p:tgtEl>
                                            </p:cond>
                                          </p:endCondLst>
                                        </p:cTn>
                                        <p:tgtEl>
                                          <p:sndTgt r:embed="rId4" name="كيف تغير القوى الحرك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8"/>
          <p:cNvGrpSpPr>
            <a:grpSpLocks/>
          </p:cNvGrpSpPr>
          <p:nvPr/>
        </p:nvGrpSpPr>
        <p:grpSpPr bwMode="auto">
          <a:xfrm>
            <a:off x="3563804" y="531620"/>
            <a:ext cx="1714500" cy="1500187"/>
            <a:chOff x="6500826" y="2857496"/>
            <a:chExt cx="1714512" cy="1500198"/>
          </a:xfrm>
        </p:grpSpPr>
        <p:sp>
          <p:nvSpPr>
            <p:cNvPr id="8" name="Down Arrow Callout 7"/>
            <p:cNvSpPr/>
            <p:nvPr/>
          </p:nvSpPr>
          <p:spPr>
            <a:xfrm>
              <a:off x="6500826" y="2857496"/>
              <a:ext cx="1714512" cy="1500198"/>
            </a:xfrm>
            <a:prstGeom prst="downArrowCallout">
              <a:avLst/>
            </a:prstGeom>
            <a:ln/>
          </p:spPr>
          <p:style>
            <a:lnRef idx="1">
              <a:schemeClr val="accent3"/>
            </a:lnRef>
            <a:fillRef idx="3">
              <a:schemeClr val="accent3"/>
            </a:fillRef>
            <a:effectRef idx="2">
              <a:schemeClr val="accent3"/>
            </a:effectRef>
            <a:fontRef idx="minor">
              <a:schemeClr val="lt1"/>
            </a:fontRef>
          </p:style>
          <p:txBody>
            <a:bodyPr rtlCol="1" anchor="ctr"/>
            <a:lstStyle/>
            <a:p>
              <a:pPr algn="ctr" rtl="1" fontAlgn="auto">
                <a:spcBef>
                  <a:spcPts val="0"/>
                </a:spcBef>
                <a:spcAft>
                  <a:spcPts val="0"/>
                </a:spcAft>
                <a:defRPr/>
              </a:pPr>
              <a:endParaRPr lang="ar-EG"/>
            </a:p>
          </p:txBody>
        </p:sp>
        <p:sp>
          <p:nvSpPr>
            <p:cNvPr id="8201" name="Rectangle 3"/>
            <p:cNvSpPr>
              <a:spLocks noChangeArrowheads="1"/>
            </p:cNvSpPr>
            <p:nvPr/>
          </p:nvSpPr>
          <p:spPr bwMode="auto">
            <a:xfrm>
              <a:off x="6723807" y="3000372"/>
              <a:ext cx="1205779" cy="707886"/>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spAutoFit/>
            </a:bodyPr>
            <a:lstStyle/>
            <a:p>
              <a:pPr algn="r" rtl="1"/>
              <a:r>
                <a:rPr lang="ar-EG" sz="4000" b="1" dirty="0">
                  <a:latin typeface="Calibri" pitchFamily="34" charset="0"/>
                </a:rPr>
                <a:t>أَتَوَقَّعَ </a:t>
              </a:r>
              <a:endParaRPr lang="ar-EG" sz="4000" dirty="0">
                <a:latin typeface="Calibri" pitchFamily="34" charset="0"/>
              </a:endParaRPr>
            </a:p>
          </p:txBody>
        </p:sp>
      </p:grpSp>
      <p:grpSp>
        <p:nvGrpSpPr>
          <p:cNvPr id="9" name="Group 10"/>
          <p:cNvGrpSpPr>
            <a:grpSpLocks/>
          </p:cNvGrpSpPr>
          <p:nvPr/>
        </p:nvGrpSpPr>
        <p:grpSpPr bwMode="auto">
          <a:xfrm>
            <a:off x="1679221" y="2620537"/>
            <a:ext cx="7789323" cy="2849741"/>
            <a:chOff x="1016017" y="3784012"/>
            <a:chExt cx="5984875" cy="2503012"/>
          </a:xfrm>
          <a:noFill/>
        </p:grpSpPr>
        <p:sp>
          <p:nvSpPr>
            <p:cNvPr id="10" name="Flowchart: Punched Tape 9"/>
            <p:cNvSpPr/>
            <p:nvPr/>
          </p:nvSpPr>
          <p:spPr>
            <a:xfrm>
              <a:off x="1285852" y="4114629"/>
              <a:ext cx="5715040" cy="2172395"/>
            </a:xfrm>
            <a:prstGeom prst="flowChartPunchedTape">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sz="3200">
                <a:ln w="0"/>
                <a:solidFill>
                  <a:schemeClr val="tx1"/>
                </a:solidFill>
                <a:effectLst>
                  <a:outerShdw blurRad="38100" dist="19050" dir="2700000" algn="tl" rotWithShape="0">
                    <a:schemeClr val="dk1">
                      <a:alpha val="40000"/>
                    </a:schemeClr>
                  </a:outerShdw>
                </a:effectLst>
              </a:endParaRPr>
            </a:p>
          </p:txBody>
        </p:sp>
        <p:sp>
          <p:nvSpPr>
            <p:cNvPr id="5" name="Rectangle 4"/>
            <p:cNvSpPr/>
            <p:nvPr/>
          </p:nvSpPr>
          <p:spPr>
            <a:xfrm>
              <a:off x="1016017" y="3784012"/>
              <a:ext cx="4445293" cy="2027469"/>
            </a:xfrm>
            <a:prstGeom prst="rect">
              <a:avLst/>
            </a:prstGeom>
            <a:grpFill/>
            <a:ln>
              <a:noFill/>
            </a:ln>
          </p:spPr>
          <p:txBody>
            <a:bodyPr wrap="square">
              <a:spAutoFit/>
            </a:bodyPr>
            <a:lstStyle/>
            <a:p>
              <a:pPr algn="r" rtl="1" fontAlgn="auto">
                <a:spcBef>
                  <a:spcPts val="0"/>
                </a:spcBef>
                <a:spcAft>
                  <a:spcPts val="0"/>
                </a:spcAft>
                <a:defRPr/>
              </a:pPr>
              <a:r>
                <a:rPr lang="ar-EG" sz="3600" dirty="0">
                  <a:ln w="0"/>
                  <a:effectLst>
                    <a:outerShdw blurRad="38100" dist="19050" dir="2700000" algn="tl" rotWithShape="0">
                      <a:schemeClr val="dk1">
                        <a:alpha val="40000"/>
                      </a:schemeClr>
                    </a:outerShdw>
                  </a:effectLst>
                  <a:latin typeface="+mn-lt"/>
                  <a:cs typeface="+mn-cs"/>
                </a:rPr>
                <a:t>إذا دحرجت كرة حديدية في اتجاه أسفل مستوى مائل فستتحرك في خط مستقيم. كيف يمكن لمغناطيس أن يغير اتجاه حركة الكرة؟ أكتب توقعي.</a:t>
              </a:r>
            </a:p>
          </p:txBody>
        </p:sp>
      </p:grpSp>
    </p:spTree>
  </p:cSld>
  <p:clrMapOvr>
    <a:masterClrMapping/>
  </p:clrMapOvr>
  <p:transition>
    <p:wipe dir="r"/>
    <p:sndAc>
      <p:stSnd>
        <p:snd r:embed="rId3" name="0241 - ويندوز كبير.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plus(in)">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4" name="أَتَوَقَّعَ.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Horizont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5" name="إذا دحرجت كرة حديدية في اتجاه أسفل مستوى مائ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a:spLocks noChangeArrowheads="1"/>
          </p:cNvSpPr>
          <p:nvPr/>
        </p:nvSpPr>
        <p:spPr bwMode="auto">
          <a:xfrm>
            <a:off x="611560" y="2551906"/>
            <a:ext cx="7632700" cy="1754188"/>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a:spAutoFit/>
          </a:bodyPr>
          <a:lstStyle/>
          <a:p>
            <a:pPr algn="ctr" rtl="1"/>
            <a:r>
              <a:rPr lang="ar-EG" sz="3600" b="1">
                <a:solidFill>
                  <a:schemeClr val="bg1"/>
                </a:solidFill>
              </a:rPr>
              <a:t>يغير المغناطيس من مسار الكرة فيجعلها تنحرف عن مسارها الذي تسير فيه قبل استخدام المغناطيس.</a:t>
            </a:r>
            <a:endParaRPr lang="en-US" sz="3600">
              <a:solidFill>
                <a:schemeClr val="bg1"/>
              </a:solidFill>
            </a:endParaRPr>
          </a:p>
        </p:txBody>
      </p:sp>
    </p:spTree>
  </p:cSld>
  <p:clrMapOvr>
    <a:masterClrMapping/>
  </p:clrMapOvr>
  <p:transition>
    <p:wipe dir="r"/>
    <p:sndAc>
      <p:stSnd>
        <p:snd r:embed="rId2" name="0241 - ويندوز كبير.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4)">
                                      <p:cBhvr>
                                        <p:cTn id="7" dur="20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يغير المغناطيس من مسار الكرة فيجعلها تنحرف.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2" name="Picture 12"/>
          <p:cNvPicPr>
            <a:picLocks noChangeAspect="1" noChangeArrowheads="1"/>
          </p:cNvPicPr>
          <p:nvPr/>
        </p:nvPicPr>
        <p:blipFill>
          <a:blip r:embed="rId9">
            <a:lum contrast="30000"/>
          </a:blip>
          <a:srcRect/>
          <a:stretch>
            <a:fillRect/>
          </a:stretch>
        </p:blipFill>
        <p:spPr bwMode="auto">
          <a:xfrm>
            <a:off x="2786050" y="2214554"/>
            <a:ext cx="3905250" cy="2276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 name="Group 21"/>
          <p:cNvGrpSpPr>
            <a:grpSpLocks/>
          </p:cNvGrpSpPr>
          <p:nvPr/>
        </p:nvGrpSpPr>
        <p:grpSpPr bwMode="auto">
          <a:xfrm>
            <a:off x="3215216" y="544603"/>
            <a:ext cx="2857500" cy="1428750"/>
            <a:chOff x="5500694" y="714356"/>
            <a:chExt cx="2857520" cy="1428760"/>
          </a:xfrm>
          <a:solidFill>
            <a:schemeClr val="bg1">
              <a:lumMod val="95000"/>
            </a:schemeClr>
          </a:solidFill>
        </p:grpSpPr>
        <p:sp>
          <p:nvSpPr>
            <p:cNvPr id="21" name="Cloud 20"/>
            <p:cNvSpPr/>
            <p:nvPr/>
          </p:nvSpPr>
          <p:spPr>
            <a:xfrm>
              <a:off x="5500694" y="714356"/>
              <a:ext cx="2857520" cy="1428760"/>
            </a:xfrm>
            <a:prstGeom prst="clou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3" name="Rectangle 2"/>
            <p:cNvSpPr/>
            <p:nvPr/>
          </p:nvSpPr>
          <p:spPr>
            <a:xfrm>
              <a:off x="5843931" y="1000108"/>
              <a:ext cx="2034545" cy="707891"/>
            </a:xfrm>
            <a:prstGeom prst="rect">
              <a:avLst/>
            </a:prstGeom>
            <a:grpFill/>
          </p:spPr>
          <p:txBody>
            <a:bodyPr wrap="none">
              <a:spAutoFit/>
            </a:bodyPr>
            <a:lstStyle/>
            <a:p>
              <a:pPr algn="r" rtl="1" fontAlgn="auto">
                <a:spcBef>
                  <a:spcPts val="0"/>
                </a:spcBef>
                <a:spcAft>
                  <a:spcPts val="0"/>
                </a:spcAft>
                <a:defRPr/>
              </a:pPr>
              <a:r>
                <a:rPr lang="ar-EG" sz="4000" dirty="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mn-lt"/>
                  <a:cs typeface="+mn-cs"/>
                </a:rPr>
                <a:t>أحْتاجُ إِلي: </a:t>
              </a:r>
            </a:p>
          </p:txBody>
        </p:sp>
      </p:grpSp>
      <p:sp>
        <p:nvSpPr>
          <p:cNvPr id="4" name="TextBox 3"/>
          <p:cNvSpPr txBox="1"/>
          <p:nvPr/>
        </p:nvSpPr>
        <p:spPr bwMode="auto">
          <a:xfrm>
            <a:off x="4355976" y="5301208"/>
            <a:ext cx="1785937" cy="584775"/>
          </a:xfrm>
          <a:prstGeom prst="rect">
            <a:avLst/>
          </a:prstGeom>
          <a:noFill/>
        </p:spPr>
        <p:txBody>
          <a:bodyPr rtlCol="1">
            <a:spAutoFit/>
          </a:bodyPr>
          <a:lstStyle/>
          <a:p>
            <a:pPr algn="ctr" rtl="1" fontAlgn="auto">
              <a:spcBef>
                <a:spcPts val="0"/>
              </a:spcBef>
              <a:spcAft>
                <a:spcPts val="0"/>
              </a:spcAft>
              <a:defRPr/>
            </a:pPr>
            <a:r>
              <a:rPr lang="ar-EG" sz="3200" b="1" dirty="0">
                <a:ln w="9525">
                  <a:solidFill>
                    <a:schemeClr val="bg1"/>
                  </a:solidFill>
                  <a:prstDash val="solid"/>
                </a:ln>
                <a:effectLst>
                  <a:outerShdw blurRad="12700" dist="38100" dir="2700000" algn="tl" rotWithShape="0">
                    <a:schemeClr val="bg1">
                      <a:lumMod val="50000"/>
                    </a:schemeClr>
                  </a:outerShdw>
                </a:effectLst>
                <a:latin typeface="+mn-lt"/>
                <a:cs typeface="+mn-cs"/>
              </a:rPr>
              <a:t>مغناطيس</a:t>
            </a:r>
          </a:p>
        </p:txBody>
      </p:sp>
      <p:sp>
        <p:nvSpPr>
          <p:cNvPr id="11" name="Rectangle 10"/>
          <p:cNvSpPr/>
          <p:nvPr/>
        </p:nvSpPr>
        <p:spPr bwMode="auto">
          <a:xfrm>
            <a:off x="6052887" y="4480900"/>
            <a:ext cx="1688284" cy="646331"/>
          </a:xfrm>
          <a:prstGeom prst="rect">
            <a:avLst/>
          </a:prstGeom>
        </p:spPr>
        <p:txBody>
          <a:bodyPr wrap="none">
            <a:spAutoFit/>
          </a:bodyPr>
          <a:lstStyle/>
          <a:p>
            <a:pPr algn="ctr" rtl="1" fontAlgn="auto">
              <a:spcBef>
                <a:spcPts val="0"/>
              </a:spcBef>
              <a:spcAft>
                <a:spcPts val="0"/>
              </a:spcAft>
              <a:defRPr/>
            </a:pPr>
            <a:r>
              <a:rPr lang="ar-EG" sz="3600" b="1" dirty="0">
                <a:ln w="9525">
                  <a:solidFill>
                    <a:schemeClr val="bg1"/>
                  </a:solidFill>
                  <a:prstDash val="solid"/>
                </a:ln>
                <a:effectLst>
                  <a:outerShdw blurRad="12700" dist="38100" dir="2700000" algn="tl" rotWithShape="0">
                    <a:schemeClr val="bg1">
                      <a:lumMod val="50000"/>
                    </a:schemeClr>
                  </a:outerShdw>
                </a:effectLst>
                <a:latin typeface="+mn-lt"/>
                <a:cs typeface="+mn-cs"/>
              </a:rPr>
              <a:t>أربعة كتب</a:t>
            </a:r>
          </a:p>
        </p:txBody>
      </p:sp>
      <p:sp>
        <p:nvSpPr>
          <p:cNvPr id="13" name="Rectangle 12"/>
          <p:cNvSpPr/>
          <p:nvPr/>
        </p:nvSpPr>
        <p:spPr bwMode="auto">
          <a:xfrm>
            <a:off x="3635897" y="4509120"/>
            <a:ext cx="2365146" cy="584775"/>
          </a:xfrm>
          <a:prstGeom prst="rect">
            <a:avLst/>
          </a:prstGeom>
        </p:spPr>
        <p:txBody>
          <a:bodyPr>
            <a:spAutoFit/>
          </a:bodyPr>
          <a:lstStyle/>
          <a:p>
            <a:pPr algn="ctr" rtl="1" fontAlgn="auto">
              <a:spcBef>
                <a:spcPts val="0"/>
              </a:spcBef>
              <a:spcAft>
                <a:spcPts val="0"/>
              </a:spcAft>
              <a:defRPr/>
            </a:pPr>
            <a:r>
              <a:rPr lang="ar-EG" sz="3200" b="1" dirty="0">
                <a:ln w="9525">
                  <a:solidFill>
                    <a:schemeClr val="bg1"/>
                  </a:solidFill>
                  <a:prstDash val="solid"/>
                </a:ln>
                <a:effectLst>
                  <a:outerShdw blurRad="12700" dist="38100" dir="2700000" algn="tl" rotWithShape="0">
                    <a:schemeClr val="bg1">
                      <a:lumMod val="50000"/>
                    </a:schemeClr>
                  </a:outerShdw>
                </a:effectLst>
                <a:latin typeface="+mn-lt"/>
                <a:cs typeface="+mn-cs"/>
              </a:rPr>
              <a:t>لوح كرتوني </a:t>
            </a:r>
          </a:p>
        </p:txBody>
      </p:sp>
      <p:sp>
        <p:nvSpPr>
          <p:cNvPr id="15" name="Rectangle 14"/>
          <p:cNvSpPr/>
          <p:nvPr/>
        </p:nvSpPr>
        <p:spPr bwMode="auto">
          <a:xfrm>
            <a:off x="1927829" y="4509120"/>
            <a:ext cx="1656224" cy="584775"/>
          </a:xfrm>
          <a:prstGeom prst="rect">
            <a:avLst/>
          </a:prstGeom>
        </p:spPr>
        <p:txBody>
          <a:bodyPr wrap="none">
            <a:spAutoFit/>
          </a:bodyPr>
          <a:lstStyle/>
          <a:p>
            <a:pPr algn="ctr" rtl="1" fontAlgn="auto">
              <a:spcBef>
                <a:spcPts val="0"/>
              </a:spcBef>
              <a:spcAft>
                <a:spcPts val="0"/>
              </a:spcAft>
              <a:defRPr/>
            </a:pPr>
            <a:r>
              <a:rPr lang="ar-EG" sz="3200" b="1" dirty="0">
                <a:ln w="9525">
                  <a:solidFill>
                    <a:schemeClr val="bg1"/>
                  </a:solidFill>
                  <a:prstDash val="solid"/>
                </a:ln>
                <a:effectLst>
                  <a:outerShdw blurRad="12700" dist="38100" dir="2700000" algn="tl" rotWithShape="0">
                    <a:schemeClr val="bg1">
                      <a:lumMod val="50000"/>
                    </a:schemeClr>
                  </a:outerShdw>
                </a:effectLst>
                <a:latin typeface="+mn-lt"/>
                <a:cs typeface="+mn-cs"/>
              </a:rPr>
              <a:t>كرة حديدية</a:t>
            </a:r>
          </a:p>
        </p:txBody>
      </p:sp>
      <p:sp>
        <p:nvSpPr>
          <p:cNvPr id="17" name="Rectangle 16"/>
          <p:cNvSpPr/>
          <p:nvPr/>
        </p:nvSpPr>
        <p:spPr bwMode="auto">
          <a:xfrm>
            <a:off x="6215233" y="5229200"/>
            <a:ext cx="1535998" cy="584775"/>
          </a:xfrm>
          <a:prstGeom prst="rect">
            <a:avLst/>
          </a:prstGeom>
        </p:spPr>
        <p:txBody>
          <a:bodyPr wrap="none">
            <a:spAutoFit/>
          </a:bodyPr>
          <a:lstStyle/>
          <a:p>
            <a:pPr algn="ctr" rtl="1" fontAlgn="auto">
              <a:spcBef>
                <a:spcPts val="0"/>
              </a:spcBef>
              <a:spcAft>
                <a:spcPts val="0"/>
              </a:spcAft>
              <a:defRPr/>
            </a:pPr>
            <a:r>
              <a:rPr lang="ar-EG" sz="3200" b="1" dirty="0">
                <a:ln w="9525">
                  <a:solidFill>
                    <a:schemeClr val="bg1"/>
                  </a:solidFill>
                  <a:prstDash val="solid"/>
                </a:ln>
                <a:effectLst>
                  <a:outerShdw blurRad="12700" dist="38100" dir="2700000" algn="tl" rotWithShape="0">
                    <a:schemeClr val="bg1">
                      <a:lumMod val="50000"/>
                    </a:schemeClr>
                  </a:outerShdw>
                </a:effectLst>
                <a:latin typeface="+mn-lt"/>
                <a:cs typeface="+mn-cs"/>
              </a:rPr>
              <a:t>قلم تخطيط</a:t>
            </a:r>
          </a:p>
        </p:txBody>
      </p:sp>
    </p:spTree>
  </p:cSld>
  <p:clrMapOvr>
    <a:masterClrMapping/>
  </p:clrMapOvr>
  <p:transition>
    <p:diamond/>
    <p:sndAc>
      <p:stSnd>
        <p:snd r:embed="rId2" name="0241 - ويندوز كبير.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93" decel="100000"/>
                                        <p:tgtEl>
                                          <p:spTgt spid="2"/>
                                        </p:tgtEl>
                                      </p:cBhvr>
                                    </p:animEffect>
                                    <p:animScale>
                                      <p:cBhvr>
                                        <p:cTn id="8" dur="193" decel="100000"/>
                                        <p:tgtEl>
                                          <p:spTgt spid="2"/>
                                        </p:tgtEl>
                                      </p:cBhvr>
                                      <p:from x="10000" y="10000"/>
                                      <p:to x="200000" y="450000"/>
                                    </p:animScale>
                                    <p:animScale>
                                      <p:cBhvr>
                                        <p:cTn id="9" dur="308" accel="100000" fill="hold">
                                          <p:stCondLst>
                                            <p:cond delay="193"/>
                                          </p:stCondLst>
                                        </p:cTn>
                                        <p:tgtEl>
                                          <p:spTgt spid="2"/>
                                        </p:tgtEl>
                                      </p:cBhvr>
                                      <p:from x="200000" y="450000"/>
                                      <p:to x="100000" y="100000"/>
                                    </p:animScale>
                                    <p:set>
                                      <p:cBhvr>
                                        <p:cTn id="10" dur="193" fill="hold"/>
                                        <p:tgtEl>
                                          <p:spTgt spid="2"/>
                                        </p:tgtEl>
                                        <p:attrNameLst>
                                          <p:attrName>ppt_x</p:attrName>
                                        </p:attrNameLst>
                                      </p:cBhvr>
                                      <p:to>
                                        <p:strVal val="(0.5)"/>
                                      </p:to>
                                    </p:set>
                                    <p:anim from="(0.5)" to="(#ppt_x)" calcmode="lin" valueType="num">
                                      <p:cBhvr>
                                        <p:cTn id="11" dur="308" accel="100000" fill="hold">
                                          <p:stCondLst>
                                            <p:cond delay="193"/>
                                          </p:stCondLst>
                                        </p:cTn>
                                        <p:tgtEl>
                                          <p:spTgt spid="2"/>
                                        </p:tgtEl>
                                        <p:attrNameLst>
                                          <p:attrName>ppt_x</p:attrName>
                                        </p:attrNameLst>
                                      </p:cBhvr>
                                    </p:anim>
                                    <p:set>
                                      <p:cBhvr>
                                        <p:cTn id="12" dur="193" fill="hold"/>
                                        <p:tgtEl>
                                          <p:spTgt spid="2"/>
                                        </p:tgtEl>
                                        <p:attrNameLst>
                                          <p:attrName>ppt_y</p:attrName>
                                        </p:attrNameLst>
                                      </p:cBhvr>
                                      <p:to>
                                        <p:strVal val="(#ppt_y+0.4)"/>
                                      </p:to>
                                    </p:set>
                                    <p:anim from="(#ppt_y+0.4)" to="(#ppt_y)" calcmode="lin" valueType="num">
                                      <p:cBhvr>
                                        <p:cTn id="13" dur="308" accel="100000" fill="hold">
                                          <p:stCondLst>
                                            <p:cond delay="193"/>
                                          </p:stCondLst>
                                        </p:cTn>
                                        <p:tgtEl>
                                          <p:spTgt spid="2"/>
                                        </p:tgtEl>
                                        <p:attrNameLst>
                                          <p:attrName>ppt_y</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0047 - alarm buzzes.wav"/>
                                        </p:tgtEl>
                                      </p:cMediaNode>
                                    </p:audio>
                                  </p:sub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10252"/>
                                        </p:tgtEl>
                                        <p:attrNameLst>
                                          <p:attrName>style.visibility</p:attrName>
                                        </p:attrNameLst>
                                      </p:cBhvr>
                                      <p:to>
                                        <p:strVal val="visible"/>
                                      </p:to>
                                    </p:set>
                                    <p:animEffect transition="in" filter="box(in)">
                                      <p:cBhvr>
                                        <p:cTn id="18" dur="500"/>
                                        <p:tgtEl>
                                          <p:spTgt spid="10252"/>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dissolv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4" name="مغناطيس.wav"/>
                                        </p:tgtEl>
                                      </p:cMediaNode>
                                    </p:audio>
                                  </p:sub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dissolve">
                                      <p:cBhvr>
                                        <p:cTn id="28" dur="500"/>
                                        <p:tgtEl>
                                          <p:spTgt spid="11"/>
                                        </p:tgtEl>
                                      </p:cBhvr>
                                    </p:animEffect>
                                  </p:childTnLst>
                                  <p:subTnLst>
                                    <p:audio>
                                      <p:cMediaNode>
                                        <p:cTn display="0" masterRel="sameClick">
                                          <p:stCondLst>
                                            <p:cond evt="begin" delay="0">
                                              <p:tn val="26"/>
                                            </p:cond>
                                          </p:stCondLst>
                                          <p:endCondLst>
                                            <p:cond evt="onStopAudio" delay="0">
                                              <p:tgtEl>
                                                <p:sldTgt/>
                                              </p:tgtEl>
                                            </p:cond>
                                          </p:endCondLst>
                                        </p:cTn>
                                        <p:tgtEl>
                                          <p:sndTgt r:embed="rId5" name="أربعة كتب.wav"/>
                                        </p:tgtEl>
                                      </p:cMediaNode>
                                    </p:audio>
                                  </p:sub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dissolve">
                                      <p:cBhvr>
                                        <p:cTn id="33" dur="500"/>
                                        <p:tgtEl>
                                          <p:spTgt spid="13"/>
                                        </p:tgtEl>
                                      </p:cBhvr>
                                    </p:animEffect>
                                  </p:childTnLst>
                                  <p:subTnLst>
                                    <p:audio>
                                      <p:cMediaNode>
                                        <p:cTn display="0" masterRel="sameClick">
                                          <p:stCondLst>
                                            <p:cond evt="begin" delay="0">
                                              <p:tn val="31"/>
                                            </p:cond>
                                          </p:stCondLst>
                                          <p:endCondLst>
                                            <p:cond evt="onStopAudio" delay="0">
                                              <p:tgtEl>
                                                <p:sldTgt/>
                                              </p:tgtEl>
                                            </p:cond>
                                          </p:endCondLst>
                                        </p:cTn>
                                        <p:tgtEl>
                                          <p:sndTgt r:embed="rId6" name="لوح كرتوني.wav"/>
                                        </p:tgtEl>
                                      </p:cMediaNode>
                                    </p:audio>
                                  </p:sub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dissolve">
                                      <p:cBhvr>
                                        <p:cTn id="38" dur="500"/>
                                        <p:tgtEl>
                                          <p:spTgt spid="15"/>
                                        </p:tgtEl>
                                      </p:cBhvr>
                                    </p:animEffect>
                                  </p:childTnLst>
                                  <p:subTnLst>
                                    <p:audio>
                                      <p:cMediaNode>
                                        <p:cTn display="0" masterRel="sameClick">
                                          <p:stCondLst>
                                            <p:cond evt="begin" delay="0">
                                              <p:tn val="36"/>
                                            </p:cond>
                                          </p:stCondLst>
                                          <p:endCondLst>
                                            <p:cond evt="onStopAudio" delay="0">
                                              <p:tgtEl>
                                                <p:sldTgt/>
                                              </p:tgtEl>
                                            </p:cond>
                                          </p:endCondLst>
                                        </p:cTn>
                                        <p:tgtEl>
                                          <p:sndTgt r:embed="rId7" name="كرة حديدية.wav"/>
                                        </p:tgtEl>
                                      </p:cMediaNode>
                                    </p:audio>
                                  </p:sub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dissolve">
                                      <p:cBhvr>
                                        <p:cTn id="43" dur="500"/>
                                        <p:tgtEl>
                                          <p:spTgt spid="17"/>
                                        </p:tgtEl>
                                      </p:cBhvr>
                                    </p:animEffect>
                                  </p:childTnLst>
                                  <p:subTnLst>
                                    <p:audio>
                                      <p:cMediaNode>
                                        <p:cTn display="0" masterRel="sameClick">
                                          <p:stCondLst>
                                            <p:cond evt="begin" delay="0">
                                              <p:tn val="41"/>
                                            </p:cond>
                                          </p:stCondLst>
                                          <p:endCondLst>
                                            <p:cond evt="onStopAudio" delay="0">
                                              <p:tgtEl>
                                                <p:sldTgt/>
                                              </p:tgtEl>
                                            </p:cond>
                                          </p:endCondLst>
                                        </p:cTn>
                                        <p:tgtEl>
                                          <p:sndTgt r:embed="rId8" name="قلم تخطيط.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2951162" y="488950"/>
            <a:ext cx="3241675" cy="1198563"/>
            <a:chOff x="5133970" y="569892"/>
            <a:chExt cx="3241676" cy="1198571"/>
          </a:xfrm>
          <a:noFill/>
        </p:grpSpPr>
        <p:sp>
          <p:nvSpPr>
            <p:cNvPr id="8" name="Rectangle 7"/>
            <p:cNvSpPr/>
            <p:nvPr/>
          </p:nvSpPr>
          <p:spPr bwMode="auto">
            <a:xfrm>
              <a:off x="5133970" y="569892"/>
              <a:ext cx="3241676" cy="1198571"/>
            </a:xfrm>
            <a:prstGeom prst="rect">
              <a:avLst/>
            </a:prstGeom>
            <a:ln/>
          </p:spPr>
          <p:style>
            <a:lnRef idx="1">
              <a:schemeClr val="accent3"/>
            </a:lnRef>
            <a:fillRef idx="3">
              <a:schemeClr val="accent3"/>
            </a:fillRef>
            <a:effectRef idx="2">
              <a:schemeClr val="accent3"/>
            </a:effectRef>
            <a:fontRef idx="minor">
              <a:schemeClr val="lt1"/>
            </a:fontRef>
          </p:style>
          <p:txBody>
            <a:bodyPr rtlCol="1" anchor="ctr"/>
            <a:lstStyle/>
            <a:p>
              <a:pPr algn="ctr" rtl="1" fontAlgn="auto">
                <a:spcBef>
                  <a:spcPts val="0"/>
                </a:spcBef>
                <a:spcAft>
                  <a:spcPts val="0"/>
                </a:spcAft>
                <a:defRPr/>
              </a:pPr>
              <a:endParaRPr lang="ar-EG"/>
            </a:p>
          </p:txBody>
        </p:sp>
        <p:sp>
          <p:nvSpPr>
            <p:cNvPr id="11275" name="Rectangle 1"/>
            <p:cNvSpPr>
              <a:spLocks noChangeArrowheads="1"/>
            </p:cNvSpPr>
            <p:nvPr/>
          </p:nvSpPr>
          <p:spPr bwMode="auto">
            <a:xfrm>
              <a:off x="5517908" y="785794"/>
              <a:ext cx="2618025" cy="707891"/>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spAutoFit/>
            </a:bodyPr>
            <a:lstStyle/>
            <a:p>
              <a:pPr algn="r" rtl="1"/>
              <a:r>
                <a:rPr lang="ar-EG" sz="4000" b="1" dirty="0">
                  <a:latin typeface="Calibri" pitchFamily="34" charset="0"/>
                </a:rPr>
                <a:t>أَخْتَبِرُ تَوَقًّعَاتي </a:t>
              </a:r>
              <a:endParaRPr lang="ar-EG" sz="4000" dirty="0">
                <a:latin typeface="Calibri" pitchFamily="34" charset="0"/>
              </a:endParaRPr>
            </a:p>
          </p:txBody>
        </p:sp>
      </p:grpSp>
      <p:grpSp>
        <p:nvGrpSpPr>
          <p:cNvPr id="4" name="Group 14"/>
          <p:cNvGrpSpPr>
            <a:grpSpLocks/>
          </p:cNvGrpSpPr>
          <p:nvPr/>
        </p:nvGrpSpPr>
        <p:grpSpPr bwMode="auto">
          <a:xfrm>
            <a:off x="1000125" y="2357438"/>
            <a:ext cx="6143625" cy="3429000"/>
            <a:chOff x="1000100" y="2357430"/>
            <a:chExt cx="6143668" cy="3429024"/>
          </a:xfrm>
          <a:noFill/>
        </p:grpSpPr>
        <p:grpSp>
          <p:nvGrpSpPr>
            <p:cNvPr id="11269" name="Group 10"/>
            <p:cNvGrpSpPr>
              <a:grpSpLocks/>
            </p:cNvGrpSpPr>
            <p:nvPr/>
          </p:nvGrpSpPr>
          <p:grpSpPr bwMode="auto">
            <a:xfrm>
              <a:off x="1000100" y="2357430"/>
              <a:ext cx="6143668" cy="3429024"/>
              <a:chOff x="714348" y="285728"/>
              <a:chExt cx="6643734" cy="6072230"/>
            </a:xfrm>
            <a:grpFill/>
          </p:grpSpPr>
          <p:sp>
            <p:nvSpPr>
              <p:cNvPr id="12" name="Snip Diagonal Corner Rectangle 11"/>
              <p:cNvSpPr/>
              <p:nvPr/>
            </p:nvSpPr>
            <p:spPr>
              <a:xfrm>
                <a:off x="714348" y="285728"/>
                <a:ext cx="6072064" cy="5501552"/>
              </a:xfrm>
              <a:prstGeom prst="snip2DiagRect">
                <a:avLst/>
              </a:prstGeom>
              <a:grpFill/>
              <a:ln w="762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13" name="Snip Diagonal Corner Rectangle 12"/>
              <p:cNvSpPr/>
              <p:nvPr/>
            </p:nvSpPr>
            <p:spPr>
              <a:xfrm>
                <a:off x="1286019" y="856404"/>
                <a:ext cx="6072063" cy="5501554"/>
              </a:xfrm>
              <a:prstGeom prst="snip2DiagRect">
                <a:avLst/>
              </a:prstGeom>
              <a:grpFill/>
              <a:ln w="762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14" name="Snip Diagonal Corner Rectangle 13"/>
              <p:cNvSpPr/>
              <p:nvPr/>
            </p:nvSpPr>
            <p:spPr>
              <a:xfrm>
                <a:off x="999325" y="572472"/>
                <a:ext cx="6073781" cy="5498742"/>
              </a:xfrm>
              <a:prstGeom prst="snip2Diag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grpSp>
        <p:sp>
          <p:nvSpPr>
            <p:cNvPr id="11270" name="Rectangle 2"/>
            <p:cNvSpPr>
              <a:spLocks noChangeArrowheads="1"/>
            </p:cNvSpPr>
            <p:nvPr/>
          </p:nvSpPr>
          <p:spPr bwMode="auto">
            <a:xfrm>
              <a:off x="1835924" y="2699842"/>
              <a:ext cx="5000660" cy="2554563"/>
            </a:xfrm>
            <a:prstGeom prst="rect">
              <a:avLst/>
            </a:prstGeom>
            <a:solidFill>
              <a:schemeClr val="accent6">
                <a:lumMod val="20000"/>
                <a:lumOff val="80000"/>
              </a:schemeClr>
            </a:solidFill>
            <a:ln w="9525">
              <a:noFill/>
              <a:miter lim="800000"/>
              <a:headEnd/>
              <a:tailEnd/>
            </a:ln>
          </p:spPr>
          <p:txBody>
            <a:bodyPr>
              <a:spAutoFit/>
            </a:bodyPr>
            <a:lstStyle/>
            <a:p>
              <a:pPr algn="ctr" rtl="1"/>
              <a:r>
                <a:rPr lang="ar-EG" sz="3200" b="1" dirty="0">
                  <a:latin typeface="Calibri" pitchFamily="34" charset="0"/>
                </a:rPr>
                <a:t>أضع ثلاثة كتب بعضها فوق بعض، ثم أثبت طرف لوح كرتوني عند حافتهما العلوية لأكون مستوى مائلاً. أضع كتاباً رابعاً عند النهاية السفلية للمستوى المائل لإيقاف الكرة.</a:t>
              </a:r>
            </a:p>
          </p:txBody>
        </p:sp>
      </p:grpSp>
      <p:grpSp>
        <p:nvGrpSpPr>
          <p:cNvPr id="10" name="Group 3"/>
          <p:cNvGrpSpPr/>
          <p:nvPr/>
        </p:nvGrpSpPr>
        <p:grpSpPr>
          <a:xfrm>
            <a:off x="7358082" y="3303347"/>
            <a:ext cx="857256" cy="857256"/>
            <a:chOff x="6000760" y="2924539"/>
            <a:chExt cx="2714644" cy="2169509"/>
          </a:xfrm>
          <a:noFill/>
          <a:effectLst>
            <a:reflection blurRad="6350" stA="52000" endA="300" endPos="35000" dir="5400000" sy="-100000" algn="bl" rotWithShape="0"/>
          </a:effectLst>
        </p:grpSpPr>
        <p:sp>
          <p:nvSpPr>
            <p:cNvPr id="5" name="Lightning Bolt 4"/>
            <p:cNvSpPr/>
            <p:nvPr/>
          </p:nvSpPr>
          <p:spPr>
            <a:xfrm rot="4404232">
              <a:off x="6635592" y="4022478"/>
              <a:ext cx="928694" cy="1214446"/>
            </a:xfrm>
            <a:prstGeom prst="lightningBol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6" name="Cloud 5"/>
            <p:cNvSpPr/>
            <p:nvPr/>
          </p:nvSpPr>
          <p:spPr>
            <a:xfrm>
              <a:off x="6000760" y="2924539"/>
              <a:ext cx="2714644" cy="1504592"/>
            </a:xfrm>
            <a:prstGeom prst="cloud">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r>
                <a:rPr lang="ar-EG" sz="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1</a:t>
              </a:r>
            </a:p>
          </p:txBody>
        </p:sp>
      </p:grpSp>
    </p:spTree>
  </p:cSld>
  <p:clrMapOvr>
    <a:masterClrMapping/>
  </p:clrMapOvr>
  <p:transition>
    <p:push dir="u"/>
    <p:sndAc>
      <p:stSnd>
        <p:snd r:embed="rId2" name="0241 - ويندوز كبير.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أَخْتَبِرُ تَوَقًّعَاتي.wav"/>
                                        </p:tgtEl>
                                      </p:cMediaNode>
                                    </p:audio>
                                  </p:sub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 calcmode="lin" valueType="num">
                                      <p:cBhvr>
                                        <p:cTn id="14" dur="5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5" dur="500" fill="hold"/>
                                        <p:tgtEl>
                                          <p:spTgt spid="1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0"/>
                                            </p:cond>
                                          </p:stCondLst>
                                          <p:endCondLst>
                                            <p:cond evt="onStopAudio" delay="0">
                                              <p:tgtEl>
                                                <p:sldTgt/>
                                              </p:tgtEl>
                                            </p:cond>
                                          </p:endCondLst>
                                        </p:cTn>
                                        <p:tgtEl>
                                          <p:sndTgt r:embed="rId4" name="newemail.wav"/>
                                        </p:tgtEl>
                                      </p:cMediaNode>
                                    </p:audio>
                                  </p:subTnLst>
                                </p:cTn>
                              </p:par>
                              <p:par>
                                <p:cTn id="16" presetID="13"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plus(in)">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5" name="أضع ثلاثة كتب بعضها فوق بعض.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نسق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نسق3" id="{F214537F-8D18-4468-BF6D-499C778BDF39}" vid="{DBF58F13-EBFD-4ADF-A406-F862FE37790E}"/>
    </a:ext>
  </a:ext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نسق3</Template>
  <TotalTime>3040</TotalTime>
  <Words>887</Words>
  <Application>Microsoft Office PowerPoint</Application>
  <PresentationFormat>عرض على الشاشة (4:3)</PresentationFormat>
  <Paragraphs>85</Paragraphs>
  <Slides>34</Slides>
  <Notes>2</Notes>
  <HiddenSlides>0</HiddenSlides>
  <MMClips>0</MMClips>
  <ScaleCrop>false</ScaleCrop>
  <HeadingPairs>
    <vt:vector size="6" baseType="variant">
      <vt:variant>
        <vt:lpstr>الخطوط المستخدمة</vt:lpstr>
      </vt:variant>
      <vt:variant>
        <vt:i4>2</vt:i4>
      </vt:variant>
      <vt:variant>
        <vt:lpstr>نسق</vt:lpstr>
      </vt:variant>
      <vt:variant>
        <vt:i4>1</vt:i4>
      </vt:variant>
      <vt:variant>
        <vt:lpstr>عناوين الشرائح</vt:lpstr>
      </vt:variant>
      <vt:variant>
        <vt:i4>34</vt:i4>
      </vt:variant>
    </vt:vector>
  </HeadingPairs>
  <TitlesOfParts>
    <vt:vector size="37" baseType="lpstr">
      <vt:lpstr>Arial</vt:lpstr>
      <vt:lpstr>Calibri</vt:lpstr>
      <vt:lpstr>نسق3</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AQSA Comp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علوم 4ب - الفصل السابع</dc:title>
  <dc:subject>2- تغير الحركة</dc:subject>
  <dc:creator>أ/ بندر الحازمي</dc:creator>
  <cp:keywords>حقيبة إنجاز المعلم و المعلم</cp:keywords>
  <cp:lastModifiedBy>noura oraik</cp:lastModifiedBy>
  <cp:revision>211</cp:revision>
  <dcterms:created xsi:type="dcterms:W3CDTF">2010-02-04T09:11:46Z</dcterms:created>
  <dcterms:modified xsi:type="dcterms:W3CDTF">2023-04-28T22:39:20Z</dcterms:modified>
</cp:coreProperties>
</file>