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437" r:id="rId2"/>
    <p:sldId id="300" r:id="rId3"/>
    <p:sldId id="420" r:id="rId4"/>
    <p:sldId id="438" r:id="rId5"/>
    <p:sldId id="257" r:id="rId6"/>
    <p:sldId id="258" r:id="rId7"/>
    <p:sldId id="259" r:id="rId8"/>
    <p:sldId id="260" r:id="rId9"/>
    <p:sldId id="261" r:id="rId10"/>
    <p:sldId id="262" r:id="rId11"/>
    <p:sldId id="263" r:id="rId12"/>
    <p:sldId id="439" r:id="rId13"/>
    <p:sldId id="264" r:id="rId14"/>
    <p:sldId id="265" r:id="rId15"/>
    <p:sldId id="440" r:id="rId16"/>
    <p:sldId id="266" r:id="rId17"/>
    <p:sldId id="267" r:id="rId18"/>
    <p:sldId id="268" r:id="rId19"/>
    <p:sldId id="441" r:id="rId20"/>
    <p:sldId id="269" r:id="rId21"/>
    <p:sldId id="270" r:id="rId22"/>
    <p:sldId id="271" r:id="rId23"/>
    <p:sldId id="442" r:id="rId24"/>
    <p:sldId id="292" r:id="rId25"/>
    <p:sldId id="293" r:id="rId26"/>
    <p:sldId id="294" r:id="rId27"/>
    <p:sldId id="443" r:id="rId28"/>
    <p:sldId id="275" r:id="rId29"/>
    <p:sldId id="276" r:id="rId30"/>
    <p:sldId id="277" r:id="rId31"/>
    <p:sldId id="444" r:id="rId32"/>
    <p:sldId id="278" r:id="rId33"/>
    <p:sldId id="279" r:id="rId34"/>
    <p:sldId id="280" r:id="rId35"/>
    <p:sldId id="281" r:id="rId36"/>
    <p:sldId id="445" r:id="rId37"/>
    <p:sldId id="282" r:id="rId38"/>
    <p:sldId id="283" r:id="rId39"/>
    <p:sldId id="284" r:id="rId40"/>
    <p:sldId id="285" r:id="rId41"/>
    <p:sldId id="286" r:id="rId42"/>
    <p:sldId id="287" r:id="rId43"/>
    <p:sldId id="288" r:id="rId44"/>
    <p:sldId id="289" r:id="rId45"/>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النمط المتوسط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901" autoAdjust="0"/>
    <p:restoredTop sz="94660"/>
  </p:normalViewPr>
  <p:slideViewPr>
    <p:cSldViewPr>
      <p:cViewPr varScale="1">
        <p:scale>
          <a:sx n="60" d="100"/>
          <a:sy n="60" d="100"/>
        </p:scale>
        <p:origin x="1484" y="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ar-SA"/>
              <a:t>انقر لتحرير نمط العنوان الرئيسي</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EG"/>
          </a:p>
        </p:txBody>
      </p:sp>
      <p:sp>
        <p:nvSpPr>
          <p:cNvPr id="4" name="Date Placeholder 3"/>
          <p:cNvSpPr>
            <a:spLocks noGrp="1"/>
          </p:cNvSpPr>
          <p:nvPr>
            <p:ph type="dt" sz="half" idx="10"/>
          </p:nvPr>
        </p:nvSpPr>
        <p:spPr/>
        <p:txBody>
          <a:bodyPr/>
          <a:lstStyle>
            <a:lvl1pPr>
              <a:defRPr/>
            </a:lvl1pPr>
          </a:lstStyle>
          <a:p>
            <a:pPr>
              <a:defRPr/>
            </a:pPr>
            <a:fld id="{366B5878-CAD7-4663-A2E6-32304DF026F8}" type="datetimeFigureOut">
              <a:rPr lang="en-US" smtClean="0"/>
              <a:pPr>
                <a:defRPr/>
              </a:pPr>
              <a:t>4/29/2023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0547A5-73C6-4F7C-9FB3-3D54A1CC26D5}" type="slidenum">
              <a:rPr lang="en-US" smtClean="0"/>
              <a:pPr>
                <a:defRPr/>
              </a:pPr>
              <a:t>‹#›</a:t>
            </a:fld>
            <a:endParaRPr lang="en-US"/>
          </a:p>
        </p:txBody>
      </p:sp>
    </p:spTree>
    <p:extLst>
      <p:ext uri="{BB962C8B-B14F-4D97-AF65-F5344CB8AC3E}">
        <p14:creationId xmlns:p14="http://schemas.microsoft.com/office/powerpoint/2010/main" val="1390855173"/>
      </p:ext>
    </p:extLst>
  </p:cSld>
  <p:clrMapOvr>
    <a:masterClrMapping/>
  </p:clrMapOvr>
  <p:transition>
    <p:sndAc>
      <p:stSnd>
        <p:snd r:embed="rId1" name="0026 - غلق الويندوز.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Vertical Text Placeholder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7813C0AE-B9FC-4BF3-B076-74B72D279ED8}" type="datetimeFigureOut">
              <a:rPr lang="en-US" smtClean="0"/>
              <a:pPr>
                <a:defRPr/>
              </a:pPr>
              <a:t>4/29/2023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926F61-0768-4A7D-B28B-2D7ABC8B6B84}" type="slidenum">
              <a:rPr lang="en-US" smtClean="0"/>
              <a:pPr>
                <a:defRPr/>
              </a:pPr>
              <a:t>‹#›</a:t>
            </a:fld>
            <a:endParaRPr lang="en-US"/>
          </a:p>
        </p:txBody>
      </p:sp>
    </p:spTree>
    <p:extLst>
      <p:ext uri="{BB962C8B-B14F-4D97-AF65-F5344CB8AC3E}">
        <p14:creationId xmlns:p14="http://schemas.microsoft.com/office/powerpoint/2010/main" val="2341097835"/>
      </p:ext>
    </p:extLst>
  </p:cSld>
  <p:clrMapOvr>
    <a:masterClrMapping/>
  </p:clrMapOvr>
  <p:transition>
    <p:sndAc>
      <p:stSnd>
        <p:snd r:embed="rId1" name="0026 - غلق الويندوز.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790C7B59-FDF3-45A2-936C-333CF6301ED9}" type="datetimeFigureOut">
              <a:rPr lang="en-US" smtClean="0"/>
              <a:pPr>
                <a:defRPr/>
              </a:pPr>
              <a:t>4/29/2023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F40236-BAC1-4CCF-958B-0B0F3BCD418D}" type="slidenum">
              <a:rPr lang="en-US" smtClean="0"/>
              <a:pPr>
                <a:defRPr/>
              </a:pPr>
              <a:t>‹#›</a:t>
            </a:fld>
            <a:endParaRPr lang="en-US"/>
          </a:p>
        </p:txBody>
      </p:sp>
    </p:spTree>
    <p:extLst>
      <p:ext uri="{BB962C8B-B14F-4D97-AF65-F5344CB8AC3E}">
        <p14:creationId xmlns:p14="http://schemas.microsoft.com/office/powerpoint/2010/main" val="204160499"/>
      </p:ext>
    </p:extLst>
  </p:cSld>
  <p:clrMapOvr>
    <a:masterClrMapping/>
  </p:clrMapOvr>
  <p:transition>
    <p:sndAc>
      <p:stSnd>
        <p:snd r:embed="rId1" name="0026 - غلق الويندوز.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Content Placeholder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15FB6C4E-9EDB-4ED5-A54C-887281FB8A33}" type="datetimeFigureOut">
              <a:rPr lang="en-US" smtClean="0"/>
              <a:pPr>
                <a:defRPr/>
              </a:pPr>
              <a:t>4/29/2023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F22A84-7788-4B63-9E12-73BBA72BECD6}" type="slidenum">
              <a:rPr lang="en-US" smtClean="0"/>
              <a:pPr>
                <a:defRPr/>
              </a:pPr>
              <a:t>‹#›</a:t>
            </a:fld>
            <a:endParaRPr lang="en-US"/>
          </a:p>
        </p:txBody>
      </p:sp>
    </p:spTree>
    <p:extLst>
      <p:ext uri="{BB962C8B-B14F-4D97-AF65-F5344CB8AC3E}">
        <p14:creationId xmlns:p14="http://schemas.microsoft.com/office/powerpoint/2010/main" val="2064825435"/>
      </p:ext>
    </p:extLst>
  </p:cSld>
  <p:clrMapOvr>
    <a:masterClrMapping/>
  </p:clrMapOvr>
  <p:transition>
    <p:sndAc>
      <p:stSnd>
        <p:snd r:embed="rId1" name="0026 - غلق الويندوز.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lvl1pPr>
              <a:defRPr/>
            </a:lvl1pPr>
          </a:lstStyle>
          <a:p>
            <a:pPr>
              <a:defRPr/>
            </a:pPr>
            <a:fld id="{3F850357-3A65-4E49-A6A6-1C0F8C1E1BAD}" type="datetimeFigureOut">
              <a:rPr lang="en-US" smtClean="0"/>
              <a:pPr>
                <a:defRPr/>
              </a:pPr>
              <a:t>4/29/2023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C509CF-22E3-4344-B2AF-9976E8B03045}" type="slidenum">
              <a:rPr lang="en-US" smtClean="0"/>
              <a:pPr>
                <a:defRPr/>
              </a:pPr>
              <a:t>‹#›</a:t>
            </a:fld>
            <a:endParaRPr lang="en-US"/>
          </a:p>
        </p:txBody>
      </p:sp>
    </p:spTree>
    <p:extLst>
      <p:ext uri="{BB962C8B-B14F-4D97-AF65-F5344CB8AC3E}">
        <p14:creationId xmlns:p14="http://schemas.microsoft.com/office/powerpoint/2010/main" val="2635518307"/>
      </p:ext>
    </p:extLst>
  </p:cSld>
  <p:clrMapOvr>
    <a:masterClrMapping/>
  </p:clrMapOvr>
  <p:transition>
    <p:sndAc>
      <p:stSnd>
        <p:snd r:embed="rId1" name="0026 - غلق الويندوز.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Date Placeholder 3"/>
          <p:cNvSpPr>
            <a:spLocks noGrp="1"/>
          </p:cNvSpPr>
          <p:nvPr>
            <p:ph type="dt" sz="half" idx="10"/>
          </p:nvPr>
        </p:nvSpPr>
        <p:spPr/>
        <p:txBody>
          <a:bodyPr/>
          <a:lstStyle>
            <a:lvl1pPr>
              <a:defRPr/>
            </a:lvl1pPr>
          </a:lstStyle>
          <a:p>
            <a:pPr>
              <a:defRPr/>
            </a:pPr>
            <a:fld id="{CA8B18C0-0573-46A9-A4D1-EDDDFD0C9519}" type="datetimeFigureOut">
              <a:rPr lang="en-US" smtClean="0"/>
              <a:pPr>
                <a:defRPr/>
              </a:pPr>
              <a:t>4/29/2023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261BDD-5034-4043-A264-427ED2266801}" type="slidenum">
              <a:rPr lang="en-US" smtClean="0"/>
              <a:pPr>
                <a:defRPr/>
              </a:pPr>
              <a:t>‹#›</a:t>
            </a:fld>
            <a:endParaRPr lang="en-US"/>
          </a:p>
        </p:txBody>
      </p:sp>
    </p:spTree>
    <p:extLst>
      <p:ext uri="{BB962C8B-B14F-4D97-AF65-F5344CB8AC3E}">
        <p14:creationId xmlns:p14="http://schemas.microsoft.com/office/powerpoint/2010/main" val="1231745124"/>
      </p:ext>
    </p:extLst>
  </p:cSld>
  <p:clrMapOvr>
    <a:masterClrMapping/>
  </p:clrMapOvr>
  <p:transition>
    <p:sndAc>
      <p:stSnd>
        <p:snd r:embed="rId1" name="0026 - غلق الويندوز.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Date Placeholder 3"/>
          <p:cNvSpPr>
            <a:spLocks noGrp="1"/>
          </p:cNvSpPr>
          <p:nvPr>
            <p:ph type="dt" sz="half" idx="10"/>
          </p:nvPr>
        </p:nvSpPr>
        <p:spPr/>
        <p:txBody>
          <a:bodyPr/>
          <a:lstStyle>
            <a:lvl1pPr>
              <a:defRPr/>
            </a:lvl1pPr>
          </a:lstStyle>
          <a:p>
            <a:pPr>
              <a:defRPr/>
            </a:pPr>
            <a:fld id="{12FA2654-A263-486E-9ED6-34D1FBDBA69A}" type="datetimeFigureOut">
              <a:rPr lang="en-US" smtClean="0"/>
              <a:pPr>
                <a:defRPr/>
              </a:pPr>
              <a:t>4/29/2023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A756C8-06FF-4A71-B5D8-FFA4258617E4}" type="slidenum">
              <a:rPr lang="en-US" smtClean="0"/>
              <a:pPr>
                <a:defRPr/>
              </a:pPr>
              <a:t>‹#›</a:t>
            </a:fld>
            <a:endParaRPr lang="en-US"/>
          </a:p>
        </p:txBody>
      </p:sp>
    </p:spTree>
    <p:extLst>
      <p:ext uri="{BB962C8B-B14F-4D97-AF65-F5344CB8AC3E}">
        <p14:creationId xmlns:p14="http://schemas.microsoft.com/office/powerpoint/2010/main" val="3477500126"/>
      </p:ext>
    </p:extLst>
  </p:cSld>
  <p:clrMapOvr>
    <a:masterClrMapping/>
  </p:clrMapOvr>
  <p:transition>
    <p:sndAc>
      <p:stSnd>
        <p:snd r:embed="rId1" name="0026 - غلق الويندوز.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Date Placeholder 3"/>
          <p:cNvSpPr>
            <a:spLocks noGrp="1"/>
          </p:cNvSpPr>
          <p:nvPr>
            <p:ph type="dt" sz="half" idx="10"/>
          </p:nvPr>
        </p:nvSpPr>
        <p:spPr/>
        <p:txBody>
          <a:bodyPr/>
          <a:lstStyle>
            <a:lvl1pPr>
              <a:defRPr/>
            </a:lvl1pPr>
          </a:lstStyle>
          <a:p>
            <a:pPr>
              <a:defRPr/>
            </a:pPr>
            <a:fld id="{219507E3-012F-4F17-AE0A-C7E1912AF6AB}" type="datetimeFigureOut">
              <a:rPr lang="en-US" smtClean="0"/>
              <a:pPr>
                <a:defRPr/>
              </a:pPr>
              <a:t>4/29/2023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E8D287-59FC-470D-A2D2-406F3B5A0018}" type="slidenum">
              <a:rPr lang="en-US" smtClean="0"/>
              <a:pPr>
                <a:defRPr/>
              </a:pPr>
              <a:t>‹#›</a:t>
            </a:fld>
            <a:endParaRPr lang="en-US"/>
          </a:p>
        </p:txBody>
      </p:sp>
    </p:spTree>
    <p:extLst>
      <p:ext uri="{BB962C8B-B14F-4D97-AF65-F5344CB8AC3E}">
        <p14:creationId xmlns:p14="http://schemas.microsoft.com/office/powerpoint/2010/main" val="1261658232"/>
      </p:ext>
    </p:extLst>
  </p:cSld>
  <p:clrMapOvr>
    <a:masterClrMapping/>
  </p:clrMapOvr>
  <p:transition>
    <p:sndAc>
      <p:stSnd>
        <p:snd r:embed="rId1" name="0026 - غلق الويندوز.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1256B9-2D37-4029-8DB9-AD77D4845A4F}" type="datetimeFigureOut">
              <a:rPr lang="en-US" smtClean="0"/>
              <a:pPr>
                <a:defRPr/>
              </a:pPr>
              <a:t>4/29/2023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0979A89-011A-4D93-910E-C422F613AF40}" type="slidenum">
              <a:rPr lang="en-US" smtClean="0"/>
              <a:pPr>
                <a:defRPr/>
              </a:pPr>
              <a:t>‹#›</a:t>
            </a:fld>
            <a:endParaRPr lang="en-US"/>
          </a:p>
        </p:txBody>
      </p:sp>
    </p:spTree>
    <p:extLst>
      <p:ext uri="{BB962C8B-B14F-4D97-AF65-F5344CB8AC3E}">
        <p14:creationId xmlns:p14="http://schemas.microsoft.com/office/powerpoint/2010/main" val="1154094146"/>
      </p:ext>
    </p:extLst>
  </p:cSld>
  <p:clrMapOvr>
    <a:masterClrMapping/>
  </p:clrMapOvr>
  <p:transition>
    <p:sndAc>
      <p:stSnd>
        <p:snd r:embed="rId1" name="0026 - غلق الويندوز.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3"/>
          <p:cNvSpPr>
            <a:spLocks noGrp="1"/>
          </p:cNvSpPr>
          <p:nvPr>
            <p:ph type="dt" sz="half" idx="10"/>
          </p:nvPr>
        </p:nvSpPr>
        <p:spPr/>
        <p:txBody>
          <a:bodyPr/>
          <a:lstStyle>
            <a:lvl1pPr>
              <a:defRPr/>
            </a:lvl1pPr>
          </a:lstStyle>
          <a:p>
            <a:pPr>
              <a:defRPr/>
            </a:pPr>
            <a:fld id="{86BC65D2-79F7-48F5-845C-5D090B63DCCC}" type="datetimeFigureOut">
              <a:rPr lang="en-US" smtClean="0"/>
              <a:pPr>
                <a:defRPr/>
              </a:pPr>
              <a:t>4/29/2023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DCA7DB-00D7-4588-B4F3-DDD2F0B35076}" type="slidenum">
              <a:rPr lang="en-US" smtClean="0"/>
              <a:pPr>
                <a:defRPr/>
              </a:pPr>
              <a:t>‹#›</a:t>
            </a:fld>
            <a:endParaRPr lang="en-US"/>
          </a:p>
        </p:txBody>
      </p:sp>
    </p:spTree>
    <p:extLst>
      <p:ext uri="{BB962C8B-B14F-4D97-AF65-F5344CB8AC3E}">
        <p14:creationId xmlns:p14="http://schemas.microsoft.com/office/powerpoint/2010/main" val="1742255181"/>
      </p:ext>
    </p:extLst>
  </p:cSld>
  <p:clrMapOvr>
    <a:masterClrMapping/>
  </p:clrMapOvr>
  <p:transition>
    <p:sndAc>
      <p:stSnd>
        <p:snd r:embed="rId1" name="0026 - غلق الويندوز.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a:t>انقر فوق الأيقونة لإضافة صورة</a:t>
            </a:r>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3"/>
          <p:cNvSpPr>
            <a:spLocks noGrp="1"/>
          </p:cNvSpPr>
          <p:nvPr>
            <p:ph type="dt" sz="half" idx="10"/>
          </p:nvPr>
        </p:nvSpPr>
        <p:spPr/>
        <p:txBody>
          <a:bodyPr/>
          <a:lstStyle>
            <a:lvl1pPr>
              <a:defRPr/>
            </a:lvl1pPr>
          </a:lstStyle>
          <a:p>
            <a:pPr>
              <a:defRPr/>
            </a:pPr>
            <a:fld id="{78AA0EC9-0447-494F-B521-41BC8493468B}" type="datetimeFigureOut">
              <a:rPr lang="en-US" smtClean="0"/>
              <a:pPr>
                <a:defRPr/>
              </a:pPr>
              <a:t>4/29/2023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7AA36E-DAC3-44B7-B7FF-3A0A06BBFB2B}" type="slidenum">
              <a:rPr lang="en-US" smtClean="0"/>
              <a:pPr>
                <a:defRPr/>
              </a:pPr>
              <a:t>‹#›</a:t>
            </a:fld>
            <a:endParaRPr lang="en-US"/>
          </a:p>
        </p:txBody>
      </p:sp>
    </p:spTree>
    <p:extLst>
      <p:ext uri="{BB962C8B-B14F-4D97-AF65-F5344CB8AC3E}">
        <p14:creationId xmlns:p14="http://schemas.microsoft.com/office/powerpoint/2010/main" val="3284698591"/>
      </p:ext>
    </p:extLst>
  </p:cSld>
  <p:clrMapOvr>
    <a:masterClrMapping/>
  </p:clrMapOvr>
  <p:transition>
    <p:sndAc>
      <p:stSnd>
        <p:snd r:embed="rId1" name="0026 - غلق الويندوز.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3000" r="-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78AA0EC9-0447-494F-B521-41BC8493468B}" type="datetimeFigureOut">
              <a:rPr lang="en-US" smtClean="0"/>
              <a:pPr>
                <a:defRPr/>
              </a:pPr>
              <a:t>4/29/2023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D87AA36E-DAC3-44B7-B7FF-3A0A06BBFB2B}" type="slidenum">
              <a:rPr lang="en-US" smtClean="0"/>
              <a:pPr>
                <a:defRPr/>
              </a:pPr>
              <a:t>‹#›</a:t>
            </a:fld>
            <a:endParaRPr lang="en-US"/>
          </a:p>
        </p:txBody>
      </p:sp>
    </p:spTree>
    <p:extLst>
      <p:ext uri="{BB962C8B-B14F-4D97-AF65-F5344CB8AC3E}">
        <p14:creationId xmlns:p14="http://schemas.microsoft.com/office/powerpoint/2010/main" val="395221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sndAc>
      <p:stSnd>
        <p:snd r:embed="rId13" name="0026 - غلق الويندوز.wav"/>
      </p:stSnd>
    </p:sndAc>
  </p:transition>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18.wav"/></Relationships>
</file>

<file path=ppt/slides/_rels/slide1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20.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20.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audio" Target="../media/audio24.wav"/></Relationships>
</file>

<file path=ppt/slides/_rels/slide17.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audio" Target="../media/audio26.wav"/></Relationships>
</file>

<file path=ppt/slides/_rels/slide18.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audio" Target="../media/audio4.wav"/></Relationships>
</file>

<file path=ppt/slides/_rels/slide20.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audio" Target="../media/audio33.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audio" Target="../media/audio35.wav"/></Relationships>
</file>

<file path=ppt/slides/_rels/slide25.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33.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audio" Target="../media/audio37.wav"/></Relationships>
</file>

<file path=ppt/slides/_rels/slide26.xml.rels><?xml version="1.0" encoding="UTF-8" standalone="yes"?>
<Relationships xmlns="http://schemas.openxmlformats.org/package/2006/relationships"><Relationship Id="rId2" Type="http://schemas.openxmlformats.org/officeDocument/2006/relationships/audio" Target="../media/audio38.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audio" Target="../media/audio40.wav"/></Relationships>
</file>

<file path=ppt/slides/_rels/slide29.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audio" Target="../media/audio42.wav"/></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whos.amung.us/pro/stats/5gu7/"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audio" Target="../media/audio43.wav"/></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44.wav"/><Relationship Id="rId7" Type="http://schemas.openxmlformats.org/officeDocument/2006/relationships/image" Target="../media/image17.png"/><Relationship Id="rId2" Type="http://schemas.openxmlformats.org/officeDocument/2006/relationships/audio" Target="../media/audio20.wav"/><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audio" Target="../media/audio46.wav"/><Relationship Id="rId4" Type="http://schemas.openxmlformats.org/officeDocument/2006/relationships/audio" Target="../media/audio45.wav"/></Relationships>
</file>

<file path=ppt/slides/_rels/slide33.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20.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gif"/></Relationships>
</file>

<file path=ppt/slides/_rels/slide34.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audio" Target="../media/audio20.wav"/><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gif"/></Relationships>
</file>

<file path=ppt/slides/_rels/slide35.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20.wav"/><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audio" Target="../media/audio50.wav"/></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53.wav"/><Relationship Id="rId4" Type="http://schemas.openxmlformats.org/officeDocument/2006/relationships/audio" Target="../media/audio52.wav"/></Relationships>
</file>

<file path=ppt/slides/_rels/slide38.xml.rels><?xml version="1.0" encoding="UTF-8" standalone="yes"?>
<Relationships xmlns="http://schemas.openxmlformats.org/package/2006/relationships"><Relationship Id="rId8" Type="http://schemas.openxmlformats.org/officeDocument/2006/relationships/audio" Target="../media/audio58.wav"/><Relationship Id="rId3" Type="http://schemas.openxmlformats.org/officeDocument/2006/relationships/audio" Target="../media/audio51.wav"/><Relationship Id="rId7" Type="http://schemas.openxmlformats.org/officeDocument/2006/relationships/audio" Target="../media/audio57.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56.wav"/><Relationship Id="rId5" Type="http://schemas.openxmlformats.org/officeDocument/2006/relationships/audio" Target="../media/audio55.wav"/><Relationship Id="rId4" Type="http://schemas.openxmlformats.org/officeDocument/2006/relationships/audio" Target="../media/audio54.wav"/></Relationships>
</file>

<file path=ppt/slides/_rels/slide39.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60.wav"/><Relationship Id="rId4" Type="http://schemas.openxmlformats.org/officeDocument/2006/relationships/audio" Target="../media/audio59.wav"/></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51.wav"/><Relationship Id="rId7" Type="http://schemas.openxmlformats.org/officeDocument/2006/relationships/audio" Target="../media/audio64.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63.wav"/><Relationship Id="rId5" Type="http://schemas.openxmlformats.org/officeDocument/2006/relationships/audio" Target="../media/audio62.wav"/><Relationship Id="rId4" Type="http://schemas.openxmlformats.org/officeDocument/2006/relationships/audio" Target="../media/audio61.wav"/><Relationship Id="rId9" Type="http://schemas.openxmlformats.org/officeDocument/2006/relationships/audio" Target="../media/audio66.wav"/></Relationships>
</file>

<file path=ppt/slides/_rels/slide41.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68.wav"/><Relationship Id="rId4" Type="http://schemas.openxmlformats.org/officeDocument/2006/relationships/audio" Target="../media/audio67.wav"/></Relationships>
</file>

<file path=ppt/slides/_rels/slide42.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20.wav"/><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audio" Target="../media/audio70.wav"/></Relationships>
</file>

<file path=ppt/slides/_rels/slide43.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20.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20.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Rectangle 2"/>
          <p:cNvSpPr/>
          <p:nvPr/>
        </p:nvSpPr>
        <p:spPr bwMode="auto">
          <a:xfrm rot="21477112">
            <a:off x="2286316" y="3929363"/>
            <a:ext cx="3842719" cy="1107996"/>
          </a:xfrm>
          <a:prstGeom prst="rect">
            <a:avLst/>
          </a:prstGeom>
          <a:noFill/>
          <a:ln>
            <a:noFill/>
          </a:ln>
        </p:spPr>
        <p:txBody>
          <a:bodyPr wrap="none">
            <a:spAutoFit/>
          </a:bodyPr>
          <a:lstStyle/>
          <a:p>
            <a:pPr algn="r" rtl="1" fontAlgn="auto">
              <a:spcBef>
                <a:spcPts val="0"/>
              </a:spcBef>
              <a:spcAft>
                <a:spcPts val="0"/>
              </a:spcAft>
              <a:defRPr/>
            </a:pPr>
            <a:r>
              <a:rPr lang="ar-EG"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الْقُوَى وَالطَّاقَةُ</a:t>
            </a:r>
          </a:p>
        </p:txBody>
      </p:sp>
      <p:sp>
        <p:nvSpPr>
          <p:cNvPr id="7" name="سحابة 6">
            <a:extLst>
              <a:ext uri="{FF2B5EF4-FFF2-40B4-BE49-F238E27FC236}">
                <a16:creationId xmlns:a16="http://schemas.microsoft.com/office/drawing/2014/main" id="{779D6144-CE74-4311-A2AB-91DE478508D7}"/>
              </a:ext>
            </a:extLst>
          </p:cNvPr>
          <p:cNvSpPr/>
          <p:nvPr/>
        </p:nvSpPr>
        <p:spPr>
          <a:xfrm>
            <a:off x="2267744" y="836712"/>
            <a:ext cx="4239903" cy="2160239"/>
          </a:xfrm>
          <a:prstGeom prst="cloud">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4800" b="1" dirty="0">
                <a:effectLst>
                  <a:outerShdw blurRad="38100" dist="38100" dir="2700000" algn="tl">
                    <a:srgbClr val="000000">
                      <a:alpha val="43137"/>
                    </a:srgbClr>
                  </a:outerShdw>
                </a:effectLst>
              </a:rPr>
              <a:t>الوحدة السادسة</a:t>
            </a:r>
          </a:p>
        </p:txBody>
      </p:sp>
    </p:spTree>
    <p:extLst>
      <p:ext uri="{BB962C8B-B14F-4D97-AF65-F5344CB8AC3E}">
        <p14:creationId xmlns:p14="http://schemas.microsoft.com/office/powerpoint/2010/main" val="3015227718"/>
      </p:ext>
    </p:extLst>
  </p:cSld>
  <p:clrMapOvr>
    <a:masterClrMapping/>
  </p:clrMapOvr>
  <p:transition>
    <p:pull dir="ld"/>
    <p:sndAc>
      <p:stSnd>
        <p:snd r:embed="rId2" name="0293 - ويندوز صغير.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76387" y="2274887"/>
            <a:ext cx="5991225" cy="2308225"/>
          </a:xfrm>
          <a:prstGeom prst="rect">
            <a:avLst/>
          </a:prstGeom>
          <a:solidFill>
            <a:schemeClr val="accent3">
              <a:lumMod val="20000"/>
              <a:lumOff val="80000"/>
            </a:schemeClr>
          </a:solidFill>
          <a:ln w="9525">
            <a:noFill/>
            <a:miter lim="800000"/>
            <a:headEnd/>
            <a:tailEnd/>
          </a:ln>
        </p:spPr>
        <p:txBody>
          <a:bodyPr anchor="ctr">
            <a:spAutoFit/>
          </a:bodyPr>
          <a:lstStyle/>
          <a:p>
            <a:pPr algn="ctr" rtl="1"/>
            <a:r>
              <a:rPr lang="ar-EG" sz="3600" b="1" dirty="0">
                <a:solidFill>
                  <a:srgbClr val="C00000"/>
                </a:solidFill>
                <a:latin typeface="Calibri" pitchFamily="34" charset="0"/>
              </a:rPr>
              <a:t>الصورة الوسطى تمثل قوة السحب الأسرع، والصورة الثالثة تمثل القوة الأضعف.</a:t>
            </a:r>
            <a:endParaRPr lang="en-US" sz="3600" dirty="0">
              <a:solidFill>
                <a:srgbClr val="C00000"/>
              </a:solidFill>
              <a:latin typeface="Calibri" pitchFamily="34" charset="0"/>
            </a:endParaRPr>
          </a:p>
          <a:p>
            <a:pPr algn="ctr" rtl="1"/>
            <a:r>
              <a:rPr lang="en-US" sz="3600" dirty="0">
                <a:solidFill>
                  <a:srgbClr val="C00000"/>
                </a:solidFill>
                <a:latin typeface="Calibri" pitchFamily="34" charset="0"/>
              </a:rPr>
              <a:t> </a:t>
            </a:r>
          </a:p>
        </p:txBody>
      </p:sp>
    </p:spTree>
  </p:cSld>
  <p:clrMapOvr>
    <a:masterClrMapping/>
  </p:clrMapOvr>
  <p:transition>
    <p:dissolve/>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000"/>
                                        <p:tgtEl>
                                          <p:spTgt spid="1025"/>
                                        </p:tgtEl>
                                      </p:cBhvr>
                                    </p:animEffect>
                                    <p:anim calcmode="lin" valueType="num">
                                      <p:cBhvr>
                                        <p:cTn id="8" dur="1000" fill="hold"/>
                                        <p:tgtEl>
                                          <p:spTgt spid="1025"/>
                                        </p:tgtEl>
                                        <p:attrNameLst>
                                          <p:attrName>ppt_x</p:attrName>
                                        </p:attrNameLst>
                                      </p:cBhvr>
                                      <p:tavLst>
                                        <p:tav tm="0">
                                          <p:val>
                                            <p:strVal val="#ppt_x"/>
                                          </p:val>
                                        </p:tav>
                                        <p:tav tm="100000">
                                          <p:val>
                                            <p:strVal val="#ppt_x"/>
                                          </p:val>
                                        </p:tav>
                                      </p:tavLst>
                                    </p:anim>
                                    <p:anim calcmode="lin" valueType="num">
                                      <p:cBhvr>
                                        <p:cTn id="9" dur="900" decel="100000" fill="hold"/>
                                        <p:tgtEl>
                                          <p:spTgt spid="10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صورة الوسطى تمثل قوة السح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5">
            <a:lum contrast="20000"/>
          </a:blip>
          <a:srcRect/>
          <a:stretch>
            <a:fillRect/>
          </a:stretch>
        </p:blipFill>
        <p:spPr bwMode="auto">
          <a:xfrm>
            <a:off x="1066800" y="560641"/>
            <a:ext cx="7162800" cy="3935159"/>
          </a:xfrm>
          <a:prstGeom prst="rect">
            <a:avLst/>
          </a:prstGeom>
          <a:noFill/>
          <a:ln w="9525">
            <a:noFill/>
            <a:miter lim="800000"/>
            <a:headEnd/>
            <a:tailEnd/>
          </a:ln>
          <a:effectLst/>
        </p:spPr>
      </p:pic>
      <p:sp>
        <p:nvSpPr>
          <p:cNvPr id="4" name="Rounded Rectangle 3"/>
          <p:cNvSpPr/>
          <p:nvPr/>
        </p:nvSpPr>
        <p:spPr>
          <a:xfrm>
            <a:off x="653733" y="4648200"/>
            <a:ext cx="7632700" cy="1223963"/>
          </a:xfrm>
          <a:prstGeom prst="roundRect">
            <a:avLst/>
          </a:prstGeom>
          <a:solidFill>
            <a:schemeClr val="accent3">
              <a:lumMod val="20000"/>
              <a:lumOff val="8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7030A0"/>
              </a:solidFill>
            </a:endParaRPr>
          </a:p>
        </p:txBody>
      </p:sp>
      <p:sp>
        <p:nvSpPr>
          <p:cNvPr id="5" name="TextBox 4"/>
          <p:cNvSpPr txBox="1">
            <a:spLocks noChangeArrowheads="1"/>
          </p:cNvSpPr>
          <p:nvPr/>
        </p:nvSpPr>
        <p:spPr bwMode="auto">
          <a:xfrm>
            <a:off x="611188" y="4648200"/>
            <a:ext cx="7705725" cy="1076325"/>
          </a:xfrm>
          <a:prstGeom prst="rect">
            <a:avLst/>
          </a:prstGeom>
          <a:noFill/>
          <a:ln w="9525">
            <a:noFill/>
            <a:miter lim="800000"/>
            <a:headEnd/>
            <a:tailEnd/>
          </a:ln>
        </p:spPr>
        <p:txBody>
          <a:bodyPr>
            <a:spAutoFit/>
          </a:bodyPr>
          <a:lstStyle/>
          <a:p>
            <a:pPr algn="ctr"/>
            <a:r>
              <a:rPr lang="ar-EG" sz="3200" b="1" dirty="0">
                <a:solidFill>
                  <a:srgbClr val="7030A0"/>
                </a:solidFill>
                <a:latin typeface="Calibri" pitchFamily="34" charset="0"/>
              </a:rPr>
              <a:t>إذا أثر كلا المتسابقين بقوة متساوية، فمن يفوز بالسباق؟ المتسابق ذو الكتلة الأقل يفوز، لأن تسارعه سيكون أكبر.</a:t>
            </a:r>
            <a:endParaRPr lang="en-US" sz="3200" b="1" dirty="0">
              <a:solidFill>
                <a:srgbClr val="7030A0"/>
              </a:solidFill>
              <a:latin typeface="Calibri" pitchFamily="34" charset="0"/>
            </a:endParaRPr>
          </a:p>
        </p:txBody>
      </p:sp>
    </p:spTree>
  </p:cSld>
  <p:clrMapOvr>
    <a:masterClrMapping/>
  </p:clrMapOvr>
  <p:transition>
    <p:push dir="u"/>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029 - Windows error sound.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إذا أثر كلا المتسابقين بقوة متساوية.wav"/>
                                        </p:tgtEl>
                                      </p:cMediaNode>
                                    </p:audio>
                                  </p:subTnLst>
                                </p:cTn>
                              </p:par>
                              <p:par>
                                <p:cTn id="11" presetID="4" presetClass="entr" presetSubtype="16" fill="hold" nodeType="with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box(in)">
                                      <p:cBhvr>
                                        <p:cTn id="13" dur="500"/>
                                        <p:tgtEl>
                                          <p:spTgt spid="10245"/>
                                        </p:tgtEl>
                                      </p:cBhvr>
                                    </p:animEffect>
                                  </p:childTnLst>
                                  <p:subTnLst>
                                    <p:audio>
                                      <p:cMediaNode>
                                        <p:cTn display="0" masterRel="sameClick">
                                          <p:stCondLst>
                                            <p:cond evt="begin" delay="0">
                                              <p:tn val="11"/>
                                            </p:cond>
                                          </p:stCondLst>
                                          <p:endCondLst>
                                            <p:cond evt="onStopAudio" delay="0">
                                              <p:tgtEl>
                                                <p:sldTgt/>
                                              </p:tgtEl>
                                            </p:cond>
                                          </p:endCondLst>
                                        </p:cTn>
                                        <p:tgtEl>
                                          <p:sndTgt r:embed="rId4" name="إذا أثر كلا المتسابقين بقوة متساو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0040.jpg">
            <a:extLst>
              <a:ext uri="{FF2B5EF4-FFF2-40B4-BE49-F238E27FC236}">
                <a16:creationId xmlns:a16="http://schemas.microsoft.com/office/drawing/2014/main" id="{3D8F7658-A940-46B9-AEF9-C55D564F0A6B}"/>
              </a:ext>
            </a:extLst>
          </p:cNvPr>
          <p:cNvPicPr>
            <a:picLocks noChangeAspect="1"/>
          </p:cNvPicPr>
          <p:nvPr/>
        </p:nvPicPr>
        <p:blipFill>
          <a:blip r:embed="rId4" cstate="print"/>
          <a:srcRect r="5263" b="5085"/>
          <a:stretch>
            <a:fillRect/>
          </a:stretch>
        </p:blipFill>
        <p:spPr>
          <a:xfrm>
            <a:off x="1285875" y="1066800"/>
            <a:ext cx="6915806" cy="3581400"/>
          </a:xfrm>
          <a:prstGeom prst="rect">
            <a:avLst/>
          </a:prstGeom>
          <a:effectLst>
            <a:glow rad="139700">
              <a:schemeClr val="accent3">
                <a:satMod val="175000"/>
                <a:alpha val="40000"/>
              </a:schemeClr>
            </a:glow>
            <a:innerShdw blurRad="63500" dist="50800" dir="18900000">
              <a:prstClr val="black">
                <a:alpha val="50000"/>
              </a:prstClr>
            </a:innerShdw>
          </a:effectLst>
          <a:scene3d>
            <a:camera prst="orthographicFront"/>
            <a:lightRig rig="threePt" dir="t"/>
          </a:scene3d>
          <a:sp3d>
            <a:bevelT prst="relaxedInset"/>
          </a:sp3d>
        </p:spPr>
      </p:pic>
      <p:grpSp>
        <p:nvGrpSpPr>
          <p:cNvPr id="2" name="Group 4">
            <a:extLst>
              <a:ext uri="{FF2B5EF4-FFF2-40B4-BE49-F238E27FC236}">
                <a16:creationId xmlns:a16="http://schemas.microsoft.com/office/drawing/2014/main" id="{0064B632-008F-4805-B827-17204156AE99}"/>
              </a:ext>
            </a:extLst>
          </p:cNvPr>
          <p:cNvGrpSpPr>
            <a:grpSpLocks/>
          </p:cNvGrpSpPr>
          <p:nvPr/>
        </p:nvGrpSpPr>
        <p:grpSpPr bwMode="auto">
          <a:xfrm>
            <a:off x="762000" y="2286000"/>
            <a:ext cx="7096125" cy="1857375"/>
            <a:chOff x="4857752" y="71414"/>
            <a:chExt cx="3714776" cy="1857388"/>
          </a:xfrm>
          <a:noFill/>
        </p:grpSpPr>
        <p:sp>
          <p:nvSpPr>
            <p:cNvPr id="3" name="Down Arrow Callout 3">
              <a:extLst>
                <a:ext uri="{FF2B5EF4-FFF2-40B4-BE49-F238E27FC236}">
                  <a16:creationId xmlns:a16="http://schemas.microsoft.com/office/drawing/2014/main" id="{B70854EE-AA8F-42E5-9406-D63BADCDBE83}"/>
                </a:ext>
              </a:extLst>
            </p:cNvPr>
            <p:cNvSpPr/>
            <p:nvPr/>
          </p:nvSpPr>
          <p:spPr>
            <a:xfrm>
              <a:off x="4857752" y="500042"/>
              <a:ext cx="3714776" cy="1428760"/>
            </a:xfrm>
            <a:prstGeom prst="downArrowCallout">
              <a:avLst/>
            </a:prstGeom>
            <a:grpFill/>
            <a:ln>
              <a:noFill/>
            </a:ln>
            <a:effectLst>
              <a:innerShdw blurRad="406400">
                <a:srgbClr val="0000FF"/>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 name="Rectangle 1">
              <a:extLst>
                <a:ext uri="{FF2B5EF4-FFF2-40B4-BE49-F238E27FC236}">
                  <a16:creationId xmlns:a16="http://schemas.microsoft.com/office/drawing/2014/main" id="{AD3EFBC4-EC2C-460F-B70B-0A1666E37D88}"/>
                </a:ext>
              </a:extLst>
            </p:cNvPr>
            <p:cNvSpPr/>
            <p:nvPr/>
          </p:nvSpPr>
          <p:spPr>
            <a:xfrm>
              <a:off x="5894898" y="71414"/>
              <a:ext cx="2256674" cy="1446560"/>
            </a:xfrm>
            <a:prstGeom prst="rect">
              <a:avLst/>
            </a:prstGeom>
            <a:grpFill/>
            <a:ln>
              <a:noFill/>
            </a:ln>
          </p:spPr>
          <p:txBody>
            <a:bodyPr wrap="none">
              <a:spAutoFit/>
            </a:bodyPr>
            <a:lstStyle/>
            <a:p>
              <a:pPr algn="ctr" rtl="1" fontAlgn="auto">
                <a:spcBef>
                  <a:spcPts val="0"/>
                </a:spcBef>
                <a:spcAft>
                  <a:spcPts val="0"/>
                </a:spcAft>
                <a:defRPr/>
              </a:pPr>
              <a:r>
                <a:rPr lang="ar-EG" sz="4400" b="1" dirty="0">
                  <a:ln w="0"/>
                  <a:effectLst>
                    <a:outerShdw blurRad="38100" dist="19050" dir="2700000" algn="tl" rotWithShape="0">
                      <a:schemeClr val="dk1">
                        <a:alpha val="40000"/>
                      </a:schemeClr>
                    </a:outerShdw>
                  </a:effectLst>
                  <a:latin typeface="+mn-lt"/>
                  <a:cs typeface="+mn-cs"/>
                </a:rPr>
                <a:t>تؤثر الكتلة في القصور</a:t>
              </a:r>
            </a:p>
            <a:p>
              <a:pPr algn="ctr" rtl="1" fontAlgn="auto">
                <a:spcBef>
                  <a:spcPts val="0"/>
                </a:spcBef>
                <a:spcAft>
                  <a:spcPts val="0"/>
                </a:spcAft>
                <a:defRPr/>
              </a:pPr>
              <a:r>
                <a:rPr lang="ar-EG" sz="4400" b="1" dirty="0">
                  <a:ln w="0"/>
                  <a:effectLst>
                    <a:outerShdw blurRad="38100" dist="19050" dir="2700000" algn="tl" rotWithShape="0">
                      <a:schemeClr val="dk1">
                        <a:alpha val="40000"/>
                      </a:schemeClr>
                    </a:outerShdw>
                  </a:effectLst>
                  <a:latin typeface="+mn-lt"/>
                  <a:cs typeface="+mn-cs"/>
                </a:rPr>
                <a:t> الذاتي للجسم</a:t>
              </a:r>
            </a:p>
          </p:txBody>
        </p:sp>
      </p:grpSp>
    </p:spTree>
    <p:extLst>
      <p:ext uri="{BB962C8B-B14F-4D97-AF65-F5344CB8AC3E}">
        <p14:creationId xmlns:p14="http://schemas.microsoft.com/office/powerpoint/2010/main" val="4207229886"/>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8"/>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تؤثر الكتلة في القصور الذاتي للج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p:cNvGrpSpPr/>
          <p:nvPr/>
        </p:nvGrpSpPr>
        <p:grpSpPr>
          <a:xfrm>
            <a:off x="714348" y="1143000"/>
            <a:ext cx="7715304" cy="4033226"/>
            <a:chOff x="785786" y="1785926"/>
            <a:chExt cx="7715304" cy="4033226"/>
          </a:xfrm>
          <a:noFill/>
          <a:effectLst>
            <a:outerShdw blurRad="50800" dist="228600" dir="13500000" algn="br" rotWithShape="0">
              <a:prstClr val="black">
                <a:alpha val="40000"/>
              </a:prstClr>
            </a:outerShdw>
          </a:effectLst>
        </p:grpSpPr>
        <p:grpSp>
          <p:nvGrpSpPr>
            <p:cNvPr id="9" name="Group 5"/>
            <p:cNvGrpSpPr/>
            <p:nvPr/>
          </p:nvGrpSpPr>
          <p:grpSpPr>
            <a:xfrm>
              <a:off x="785786" y="1785926"/>
              <a:ext cx="7715304" cy="4000528"/>
              <a:chOff x="642910" y="1643050"/>
              <a:chExt cx="8143932" cy="4357718"/>
            </a:xfrm>
            <a:grpFill/>
          </p:grpSpPr>
          <p:sp>
            <p:nvSpPr>
              <p:cNvPr id="7" name="Left-Right Arrow 6"/>
              <p:cNvSpPr/>
              <p:nvPr/>
            </p:nvSpPr>
            <p:spPr>
              <a:xfrm>
                <a:off x="642910" y="1643050"/>
                <a:ext cx="8143932" cy="857256"/>
              </a:xfrm>
              <a:prstGeom prst="leftRightArrow">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8" name="Round Same Side Corner Rectangle 7"/>
              <p:cNvSpPr/>
              <p:nvPr/>
            </p:nvSpPr>
            <p:spPr>
              <a:xfrm>
                <a:off x="1000100" y="1714488"/>
                <a:ext cx="7358114" cy="4286280"/>
              </a:xfrm>
              <a:prstGeom prst="round2Same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3" name="Rectangle 2"/>
            <p:cNvSpPr/>
            <p:nvPr/>
          </p:nvSpPr>
          <p:spPr>
            <a:xfrm>
              <a:off x="1331640" y="2279722"/>
              <a:ext cx="6336704" cy="3539430"/>
            </a:xfrm>
            <a:prstGeom prst="rect">
              <a:avLst/>
            </a:prstGeom>
            <a:solidFill>
              <a:schemeClr val="accent3">
                <a:lumMod val="20000"/>
                <a:lumOff val="80000"/>
              </a:schemeClr>
            </a:solidFill>
            <a:ln>
              <a:noFill/>
            </a:ln>
          </p:spPr>
          <p:txBody>
            <a:bodyPr>
              <a:spAutoFit/>
            </a:bodyPr>
            <a:lstStyle/>
            <a:p>
              <a:pPr algn="ctr" rtl="1" fontAlgn="auto">
                <a:spcBef>
                  <a:spcPts val="0"/>
                </a:spcBef>
                <a:spcAft>
                  <a:spcPts val="0"/>
                </a:spcAft>
                <a:defRPr/>
              </a:pPr>
              <a:r>
                <a:rPr lang="ar-EG" sz="3200" b="1" dirty="0">
                  <a:solidFill>
                    <a:srgbClr val="7030A0"/>
                  </a:solidFill>
                  <a:latin typeface="+mn-lt"/>
                  <a:cs typeface="+mn-cs"/>
                </a:rPr>
                <a:t>يعرف القصور الذاتي للجسم بأنه ميل الجسم المتحرك </a:t>
              </a:r>
              <a:r>
                <a:rPr lang="ar-SA" sz="3200" b="1" dirty="0">
                  <a:solidFill>
                    <a:srgbClr val="7030A0"/>
                  </a:solidFill>
                  <a:latin typeface="+mn-lt"/>
                  <a:cs typeface="+mn-cs"/>
                </a:rPr>
                <a:t>إلى بقائه </a:t>
              </a:r>
              <a:r>
                <a:rPr lang="ar-EG" sz="3200" b="1" dirty="0">
                  <a:solidFill>
                    <a:srgbClr val="7030A0"/>
                  </a:solidFill>
                  <a:latin typeface="+mn-lt"/>
                  <a:cs typeface="+mn-cs"/>
                </a:rPr>
                <a:t>متحركاً بنفس السرعة والاتجاه. وكذلك بقاء الجسم الساكن ساكناً. وقصور الجسم يعتمد على كتلته. أفترض أني أثرت بالقوة نفسها في جسمين مختلفين في الكتلة، فإن الجسم الأقل كتلة سيتسارع أكثر، </a:t>
              </a:r>
              <a:r>
                <a:rPr lang="ar-SA" sz="3200" b="1" dirty="0">
                  <a:solidFill>
                    <a:srgbClr val="7030A0"/>
                  </a:solidFill>
                  <a:latin typeface="+mn-lt"/>
                  <a:cs typeface="+mn-cs"/>
                </a:rPr>
                <a:t>لأن </a:t>
              </a:r>
              <a:r>
                <a:rPr lang="ar-EG" sz="3200" b="1" dirty="0">
                  <a:solidFill>
                    <a:srgbClr val="7030A0"/>
                  </a:solidFill>
                  <a:latin typeface="+mn-lt"/>
                  <a:cs typeface="+mn-cs"/>
                </a:rPr>
                <a:t>قصوره الذاتي يكون أقل.</a:t>
              </a:r>
              <a:endParaRPr lang="ar-EG" sz="3200" dirty="0">
                <a:solidFill>
                  <a:srgbClr val="7030A0"/>
                </a:solidFill>
                <a:latin typeface="+mn-lt"/>
                <a:cs typeface="+mn-cs"/>
              </a:endParaRPr>
            </a:p>
          </p:txBody>
        </p:sp>
      </p:grpSp>
    </p:spTree>
  </p:cSld>
  <p:clrMapOvr>
    <a:masterClrMapping/>
  </p:clrMapOvr>
  <p:transition>
    <p:split orient="vert" dir="in"/>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يعرف القصور الذاتي للج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636" y="1524000"/>
            <a:ext cx="6552728" cy="4031873"/>
          </a:xfrm>
          <a:prstGeom prst="rect">
            <a:avLst/>
          </a:prstGeom>
          <a:solidFill>
            <a:schemeClr val="accent3">
              <a:lumMod val="20000"/>
              <a:lumOff val="80000"/>
            </a:schemeClr>
          </a:solidFill>
        </p:spPr>
        <p:txBody>
          <a:bodyPr>
            <a:spAutoFit/>
          </a:bodyPr>
          <a:lstStyle/>
          <a:p>
            <a:pPr algn="ctr" rtl="1" fontAlgn="auto">
              <a:spcBef>
                <a:spcPts val="0"/>
              </a:spcBef>
              <a:spcAft>
                <a:spcPts val="0"/>
              </a:spcAft>
              <a:defRPr/>
            </a:pPr>
            <a:r>
              <a:rPr lang="ar-EG" sz="3200" b="1" dirty="0">
                <a:solidFill>
                  <a:srgbClr val="7030A0"/>
                </a:solidFill>
                <a:latin typeface="+mn-lt"/>
                <a:cs typeface="+mn-cs"/>
              </a:rPr>
              <a:t>ولو افترضنا أن كتلة الجسم الثاني ضعف كتلة الجسم الأول، فسيكون تسارعه نصف تسارع الجسم الأول، </a:t>
            </a:r>
            <a:r>
              <a:rPr lang="ar-SA" sz="3200" b="1" dirty="0">
                <a:solidFill>
                  <a:srgbClr val="7030A0"/>
                </a:solidFill>
                <a:latin typeface="+mn-lt"/>
                <a:cs typeface="+mn-cs"/>
              </a:rPr>
              <a:t>لأن </a:t>
            </a:r>
            <a:r>
              <a:rPr lang="ar-EG" sz="3200" b="1" dirty="0">
                <a:solidFill>
                  <a:srgbClr val="7030A0"/>
                </a:solidFill>
                <a:latin typeface="+mn-lt"/>
                <a:cs typeface="+mn-cs"/>
              </a:rPr>
              <a:t>قصوره الذاتي يكون أكبر. فكلما ازدادات كتلة الجسم ازداد قصوره الذاتي. أنظر إلى الكرسي المتحرك في الصورة. فإذا افترضنا أن المتسابقين يبذلان القوة نفسها فإن المتسابق الأقل كتلة سوف يفوز</a:t>
            </a:r>
            <a:r>
              <a:rPr lang="ar-SA" sz="3200" b="1" dirty="0">
                <a:solidFill>
                  <a:srgbClr val="7030A0"/>
                </a:solidFill>
                <a:latin typeface="+mn-lt"/>
                <a:cs typeface="+mn-cs"/>
              </a:rPr>
              <a:t>؛</a:t>
            </a:r>
            <a:r>
              <a:rPr lang="ar-EG" sz="3200" b="1" dirty="0">
                <a:solidFill>
                  <a:srgbClr val="7030A0"/>
                </a:solidFill>
                <a:latin typeface="+mn-lt"/>
                <a:cs typeface="+mn-cs"/>
              </a:rPr>
              <a:t> لأن تسارع الجسم الأخف يكون أكبر في هذه الحالة.</a:t>
            </a:r>
            <a:endParaRPr lang="ar-EG" sz="3200" dirty="0">
              <a:solidFill>
                <a:srgbClr val="7030A0"/>
              </a:solidFill>
              <a:latin typeface="+mn-lt"/>
              <a:cs typeface="+mn-cs"/>
            </a:endParaRPr>
          </a:p>
        </p:txBody>
      </p:sp>
    </p:spTree>
  </p:cSld>
  <p:clrMapOvr>
    <a:masterClrMapping/>
  </p:clrMapOvr>
  <p:transition>
    <p:split orient="vert" dir="in"/>
    <p:sndAc>
      <p:stSnd>
        <p:snd r:embed="rId2" name="0241 - ويندوز كبير.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٣٠ مفرغ للكتابة عليه - Album on Imgur">
            <a:extLst>
              <a:ext uri="{FF2B5EF4-FFF2-40B4-BE49-F238E27FC236}">
                <a16:creationId xmlns:a16="http://schemas.microsoft.com/office/drawing/2014/main" id="{BD3BF476-F236-4D35-9DD5-C70484AD4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4" y="0"/>
            <a:ext cx="9245604" cy="62422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9">
            <a:extLst>
              <a:ext uri="{FF2B5EF4-FFF2-40B4-BE49-F238E27FC236}">
                <a16:creationId xmlns:a16="http://schemas.microsoft.com/office/drawing/2014/main" id="{103B8B11-CD54-4E44-9982-B77023423DDD}"/>
              </a:ext>
            </a:extLst>
          </p:cNvPr>
          <p:cNvGrpSpPr>
            <a:grpSpLocks/>
          </p:cNvGrpSpPr>
          <p:nvPr/>
        </p:nvGrpSpPr>
        <p:grpSpPr bwMode="auto">
          <a:xfrm>
            <a:off x="2743199" y="2567109"/>
            <a:ext cx="4533532" cy="1107996"/>
            <a:chOff x="4110402" y="476351"/>
            <a:chExt cx="4533564" cy="1108004"/>
          </a:xfrm>
          <a:noFill/>
        </p:grpSpPr>
        <p:sp>
          <p:nvSpPr>
            <p:cNvPr id="3" name="Flowchart: Stored Data 10">
              <a:extLst>
                <a:ext uri="{FF2B5EF4-FFF2-40B4-BE49-F238E27FC236}">
                  <a16:creationId xmlns:a16="http://schemas.microsoft.com/office/drawing/2014/main" id="{1CD1695B-6D1A-401F-AAD2-38FD5935A985}"/>
                </a:ext>
              </a:extLst>
            </p:cNvPr>
            <p:cNvSpPr/>
            <p:nvPr/>
          </p:nvSpPr>
          <p:spPr>
            <a:xfrm>
              <a:off x="5357818" y="500042"/>
              <a:ext cx="3286148" cy="857256"/>
            </a:xfrm>
            <a:prstGeom prst="flowChartOnlineStorage">
              <a:avLst/>
            </a:prstGeom>
            <a:grpFill/>
            <a:ln>
              <a:noFill/>
            </a:ln>
            <a:effectLst>
              <a:innerShdw blurRad="381000">
                <a:srgbClr val="990099"/>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4000" b="1">
                <a:ln w="9525">
                  <a:solidFill>
                    <a:schemeClr val="bg1"/>
                  </a:solidFill>
                  <a:prstDash val="solid"/>
                </a:ln>
                <a:solidFill>
                  <a:srgbClr val="7030A0"/>
                </a:solidFill>
                <a:effectLst>
                  <a:outerShdw blurRad="12700" dist="38100" dir="2700000" algn="tl" rotWithShape="0">
                    <a:schemeClr val="bg1">
                      <a:lumMod val="50000"/>
                    </a:schemeClr>
                  </a:outerShdw>
                </a:effectLst>
              </a:endParaRPr>
            </a:p>
          </p:txBody>
        </p:sp>
        <p:sp>
          <p:nvSpPr>
            <p:cNvPr id="5" name="Rectangle 12">
              <a:extLst>
                <a:ext uri="{FF2B5EF4-FFF2-40B4-BE49-F238E27FC236}">
                  <a16:creationId xmlns:a16="http://schemas.microsoft.com/office/drawing/2014/main" id="{A0235E78-C87A-4085-89D2-ED9796C08CBB}"/>
                </a:ext>
              </a:extLst>
            </p:cNvPr>
            <p:cNvSpPr/>
            <p:nvPr/>
          </p:nvSpPr>
          <p:spPr>
            <a:xfrm>
              <a:off x="4110402" y="476351"/>
              <a:ext cx="3376269" cy="1108004"/>
            </a:xfrm>
            <a:prstGeom prst="rect">
              <a:avLst/>
            </a:prstGeom>
            <a:grpFill/>
            <a:ln>
              <a:noFill/>
            </a:ln>
          </p:spPr>
          <p:txBody>
            <a:bodyPr wrap="none">
              <a:spAutoFit/>
            </a:bodyPr>
            <a:lstStyle/>
            <a:p>
              <a:pPr algn="r" rtl="1" fontAlgn="auto">
                <a:spcBef>
                  <a:spcPts val="0"/>
                </a:spcBef>
                <a:spcAft>
                  <a:spcPts val="0"/>
                </a:spcAft>
                <a:defRPr/>
              </a:pPr>
              <a:r>
                <a:rPr lang="ar-EG" sz="6600" b="1" dirty="0">
                  <a:ln w="9525">
                    <a:solidFill>
                      <a:schemeClr val="bg1"/>
                    </a:solidFill>
                    <a:prstDash val="solid"/>
                  </a:ln>
                  <a:effectLst>
                    <a:outerShdw blurRad="12700" dist="38100" dir="2700000" algn="tl" rotWithShape="0">
                      <a:schemeClr val="bg1">
                        <a:lumMod val="50000"/>
                      </a:schemeClr>
                    </a:outerShdw>
                  </a:effectLst>
                  <a:latin typeface="+mn-lt"/>
                  <a:cs typeface="+mn-cs"/>
                </a:rPr>
                <a:t>أَخْتَبِرُ نَفْسِي</a:t>
              </a:r>
            </a:p>
          </p:txBody>
        </p:sp>
      </p:grpSp>
    </p:spTree>
    <p:extLst>
      <p:ext uri="{BB962C8B-B14F-4D97-AF65-F5344CB8AC3E}">
        <p14:creationId xmlns:p14="http://schemas.microsoft.com/office/powerpoint/2010/main" val="335111060"/>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198562" y="990600"/>
            <a:ext cx="6746875" cy="3189287"/>
            <a:chOff x="1142976" y="1500174"/>
            <a:chExt cx="6746922" cy="3189310"/>
          </a:xfrm>
          <a:noFill/>
        </p:grpSpPr>
        <p:grpSp>
          <p:nvGrpSpPr>
            <p:cNvPr id="13322" name="Group 13"/>
            <p:cNvGrpSpPr>
              <a:grpSpLocks/>
            </p:cNvGrpSpPr>
            <p:nvPr/>
          </p:nvGrpSpPr>
          <p:grpSpPr bwMode="auto">
            <a:xfrm>
              <a:off x="1142976" y="1500174"/>
              <a:ext cx="6746922" cy="3189310"/>
              <a:chOff x="571472" y="1785926"/>
              <a:chExt cx="7929372" cy="4071459"/>
            </a:xfrm>
            <a:grpFill/>
          </p:grpSpPr>
          <p:sp>
            <p:nvSpPr>
              <p:cNvPr id="17" name="Round Diagonal Corner Rectangle 4"/>
              <p:cNvSpPr/>
              <p:nvPr/>
            </p:nvSpPr>
            <p:spPr bwMode="auto">
              <a:xfrm>
                <a:off x="571472" y="1785926"/>
                <a:ext cx="7929372" cy="4071459"/>
              </a:xfrm>
              <a:prstGeom prst="round2Diag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13326" name="Picture 15" descr="12%20(26).gif"/>
              <p:cNvPicPr>
                <a:picLocks noChangeAspect="1"/>
              </p:cNvPicPr>
              <p:nvPr/>
            </p:nvPicPr>
            <p:blipFill>
              <a:blip r:embed="rId5"/>
              <a:srcRect/>
              <a:stretch>
                <a:fillRect/>
              </a:stretch>
            </p:blipFill>
            <p:spPr bwMode="auto">
              <a:xfrm>
                <a:off x="1397611" y="3720414"/>
                <a:ext cx="819150" cy="523875"/>
              </a:xfrm>
              <a:prstGeom prst="rect">
                <a:avLst/>
              </a:prstGeom>
              <a:grpFill/>
              <a:ln w="9525">
                <a:noFill/>
                <a:miter lim="800000"/>
                <a:headEnd/>
                <a:tailEnd/>
              </a:ln>
            </p:spPr>
          </p:pic>
        </p:grpSp>
        <p:sp>
          <p:nvSpPr>
            <p:cNvPr id="13323" name="Rectangle 3"/>
            <p:cNvSpPr>
              <a:spLocks noChangeArrowheads="1"/>
            </p:cNvSpPr>
            <p:nvPr/>
          </p:nvSpPr>
          <p:spPr bwMode="auto">
            <a:xfrm>
              <a:off x="1643042" y="1901129"/>
              <a:ext cx="6000792" cy="1569671"/>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3200" b="1" dirty="0">
                  <a:solidFill>
                    <a:srgbClr val="FF0000"/>
                  </a:solidFill>
                  <a:latin typeface="Calibri" pitchFamily="34" charset="0"/>
                </a:rPr>
                <a:t>أَتَوَقَّعُ</a:t>
              </a:r>
              <a:r>
                <a:rPr lang="ar-SA" sz="3200" b="1" dirty="0">
                  <a:solidFill>
                    <a:srgbClr val="FF0000"/>
                  </a:solidFill>
                  <a:latin typeface="Calibri" pitchFamily="34" charset="0"/>
                </a:rPr>
                <a:t>.</a:t>
              </a:r>
              <a:r>
                <a:rPr lang="ar-EG" sz="3200" b="1" dirty="0">
                  <a:solidFill>
                    <a:srgbClr val="FF0000"/>
                  </a:solidFill>
                  <a:latin typeface="Calibri" pitchFamily="34" charset="0"/>
                </a:rPr>
                <a:t> </a:t>
              </a:r>
              <a:r>
                <a:rPr lang="ar-EG" sz="3200" b="1" dirty="0">
                  <a:latin typeface="Calibri" pitchFamily="34" charset="0"/>
                </a:rPr>
                <a:t>إِذَا رَكَلْتُ كُرَةَ قَدَمٍ بِقُوَّةِ 5 نيُوتِن، ثُمَّ رَكَلْتُهَا مَرّةً ثَانيَةً بِقًوَّةِ 10 نيوتن، فَهَلْ يَكُونُ تَسَارُعُها فِي الحَالَةِ الثَّانِيَةِ أَكْبَرَ؟ لماذا؟ </a:t>
              </a:r>
            </a:p>
          </p:txBody>
        </p:sp>
        <p:sp>
          <p:nvSpPr>
            <p:cNvPr id="13324" name="Rectangle 4"/>
            <p:cNvSpPr>
              <a:spLocks noChangeArrowheads="1"/>
            </p:cNvSpPr>
            <p:nvPr/>
          </p:nvSpPr>
          <p:spPr bwMode="auto">
            <a:xfrm>
              <a:off x="2214545" y="3357562"/>
              <a:ext cx="5409161" cy="523224"/>
            </a:xfrm>
            <a:prstGeom prst="rect">
              <a:avLst/>
            </a:prstGeom>
            <a:grpFill/>
            <a:ln w="9525">
              <a:noFill/>
              <a:miter lim="800000"/>
              <a:headEnd/>
              <a:tailEnd/>
            </a:ln>
          </p:spPr>
          <p:txBody>
            <a:bodyPr>
              <a:spAutoFit/>
            </a:bodyPr>
            <a:lstStyle/>
            <a:p>
              <a:pPr algn="r" rtl="1"/>
              <a:endParaRPr lang="ar-SA" sz="2800">
                <a:latin typeface="Calibri" pitchFamily="34" charset="0"/>
              </a:endParaRPr>
            </a:p>
          </p:txBody>
        </p:sp>
      </p:grpSp>
      <p:sp>
        <p:nvSpPr>
          <p:cNvPr id="21" name="Rectangle 4"/>
          <p:cNvSpPr>
            <a:spLocks noChangeArrowheads="1"/>
          </p:cNvSpPr>
          <p:nvPr/>
        </p:nvSpPr>
        <p:spPr bwMode="auto">
          <a:xfrm>
            <a:off x="2046286" y="4417635"/>
            <a:ext cx="5051425" cy="954088"/>
          </a:xfrm>
          <a:prstGeom prst="rect">
            <a:avLst/>
          </a:prstGeom>
          <a:noFill/>
          <a:ln w="9525">
            <a:noFill/>
            <a:miter lim="800000"/>
            <a:headEnd/>
            <a:tailEnd/>
          </a:ln>
        </p:spPr>
        <p:txBody>
          <a:bodyPr>
            <a:spAutoFit/>
          </a:bodyPr>
          <a:lstStyle/>
          <a:p>
            <a:pPr algn="ctr" rtl="1"/>
            <a:r>
              <a:rPr lang="ar-EG" sz="2800" b="1">
                <a:solidFill>
                  <a:schemeClr val="accent6">
                    <a:lumMod val="50000"/>
                  </a:schemeClr>
                </a:solidFill>
                <a:latin typeface="Calibri" pitchFamily="34" charset="0"/>
              </a:rPr>
              <a:t> في الركلة الثانية تسارع الكرة أكبر؛ لأن القوة المؤثرة عليها أكبر= 10 نيوتن.</a:t>
            </a:r>
            <a:endParaRPr lang="en-US" sz="2800">
              <a:solidFill>
                <a:schemeClr val="accent6">
                  <a:lumMod val="50000"/>
                </a:schemeClr>
              </a:solidFill>
              <a:latin typeface="Calibri" pitchFamily="34" charset="0"/>
            </a:endParaRPr>
          </a:p>
        </p:txBody>
      </p:sp>
    </p:spTree>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2" decel="100000"/>
                                        <p:tgtEl>
                                          <p:spTgt spid="2"/>
                                        </p:tgtEl>
                                      </p:cBhvr>
                                    </p:animEffect>
                                    <p:animScale>
                                      <p:cBhvr>
                                        <p:cTn id="8" dur="192" decel="100000"/>
                                        <p:tgtEl>
                                          <p:spTgt spid="2"/>
                                        </p:tgtEl>
                                      </p:cBhvr>
                                      <p:from x="10000" y="10000"/>
                                      <p:to x="200000" y="450000"/>
                                    </p:animScale>
                                    <p:animScale>
                                      <p:cBhvr>
                                        <p:cTn id="9" dur="308" accel="100000" fill="hold">
                                          <p:stCondLst>
                                            <p:cond delay="192"/>
                                          </p:stCondLst>
                                        </p:cTn>
                                        <p:tgtEl>
                                          <p:spTgt spid="2"/>
                                        </p:tgtEl>
                                      </p:cBhvr>
                                      <p:from x="200000" y="450000"/>
                                      <p:to x="100000" y="100000"/>
                                    </p:animScale>
                                    <p:set>
                                      <p:cBhvr>
                                        <p:cTn id="10" dur="192" fill="hold"/>
                                        <p:tgtEl>
                                          <p:spTgt spid="2"/>
                                        </p:tgtEl>
                                        <p:attrNameLst>
                                          <p:attrName>ppt_x</p:attrName>
                                        </p:attrNameLst>
                                      </p:cBhvr>
                                      <p:to>
                                        <p:strVal val="(0.5)"/>
                                      </p:to>
                                    </p:set>
                                    <p:anim from="(0.5)" to="(#ppt_x)" calcmode="lin" valueType="num">
                                      <p:cBhvr>
                                        <p:cTn id="11" dur="308" accel="100000" fill="hold">
                                          <p:stCondLst>
                                            <p:cond delay="192"/>
                                          </p:stCondLst>
                                        </p:cTn>
                                        <p:tgtEl>
                                          <p:spTgt spid="2"/>
                                        </p:tgtEl>
                                        <p:attrNameLst>
                                          <p:attrName>ppt_x</p:attrName>
                                        </p:attrNameLst>
                                      </p:cBhvr>
                                    </p:anim>
                                    <p:set>
                                      <p:cBhvr>
                                        <p:cTn id="12" dur="192" fill="hold"/>
                                        <p:tgtEl>
                                          <p:spTgt spid="2"/>
                                        </p:tgtEl>
                                        <p:attrNameLst>
                                          <p:attrName>ppt_y</p:attrName>
                                        </p:attrNameLst>
                                      </p:cBhvr>
                                      <p:to>
                                        <p:strVal val="(#ppt_y+0.4)"/>
                                      </p:to>
                                    </p:set>
                                    <p:anim from="(#ppt_y+0.4)" to="(#ppt_y)" calcmode="lin" valueType="num">
                                      <p:cBhvr>
                                        <p:cTn id="13" dur="308" accel="100000" fill="hold">
                                          <p:stCondLst>
                                            <p:cond delay="192"/>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أَتَوَقَّعُ إِذَا رَكَلْتُ كُرَةَ قَدَمٍ بِقُوَّةِ.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450" decel="100000" fill="hold"/>
                                        <p:tgtEl>
                                          <p:spTgt spid="21"/>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الركلة الثانية تسارع الكرة أك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325563" y="1668464"/>
            <a:ext cx="6746875" cy="3189287"/>
            <a:chOff x="1325540" y="1668451"/>
            <a:chExt cx="6746922" cy="3189310"/>
          </a:xfrm>
        </p:grpSpPr>
        <p:grpSp>
          <p:nvGrpSpPr>
            <p:cNvPr id="14346" name="Group 13"/>
            <p:cNvGrpSpPr>
              <a:grpSpLocks/>
            </p:cNvGrpSpPr>
            <p:nvPr/>
          </p:nvGrpSpPr>
          <p:grpSpPr bwMode="auto">
            <a:xfrm>
              <a:off x="1325540" y="1668451"/>
              <a:ext cx="6746922" cy="3189310"/>
              <a:chOff x="786032" y="2000747"/>
              <a:chExt cx="7929372" cy="4071459"/>
            </a:xfrm>
          </p:grpSpPr>
          <p:pic>
            <p:nvPicPr>
              <p:cNvPr id="14350" name="Picture 15" descr="12%20(26).gif"/>
              <p:cNvPicPr>
                <a:picLocks noChangeAspect="1"/>
              </p:cNvPicPr>
              <p:nvPr/>
            </p:nvPicPr>
            <p:blipFill>
              <a:blip r:embed="rId5"/>
              <a:srcRect/>
              <a:stretch>
                <a:fillRect/>
              </a:stretch>
            </p:blipFill>
            <p:spPr bwMode="auto">
              <a:xfrm>
                <a:off x="857224" y="5429264"/>
                <a:ext cx="819150" cy="523875"/>
              </a:xfrm>
              <a:prstGeom prst="rect">
                <a:avLst/>
              </a:prstGeom>
              <a:noFill/>
              <a:ln w="9525">
                <a:noFill/>
                <a:miter lim="800000"/>
                <a:headEnd/>
                <a:tailEnd/>
              </a:ln>
            </p:spPr>
          </p:pic>
          <p:sp>
            <p:nvSpPr>
              <p:cNvPr id="18" name="Round Diagonal Corner Rectangle 17"/>
              <p:cNvSpPr/>
              <p:nvPr/>
            </p:nvSpPr>
            <p:spPr bwMode="auto">
              <a:xfrm>
                <a:off x="786032" y="2000747"/>
                <a:ext cx="7929372" cy="4071459"/>
              </a:xfrm>
              <a:prstGeom prst="round2DiagRect">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dirty="0"/>
              </a:p>
            </p:txBody>
          </p:sp>
        </p:grpSp>
        <p:sp>
          <p:nvSpPr>
            <p:cNvPr id="14347" name="Rectangle 3"/>
            <p:cNvSpPr>
              <a:spLocks noChangeArrowheads="1"/>
            </p:cNvSpPr>
            <p:nvPr/>
          </p:nvSpPr>
          <p:spPr bwMode="auto">
            <a:xfrm>
              <a:off x="1643042" y="1901129"/>
              <a:ext cx="6000792" cy="523224"/>
            </a:xfrm>
            <a:prstGeom prst="rect">
              <a:avLst/>
            </a:prstGeom>
            <a:noFill/>
            <a:ln w="9525">
              <a:noFill/>
              <a:miter lim="800000"/>
              <a:headEnd/>
              <a:tailEnd/>
            </a:ln>
          </p:spPr>
          <p:txBody>
            <a:bodyPr>
              <a:spAutoFit/>
            </a:bodyPr>
            <a:lstStyle/>
            <a:p>
              <a:pPr algn="r" rtl="1"/>
              <a:endParaRPr lang="ar-SA" sz="2800">
                <a:latin typeface="Calibri" pitchFamily="34" charset="0"/>
              </a:endParaRPr>
            </a:p>
          </p:txBody>
        </p:sp>
        <p:sp>
          <p:nvSpPr>
            <p:cNvPr id="14348" name="Rectangle 4"/>
            <p:cNvSpPr>
              <a:spLocks noChangeArrowheads="1"/>
            </p:cNvSpPr>
            <p:nvPr/>
          </p:nvSpPr>
          <p:spPr bwMode="auto">
            <a:xfrm>
              <a:off x="1907685" y="1916821"/>
              <a:ext cx="5697195" cy="1569671"/>
            </a:xfrm>
            <a:prstGeom prst="rect">
              <a:avLst/>
            </a:prstGeom>
            <a:noFill/>
            <a:ln w="9525">
              <a:noFill/>
              <a:miter lim="800000"/>
              <a:headEnd/>
              <a:tailEnd/>
            </a:ln>
          </p:spPr>
          <p:txBody>
            <a:bodyPr>
              <a:spAutoFit/>
            </a:bodyPr>
            <a:lstStyle/>
            <a:p>
              <a:pPr algn="ctr" rtl="1"/>
              <a:r>
                <a:rPr lang="ar-EG" sz="3200" b="1">
                  <a:solidFill>
                    <a:srgbClr val="FF0000"/>
                  </a:solidFill>
                  <a:latin typeface="Calibri" pitchFamily="34" charset="0"/>
                </a:rPr>
                <a:t>اَلتَّفْكيرُ النّاقِدُ</a:t>
              </a:r>
              <a:r>
                <a:rPr lang="ar-SA" sz="3200" b="1">
                  <a:solidFill>
                    <a:srgbClr val="FF0000"/>
                  </a:solidFill>
                  <a:latin typeface="Calibri" pitchFamily="34" charset="0"/>
                </a:rPr>
                <a:t>.</a:t>
              </a:r>
              <a:r>
                <a:rPr lang="ar-EG" sz="3200" b="1">
                  <a:solidFill>
                    <a:srgbClr val="FF0000"/>
                  </a:solidFill>
                  <a:latin typeface="Calibri" pitchFamily="34" charset="0"/>
                </a:rPr>
                <a:t> </a:t>
              </a:r>
              <a:r>
                <a:rPr lang="ar-EG" sz="3200" b="1">
                  <a:latin typeface="Calibri" pitchFamily="34" charset="0"/>
                </a:rPr>
                <a:t>كُرَةُ الْبُولِنْجِ و كُرَةُ الْقَدَمِ مُتَمَاثِلَتَانِ فِي الْحَجْمِ تَقْريبًا. لِمَاذَا يَكُونُ رَمْيُ كُرَةِ الْبولِنْجِ أَصْعَبَ؟ </a:t>
              </a:r>
            </a:p>
          </p:txBody>
        </p:sp>
      </p:grpSp>
      <p:sp>
        <p:nvSpPr>
          <p:cNvPr id="14" name="Rectangle 4"/>
          <p:cNvSpPr>
            <a:spLocks noChangeArrowheads="1"/>
          </p:cNvSpPr>
          <p:nvPr/>
        </p:nvSpPr>
        <p:spPr bwMode="auto">
          <a:xfrm>
            <a:off x="2413000" y="3823121"/>
            <a:ext cx="4572000" cy="1077913"/>
          </a:xfrm>
          <a:prstGeom prst="rect">
            <a:avLst/>
          </a:prstGeom>
          <a:noFill/>
          <a:ln w="9525">
            <a:noFill/>
            <a:miter lim="800000"/>
            <a:headEnd/>
            <a:tailEnd/>
          </a:ln>
        </p:spPr>
        <p:txBody>
          <a:bodyPr>
            <a:spAutoFit/>
          </a:bodyPr>
          <a:lstStyle/>
          <a:p>
            <a:pPr algn="ctr" rtl="1"/>
            <a:r>
              <a:rPr lang="ar-EG" sz="3200" b="1" dirty="0">
                <a:solidFill>
                  <a:schemeClr val="accent6">
                    <a:lumMod val="50000"/>
                  </a:schemeClr>
                </a:solidFill>
                <a:latin typeface="Calibri" pitchFamily="34" charset="0"/>
              </a:rPr>
              <a:t>لأن كرة البولينج كتلتها أكبر فتحتاج قوة أكثر.</a:t>
            </a:r>
            <a:endParaRPr lang="en-US" sz="3200" dirty="0">
              <a:solidFill>
                <a:schemeClr val="accent6">
                  <a:lumMod val="50000"/>
                </a:schemeClr>
              </a:solidFill>
              <a:latin typeface="Calibri" pitchFamily="34" charset="0"/>
            </a:endParaRPr>
          </a:p>
        </p:txBody>
      </p:sp>
    </p:spTree>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2" decel="100000"/>
                                        <p:tgtEl>
                                          <p:spTgt spid="2"/>
                                        </p:tgtEl>
                                      </p:cBhvr>
                                    </p:animEffect>
                                    <p:animScale>
                                      <p:cBhvr>
                                        <p:cTn id="8" dur="192" decel="100000"/>
                                        <p:tgtEl>
                                          <p:spTgt spid="2"/>
                                        </p:tgtEl>
                                      </p:cBhvr>
                                      <p:from x="10000" y="10000"/>
                                      <p:to x="200000" y="450000"/>
                                    </p:animScale>
                                    <p:animScale>
                                      <p:cBhvr>
                                        <p:cTn id="9" dur="308" accel="100000" fill="hold">
                                          <p:stCondLst>
                                            <p:cond delay="192"/>
                                          </p:stCondLst>
                                        </p:cTn>
                                        <p:tgtEl>
                                          <p:spTgt spid="2"/>
                                        </p:tgtEl>
                                      </p:cBhvr>
                                      <p:from x="200000" y="450000"/>
                                      <p:to x="100000" y="100000"/>
                                    </p:animScale>
                                    <p:set>
                                      <p:cBhvr>
                                        <p:cTn id="10" dur="192" fill="hold"/>
                                        <p:tgtEl>
                                          <p:spTgt spid="2"/>
                                        </p:tgtEl>
                                        <p:attrNameLst>
                                          <p:attrName>ppt_x</p:attrName>
                                        </p:attrNameLst>
                                      </p:cBhvr>
                                      <p:to>
                                        <p:strVal val="(0.5)"/>
                                      </p:to>
                                    </p:set>
                                    <p:anim from="(0.5)" to="(#ppt_x)" calcmode="lin" valueType="num">
                                      <p:cBhvr>
                                        <p:cTn id="11" dur="308" accel="100000" fill="hold">
                                          <p:stCondLst>
                                            <p:cond delay="192"/>
                                          </p:stCondLst>
                                        </p:cTn>
                                        <p:tgtEl>
                                          <p:spTgt spid="2"/>
                                        </p:tgtEl>
                                        <p:attrNameLst>
                                          <p:attrName>ppt_x</p:attrName>
                                        </p:attrNameLst>
                                      </p:cBhvr>
                                    </p:anim>
                                    <p:set>
                                      <p:cBhvr>
                                        <p:cTn id="12" dur="192" fill="hold"/>
                                        <p:tgtEl>
                                          <p:spTgt spid="2"/>
                                        </p:tgtEl>
                                        <p:attrNameLst>
                                          <p:attrName>ppt_y</p:attrName>
                                        </p:attrNameLst>
                                      </p:cBhvr>
                                      <p:to>
                                        <p:strVal val="(#ppt_y+0.4)"/>
                                      </p:to>
                                    </p:set>
                                    <p:anim from="(#ppt_y+0.4)" to="(#ppt_y)" calcmode="lin" valueType="num">
                                      <p:cBhvr>
                                        <p:cTn id="13" dur="308" accel="100000" fill="hold">
                                          <p:stCondLst>
                                            <p:cond delay="192"/>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تَّفْكيرُ النّاقِدُ كُرَةُ الْبُولِنْجِ و كُرَةُ الْقَدَمِ.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450" decel="100000" fill="hold"/>
                                        <p:tgtEl>
                                          <p:spTgt spid="14"/>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لأن كرة البولينج كتلتها أك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213644" y="3429000"/>
            <a:ext cx="6716712" cy="1947579"/>
            <a:chOff x="1071538" y="5286388"/>
            <a:chExt cx="6357982" cy="1382964"/>
          </a:xfrm>
          <a:solidFill>
            <a:schemeClr val="accent3">
              <a:lumMod val="20000"/>
              <a:lumOff val="80000"/>
            </a:schemeClr>
          </a:solidFill>
        </p:grpSpPr>
        <p:sp>
          <p:nvSpPr>
            <p:cNvPr id="20" name="Round Same Side Corner Rectangle 19"/>
            <p:cNvSpPr/>
            <p:nvPr/>
          </p:nvSpPr>
          <p:spPr>
            <a:xfrm>
              <a:off x="1071538" y="5286388"/>
              <a:ext cx="6357982" cy="1357238"/>
            </a:xfrm>
            <a:prstGeom prst="round2SameRect">
              <a:avLst/>
            </a:prstGeom>
            <a:grp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5367" name="Rectangle 5"/>
            <p:cNvSpPr>
              <a:spLocks noChangeArrowheads="1"/>
            </p:cNvSpPr>
            <p:nvPr/>
          </p:nvSpPr>
          <p:spPr bwMode="auto">
            <a:xfrm>
              <a:off x="1357290" y="5423616"/>
              <a:ext cx="5643602" cy="1245736"/>
            </a:xfrm>
            <a:prstGeom prst="rect">
              <a:avLst/>
            </a:prstGeom>
            <a:noFill/>
            <a:ln w="9525">
              <a:noFill/>
              <a:miter lim="800000"/>
              <a:headEnd/>
              <a:tailEnd/>
            </a:ln>
          </p:spPr>
          <p:txBody>
            <a:bodyPr>
              <a:spAutoFit/>
            </a:bodyPr>
            <a:lstStyle/>
            <a:p>
              <a:pPr algn="ctr" rtl="1"/>
              <a:r>
                <a:rPr lang="ar-EG" sz="3600" b="1" dirty="0">
                  <a:solidFill>
                    <a:schemeClr val="accent6">
                      <a:lumMod val="50000"/>
                    </a:schemeClr>
                  </a:solidFill>
                  <a:latin typeface="Calibri" pitchFamily="34" charset="0"/>
                </a:rPr>
                <a:t>لا تلزم قوة إضافية لإبقاء الجسم المتحرك متحركاً بالسرعة نفسها والاتجاه نفسه.</a:t>
              </a:r>
            </a:p>
          </p:txBody>
        </p:sp>
      </p:grpSp>
      <p:grpSp>
        <p:nvGrpSpPr>
          <p:cNvPr id="3" name="Group 8"/>
          <p:cNvGrpSpPr>
            <a:grpSpLocks/>
          </p:cNvGrpSpPr>
          <p:nvPr/>
        </p:nvGrpSpPr>
        <p:grpSpPr bwMode="auto">
          <a:xfrm>
            <a:off x="3505200" y="575829"/>
            <a:ext cx="1476375" cy="997372"/>
            <a:chOff x="7286644" y="5357826"/>
            <a:chExt cx="1500198" cy="1071570"/>
          </a:xfrm>
        </p:grpSpPr>
        <p:sp>
          <p:nvSpPr>
            <p:cNvPr id="8" name="Pentagon 7"/>
            <p:cNvSpPr/>
            <p:nvPr/>
          </p:nvSpPr>
          <p:spPr>
            <a:xfrm>
              <a:off x="7286644" y="5357826"/>
              <a:ext cx="1500198" cy="1071570"/>
            </a:xfrm>
            <a:prstGeom prst="round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fontAlgn="auto">
                <a:spcBef>
                  <a:spcPts val="0"/>
                </a:spcBef>
                <a:spcAft>
                  <a:spcPts val="0"/>
                </a:spcAft>
                <a:defRPr/>
              </a:pPr>
              <a:endParaRPr lang="ar-EG"/>
            </a:p>
          </p:txBody>
        </p:sp>
        <p:sp>
          <p:nvSpPr>
            <p:cNvPr id="7" name="Rectangle 6"/>
            <p:cNvSpPr/>
            <p:nvPr/>
          </p:nvSpPr>
          <p:spPr>
            <a:xfrm>
              <a:off x="7470478" y="5472883"/>
              <a:ext cx="1132528" cy="841457"/>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wrap="none">
              <a:spAutoFit/>
            </a:bodyPr>
            <a:lstStyle/>
            <a:p>
              <a:pPr algn="r" rtl="1" fontAlgn="auto">
                <a:spcBef>
                  <a:spcPts val="0"/>
                </a:spcBef>
                <a:spcAft>
                  <a:spcPts val="0"/>
                </a:spcAft>
                <a:defRPr/>
              </a:pPr>
              <a:r>
                <a:rPr lang="ar-EG" sz="40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mn-lt"/>
                  <a:cs typeface="+mn-cs"/>
                </a:rPr>
                <a:t>حَقِيقَةٌ</a:t>
              </a:r>
            </a:p>
          </p:txBody>
        </p:sp>
      </p:grpSp>
    </p:spTree>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لا تلزم قوة إضافية لإبقاء الجسم.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لا تلزم قوة إضافية لإبقاء الج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B20E0F42-76B9-46D8-9DCE-8A026FA591CD}"/>
              </a:ext>
            </a:extLst>
          </p:cNvPr>
          <p:cNvGrpSpPr>
            <a:grpSpLocks/>
          </p:cNvGrpSpPr>
          <p:nvPr/>
        </p:nvGrpSpPr>
        <p:grpSpPr bwMode="auto">
          <a:xfrm>
            <a:off x="533400" y="2209800"/>
            <a:ext cx="7600950" cy="2165056"/>
            <a:chOff x="5129318" y="1072890"/>
            <a:chExt cx="3571900" cy="928694"/>
          </a:xfrm>
        </p:grpSpPr>
        <p:sp>
          <p:nvSpPr>
            <p:cNvPr id="3" name="Parallelogram 7">
              <a:extLst>
                <a:ext uri="{FF2B5EF4-FFF2-40B4-BE49-F238E27FC236}">
                  <a16:creationId xmlns:a16="http://schemas.microsoft.com/office/drawing/2014/main" id="{B77D1F57-6FAD-4E8C-8715-A8F2C9C85A5C}"/>
                </a:ext>
              </a:extLst>
            </p:cNvPr>
            <p:cNvSpPr/>
            <p:nvPr/>
          </p:nvSpPr>
          <p:spPr>
            <a:xfrm>
              <a:off x="5129318" y="1072890"/>
              <a:ext cx="3571900" cy="928694"/>
            </a:xfrm>
            <a:prstGeom prst="ellipseRibbon">
              <a:avLst/>
            </a:prstGeom>
            <a:solidFill>
              <a:schemeClr val="accent3">
                <a:lumMod val="20000"/>
                <a:lumOff val="80000"/>
              </a:schemeClr>
            </a:solidFill>
            <a:ln w="28575">
              <a:solidFill>
                <a:schemeClr val="tx1"/>
              </a:solidFill>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dirty="0"/>
            </a:p>
          </p:txBody>
        </p:sp>
        <p:sp>
          <p:nvSpPr>
            <p:cNvPr id="5" name="Rectangle 2">
              <a:extLst>
                <a:ext uri="{FF2B5EF4-FFF2-40B4-BE49-F238E27FC236}">
                  <a16:creationId xmlns:a16="http://schemas.microsoft.com/office/drawing/2014/main" id="{1C9BAD43-D5BC-42E5-AA69-E756E8E0F695}"/>
                </a:ext>
              </a:extLst>
            </p:cNvPr>
            <p:cNvSpPr>
              <a:spLocks noChangeArrowheads="1"/>
            </p:cNvSpPr>
            <p:nvPr/>
          </p:nvSpPr>
          <p:spPr bwMode="auto">
            <a:xfrm>
              <a:off x="5391042" y="1143590"/>
              <a:ext cx="3048452" cy="787293"/>
            </a:xfrm>
            <a:prstGeom prst="ellipseRibbon">
              <a:avLst/>
            </a:prstGeom>
            <a:noFill/>
            <a:ln w="9525">
              <a:noFill/>
              <a:miter lim="800000"/>
              <a:headEnd/>
              <a:tailEnd/>
            </a:ln>
          </p:spPr>
          <p:txBody>
            <a:bodyPr wrap="none">
              <a:spAutoFit/>
            </a:bodyPr>
            <a:lstStyle/>
            <a:p>
              <a:pPr algn="ctr" rtl="1"/>
              <a:r>
                <a:rPr lang="ar-EG" sz="4000" b="1" dirty="0">
                  <a:solidFill>
                    <a:schemeClr val="accent6">
                      <a:lumMod val="50000"/>
                    </a:schemeClr>
                  </a:solidFill>
                  <a:latin typeface="Calibri" pitchFamily="34" charset="0"/>
                </a:rPr>
                <a:t>كيف يؤثر الاحتكاك</a:t>
              </a:r>
            </a:p>
            <a:p>
              <a:pPr algn="ctr" rtl="1"/>
              <a:r>
                <a:rPr lang="ar-EG" sz="4000" b="1" dirty="0">
                  <a:solidFill>
                    <a:schemeClr val="accent6">
                      <a:lumMod val="50000"/>
                    </a:schemeClr>
                  </a:solidFill>
                  <a:latin typeface="Calibri" pitchFamily="34" charset="0"/>
                </a:rPr>
                <a:t> في حركة الجسم؟</a:t>
              </a:r>
              <a:endParaRPr lang="ar-EG" sz="4000" dirty="0">
                <a:solidFill>
                  <a:schemeClr val="accent6">
                    <a:lumMod val="50000"/>
                  </a:schemeClr>
                </a:solidFill>
                <a:latin typeface="Calibri" pitchFamily="34" charset="0"/>
              </a:endParaRPr>
            </a:p>
          </p:txBody>
        </p:sp>
      </p:grpSp>
    </p:spTree>
    <p:extLst>
      <p:ext uri="{BB962C8B-B14F-4D97-AF65-F5344CB8AC3E}">
        <p14:creationId xmlns:p14="http://schemas.microsoft.com/office/powerpoint/2010/main" val="2609839389"/>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كيف يؤثر الاحتكاك في حركة الج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9"/>
          <p:cNvGrpSpPr>
            <a:grpSpLocks/>
          </p:cNvGrpSpPr>
          <p:nvPr/>
        </p:nvGrpSpPr>
        <p:grpSpPr bwMode="auto">
          <a:xfrm>
            <a:off x="611560" y="592956"/>
            <a:ext cx="5327701" cy="2071687"/>
            <a:chOff x="71406" y="1357298"/>
            <a:chExt cx="5327738" cy="2071702"/>
          </a:xfrm>
          <a:noFill/>
        </p:grpSpPr>
        <p:sp>
          <p:nvSpPr>
            <p:cNvPr id="9" name="Cloud Callout 8"/>
            <p:cNvSpPr/>
            <p:nvPr/>
          </p:nvSpPr>
          <p:spPr>
            <a:xfrm>
              <a:off x="71406" y="1357298"/>
              <a:ext cx="2428892" cy="2071702"/>
            </a:xfrm>
            <a:prstGeom prst="cloudCallout">
              <a:avLst>
                <a:gd name="adj1" fmla="val 67768"/>
                <a:gd name="adj2" fmla="val 57671"/>
              </a:avLst>
            </a:prstGeom>
            <a:grpFill/>
            <a:ln w="19050">
              <a:noFill/>
            </a:ln>
          </p:spPr>
          <p:style>
            <a:lnRef idx="0">
              <a:schemeClr val="dk1"/>
            </a:lnRef>
            <a:fillRef idx="3">
              <a:schemeClr val="dk1"/>
            </a:fillRef>
            <a:effectRef idx="3">
              <a:schemeClr val="dk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3773378" y="2256969"/>
              <a:ext cx="1625766" cy="1015663"/>
            </a:xfrm>
            <a:prstGeom prst="rect">
              <a:avLst/>
            </a:prstGeom>
            <a:grpFill/>
            <a:ln>
              <a:noFill/>
            </a:ln>
          </p:spPr>
          <p:txBody>
            <a:bodyPr wrap="none">
              <a:spAutoFit/>
            </a:bodyPr>
            <a:lstStyle/>
            <a:p>
              <a:pPr algn="r" rtl="1" fontAlgn="auto">
                <a:spcBef>
                  <a:spcPts val="0"/>
                </a:spcBef>
                <a:spcAft>
                  <a:spcPts val="0"/>
                </a:spcAft>
                <a:defRPr/>
              </a:pPr>
              <a:r>
                <a:rPr lang="ar-EG" sz="6000" b="1" dirty="0">
                  <a:ln w="18415" cmpd="sng">
                    <a:solidFill>
                      <a:schemeClr val="tx1"/>
                    </a:solidFill>
                    <a:prstDash val="solid"/>
                  </a:ln>
                  <a:effectLst>
                    <a:outerShdw blurRad="63500" dir="3600000" algn="tl" rotWithShape="0">
                      <a:srgbClr val="000000">
                        <a:alpha val="70000"/>
                      </a:srgbClr>
                    </a:outerShdw>
                  </a:effectLst>
                  <a:latin typeface="+mn-lt"/>
                  <a:cs typeface="+mn-cs"/>
                </a:rPr>
                <a:t>الْقُوَى</a:t>
              </a:r>
            </a:p>
          </p:txBody>
        </p:sp>
      </p:grpSp>
      <p:grpSp>
        <p:nvGrpSpPr>
          <p:cNvPr id="10" name="Group 7"/>
          <p:cNvGrpSpPr>
            <a:grpSpLocks/>
          </p:cNvGrpSpPr>
          <p:nvPr/>
        </p:nvGrpSpPr>
        <p:grpSpPr bwMode="auto">
          <a:xfrm>
            <a:off x="2594503" y="368682"/>
            <a:ext cx="4429125" cy="1071563"/>
            <a:chOff x="4500562" y="357166"/>
            <a:chExt cx="4429124" cy="1071570"/>
          </a:xfrm>
          <a:noFill/>
        </p:grpSpPr>
        <p:sp>
          <p:nvSpPr>
            <p:cNvPr id="7" name="Double Wave 6"/>
            <p:cNvSpPr/>
            <p:nvPr/>
          </p:nvSpPr>
          <p:spPr>
            <a:xfrm>
              <a:off x="4500562" y="357166"/>
              <a:ext cx="4429124" cy="1071570"/>
            </a:xfrm>
            <a:prstGeom prst="doubleWave">
              <a:avLst>
                <a:gd name="adj1" fmla="val 625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5" name="Rectangle 4"/>
            <p:cNvSpPr/>
            <p:nvPr/>
          </p:nvSpPr>
          <p:spPr>
            <a:xfrm>
              <a:off x="5286380" y="500042"/>
              <a:ext cx="2928926" cy="830997"/>
            </a:xfrm>
            <a:prstGeom prst="rect">
              <a:avLst/>
            </a:prstGeom>
            <a:grpFill/>
            <a:ln>
              <a:noFill/>
            </a:ln>
          </p:spPr>
          <p:txBody>
            <a:bodyPr>
              <a:spAutoFit/>
            </a:bodyPr>
            <a:lstStyle/>
            <a:p>
              <a:pPr algn="r" rtl="1" fontAlgn="auto">
                <a:spcBef>
                  <a:spcPts val="0"/>
                </a:spcBef>
                <a:spcAft>
                  <a:spcPts val="0"/>
                </a:spcAft>
                <a:defRPr/>
              </a:pPr>
              <a:r>
                <a:rPr lang="ar-EG" sz="4800" b="1"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mn-lt"/>
                  <a:cs typeface="+mn-cs"/>
                </a:rPr>
                <a:t>الْفَصْلُ السَابعُ</a:t>
              </a:r>
            </a:p>
          </p:txBody>
        </p:sp>
      </p:grpSp>
      <p:pic>
        <p:nvPicPr>
          <p:cNvPr id="4115" name="Picture 19"/>
          <p:cNvPicPr>
            <a:picLocks noChangeAspect="1" noChangeArrowheads="1"/>
          </p:cNvPicPr>
          <p:nvPr/>
        </p:nvPicPr>
        <p:blipFill>
          <a:blip r:embed="rId5">
            <a:lum contrast="30000"/>
          </a:blip>
          <a:srcRect/>
          <a:stretch>
            <a:fillRect/>
          </a:stretch>
        </p:blipFill>
        <p:spPr bwMode="auto">
          <a:xfrm>
            <a:off x="2267744" y="2465862"/>
            <a:ext cx="4944589" cy="3845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9998389"/>
      </p:ext>
    </p:extLst>
  </p:cSld>
  <p:clrMapOvr>
    <a:masterClrMapping/>
  </p:clrMapOvr>
  <p:transition>
    <p:cover dir="d"/>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فَصْلُ السَابعُ.wav"/>
                                        </p:tgtEl>
                                      </p:cMediaNode>
                                    </p:audio>
                                  </p:sub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05"/>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 calcmode="lin" valueType="num">
                                      <p:cBhvr>
                                        <p:cTn id="27" dur="500" fill="hold"/>
                                        <p:tgtEl>
                                          <p:spTgt spid="6"/>
                                        </p:tgtEl>
                                        <p:attrNameLst>
                                          <p:attrName>ppt_x</p:attrName>
                                        </p:attrNameLst>
                                      </p:cBhvr>
                                      <p:tavLst>
                                        <p:tav tm="0">
                                          <p:val>
                                            <p:strVal val="#ppt_x-.2"/>
                                          </p:val>
                                        </p:tav>
                                        <p:tav tm="100000">
                                          <p:val>
                                            <p:strVal val="#ppt_x"/>
                                          </p:val>
                                        </p:tav>
                                      </p:tavLst>
                                    </p:anim>
                                    <p:anim calcmode="lin" valueType="num">
                                      <p:cBhvr>
                                        <p:cTn id="28" dur="500" fill="hold"/>
                                        <p:tgtEl>
                                          <p:spTgt spid="6"/>
                                        </p:tgtEl>
                                        <p:attrNameLst>
                                          <p:attrName>ppt_y</p:attrName>
                                        </p:attrNameLst>
                                      </p:cBhvr>
                                      <p:tavLst>
                                        <p:tav tm="0">
                                          <p:val>
                                            <p:strVal val="#ppt_y"/>
                                          </p:val>
                                        </p:tav>
                                        <p:tav tm="100000">
                                          <p:val>
                                            <p:strVal val="#ppt_y"/>
                                          </p:val>
                                        </p:tav>
                                      </p:tavLst>
                                    </p:anim>
                                    <p:animEffect transition="in" filter="fade">
                                      <p:cBhvr>
                                        <p:cTn id="29"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4" name="الْقُوَى.wav"/>
                                        </p:tgtEl>
                                      </p:cMediaNode>
                                    </p:audio>
                                  </p:sub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4115"/>
                                        </p:tgtEl>
                                        <p:attrNameLst>
                                          <p:attrName>style.visibility</p:attrName>
                                        </p:attrNameLst>
                                      </p:cBhvr>
                                      <p:to>
                                        <p:strVal val="visible"/>
                                      </p:to>
                                    </p:set>
                                    <p:animEffect transition="in" filter="box(in)">
                                      <p:cBhvr>
                                        <p:cTn id="34"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48506" y="1329531"/>
            <a:ext cx="7646988" cy="4198938"/>
            <a:chOff x="877684" y="831832"/>
            <a:chExt cx="6787840" cy="4198968"/>
          </a:xfrm>
          <a:solidFill>
            <a:schemeClr val="accent3">
              <a:lumMod val="20000"/>
              <a:lumOff val="80000"/>
            </a:schemeClr>
          </a:solidFill>
        </p:grpSpPr>
        <p:sp>
          <p:nvSpPr>
            <p:cNvPr id="5" name="Rounded Rectangle 4"/>
            <p:cNvSpPr/>
            <p:nvPr/>
          </p:nvSpPr>
          <p:spPr bwMode="auto">
            <a:xfrm>
              <a:off x="877684" y="831832"/>
              <a:ext cx="6787840" cy="4198968"/>
            </a:xfrm>
            <a:prstGeom prst="roundRect">
              <a:avLst>
                <a:gd name="adj" fmla="val 2266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6394" name="Rectangle 1"/>
            <p:cNvSpPr>
              <a:spLocks noChangeArrowheads="1"/>
            </p:cNvSpPr>
            <p:nvPr/>
          </p:nvSpPr>
          <p:spPr bwMode="auto">
            <a:xfrm>
              <a:off x="1907767" y="908034"/>
              <a:ext cx="4985620" cy="3970346"/>
            </a:xfrm>
            <a:prstGeom prst="rect">
              <a:avLst/>
            </a:prstGeom>
            <a:grpFill/>
            <a:ln w="9525">
              <a:noFill/>
              <a:miter lim="800000"/>
              <a:headEnd/>
              <a:tailEnd/>
            </a:ln>
          </p:spPr>
          <p:txBody>
            <a:bodyPr>
              <a:spAutoFit/>
            </a:bodyPr>
            <a:lstStyle/>
            <a:p>
              <a:pPr algn="ctr" rtl="1"/>
              <a:r>
                <a:rPr lang="ar-EG" sz="3600" b="1" dirty="0">
                  <a:solidFill>
                    <a:srgbClr val="CC0066"/>
                  </a:solidFill>
                  <a:latin typeface="Calibri" pitchFamily="34" charset="0"/>
                </a:rPr>
                <a:t>أفكر في حركة متزلج على الجليد.</a:t>
              </a:r>
              <a:r>
                <a:rPr lang="ar-SA" sz="3600" b="1" dirty="0">
                  <a:solidFill>
                    <a:srgbClr val="CC0066"/>
                  </a:solidFill>
                  <a:latin typeface="Calibri" pitchFamily="34" charset="0"/>
                </a:rPr>
                <a:t>.</a:t>
              </a:r>
              <a:r>
                <a:rPr lang="ar-EG" sz="3600" b="1" dirty="0">
                  <a:solidFill>
                    <a:srgbClr val="CC0066"/>
                  </a:solidFill>
                  <a:latin typeface="Calibri" pitchFamily="34" charset="0"/>
                </a:rPr>
                <a:t> عندما يدفع متزلج زلاجته فإنها تتحرك</a:t>
              </a:r>
              <a:r>
                <a:rPr lang="ar-SA" sz="3600" b="1" dirty="0">
                  <a:solidFill>
                    <a:srgbClr val="CC0066"/>
                  </a:solidFill>
                  <a:latin typeface="Calibri" pitchFamily="34" charset="0"/>
                </a:rPr>
                <a:t> (تنزلق)</a:t>
              </a:r>
              <a:r>
                <a:rPr lang="ar-EG" sz="3600" b="1" dirty="0">
                  <a:solidFill>
                    <a:srgbClr val="CC0066"/>
                  </a:solidFill>
                  <a:latin typeface="Calibri" pitchFamily="34" charset="0"/>
                </a:rPr>
                <a:t>. والآن أفكر في شخص ينتعل حذاء رياضياً، ويقف على جانب الطريق. هل ينزلق إذا دفع الرصيف؟ لا. ما الفرق بين الحالتين؟ الاحتكاك.</a:t>
              </a:r>
              <a:endParaRPr lang="ar-EG" sz="3200" dirty="0">
                <a:solidFill>
                  <a:srgbClr val="CC0066"/>
                </a:solidFill>
                <a:latin typeface="Calibri" pitchFamily="34" charset="0"/>
              </a:endParaRPr>
            </a:p>
          </p:txBody>
        </p:sp>
      </p:grpSp>
    </p:spTree>
  </p:cSld>
  <p:clrMapOvr>
    <a:masterClrMapping/>
  </p:clrMapOvr>
  <p:transition>
    <p:split/>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أفكر في حركة متزلج على الجل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730250" y="1853255"/>
            <a:ext cx="7646988" cy="3132541"/>
            <a:chOff x="877684" y="1209659"/>
            <a:chExt cx="6787840" cy="4198968"/>
          </a:xfrm>
        </p:grpSpPr>
        <p:sp>
          <p:nvSpPr>
            <p:cNvPr id="5" name="Rounded Rectangle 4"/>
            <p:cNvSpPr/>
            <p:nvPr/>
          </p:nvSpPr>
          <p:spPr bwMode="auto">
            <a:xfrm>
              <a:off x="877684" y="1209659"/>
              <a:ext cx="6787840" cy="4198968"/>
            </a:xfrm>
            <a:prstGeom prst="roundRect">
              <a:avLst>
                <a:gd name="adj" fmla="val 2266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7418" name="Rectangle 1"/>
            <p:cNvSpPr>
              <a:spLocks noChangeArrowheads="1"/>
            </p:cNvSpPr>
            <p:nvPr/>
          </p:nvSpPr>
          <p:spPr bwMode="auto">
            <a:xfrm>
              <a:off x="1649894" y="1687584"/>
              <a:ext cx="4985620" cy="2554562"/>
            </a:xfrm>
            <a:prstGeom prst="rect">
              <a:avLst/>
            </a:prstGeom>
            <a:noFill/>
            <a:ln w="9525">
              <a:noFill/>
              <a:miter lim="800000"/>
              <a:headEnd/>
              <a:tailEnd/>
            </a:ln>
          </p:spPr>
          <p:txBody>
            <a:bodyPr>
              <a:spAutoFit/>
            </a:bodyPr>
            <a:lstStyle/>
            <a:p>
              <a:pPr algn="ctr" rtl="1"/>
              <a:r>
                <a:rPr lang="ar-EG" sz="3200" b="1" dirty="0">
                  <a:solidFill>
                    <a:srgbClr val="CC0066"/>
                  </a:solidFill>
                  <a:latin typeface="Calibri" pitchFamily="34" charset="0"/>
                </a:rPr>
                <a:t>عرفت أن الاحتكاك قوة تعمل في عكس اتجاه الحركة. يعتمد مقدار الاحتكاك على طبيعة السطوح المتلامسة. فالاحتكاك قليل بين الأجسام الصلبة الملساء</a:t>
              </a:r>
              <a:r>
                <a:rPr lang="ar-SA" sz="3200" b="1" dirty="0">
                  <a:solidFill>
                    <a:srgbClr val="CC0066"/>
                  </a:solidFill>
                  <a:latin typeface="Calibri" pitchFamily="34" charset="0"/>
                </a:rPr>
                <a:t> كما في قاعدة حذاء التزلج</a:t>
              </a:r>
              <a:r>
                <a:rPr lang="ar-EG" sz="3200" b="1" dirty="0">
                  <a:solidFill>
                    <a:srgbClr val="CC0066"/>
                  </a:solidFill>
                  <a:latin typeface="Calibri" pitchFamily="34" charset="0"/>
                </a:rPr>
                <a:t> و</a:t>
              </a:r>
              <a:r>
                <a:rPr lang="ar-SA" sz="3200" b="1" dirty="0">
                  <a:solidFill>
                    <a:srgbClr val="CC0066"/>
                  </a:solidFill>
                  <a:latin typeface="Calibri" pitchFamily="34" charset="0"/>
                </a:rPr>
                <a:t>الجليد</a:t>
              </a:r>
              <a:r>
                <a:rPr lang="ar-EG" sz="3200" b="1" dirty="0">
                  <a:solidFill>
                    <a:srgbClr val="CC0066"/>
                  </a:solidFill>
                  <a:latin typeface="Calibri" pitchFamily="34" charset="0"/>
                </a:rPr>
                <a:t>، </a:t>
              </a:r>
              <a:endParaRPr lang="ar-EG" sz="2800" dirty="0">
                <a:solidFill>
                  <a:srgbClr val="CC0066"/>
                </a:solidFill>
                <a:latin typeface="Calibri" pitchFamily="34" charset="0"/>
              </a:endParaRPr>
            </a:p>
          </p:txBody>
        </p:sp>
      </p:grpSp>
    </p:spTree>
  </p:cSld>
  <p:clrMapOvr>
    <a:masterClrMapping/>
  </p:clrMapOvr>
  <p:transition>
    <p:split/>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عرفت أن الاحتكا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371600" y="1371600"/>
            <a:ext cx="6842125" cy="3763962"/>
            <a:chOff x="877990" y="1209699"/>
            <a:chExt cx="6787460" cy="4199492"/>
          </a:xfrm>
        </p:grpSpPr>
        <p:sp>
          <p:nvSpPr>
            <p:cNvPr id="5" name="Rounded Rectangle 4"/>
            <p:cNvSpPr/>
            <p:nvPr/>
          </p:nvSpPr>
          <p:spPr bwMode="auto">
            <a:xfrm>
              <a:off x="877990" y="1209699"/>
              <a:ext cx="6787460" cy="4199492"/>
            </a:xfrm>
            <a:prstGeom prst="roundRect">
              <a:avLst>
                <a:gd name="adj" fmla="val 22665"/>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8442" name="Rectangle 1"/>
            <p:cNvSpPr>
              <a:spLocks noChangeArrowheads="1"/>
            </p:cNvSpPr>
            <p:nvPr/>
          </p:nvSpPr>
          <p:spPr bwMode="auto">
            <a:xfrm>
              <a:off x="1381139" y="1464750"/>
              <a:ext cx="5343363" cy="3399536"/>
            </a:xfrm>
            <a:prstGeom prst="rect">
              <a:avLst/>
            </a:prstGeom>
            <a:noFill/>
            <a:ln w="9525">
              <a:noFill/>
              <a:miter lim="800000"/>
              <a:headEnd/>
              <a:tailEnd/>
            </a:ln>
          </p:spPr>
          <p:txBody>
            <a:bodyPr>
              <a:spAutoFit/>
            </a:bodyPr>
            <a:lstStyle/>
            <a:p>
              <a:pPr algn="ctr" rtl="1"/>
              <a:r>
                <a:rPr lang="ar-EG" sz="3200" b="1" dirty="0">
                  <a:solidFill>
                    <a:srgbClr val="CC0066"/>
                  </a:solidFill>
                  <a:latin typeface="Calibri" pitchFamily="34" charset="0"/>
                </a:rPr>
                <a:t>لكنه كبير بين طبقة المطاط التي تغلف أسفل الحذاء الرياضي والرصيف.</a:t>
              </a:r>
              <a:r>
                <a:rPr lang="ar-SA" sz="3200" b="1" dirty="0">
                  <a:solidFill>
                    <a:srgbClr val="CC0066"/>
                  </a:solidFill>
                  <a:latin typeface="Calibri" pitchFamily="34" charset="0"/>
                </a:rPr>
                <a:t> </a:t>
              </a:r>
              <a:r>
                <a:rPr lang="ar-EG" sz="3200" b="1" dirty="0">
                  <a:solidFill>
                    <a:srgbClr val="CC0066"/>
                  </a:solidFill>
                  <a:latin typeface="Calibri" pitchFamily="34" charset="0"/>
                </a:rPr>
                <a:t>لماذا يوضع زيت بين الأجزاء المتحركة المتلامسة من الدراجة؟ الزيت يقلل من الاحتكاك. إنه يساعد الأجزاء المتلامسة على الحركة.</a:t>
              </a:r>
              <a:endParaRPr lang="ar-EG" sz="3200" dirty="0">
                <a:solidFill>
                  <a:srgbClr val="CC0066"/>
                </a:solidFill>
                <a:latin typeface="Calibri" pitchFamily="34" charset="0"/>
              </a:endParaRPr>
            </a:p>
          </p:txBody>
        </p:sp>
      </p:grpSp>
    </p:spTree>
  </p:cSld>
  <p:clrMapOvr>
    <a:masterClrMapping/>
  </p:clrMapOvr>
  <p:transition>
    <p:split/>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لكنه كبير بين طبقة المطاط الت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id="{7C850237-AE56-479C-A4E1-CFC36EE80B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804" l="0" r="99648">
                        <a14:foregroundMark x1="77113" y1="22353" x2="77113" y2="22353"/>
                        <a14:foregroundMark x1="58451" y1="23333" x2="58451" y2="23333"/>
                        <a14:foregroundMark x1="74296" y1="12549" x2="74296" y2="12549"/>
                        <a14:foregroundMark x1="94014" y1="73725" x2="94014" y2="73725"/>
                        <a14:foregroundMark x1="65845" y1="92549" x2="65845" y2="92549"/>
                        <a14:foregroundMark x1="85387" y1="95882" x2="85387" y2="95882"/>
                        <a14:foregroundMark x1="36796" y1="86471" x2="36796" y2="86471"/>
                      </a14:backgroundRemoval>
                    </a14:imgEffect>
                  </a14:imgLayer>
                </a14:imgProps>
              </a:ext>
            </a:extLst>
          </a:blip>
          <a:stretch>
            <a:fillRect/>
          </a:stretch>
        </p:blipFill>
        <p:spPr>
          <a:xfrm>
            <a:off x="381000" y="510497"/>
            <a:ext cx="7895088" cy="4827356"/>
          </a:xfrm>
          <a:prstGeom prst="rect">
            <a:avLst/>
          </a:prstGeom>
        </p:spPr>
      </p:pic>
      <p:grpSp>
        <p:nvGrpSpPr>
          <p:cNvPr id="2" name="Group 8">
            <a:extLst>
              <a:ext uri="{FF2B5EF4-FFF2-40B4-BE49-F238E27FC236}">
                <a16:creationId xmlns:a16="http://schemas.microsoft.com/office/drawing/2014/main" id="{716A6B61-3DB7-4F91-A1A9-3D1508FEB292}"/>
              </a:ext>
            </a:extLst>
          </p:cNvPr>
          <p:cNvGrpSpPr>
            <a:grpSpLocks/>
          </p:cNvGrpSpPr>
          <p:nvPr/>
        </p:nvGrpSpPr>
        <p:grpSpPr bwMode="auto">
          <a:xfrm>
            <a:off x="3048000" y="1066800"/>
            <a:ext cx="3714750" cy="1857375"/>
            <a:chOff x="2928926" y="-71462"/>
            <a:chExt cx="3714776" cy="1857364"/>
          </a:xfrm>
          <a:noFill/>
        </p:grpSpPr>
        <p:sp>
          <p:nvSpPr>
            <p:cNvPr id="3" name="Explosion 2 7">
              <a:extLst>
                <a:ext uri="{FF2B5EF4-FFF2-40B4-BE49-F238E27FC236}">
                  <a16:creationId xmlns:a16="http://schemas.microsoft.com/office/drawing/2014/main" id="{CB211D62-61C0-4FD1-9FC4-C66B16747049}"/>
                </a:ext>
              </a:extLst>
            </p:cNvPr>
            <p:cNvSpPr/>
            <p:nvPr/>
          </p:nvSpPr>
          <p:spPr>
            <a:xfrm>
              <a:off x="2928926" y="-71462"/>
              <a:ext cx="3714776" cy="1857364"/>
            </a:xfrm>
            <a:prstGeom prst="irregularSeal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1">
              <a:extLst>
                <a:ext uri="{FF2B5EF4-FFF2-40B4-BE49-F238E27FC236}">
                  <a16:creationId xmlns:a16="http://schemas.microsoft.com/office/drawing/2014/main" id="{044E6BDD-0254-4FBA-A985-C73CF2428864}"/>
                </a:ext>
              </a:extLst>
            </p:cNvPr>
            <p:cNvSpPr/>
            <p:nvPr/>
          </p:nvSpPr>
          <p:spPr>
            <a:xfrm>
              <a:off x="3604788" y="585573"/>
              <a:ext cx="1696298" cy="1200329"/>
            </a:xfrm>
            <a:prstGeom prst="rect">
              <a:avLst/>
            </a:prstGeom>
            <a:grpFill/>
            <a:ln>
              <a:noFill/>
            </a:ln>
          </p:spPr>
          <p:txBody>
            <a:bodyPr wrap="none">
              <a:spAutoFit/>
            </a:bodyPr>
            <a:lstStyle/>
            <a:p>
              <a:pPr algn="r" rtl="1" fontAlgn="auto">
                <a:spcBef>
                  <a:spcPts val="0"/>
                </a:spcBef>
                <a:spcAft>
                  <a:spcPts val="0"/>
                </a:spcAft>
                <a:defRPr/>
              </a:pPr>
              <a:r>
                <a:rPr lang="ar-EG" sz="7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mn-lt"/>
                  <a:cs typeface="+mn-cs"/>
                </a:rPr>
                <a:t>نشاط</a:t>
              </a:r>
            </a:p>
          </p:txBody>
        </p:sp>
      </p:grpSp>
      <p:sp>
        <p:nvSpPr>
          <p:cNvPr id="5" name="Rectangle 2">
            <a:extLst>
              <a:ext uri="{FF2B5EF4-FFF2-40B4-BE49-F238E27FC236}">
                <a16:creationId xmlns:a16="http://schemas.microsoft.com/office/drawing/2014/main" id="{08A4E8DB-ED38-4606-8599-0FBA237E5EA6}"/>
              </a:ext>
            </a:extLst>
          </p:cNvPr>
          <p:cNvSpPr/>
          <p:nvPr/>
        </p:nvSpPr>
        <p:spPr bwMode="auto">
          <a:xfrm>
            <a:off x="2559269" y="3472161"/>
            <a:ext cx="4025462" cy="923330"/>
          </a:xfrm>
          <a:prstGeom prst="rect">
            <a:avLst/>
          </a:prstGeom>
          <a:noFill/>
          <a:ln>
            <a:noFill/>
          </a:ln>
        </p:spPr>
        <p:txBody>
          <a:bodyPr wrap="none">
            <a:spAutoFit/>
          </a:bodyPr>
          <a:lstStyle/>
          <a:p>
            <a:pPr algn="r" rtl="1" fontAlgn="auto">
              <a:spcBef>
                <a:spcPts val="0"/>
              </a:spcBef>
              <a:spcAft>
                <a:spcPts val="0"/>
              </a:spcAft>
              <a:defRPr/>
            </a:pPr>
            <a:r>
              <a:rPr lang="ar-EG" sz="5400" b="1" dirty="0">
                <a:ln w="9525">
                  <a:solidFill>
                    <a:schemeClr val="bg1"/>
                  </a:solidFill>
                  <a:prstDash val="solid"/>
                </a:ln>
                <a:effectLst>
                  <a:outerShdw blurRad="12700" dist="38100" dir="2700000" algn="tl" rotWithShape="0">
                    <a:schemeClr val="bg1">
                      <a:lumMod val="50000"/>
                    </a:schemeClr>
                  </a:outerShdw>
                </a:effectLst>
                <a:latin typeface="+mn-lt"/>
                <a:cs typeface="+mn-cs"/>
              </a:rPr>
              <a:t>الاحتكاك والحركة</a:t>
            </a:r>
          </a:p>
        </p:txBody>
      </p:sp>
    </p:spTree>
    <p:extLst>
      <p:ext uri="{BB962C8B-B14F-4D97-AF65-F5344CB8AC3E}">
        <p14:creationId xmlns:p14="http://schemas.microsoft.com/office/powerpoint/2010/main" val="1841355953"/>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نشاط.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8" name="Picture 22"/>
          <p:cNvPicPr>
            <a:picLocks noChangeAspect="1" noChangeArrowheads="1"/>
          </p:cNvPicPr>
          <p:nvPr/>
        </p:nvPicPr>
        <p:blipFill>
          <a:blip r:embed="rId5"/>
          <a:srcRect/>
          <a:stretch>
            <a:fillRect/>
          </a:stretch>
        </p:blipFill>
        <p:spPr bwMode="auto">
          <a:xfrm>
            <a:off x="2895600" y="436350"/>
            <a:ext cx="2986087" cy="2045900"/>
          </a:xfrm>
          <a:prstGeom prst="rect">
            <a:avLst/>
          </a:prstGeom>
          <a:noFill/>
          <a:ln w="9525">
            <a:noFill/>
            <a:miter lim="800000"/>
            <a:headEnd/>
            <a:tailEnd/>
          </a:ln>
          <a:effectLst/>
        </p:spPr>
      </p:pic>
      <p:sp>
        <p:nvSpPr>
          <p:cNvPr id="4" name="Rectangle 3"/>
          <p:cNvSpPr>
            <a:spLocks noChangeArrowheads="1"/>
          </p:cNvSpPr>
          <p:nvPr/>
        </p:nvSpPr>
        <p:spPr bwMode="auto">
          <a:xfrm>
            <a:off x="738995" y="2806091"/>
            <a:ext cx="6434137" cy="1569660"/>
          </a:xfrm>
          <a:prstGeom prst="rect">
            <a:avLst/>
          </a:prstGeom>
          <a:solidFill>
            <a:schemeClr val="accent6">
              <a:lumMod val="20000"/>
              <a:lumOff val="80000"/>
            </a:schemeClr>
          </a:solidFill>
          <a:ln w="9525">
            <a:noFill/>
            <a:miter lim="800000"/>
            <a:headEnd/>
            <a:tailEnd/>
          </a:ln>
        </p:spPr>
        <p:txBody>
          <a:bodyPr wrap="square">
            <a:spAutoFit/>
          </a:bodyPr>
          <a:lstStyle/>
          <a:p>
            <a:pPr algn="ctr" rtl="1"/>
            <a:r>
              <a:rPr lang="ar-EG" sz="3200" b="1" dirty="0">
                <a:solidFill>
                  <a:srgbClr val="002060"/>
                </a:solidFill>
                <a:latin typeface="Calibri" pitchFamily="34" charset="0"/>
              </a:rPr>
              <a:t>أربط خيطاً حول الكتاب. أضع الكتاب على سطح أملس. أثبت قطعة الخيط في ميزان </a:t>
            </a:r>
            <a:r>
              <a:rPr lang="ar-EG" sz="3200" b="1" dirty="0" err="1">
                <a:solidFill>
                  <a:srgbClr val="002060"/>
                </a:solidFill>
                <a:latin typeface="Calibri" pitchFamily="34" charset="0"/>
              </a:rPr>
              <a:t>نابضي</a:t>
            </a:r>
            <a:r>
              <a:rPr lang="ar-EG" sz="3200" b="1" dirty="0">
                <a:solidFill>
                  <a:srgbClr val="002060"/>
                </a:solidFill>
                <a:latin typeface="Calibri" pitchFamily="34" charset="0"/>
              </a:rPr>
              <a:t>, وأضع كتاباً ثانياً فوق الكتاب الأول.</a:t>
            </a:r>
          </a:p>
        </p:txBody>
      </p:sp>
      <p:grpSp>
        <p:nvGrpSpPr>
          <p:cNvPr id="14" name="Group 4"/>
          <p:cNvGrpSpPr>
            <a:grpSpLocks/>
          </p:cNvGrpSpPr>
          <p:nvPr/>
        </p:nvGrpSpPr>
        <p:grpSpPr bwMode="auto">
          <a:xfrm>
            <a:off x="7164388" y="2924175"/>
            <a:ext cx="714375" cy="723900"/>
            <a:chOff x="6500826" y="1857364"/>
            <a:chExt cx="714380" cy="723904"/>
          </a:xfrm>
        </p:grpSpPr>
        <p:sp>
          <p:nvSpPr>
            <p:cNvPr id="6" name="Oval 5"/>
            <p:cNvSpPr/>
            <p:nvPr/>
          </p:nvSpPr>
          <p:spPr>
            <a:xfrm>
              <a:off x="6500826" y="1857364"/>
              <a:ext cx="714380" cy="714379"/>
            </a:xfrm>
            <a:prstGeom prst="ellipse">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7" name="Oval 6"/>
            <p:cNvSpPr/>
            <p:nvPr/>
          </p:nvSpPr>
          <p:spPr>
            <a:xfrm>
              <a:off x="6653227" y="2071678"/>
              <a:ext cx="561979" cy="509590"/>
            </a:xfrm>
            <a:prstGeom prst="ellipse">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r>
                <a:rPr lang="ar-EG" sz="3200" dirty="0"/>
                <a:t>1</a:t>
              </a:r>
            </a:p>
          </p:txBody>
        </p:sp>
      </p:grpSp>
      <p:sp>
        <p:nvSpPr>
          <p:cNvPr id="15" name="Rectangle 14"/>
          <p:cNvSpPr>
            <a:spLocks noChangeArrowheads="1"/>
          </p:cNvSpPr>
          <p:nvPr/>
        </p:nvSpPr>
        <p:spPr bwMode="auto">
          <a:xfrm>
            <a:off x="1119994" y="4580484"/>
            <a:ext cx="5672137" cy="1384995"/>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2800" b="1" dirty="0">
                <a:solidFill>
                  <a:srgbClr val="C00000"/>
                </a:solidFill>
                <a:latin typeface="Calibri" pitchFamily="34" charset="0"/>
              </a:rPr>
              <a:t>أقيس. </a:t>
            </a:r>
            <a:r>
              <a:rPr lang="ar-EG" sz="2800" b="1" dirty="0">
                <a:solidFill>
                  <a:srgbClr val="002060"/>
                </a:solidFill>
                <a:latin typeface="Calibri" pitchFamily="34" charset="0"/>
              </a:rPr>
              <a:t>أسحب الميزان بلطف، وأقيس قوة سحبي للكتابين عندما يكونان على وشك الحركة. وأسجل بياناتي.</a:t>
            </a:r>
          </a:p>
        </p:txBody>
      </p:sp>
      <p:grpSp>
        <p:nvGrpSpPr>
          <p:cNvPr id="16" name="Group 4"/>
          <p:cNvGrpSpPr>
            <a:grpSpLocks/>
          </p:cNvGrpSpPr>
          <p:nvPr/>
        </p:nvGrpSpPr>
        <p:grpSpPr bwMode="auto">
          <a:xfrm>
            <a:off x="7316788" y="4379913"/>
            <a:ext cx="714375" cy="723900"/>
            <a:chOff x="6500826" y="1857364"/>
            <a:chExt cx="714380" cy="723904"/>
          </a:xfrm>
        </p:grpSpPr>
        <p:sp>
          <p:nvSpPr>
            <p:cNvPr id="17" name="Oval 16"/>
            <p:cNvSpPr/>
            <p:nvPr/>
          </p:nvSpPr>
          <p:spPr>
            <a:xfrm>
              <a:off x="6500826" y="1857364"/>
              <a:ext cx="714380" cy="714379"/>
            </a:xfrm>
            <a:prstGeom prst="ellipse">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18" name="Oval 17"/>
            <p:cNvSpPr/>
            <p:nvPr/>
          </p:nvSpPr>
          <p:spPr>
            <a:xfrm>
              <a:off x="6653227" y="2071677"/>
              <a:ext cx="561979" cy="509591"/>
            </a:xfrm>
            <a:prstGeom prst="ellipse">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r>
                <a:rPr lang="ar-EG" sz="3200" dirty="0"/>
                <a:t>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nline.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478"/>
                                        </p:tgtEl>
                                        <p:attrNameLst>
                                          <p:attrName>style.visibility</p:attrName>
                                        </p:attrNameLst>
                                      </p:cBhvr>
                                      <p:to>
                                        <p:strVal val="visible"/>
                                      </p:to>
                                    </p:set>
                                    <p:animEffect transition="in" filter="box(in)">
                                      <p:cBhvr>
                                        <p:cTn id="17" dur="500"/>
                                        <p:tgtEl>
                                          <p:spTgt spid="194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Horizont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أربط خيطاً حول.wav"/>
                                        </p:tgtEl>
                                      </p:cMediaNode>
                                    </p:audio>
                                  </p:sub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800" decel="100000"/>
                                        <p:tgtEl>
                                          <p:spTgt spid="16"/>
                                        </p:tgtEl>
                                      </p:cBhvr>
                                    </p:animEffect>
                                    <p:anim calcmode="lin" valueType="num">
                                      <p:cBhvr>
                                        <p:cTn id="28" dur="800" decel="100000" fill="hold"/>
                                        <p:tgtEl>
                                          <p:spTgt spid="16"/>
                                        </p:tgtEl>
                                        <p:attrNameLst>
                                          <p:attrName>style.rotation</p:attrName>
                                        </p:attrNameLst>
                                      </p:cBhvr>
                                      <p:tavLst>
                                        <p:tav tm="0">
                                          <p:val>
                                            <p:fltVal val="-90"/>
                                          </p:val>
                                        </p:tav>
                                        <p:tav tm="100000">
                                          <p:val>
                                            <p:fltVal val="0"/>
                                          </p:val>
                                        </p:tav>
                                      </p:tavLst>
                                    </p:anim>
                                    <p:anim calcmode="lin" valueType="num">
                                      <p:cBhvr>
                                        <p:cTn id="29" dur="800" decel="100000" fill="hold"/>
                                        <p:tgtEl>
                                          <p:spTgt spid="16"/>
                                        </p:tgtEl>
                                        <p:attrNameLst>
                                          <p:attrName>ppt_x</p:attrName>
                                        </p:attrNameLst>
                                      </p:cBhvr>
                                      <p:tavLst>
                                        <p:tav tm="0">
                                          <p:val>
                                            <p:strVal val="#ppt_x+0.4"/>
                                          </p:val>
                                        </p:tav>
                                        <p:tav tm="100000">
                                          <p:val>
                                            <p:strVal val="#ppt_x-0.05"/>
                                          </p:val>
                                        </p:tav>
                                      </p:tavLst>
                                    </p:anim>
                                    <p:anim calcmode="lin" valueType="num">
                                      <p:cBhvr>
                                        <p:cTn id="30" dur="800" decel="100000" fill="hold"/>
                                        <p:tgtEl>
                                          <p:spTgt spid="1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online.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4" name="أقيس أسحب الميزان بلط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042988" y="2636838"/>
            <a:ext cx="5672137" cy="1570037"/>
          </a:xfrm>
          <a:prstGeom prst="rect">
            <a:avLst/>
          </a:prstGeom>
          <a:noFill/>
          <a:ln w="9525">
            <a:noFill/>
            <a:miter lim="800000"/>
            <a:headEnd/>
            <a:tailEnd/>
          </a:ln>
        </p:spPr>
        <p:txBody>
          <a:bodyPr>
            <a:spAutoFit/>
          </a:bodyPr>
          <a:lstStyle/>
          <a:p>
            <a:pPr algn="ctr" rtl="1"/>
            <a:r>
              <a:rPr lang="ar-EG" sz="3200" b="1">
                <a:solidFill>
                  <a:srgbClr val="002060"/>
                </a:solidFill>
                <a:latin typeface="Calibri" pitchFamily="34" charset="0"/>
              </a:rPr>
              <a:t>أستخدم الميزان النابضي لسحب الكتب بسرعة على السطح. أنظر قراءة الميزان وأسجل مقدار القوة.</a:t>
            </a:r>
          </a:p>
        </p:txBody>
      </p:sp>
      <p:grpSp>
        <p:nvGrpSpPr>
          <p:cNvPr id="14" name="Group 4"/>
          <p:cNvGrpSpPr>
            <a:grpSpLocks/>
          </p:cNvGrpSpPr>
          <p:nvPr/>
        </p:nvGrpSpPr>
        <p:grpSpPr bwMode="auto">
          <a:xfrm>
            <a:off x="7164388" y="2924175"/>
            <a:ext cx="714375" cy="723900"/>
            <a:chOff x="6500826" y="1857364"/>
            <a:chExt cx="714380" cy="723904"/>
          </a:xfrm>
        </p:grpSpPr>
        <p:sp>
          <p:nvSpPr>
            <p:cNvPr id="6" name="Oval 5"/>
            <p:cNvSpPr/>
            <p:nvPr/>
          </p:nvSpPr>
          <p:spPr>
            <a:xfrm>
              <a:off x="6500826" y="1857364"/>
              <a:ext cx="714380" cy="714379"/>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7" name="Oval 6"/>
            <p:cNvSpPr/>
            <p:nvPr/>
          </p:nvSpPr>
          <p:spPr>
            <a:xfrm>
              <a:off x="6653227" y="2071678"/>
              <a:ext cx="561979" cy="509590"/>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3200" dirty="0"/>
                <a:t>3</a:t>
              </a:r>
            </a:p>
          </p:txBody>
        </p:sp>
      </p:grpSp>
      <p:sp>
        <p:nvSpPr>
          <p:cNvPr id="15" name="Rectangle 14"/>
          <p:cNvSpPr>
            <a:spLocks noChangeArrowheads="1"/>
          </p:cNvSpPr>
          <p:nvPr/>
        </p:nvSpPr>
        <p:spPr bwMode="auto">
          <a:xfrm>
            <a:off x="1331911" y="4678789"/>
            <a:ext cx="5672137" cy="830997"/>
          </a:xfrm>
          <a:prstGeom prst="rect">
            <a:avLst/>
          </a:prstGeom>
          <a:noFill/>
          <a:ln w="9525">
            <a:noFill/>
            <a:miter lim="800000"/>
            <a:headEnd/>
            <a:tailEnd/>
          </a:ln>
        </p:spPr>
        <p:txBody>
          <a:bodyPr>
            <a:spAutoFit/>
          </a:bodyPr>
          <a:lstStyle/>
          <a:p>
            <a:pPr algn="ctr" rtl="1"/>
            <a:r>
              <a:rPr lang="ar-EG" sz="2400" b="1" dirty="0">
                <a:solidFill>
                  <a:srgbClr val="C00000"/>
                </a:solidFill>
                <a:latin typeface="Calibri" pitchFamily="34" charset="0"/>
              </a:rPr>
              <a:t>أستنتج. </a:t>
            </a:r>
            <a:r>
              <a:rPr lang="ar-EG" sz="2400" b="1" dirty="0">
                <a:solidFill>
                  <a:srgbClr val="002060"/>
                </a:solidFill>
                <a:latin typeface="Calibri" pitchFamily="34" charset="0"/>
              </a:rPr>
              <a:t>هل كان الاحتكاك قبل بدء الكتب في الحركة أكبر منه في أثناء حركتها؟ أعتمد في إجابتي على الخطوة 3.</a:t>
            </a:r>
          </a:p>
        </p:txBody>
      </p:sp>
      <p:grpSp>
        <p:nvGrpSpPr>
          <p:cNvPr id="16" name="Group 4"/>
          <p:cNvGrpSpPr>
            <a:grpSpLocks/>
          </p:cNvGrpSpPr>
          <p:nvPr/>
        </p:nvGrpSpPr>
        <p:grpSpPr bwMode="auto">
          <a:xfrm>
            <a:off x="7316788" y="4379913"/>
            <a:ext cx="714375" cy="723900"/>
            <a:chOff x="6500826" y="1857364"/>
            <a:chExt cx="714380" cy="723904"/>
          </a:xfrm>
        </p:grpSpPr>
        <p:sp>
          <p:nvSpPr>
            <p:cNvPr id="17" name="Oval 16"/>
            <p:cNvSpPr/>
            <p:nvPr/>
          </p:nvSpPr>
          <p:spPr>
            <a:xfrm>
              <a:off x="6500826" y="1857364"/>
              <a:ext cx="714380" cy="714379"/>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18" name="Oval 17"/>
            <p:cNvSpPr/>
            <p:nvPr/>
          </p:nvSpPr>
          <p:spPr>
            <a:xfrm>
              <a:off x="6653227" y="2071677"/>
              <a:ext cx="561979" cy="509591"/>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3200" dirty="0"/>
                <a:t>4</a:t>
              </a:r>
            </a:p>
          </p:txBody>
        </p:sp>
      </p:grpSp>
      <p:pic>
        <p:nvPicPr>
          <p:cNvPr id="20" name="Picture 22"/>
          <p:cNvPicPr>
            <a:picLocks noChangeAspect="1" noChangeArrowheads="1"/>
          </p:cNvPicPr>
          <p:nvPr/>
        </p:nvPicPr>
        <p:blipFill>
          <a:blip r:embed="rId5"/>
          <a:srcRect/>
          <a:stretch>
            <a:fillRect/>
          </a:stretch>
        </p:blipFill>
        <p:spPr bwMode="auto">
          <a:xfrm>
            <a:off x="2674937" y="304800"/>
            <a:ext cx="2986087" cy="20459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nline.wav"/>
                                        </p:tgtEl>
                                      </p:cMediaNode>
                                    </p:audio>
                                  </p:subTnLst>
                                </p:cTn>
                              </p:par>
                              <p:par>
                                <p:cTn id="13" presetID="16" presetClass="entr" presetSubtype="2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Horizont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أستخدم الميزان النابضي لسحب الكتب.wav"/>
                                        </p:tgtEl>
                                      </p:cMediaNode>
                                    </p:audio>
                                  </p:sub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800" decel="100000"/>
                                        <p:tgtEl>
                                          <p:spTgt spid="16"/>
                                        </p:tgtEl>
                                      </p:cBhvr>
                                    </p:animEffect>
                                    <p:anim calcmode="lin" valueType="num">
                                      <p:cBhvr>
                                        <p:cTn id="21" dur="800" decel="100000" fill="hold"/>
                                        <p:tgtEl>
                                          <p:spTgt spid="16"/>
                                        </p:tgtEl>
                                        <p:attrNameLst>
                                          <p:attrName>style.rotation</p:attrName>
                                        </p:attrNameLst>
                                      </p:cBhvr>
                                      <p:tavLst>
                                        <p:tav tm="0">
                                          <p:val>
                                            <p:fltVal val="-90"/>
                                          </p:val>
                                        </p:tav>
                                        <p:tav tm="100000">
                                          <p:val>
                                            <p:fltVal val="0"/>
                                          </p:val>
                                        </p:tav>
                                      </p:tavLst>
                                    </p:anim>
                                    <p:anim calcmode="lin" valueType="num">
                                      <p:cBhvr>
                                        <p:cTn id="22" dur="800" decel="100000" fill="hold"/>
                                        <p:tgtEl>
                                          <p:spTgt spid="16"/>
                                        </p:tgtEl>
                                        <p:attrNameLst>
                                          <p:attrName>ppt_x</p:attrName>
                                        </p:attrNameLst>
                                      </p:cBhvr>
                                      <p:tavLst>
                                        <p:tav tm="0">
                                          <p:val>
                                            <p:strVal val="#ppt_x+0.4"/>
                                          </p:val>
                                        </p:tav>
                                        <p:tav tm="100000">
                                          <p:val>
                                            <p:strVal val="#ppt_x-0.05"/>
                                          </p:val>
                                        </p:tav>
                                      </p:tavLst>
                                    </p:anim>
                                    <p:anim calcmode="lin" valueType="num">
                                      <p:cBhvr>
                                        <p:cTn id="23" dur="800" decel="100000" fill="hold"/>
                                        <p:tgtEl>
                                          <p:spTgt spid="1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online.wav"/>
                                        </p:tgtEl>
                                      </p:cMediaNode>
                                    </p:audio>
                                  </p:subTnLst>
                                </p:cTn>
                              </p:par>
                              <p:par>
                                <p:cTn id="26" presetID="16" presetClass="entr" presetSubtype="2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4" name="أستنتج هل كان الاحتكاك قبل بدء الكت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a:spLocks noChangeArrowheads="1"/>
          </p:cNvSpPr>
          <p:nvPr/>
        </p:nvSpPr>
        <p:spPr bwMode="auto">
          <a:xfrm>
            <a:off x="1143000" y="1905000"/>
            <a:ext cx="6481763" cy="2062103"/>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3200" b="1" dirty="0">
                <a:solidFill>
                  <a:schemeClr val="accent6">
                    <a:lumMod val="50000"/>
                  </a:schemeClr>
                </a:solidFill>
              </a:rPr>
              <a:t>نعم، الاحتكاك قبل بدء الحركة يكون أكبر منه في أثناء حركة الجسم  ولذلك تكون القوة اللازمة لتحريك الجسم من حالة السكون أكبر من القوة اللازمة للمحافظة على استمرار حركة الجسم.</a:t>
            </a:r>
            <a:endParaRPr lang="en-US" sz="3200" dirty="0">
              <a:solidFill>
                <a:schemeClr val="accent6">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نعم، الاحتكاك قبل بدء الحركة يكون أك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٣٠ مفرغ للكتابة عليه - Album on Imgur">
            <a:extLst>
              <a:ext uri="{FF2B5EF4-FFF2-40B4-BE49-F238E27FC236}">
                <a16:creationId xmlns:a16="http://schemas.microsoft.com/office/drawing/2014/main" id="{BD3BF476-F236-4D35-9DD5-C70484AD4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4" y="0"/>
            <a:ext cx="9245604" cy="624221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9">
            <a:extLst>
              <a:ext uri="{FF2B5EF4-FFF2-40B4-BE49-F238E27FC236}">
                <a16:creationId xmlns:a16="http://schemas.microsoft.com/office/drawing/2014/main" id="{103B8B11-CD54-4E44-9982-B77023423DDD}"/>
              </a:ext>
            </a:extLst>
          </p:cNvPr>
          <p:cNvGrpSpPr>
            <a:grpSpLocks/>
          </p:cNvGrpSpPr>
          <p:nvPr/>
        </p:nvGrpSpPr>
        <p:grpSpPr bwMode="auto">
          <a:xfrm>
            <a:off x="2743199" y="2567109"/>
            <a:ext cx="4533532" cy="1107996"/>
            <a:chOff x="4110402" y="476351"/>
            <a:chExt cx="4533564" cy="1108004"/>
          </a:xfrm>
          <a:noFill/>
        </p:grpSpPr>
        <p:sp>
          <p:nvSpPr>
            <p:cNvPr id="3" name="Flowchart: Stored Data 10">
              <a:extLst>
                <a:ext uri="{FF2B5EF4-FFF2-40B4-BE49-F238E27FC236}">
                  <a16:creationId xmlns:a16="http://schemas.microsoft.com/office/drawing/2014/main" id="{1CD1695B-6D1A-401F-AAD2-38FD5935A985}"/>
                </a:ext>
              </a:extLst>
            </p:cNvPr>
            <p:cNvSpPr/>
            <p:nvPr/>
          </p:nvSpPr>
          <p:spPr>
            <a:xfrm>
              <a:off x="5357818" y="500042"/>
              <a:ext cx="3286148" cy="857256"/>
            </a:xfrm>
            <a:prstGeom prst="flowChartOnlineStorage">
              <a:avLst/>
            </a:prstGeom>
            <a:grpFill/>
            <a:ln>
              <a:noFill/>
            </a:ln>
            <a:effectLst>
              <a:innerShdw blurRad="381000">
                <a:srgbClr val="990099"/>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4000" b="1">
                <a:ln w="9525">
                  <a:solidFill>
                    <a:schemeClr val="bg1"/>
                  </a:solidFill>
                  <a:prstDash val="solid"/>
                </a:ln>
                <a:solidFill>
                  <a:srgbClr val="7030A0"/>
                </a:solidFill>
                <a:effectLst>
                  <a:outerShdw blurRad="12700" dist="38100" dir="2700000" algn="tl" rotWithShape="0">
                    <a:schemeClr val="bg1">
                      <a:lumMod val="50000"/>
                    </a:schemeClr>
                  </a:outerShdw>
                </a:effectLst>
              </a:endParaRPr>
            </a:p>
          </p:txBody>
        </p:sp>
        <p:sp>
          <p:nvSpPr>
            <p:cNvPr id="5" name="Rectangle 12">
              <a:extLst>
                <a:ext uri="{FF2B5EF4-FFF2-40B4-BE49-F238E27FC236}">
                  <a16:creationId xmlns:a16="http://schemas.microsoft.com/office/drawing/2014/main" id="{A0235E78-C87A-4085-89D2-ED9796C08CBB}"/>
                </a:ext>
              </a:extLst>
            </p:cNvPr>
            <p:cNvSpPr/>
            <p:nvPr/>
          </p:nvSpPr>
          <p:spPr>
            <a:xfrm>
              <a:off x="4110402" y="476351"/>
              <a:ext cx="3376269" cy="1108004"/>
            </a:xfrm>
            <a:prstGeom prst="rect">
              <a:avLst/>
            </a:prstGeom>
            <a:grpFill/>
            <a:ln>
              <a:noFill/>
            </a:ln>
          </p:spPr>
          <p:txBody>
            <a:bodyPr wrap="none">
              <a:spAutoFit/>
            </a:bodyPr>
            <a:lstStyle/>
            <a:p>
              <a:pPr algn="r" rtl="1" fontAlgn="auto">
                <a:spcBef>
                  <a:spcPts val="0"/>
                </a:spcBef>
                <a:spcAft>
                  <a:spcPts val="0"/>
                </a:spcAft>
                <a:defRPr/>
              </a:pPr>
              <a:r>
                <a:rPr lang="ar-EG" sz="6600" b="1" dirty="0">
                  <a:ln w="9525">
                    <a:solidFill>
                      <a:schemeClr val="bg1"/>
                    </a:solidFill>
                    <a:prstDash val="solid"/>
                  </a:ln>
                  <a:effectLst>
                    <a:outerShdw blurRad="12700" dist="38100" dir="2700000" algn="tl" rotWithShape="0">
                      <a:schemeClr val="bg1">
                        <a:lumMod val="50000"/>
                      </a:schemeClr>
                    </a:outerShdw>
                  </a:effectLst>
                  <a:latin typeface="+mn-lt"/>
                  <a:cs typeface="+mn-cs"/>
                </a:rPr>
                <a:t>أَخْتَبِرُ نَفْسِي</a:t>
              </a:r>
            </a:p>
          </p:txBody>
        </p:sp>
      </p:grpSp>
    </p:spTree>
    <p:extLst>
      <p:ext uri="{BB962C8B-B14F-4D97-AF65-F5344CB8AC3E}">
        <p14:creationId xmlns:p14="http://schemas.microsoft.com/office/powerpoint/2010/main" val="304217885"/>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107281" y="1249128"/>
            <a:ext cx="6929438" cy="3525837"/>
            <a:chOff x="1142976" y="1331898"/>
            <a:chExt cx="6929486" cy="3525862"/>
          </a:xfrm>
          <a:noFill/>
        </p:grpSpPr>
        <p:grpSp>
          <p:nvGrpSpPr>
            <p:cNvPr id="22538" name="Group 13"/>
            <p:cNvGrpSpPr>
              <a:grpSpLocks/>
            </p:cNvGrpSpPr>
            <p:nvPr/>
          </p:nvGrpSpPr>
          <p:grpSpPr bwMode="auto">
            <a:xfrm>
              <a:off x="1142976" y="1500174"/>
              <a:ext cx="6929486" cy="3357586"/>
              <a:chOff x="571472" y="1785926"/>
              <a:chExt cx="8143932" cy="4286280"/>
            </a:xfrm>
            <a:grpFill/>
          </p:grpSpPr>
          <p:grpSp>
            <p:nvGrpSpPr>
              <p:cNvPr id="22541" name="Group 6"/>
              <p:cNvGrpSpPr>
                <a:grpSpLocks/>
              </p:cNvGrpSpPr>
              <p:nvPr/>
            </p:nvGrpSpPr>
            <p:grpSpPr bwMode="auto">
              <a:xfrm>
                <a:off x="571472" y="1785926"/>
                <a:ext cx="8143932" cy="4286280"/>
                <a:chOff x="642910" y="1785926"/>
                <a:chExt cx="8143932" cy="4286280"/>
              </a:xfrm>
              <a:grpFill/>
            </p:grpSpPr>
            <p:sp>
              <p:nvSpPr>
                <p:cNvPr id="17" name="Round Diagonal Corner Rectangle 4"/>
                <p:cNvSpPr/>
                <p:nvPr/>
              </p:nvSpPr>
              <p:spPr>
                <a:xfrm>
                  <a:off x="642910" y="1785926"/>
                  <a:ext cx="7929372" cy="4071459"/>
                </a:xfrm>
                <a:prstGeom prst="round2Diag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8" name="Round Diagonal Corner Rectangle 17"/>
                <p:cNvSpPr/>
                <p:nvPr/>
              </p:nvSpPr>
              <p:spPr>
                <a:xfrm>
                  <a:off x="857470" y="2000747"/>
                  <a:ext cx="7929372" cy="4071459"/>
                </a:xfrm>
                <a:prstGeom prst="round2Diag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pic>
            <p:nvPicPr>
              <p:cNvPr id="22542" name="Picture 15" descr="12%20(26).gif"/>
              <p:cNvPicPr>
                <a:picLocks noChangeAspect="1"/>
              </p:cNvPicPr>
              <p:nvPr/>
            </p:nvPicPr>
            <p:blipFill>
              <a:blip r:embed="rId5"/>
              <a:srcRect/>
              <a:stretch>
                <a:fillRect/>
              </a:stretch>
            </p:blipFill>
            <p:spPr bwMode="auto">
              <a:xfrm>
                <a:off x="1512735" y="2130092"/>
                <a:ext cx="819150" cy="523875"/>
              </a:xfrm>
              <a:prstGeom prst="rect">
                <a:avLst/>
              </a:prstGeom>
              <a:grpFill/>
              <a:ln w="9525">
                <a:noFill/>
                <a:miter lim="800000"/>
                <a:headEnd/>
                <a:tailEnd/>
              </a:ln>
            </p:spPr>
          </p:pic>
        </p:grpSp>
        <p:sp>
          <p:nvSpPr>
            <p:cNvPr id="22539" name="Rectangle 3"/>
            <p:cNvSpPr>
              <a:spLocks noChangeArrowheads="1"/>
            </p:cNvSpPr>
            <p:nvPr/>
          </p:nvSpPr>
          <p:spPr bwMode="auto">
            <a:xfrm>
              <a:off x="1622915" y="1331898"/>
              <a:ext cx="6000792" cy="1077226"/>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3200" b="1">
                  <a:solidFill>
                    <a:srgbClr val="FF0000"/>
                  </a:solidFill>
                  <a:latin typeface="Calibri" pitchFamily="34" charset="0"/>
                </a:rPr>
                <a:t>أَتَوَقَّعُ</a:t>
              </a:r>
              <a:r>
                <a:rPr lang="ar-SA" sz="3200" b="1">
                  <a:solidFill>
                    <a:srgbClr val="FF0000"/>
                  </a:solidFill>
                  <a:latin typeface="Calibri" pitchFamily="34" charset="0"/>
                </a:rPr>
                <a:t>.</a:t>
              </a:r>
              <a:r>
                <a:rPr lang="ar-EG" sz="3200" b="1">
                  <a:solidFill>
                    <a:srgbClr val="FF0000"/>
                  </a:solidFill>
                  <a:latin typeface="Calibri" pitchFamily="34" charset="0"/>
                </a:rPr>
                <a:t> </a:t>
              </a:r>
              <a:r>
                <a:rPr lang="ar-EG" sz="3200" b="1">
                  <a:latin typeface="Calibri" pitchFamily="34" charset="0"/>
                </a:rPr>
                <a:t>أيهما أكثر احتمالاً: الانزلاق فوق العشب، أم فوق الثلج؟ لماذا؟</a:t>
              </a:r>
            </a:p>
          </p:txBody>
        </p:sp>
        <p:sp>
          <p:nvSpPr>
            <p:cNvPr id="22540" name="Rectangle 4"/>
            <p:cNvSpPr>
              <a:spLocks noChangeArrowheads="1"/>
            </p:cNvSpPr>
            <p:nvPr/>
          </p:nvSpPr>
          <p:spPr bwMode="auto">
            <a:xfrm>
              <a:off x="2214545" y="3357562"/>
              <a:ext cx="5409161" cy="523224"/>
            </a:xfrm>
            <a:prstGeom prst="rect">
              <a:avLst/>
            </a:prstGeom>
            <a:grpFill/>
            <a:ln w="9525">
              <a:noFill/>
              <a:miter lim="800000"/>
              <a:headEnd/>
              <a:tailEnd/>
            </a:ln>
          </p:spPr>
          <p:txBody>
            <a:bodyPr>
              <a:spAutoFit/>
            </a:bodyPr>
            <a:lstStyle/>
            <a:p>
              <a:pPr algn="r" rtl="1"/>
              <a:endParaRPr lang="ar-SA" sz="2800">
                <a:latin typeface="Calibri" pitchFamily="34" charset="0"/>
              </a:endParaRPr>
            </a:p>
          </p:txBody>
        </p:sp>
      </p:grpSp>
      <p:sp>
        <p:nvSpPr>
          <p:cNvPr id="21" name="Rectangle 4"/>
          <p:cNvSpPr>
            <a:spLocks noChangeArrowheads="1"/>
          </p:cNvSpPr>
          <p:nvPr/>
        </p:nvSpPr>
        <p:spPr bwMode="auto">
          <a:xfrm>
            <a:off x="1908175" y="2857500"/>
            <a:ext cx="5759450" cy="2554288"/>
          </a:xfrm>
          <a:prstGeom prst="rect">
            <a:avLst/>
          </a:prstGeom>
          <a:noFill/>
          <a:ln w="9525">
            <a:noFill/>
            <a:miter lim="800000"/>
            <a:headEnd/>
            <a:tailEnd/>
          </a:ln>
        </p:spPr>
        <p:txBody>
          <a:bodyPr>
            <a:spAutoFit/>
          </a:bodyPr>
          <a:lstStyle/>
          <a:p>
            <a:pPr algn="ctr" rtl="1"/>
            <a:r>
              <a:rPr lang="ar-EG" sz="3200" b="1" dirty="0">
                <a:solidFill>
                  <a:schemeClr val="accent6">
                    <a:lumMod val="50000"/>
                  </a:schemeClr>
                </a:solidFill>
                <a:latin typeface="Calibri" pitchFamily="34" charset="0"/>
              </a:rPr>
              <a:t>أتوقع: الانزلاق فوق الثلج يكون أكثر سهولة من الانزلاق فوق العشب لأن قوة الاحتكاك بين الحذاء والثلج أقل من قوة الاحتكاك بين الحذاء والعشب.</a:t>
            </a:r>
            <a:endParaRPr lang="en-US" sz="3200" dirty="0">
              <a:solidFill>
                <a:schemeClr val="accent6">
                  <a:lumMod val="50000"/>
                </a:schemeClr>
              </a:solidFill>
              <a:latin typeface="Calibri" pitchFamily="34" charset="0"/>
            </a:endParaRPr>
          </a:p>
          <a:p>
            <a:pPr algn="ctr" rtl="1"/>
            <a:r>
              <a:rPr lang="en-US" sz="3200" dirty="0">
                <a:solidFill>
                  <a:schemeClr val="accent6">
                    <a:lumMod val="50000"/>
                  </a:schemeClr>
                </a:solidFill>
                <a:latin typeface="Calibri" pitchFamily="34" charset="0"/>
              </a:rPr>
              <a:t> </a:t>
            </a:r>
          </a:p>
        </p:txBody>
      </p:sp>
    </p:spTree>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2" decel="100000"/>
                                        <p:tgtEl>
                                          <p:spTgt spid="2"/>
                                        </p:tgtEl>
                                      </p:cBhvr>
                                    </p:animEffect>
                                    <p:animScale>
                                      <p:cBhvr>
                                        <p:cTn id="8" dur="192" decel="100000"/>
                                        <p:tgtEl>
                                          <p:spTgt spid="2"/>
                                        </p:tgtEl>
                                      </p:cBhvr>
                                      <p:from x="10000" y="10000"/>
                                      <p:to x="200000" y="450000"/>
                                    </p:animScale>
                                    <p:animScale>
                                      <p:cBhvr>
                                        <p:cTn id="9" dur="308" accel="100000" fill="hold">
                                          <p:stCondLst>
                                            <p:cond delay="192"/>
                                          </p:stCondLst>
                                        </p:cTn>
                                        <p:tgtEl>
                                          <p:spTgt spid="2"/>
                                        </p:tgtEl>
                                      </p:cBhvr>
                                      <p:from x="200000" y="450000"/>
                                      <p:to x="100000" y="100000"/>
                                    </p:animScale>
                                    <p:set>
                                      <p:cBhvr>
                                        <p:cTn id="10" dur="192" fill="hold"/>
                                        <p:tgtEl>
                                          <p:spTgt spid="2"/>
                                        </p:tgtEl>
                                        <p:attrNameLst>
                                          <p:attrName>ppt_x</p:attrName>
                                        </p:attrNameLst>
                                      </p:cBhvr>
                                      <p:to>
                                        <p:strVal val="(0.5)"/>
                                      </p:to>
                                    </p:set>
                                    <p:anim from="(0.5)" to="(#ppt_x)" calcmode="lin" valueType="num">
                                      <p:cBhvr>
                                        <p:cTn id="11" dur="308" accel="100000" fill="hold">
                                          <p:stCondLst>
                                            <p:cond delay="192"/>
                                          </p:stCondLst>
                                        </p:cTn>
                                        <p:tgtEl>
                                          <p:spTgt spid="2"/>
                                        </p:tgtEl>
                                        <p:attrNameLst>
                                          <p:attrName>ppt_x</p:attrName>
                                        </p:attrNameLst>
                                      </p:cBhvr>
                                    </p:anim>
                                    <p:set>
                                      <p:cBhvr>
                                        <p:cTn id="12" dur="192" fill="hold"/>
                                        <p:tgtEl>
                                          <p:spTgt spid="2"/>
                                        </p:tgtEl>
                                        <p:attrNameLst>
                                          <p:attrName>ppt_y</p:attrName>
                                        </p:attrNameLst>
                                      </p:cBhvr>
                                      <p:to>
                                        <p:strVal val="(#ppt_y+0.4)"/>
                                      </p:to>
                                    </p:set>
                                    <p:anim from="(#ppt_y+0.4)" to="(#ppt_y)" calcmode="lin" valueType="num">
                                      <p:cBhvr>
                                        <p:cTn id="13" dur="308" accel="100000" fill="hold">
                                          <p:stCondLst>
                                            <p:cond delay="192"/>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أَتَوَقَّعُ أيهما أكثر احتمالاً 2.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450" decel="100000" fill="hold"/>
                                        <p:tgtEl>
                                          <p:spTgt spid="21"/>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أتوقع الانزلا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143000" y="1382099"/>
            <a:ext cx="6929438" cy="3475651"/>
            <a:chOff x="1142976" y="1382084"/>
            <a:chExt cx="6929486" cy="3475676"/>
          </a:xfrm>
          <a:noFill/>
        </p:grpSpPr>
        <p:grpSp>
          <p:nvGrpSpPr>
            <p:cNvPr id="23562" name="Group 13"/>
            <p:cNvGrpSpPr>
              <a:grpSpLocks/>
            </p:cNvGrpSpPr>
            <p:nvPr/>
          </p:nvGrpSpPr>
          <p:grpSpPr bwMode="auto">
            <a:xfrm>
              <a:off x="1142976" y="1500174"/>
              <a:ext cx="6929486" cy="3357586"/>
              <a:chOff x="571472" y="1785926"/>
              <a:chExt cx="8143932" cy="4286280"/>
            </a:xfrm>
            <a:grpFill/>
          </p:grpSpPr>
          <p:grpSp>
            <p:nvGrpSpPr>
              <p:cNvPr id="23565" name="Group 6"/>
              <p:cNvGrpSpPr>
                <a:grpSpLocks/>
              </p:cNvGrpSpPr>
              <p:nvPr/>
            </p:nvGrpSpPr>
            <p:grpSpPr bwMode="auto">
              <a:xfrm>
                <a:off x="571472" y="1785926"/>
                <a:ext cx="8143932" cy="4286280"/>
                <a:chOff x="642910" y="1785926"/>
                <a:chExt cx="8143932" cy="4286280"/>
              </a:xfrm>
              <a:grpFill/>
            </p:grpSpPr>
            <p:sp>
              <p:nvSpPr>
                <p:cNvPr id="17" name="Round Diagonal Corner Rectangle 4"/>
                <p:cNvSpPr/>
                <p:nvPr/>
              </p:nvSpPr>
              <p:spPr>
                <a:xfrm>
                  <a:off x="642910" y="1785926"/>
                  <a:ext cx="7929372" cy="4071459"/>
                </a:xfrm>
                <a:prstGeom prst="round2Diag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8" name="Round Diagonal Corner Rectangle 17"/>
                <p:cNvSpPr/>
                <p:nvPr/>
              </p:nvSpPr>
              <p:spPr>
                <a:xfrm>
                  <a:off x="857470" y="2000747"/>
                  <a:ext cx="7929372" cy="4071459"/>
                </a:xfrm>
                <a:prstGeom prst="round2Diag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pic>
            <p:nvPicPr>
              <p:cNvPr id="23566" name="Picture 15" descr="12%20(26).gif"/>
              <p:cNvPicPr>
                <a:picLocks noChangeAspect="1"/>
              </p:cNvPicPr>
              <p:nvPr/>
            </p:nvPicPr>
            <p:blipFill>
              <a:blip r:embed="rId5"/>
              <a:srcRect/>
              <a:stretch>
                <a:fillRect/>
              </a:stretch>
            </p:blipFill>
            <p:spPr bwMode="auto">
              <a:xfrm>
                <a:off x="2108165" y="2631756"/>
                <a:ext cx="819150" cy="523875"/>
              </a:xfrm>
              <a:prstGeom prst="rect">
                <a:avLst/>
              </a:prstGeom>
              <a:grpFill/>
              <a:ln w="9525">
                <a:noFill/>
                <a:miter lim="800000"/>
                <a:headEnd/>
                <a:tailEnd/>
              </a:ln>
            </p:spPr>
          </p:pic>
        </p:grpSp>
        <p:sp>
          <p:nvSpPr>
            <p:cNvPr id="23563" name="Rectangle 3"/>
            <p:cNvSpPr>
              <a:spLocks noChangeArrowheads="1"/>
            </p:cNvSpPr>
            <p:nvPr/>
          </p:nvSpPr>
          <p:spPr bwMode="auto">
            <a:xfrm>
              <a:off x="1643042" y="1901129"/>
              <a:ext cx="6000792" cy="523224"/>
            </a:xfrm>
            <a:prstGeom prst="rect">
              <a:avLst/>
            </a:prstGeom>
            <a:grpFill/>
            <a:ln w="9525">
              <a:noFill/>
              <a:miter lim="800000"/>
              <a:headEnd/>
              <a:tailEnd/>
            </a:ln>
          </p:spPr>
          <p:txBody>
            <a:bodyPr>
              <a:spAutoFit/>
            </a:bodyPr>
            <a:lstStyle/>
            <a:p>
              <a:pPr algn="r" rtl="1"/>
              <a:endParaRPr lang="ar-SA" sz="2800">
                <a:latin typeface="Calibri" pitchFamily="34" charset="0"/>
              </a:endParaRPr>
            </a:p>
          </p:txBody>
        </p:sp>
        <p:sp>
          <p:nvSpPr>
            <p:cNvPr id="23564" name="Rectangle 4"/>
            <p:cNvSpPr>
              <a:spLocks noChangeArrowheads="1"/>
            </p:cNvSpPr>
            <p:nvPr/>
          </p:nvSpPr>
          <p:spPr bwMode="auto">
            <a:xfrm>
              <a:off x="1920405" y="1382084"/>
              <a:ext cx="5697195" cy="1569671"/>
            </a:xfrm>
            <a:prstGeom prst="rect">
              <a:avLst/>
            </a:prstGeom>
            <a:solidFill>
              <a:schemeClr val="accent3">
                <a:lumMod val="20000"/>
                <a:lumOff val="80000"/>
              </a:schemeClr>
            </a:solidFill>
            <a:ln w="9525">
              <a:noFill/>
              <a:miter lim="800000"/>
              <a:headEnd/>
              <a:tailEnd/>
            </a:ln>
          </p:spPr>
          <p:txBody>
            <a:bodyPr>
              <a:spAutoFit/>
            </a:bodyPr>
            <a:lstStyle/>
            <a:p>
              <a:pPr algn="ctr" rtl="1"/>
              <a:r>
                <a:rPr lang="ar-EG" sz="3200" b="1" dirty="0">
                  <a:solidFill>
                    <a:srgbClr val="FF0000"/>
                  </a:solidFill>
                  <a:latin typeface="Calibri" pitchFamily="34" charset="0"/>
                </a:rPr>
                <a:t>اَلتَّفْكيرُ النّاقِدُ</a:t>
              </a:r>
              <a:r>
                <a:rPr lang="ar-SA" sz="3200" b="1" dirty="0">
                  <a:solidFill>
                    <a:srgbClr val="FF0000"/>
                  </a:solidFill>
                  <a:latin typeface="Calibri" pitchFamily="34" charset="0"/>
                </a:rPr>
                <a:t>.</a:t>
              </a:r>
              <a:r>
                <a:rPr lang="ar-EG" sz="3200" b="1" dirty="0">
                  <a:solidFill>
                    <a:srgbClr val="FF0000"/>
                  </a:solidFill>
                  <a:latin typeface="Calibri" pitchFamily="34" charset="0"/>
                </a:rPr>
                <a:t> </a:t>
              </a:r>
              <a:r>
                <a:rPr lang="ar-EG" sz="3200" b="1" dirty="0">
                  <a:latin typeface="Calibri" pitchFamily="34" charset="0"/>
                </a:rPr>
                <a:t>يكثر التحذير من الانزلاقات في فصل الشتاء. لماذا يجعل الماء السطح زلقاً؟</a:t>
              </a:r>
            </a:p>
          </p:txBody>
        </p:sp>
      </p:grpSp>
      <p:sp>
        <p:nvSpPr>
          <p:cNvPr id="14" name="Rectangle 4"/>
          <p:cNvSpPr>
            <a:spLocks noChangeArrowheads="1"/>
          </p:cNvSpPr>
          <p:nvPr/>
        </p:nvSpPr>
        <p:spPr bwMode="auto">
          <a:xfrm>
            <a:off x="2411413" y="3573463"/>
            <a:ext cx="4572000" cy="1077912"/>
          </a:xfrm>
          <a:prstGeom prst="rect">
            <a:avLst/>
          </a:prstGeom>
          <a:noFill/>
          <a:ln w="9525">
            <a:noFill/>
            <a:miter lim="800000"/>
            <a:headEnd/>
            <a:tailEnd/>
          </a:ln>
        </p:spPr>
        <p:txBody>
          <a:bodyPr>
            <a:spAutoFit/>
          </a:bodyPr>
          <a:lstStyle/>
          <a:p>
            <a:pPr algn="ctr" rtl="1"/>
            <a:r>
              <a:rPr lang="ar-EG" sz="3200" b="1" dirty="0">
                <a:solidFill>
                  <a:schemeClr val="accent6">
                    <a:lumMod val="50000"/>
                  </a:schemeClr>
                </a:solidFill>
                <a:latin typeface="Calibri" pitchFamily="34" charset="0"/>
              </a:rPr>
              <a:t>يجعل الماء السطح زلقاً؛ لأنه يقلل من الاحتكاك على السطح.</a:t>
            </a:r>
            <a:endParaRPr lang="en-US" sz="3200" dirty="0">
              <a:solidFill>
                <a:schemeClr val="accent6">
                  <a:lumMod val="50000"/>
                </a:schemeClr>
              </a:solidFill>
              <a:latin typeface="Calibri" pitchFamily="34" charset="0"/>
            </a:endParaRPr>
          </a:p>
        </p:txBody>
      </p:sp>
    </p:spTree>
  </p:cSld>
  <p:clrMapOvr>
    <a:masterClrMapping/>
  </p:clrMapOvr>
  <p:transition>
    <p:newsflash/>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2" decel="100000"/>
                                        <p:tgtEl>
                                          <p:spTgt spid="2"/>
                                        </p:tgtEl>
                                      </p:cBhvr>
                                    </p:animEffect>
                                    <p:animScale>
                                      <p:cBhvr>
                                        <p:cTn id="8" dur="192" decel="100000"/>
                                        <p:tgtEl>
                                          <p:spTgt spid="2"/>
                                        </p:tgtEl>
                                      </p:cBhvr>
                                      <p:from x="10000" y="10000"/>
                                      <p:to x="200000" y="450000"/>
                                    </p:animScale>
                                    <p:animScale>
                                      <p:cBhvr>
                                        <p:cTn id="9" dur="308" accel="100000" fill="hold">
                                          <p:stCondLst>
                                            <p:cond delay="192"/>
                                          </p:stCondLst>
                                        </p:cTn>
                                        <p:tgtEl>
                                          <p:spTgt spid="2"/>
                                        </p:tgtEl>
                                      </p:cBhvr>
                                      <p:from x="200000" y="450000"/>
                                      <p:to x="100000" y="100000"/>
                                    </p:animScale>
                                    <p:set>
                                      <p:cBhvr>
                                        <p:cTn id="10" dur="192" fill="hold"/>
                                        <p:tgtEl>
                                          <p:spTgt spid="2"/>
                                        </p:tgtEl>
                                        <p:attrNameLst>
                                          <p:attrName>ppt_x</p:attrName>
                                        </p:attrNameLst>
                                      </p:cBhvr>
                                      <p:to>
                                        <p:strVal val="(0.5)"/>
                                      </p:to>
                                    </p:set>
                                    <p:anim from="(0.5)" to="(#ppt_x)" calcmode="lin" valueType="num">
                                      <p:cBhvr>
                                        <p:cTn id="11" dur="308" accel="100000" fill="hold">
                                          <p:stCondLst>
                                            <p:cond delay="192"/>
                                          </p:stCondLst>
                                        </p:cTn>
                                        <p:tgtEl>
                                          <p:spTgt spid="2"/>
                                        </p:tgtEl>
                                        <p:attrNameLst>
                                          <p:attrName>ppt_x</p:attrName>
                                        </p:attrNameLst>
                                      </p:cBhvr>
                                    </p:anim>
                                    <p:set>
                                      <p:cBhvr>
                                        <p:cTn id="12" dur="192" fill="hold"/>
                                        <p:tgtEl>
                                          <p:spTgt spid="2"/>
                                        </p:tgtEl>
                                        <p:attrNameLst>
                                          <p:attrName>ppt_y</p:attrName>
                                        </p:attrNameLst>
                                      </p:cBhvr>
                                      <p:to>
                                        <p:strVal val="(#ppt_y+0.4)"/>
                                      </p:to>
                                    </p:set>
                                    <p:anim from="(#ppt_y+0.4)" to="(#ppt_y)" calcmode="lin" valueType="num">
                                      <p:cBhvr>
                                        <p:cTn id="13" dur="308" accel="100000" fill="hold">
                                          <p:stCondLst>
                                            <p:cond delay="192"/>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تَّفْكيرُ النّاقِدُ يكثر التحذير من الانزلاقات.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450" decel="100000" fill="hold"/>
                                        <p:tgtEl>
                                          <p:spTgt spid="14"/>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يجعل الماء السطح زلقاً؛ لأنه يقل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5B8295B9-EB20-442A-A148-7BCCF6E7D5C6}"/>
              </a:ext>
            </a:extLst>
          </p:cNvPr>
          <p:cNvPicPr>
            <a:picLocks noChangeAspect="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44490" y="428623"/>
            <a:ext cx="8255000" cy="5713429"/>
          </a:xfrm>
          <a:prstGeom prst="rect">
            <a:avLst/>
          </a:prstGeom>
        </p:spPr>
      </p:pic>
      <p:grpSp>
        <p:nvGrpSpPr>
          <p:cNvPr id="4" name="Group 6"/>
          <p:cNvGrpSpPr>
            <a:grpSpLocks/>
          </p:cNvGrpSpPr>
          <p:nvPr/>
        </p:nvGrpSpPr>
        <p:grpSpPr bwMode="auto">
          <a:xfrm>
            <a:off x="3098671" y="428624"/>
            <a:ext cx="5759579" cy="2607237"/>
            <a:chOff x="3098661" y="428604"/>
            <a:chExt cx="5759619" cy="2097192"/>
          </a:xfrm>
          <a:noFill/>
        </p:grpSpPr>
        <p:sp>
          <p:nvSpPr>
            <p:cNvPr id="6" name="Regular Pentagon 5"/>
            <p:cNvSpPr/>
            <p:nvPr/>
          </p:nvSpPr>
          <p:spPr>
            <a:xfrm>
              <a:off x="4572000" y="428604"/>
              <a:ext cx="4286280" cy="1428760"/>
            </a:xfrm>
            <a:prstGeom prst="pentagon">
              <a:avLst/>
            </a:prstGeom>
            <a:grp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b="1">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Rectangle 1"/>
            <p:cNvSpPr/>
            <p:nvPr/>
          </p:nvSpPr>
          <p:spPr>
            <a:xfrm>
              <a:off x="3098661" y="1857364"/>
              <a:ext cx="2946659" cy="668432"/>
            </a:xfrm>
            <a:prstGeom prst="rect">
              <a:avLst/>
            </a:prstGeom>
            <a:grpFill/>
            <a:ln>
              <a:noFill/>
            </a:ln>
          </p:spPr>
          <p:txBody>
            <a:bodyPr wrap="none">
              <a:spAutoFit/>
            </a:bodyPr>
            <a:lstStyle/>
            <a:p>
              <a:pPr algn="r" rtl="1" fontAlgn="auto">
                <a:spcBef>
                  <a:spcPts val="0"/>
                </a:spcBef>
                <a:spcAft>
                  <a:spcPts val="0"/>
                </a:spcAft>
                <a:defRPr/>
              </a:pPr>
              <a:r>
                <a:rPr lang="ar-EG" sz="4800" b="1" dirty="0">
                  <a:ln w="9525">
                    <a:solidFill>
                      <a:schemeClr val="bg1"/>
                    </a:solidFill>
                    <a:prstDash val="solid"/>
                  </a:ln>
                  <a:effectLst>
                    <a:outerShdw blurRad="12700" dist="38100" dir="2700000" algn="tl" rotWithShape="0">
                      <a:schemeClr val="bg1">
                        <a:lumMod val="50000"/>
                      </a:schemeClr>
                    </a:outerShdw>
                  </a:effectLst>
                  <a:latin typeface="+mn-lt"/>
                  <a:cs typeface="+mn-cs"/>
                </a:rPr>
                <a:t>الدَّرْسُ الثّاني </a:t>
              </a:r>
            </a:p>
          </p:txBody>
        </p:sp>
      </p:grpSp>
      <p:sp>
        <p:nvSpPr>
          <p:cNvPr id="3" name="Rectangle 2"/>
          <p:cNvSpPr/>
          <p:nvPr/>
        </p:nvSpPr>
        <p:spPr bwMode="auto">
          <a:xfrm>
            <a:off x="2956046" y="3605047"/>
            <a:ext cx="3393879" cy="1107996"/>
          </a:xfrm>
          <a:prstGeom prst="rect">
            <a:avLst/>
          </a:prstGeom>
          <a:noFill/>
          <a:ln>
            <a:noFill/>
          </a:ln>
        </p:spPr>
        <p:txBody>
          <a:bodyPr wrap="none">
            <a:spAutoFit/>
          </a:bodyPr>
          <a:lstStyle/>
          <a:p>
            <a:pPr algn="ctr" rtl="1" fontAlgn="auto">
              <a:spcBef>
                <a:spcPts val="0"/>
              </a:spcBef>
              <a:spcAft>
                <a:spcPts val="0"/>
              </a:spcAft>
              <a:defRPr/>
            </a:pPr>
            <a:r>
              <a:rPr lang="ar-EG" sz="6600" b="1" dirty="0">
                <a:ln w="9525">
                  <a:solidFill>
                    <a:schemeClr val="bg1"/>
                  </a:solidFill>
                  <a:prstDash val="solid"/>
                </a:ln>
                <a:effectLst>
                  <a:outerShdw blurRad="12700" dist="38100" dir="2700000" algn="tl" rotWithShape="0">
                    <a:schemeClr val="bg1">
                      <a:lumMod val="50000"/>
                    </a:schemeClr>
                  </a:outerShdw>
                </a:effectLst>
                <a:latin typeface="+mn-lt"/>
                <a:cs typeface="+mn-cs"/>
              </a:rPr>
              <a:t>تغير الحركة</a:t>
            </a:r>
          </a:p>
        </p:txBody>
      </p:sp>
      <p:pic>
        <p:nvPicPr>
          <p:cNvPr id="4100" name="Picture 2" descr="http://whos.amung.us/serving/pro-ping.php?k=5gu7&amp;i=8dcba424&amp;t=New%20Page%201&amp;r=http%3A%2F%2Fprojects.nooor.com%2FSemaBrowsers%2FBookBrowserFC.aspx%3FSUrl%3DkpLw5vacy7%28Semanoor%29ej9dDAa%2FOThfIw4SMJfjLNhHvPErUB1BLyGadjL9VbfhXFf%28Semanoor%29vo0VFvLJLQgavQjydNrZjeBssCqu3A%28Semanoor%29E%28Semanoor%29mQvo6cobDaKezXTesi4VXXaROo6iZyVfKxfFgLXLnbZ%2FcWi25xgjmSD6EBTfn3Mx1QvYITCUF27Omsqck%2F66m5CyhMnteid2bVX3YTLZuV2QVnMCUaenxwfzse6Vq595JU8UM8XRArI%2FcX5VvA4SFlBIaUFPKLB3XW05s965eC3QxTidIXtlK4vvmnWwlUE1f09e3TnAMT5Jd6kN%2F538W9Vplu1sTF3HZEUSdDgHk33N3WH9iohyj%2F4SrQ%3D%3D&amp;s=&amp;p=&amp;o=xp&amp;b=ff&amp;u=f&amp;v=0.50&amp;a=t&amp;l=f&amp;f=f&amp;rand=30994883">
            <a:hlinkClick r:id="rId5"/>
          </p:cNvPr>
          <p:cNvPicPr>
            <a:picLocks noChangeAspect="1" noChangeArrowheads="1"/>
          </p:cNvPicPr>
          <p:nvPr/>
        </p:nvPicPr>
        <p:blipFill>
          <a:blip r:embed="rId6"/>
          <a:srcRect/>
          <a:stretch>
            <a:fillRect/>
          </a:stretch>
        </p:blipFill>
        <p:spPr bwMode="auto">
          <a:xfrm>
            <a:off x="855663" y="-136525"/>
            <a:ext cx="9525" cy="9525"/>
          </a:xfrm>
          <a:prstGeom prst="rect">
            <a:avLst/>
          </a:prstGeom>
          <a:noFill/>
          <a:ln w="9525">
            <a:noFill/>
            <a:miter lim="800000"/>
            <a:headEnd/>
            <a:tailEnd/>
          </a:ln>
        </p:spPr>
      </p:pic>
      <p:pic>
        <p:nvPicPr>
          <p:cNvPr id="4101" name="Picture 3" descr="http://whos.amung.us/piwidget/5gu7/"/>
          <p:cNvPicPr>
            <a:picLocks noChangeAspect="1" noChangeArrowheads="1"/>
          </p:cNvPicPr>
          <p:nvPr/>
        </p:nvPicPr>
        <p:blipFill>
          <a:blip r:embed="rId6"/>
          <a:srcRect/>
          <a:stretch>
            <a:fillRect/>
          </a:stretch>
        </p:blipFill>
        <p:spPr bwMode="auto">
          <a:xfrm>
            <a:off x="92075" y="138113"/>
            <a:ext cx="9525" cy="9525"/>
          </a:xfrm>
          <a:prstGeom prst="rect">
            <a:avLst/>
          </a:prstGeom>
          <a:noFill/>
          <a:ln w="9525">
            <a:noFill/>
            <a:miter lim="800000"/>
            <a:headEnd/>
            <a:tailEnd/>
          </a:ln>
        </p:spPr>
      </p:pic>
    </p:spTree>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62849" y="3528060"/>
            <a:ext cx="2037902" cy="2438400"/>
          </a:xfrm>
          <a:prstGeom prst="roundRect">
            <a:avLst/>
          </a:prstGeom>
          <a:solidFill>
            <a:schemeClr val="accent3">
              <a:lumMod val="20000"/>
              <a:lumOff val="8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5738272" y="3600450"/>
            <a:ext cx="2057399" cy="2062103"/>
          </a:xfrm>
          <a:prstGeom prst="rect">
            <a:avLst/>
          </a:prstGeom>
          <a:noFill/>
          <a:ln w="9525">
            <a:noFill/>
            <a:miter lim="800000"/>
            <a:headEnd/>
            <a:tailEnd/>
          </a:ln>
        </p:spPr>
        <p:txBody>
          <a:bodyPr wrap="square">
            <a:spAutoFit/>
          </a:bodyPr>
          <a:lstStyle/>
          <a:p>
            <a:pPr algn="ctr"/>
            <a:r>
              <a:rPr lang="ar-EG" sz="3200" b="1" dirty="0">
                <a:solidFill>
                  <a:schemeClr val="accent6">
                    <a:lumMod val="50000"/>
                  </a:schemeClr>
                </a:solidFill>
                <a:latin typeface="Calibri" pitchFamily="34" charset="0"/>
              </a:rPr>
              <a:t>قاعدة الحذاء الحديدية تقلل الاحتكاك مع سطح الجليد.</a:t>
            </a:r>
            <a:endParaRPr lang="en-US" sz="3200" b="1" dirty="0">
              <a:solidFill>
                <a:schemeClr val="accent6">
                  <a:lumMod val="50000"/>
                </a:schemeClr>
              </a:solidFill>
              <a:latin typeface="Calibri" pitchFamily="34" charset="0"/>
            </a:endParaRPr>
          </a:p>
        </p:txBody>
      </p:sp>
      <p:grpSp>
        <p:nvGrpSpPr>
          <p:cNvPr id="7" name="مجموعة 6"/>
          <p:cNvGrpSpPr/>
          <p:nvPr/>
        </p:nvGrpSpPr>
        <p:grpSpPr>
          <a:xfrm>
            <a:off x="990600" y="1295400"/>
            <a:ext cx="5486400" cy="4610100"/>
            <a:chOff x="914400" y="76200"/>
            <a:chExt cx="5486400" cy="4610100"/>
          </a:xfrm>
        </p:grpSpPr>
        <p:pic>
          <p:nvPicPr>
            <p:cNvPr id="24581" name="Picture 5"/>
            <p:cNvPicPr>
              <a:picLocks noChangeAspect="1" noChangeArrowheads="1"/>
            </p:cNvPicPr>
            <p:nvPr/>
          </p:nvPicPr>
          <p:blipFill>
            <a:blip r:embed="rId5">
              <a:lum contrast="30000"/>
            </a:blip>
            <a:srcRect r="49725"/>
            <a:stretch>
              <a:fillRect/>
            </a:stretch>
          </p:blipFill>
          <p:spPr bwMode="auto">
            <a:xfrm>
              <a:off x="914400" y="76200"/>
              <a:ext cx="3733800" cy="4610100"/>
            </a:xfrm>
            <a:prstGeom prst="rect">
              <a:avLst/>
            </a:prstGeom>
            <a:noFill/>
            <a:ln w="9525">
              <a:noFill/>
              <a:miter lim="800000"/>
              <a:headEnd/>
              <a:tailEnd/>
            </a:ln>
            <a:effectLst/>
          </p:spPr>
        </p:pic>
        <p:pic>
          <p:nvPicPr>
            <p:cNvPr id="6" name="Picture 5"/>
            <p:cNvPicPr>
              <a:picLocks noChangeAspect="1" noChangeArrowheads="1"/>
            </p:cNvPicPr>
            <p:nvPr/>
          </p:nvPicPr>
          <p:blipFill>
            <a:blip r:embed="rId5">
              <a:lum contrast="30000"/>
            </a:blip>
            <a:srcRect l="50276" r="26126" b="57025"/>
            <a:stretch>
              <a:fillRect/>
            </a:stretch>
          </p:blipFill>
          <p:spPr bwMode="auto">
            <a:xfrm>
              <a:off x="4648200" y="76200"/>
              <a:ext cx="1752600" cy="1981200"/>
            </a:xfrm>
            <a:prstGeom prst="rect">
              <a:avLst/>
            </a:prstGeom>
            <a:noFill/>
            <a:ln w="9525">
              <a:noFill/>
              <a:miter lim="800000"/>
              <a:headEnd/>
              <a:tailEnd/>
            </a:ln>
            <a:effectLst/>
          </p:spPr>
        </p:pic>
      </p:grpSp>
    </p:spTree>
  </p:cSld>
  <p:clrMapOvr>
    <a:masterClrMapping/>
  </p:clrMapOvr>
  <p:transition>
    <p:push dir="u"/>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0029 - Windows error sound.wav"/>
                                        </p:tgtEl>
                                      </p:cMediaNode>
                                    </p:audio>
                                  </p:sub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4" name="قاعدة الحذاء الحديدية تقلل الاحتكا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المكتب\ملف الإعدادات\إطارات\زخارف 1 محول\براويز سميكة\0005.jpg">
            <a:extLst>
              <a:ext uri="{FF2B5EF4-FFF2-40B4-BE49-F238E27FC236}">
                <a16:creationId xmlns:a16="http://schemas.microsoft.com/office/drawing/2014/main" id="{955618EB-AD3A-46FC-A29C-79EA166C27BC}"/>
              </a:ext>
            </a:extLst>
          </p:cNvPr>
          <p:cNvPicPr>
            <a:picLocks noChangeAspect="1" noChangeArrowheads="1"/>
          </p:cNvPicPr>
          <p:nvPr/>
        </p:nvPicPr>
        <p:blipFill>
          <a:blip r:embed="rId3"/>
          <a:stretch>
            <a:fillRect/>
          </a:stretch>
        </p:blipFill>
        <p:spPr bwMode="auto">
          <a:xfrm>
            <a:off x="2057400" y="2667000"/>
            <a:ext cx="4450031" cy="2057076"/>
          </a:xfrm>
          <a:prstGeom prst="rect">
            <a:avLst/>
          </a:prstGeom>
          <a:noFill/>
          <a:effectLst/>
        </p:spPr>
      </p:pic>
      <p:sp>
        <p:nvSpPr>
          <p:cNvPr id="2" name="Rectangle 1">
            <a:extLst>
              <a:ext uri="{FF2B5EF4-FFF2-40B4-BE49-F238E27FC236}">
                <a16:creationId xmlns:a16="http://schemas.microsoft.com/office/drawing/2014/main" id="{0795F6E8-2920-44D7-8866-F082FD950136}"/>
              </a:ext>
            </a:extLst>
          </p:cNvPr>
          <p:cNvSpPr>
            <a:spLocks noChangeArrowheads="1"/>
          </p:cNvSpPr>
          <p:nvPr/>
        </p:nvSpPr>
        <p:spPr bwMode="auto">
          <a:xfrm>
            <a:off x="3257382" y="3200400"/>
            <a:ext cx="2629235" cy="707881"/>
          </a:xfrm>
          <a:prstGeom prst="rect">
            <a:avLst/>
          </a:prstGeom>
          <a:noFill/>
          <a:ln w="9525">
            <a:noFill/>
            <a:miter lim="800000"/>
            <a:headEnd/>
            <a:tailEnd/>
          </a:ln>
        </p:spPr>
        <p:txBody>
          <a:bodyPr wrap="none">
            <a:spAutoFit/>
          </a:bodyPr>
          <a:lstStyle/>
          <a:p>
            <a:pPr algn="r" rtl="1"/>
            <a:r>
              <a:rPr lang="ar-EG" sz="4000" b="1">
                <a:latin typeface="Calibri" pitchFamily="34" charset="0"/>
              </a:rPr>
              <a:t>مُرَاجَعَةُ الدَّرْسِ</a:t>
            </a:r>
            <a:endParaRPr lang="ar-EG" sz="4000">
              <a:latin typeface="Calibri" pitchFamily="34" charset="0"/>
            </a:endParaRPr>
          </a:p>
        </p:txBody>
      </p:sp>
    </p:spTree>
    <p:extLst>
      <p:ext uri="{BB962C8B-B14F-4D97-AF65-F5344CB8AC3E}">
        <p14:creationId xmlns:p14="http://schemas.microsoft.com/office/powerpoint/2010/main" val="3770616871"/>
      </p:ext>
    </p:extLst>
  </p:cSld>
  <p:clrMapOvr>
    <a:masterClrMapping/>
  </p:clrMapOvr>
  <p:transition>
    <p:sndAc>
      <p:stSnd>
        <p:snd r:embed="rId2" name="0026 - غلق الويندوز.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4626" y="379629"/>
            <a:ext cx="3414717" cy="923330"/>
          </a:xfrm>
          <a:prstGeom prst="rect">
            <a:avLst/>
          </a:prstGeom>
          <a:ln/>
        </p:spPr>
        <p:style>
          <a:lnRef idx="1">
            <a:schemeClr val="accent2"/>
          </a:lnRef>
          <a:fillRef idx="3">
            <a:schemeClr val="accent2"/>
          </a:fillRef>
          <a:effectRef idx="2">
            <a:schemeClr val="accent2"/>
          </a:effectRef>
          <a:fontRef idx="minor">
            <a:schemeClr val="lt1"/>
          </a:fontRef>
        </p:style>
        <p:txBody>
          <a:bodyPr wrap="none">
            <a:spAutoFit/>
          </a:bodyPr>
          <a:lstStyle/>
          <a:p>
            <a:pPr algn="r" rtl="1" fontAlgn="auto">
              <a:spcBef>
                <a:spcPts val="0"/>
              </a:spcBef>
              <a:spcAft>
                <a:spcPts val="0"/>
              </a:spcAft>
              <a:defRPr/>
            </a:pPr>
            <a:r>
              <a:rPr lang="ar-EG" sz="5400" b="1" spc="50" dirty="0">
                <a:ln w="0"/>
                <a:solidFill>
                  <a:schemeClr val="bg2"/>
                </a:solidFill>
                <a:effectLst>
                  <a:innerShdw blurRad="63500" dist="50800" dir="13500000">
                    <a:srgbClr val="000000">
                      <a:alpha val="50000"/>
                    </a:srgbClr>
                  </a:innerShdw>
                </a:effectLst>
                <a:latin typeface="+mn-lt"/>
                <a:cs typeface="+mn-cs"/>
              </a:rPr>
              <a:t>مُلَخَّصٌ مُصَوَّرٌ</a:t>
            </a:r>
          </a:p>
        </p:txBody>
      </p:sp>
      <p:grpSp>
        <p:nvGrpSpPr>
          <p:cNvPr id="4" name="Group 13"/>
          <p:cNvGrpSpPr>
            <a:grpSpLocks/>
          </p:cNvGrpSpPr>
          <p:nvPr/>
        </p:nvGrpSpPr>
        <p:grpSpPr bwMode="auto">
          <a:xfrm>
            <a:off x="285750" y="2286000"/>
            <a:ext cx="4929188" cy="3286125"/>
            <a:chOff x="285720" y="2214554"/>
            <a:chExt cx="4929222" cy="3286148"/>
          </a:xfrm>
          <a:noFill/>
        </p:grpSpPr>
        <p:grpSp>
          <p:nvGrpSpPr>
            <p:cNvPr id="25606" name="Group 8"/>
            <p:cNvGrpSpPr>
              <a:grpSpLocks/>
            </p:cNvGrpSpPr>
            <p:nvPr/>
          </p:nvGrpSpPr>
          <p:grpSpPr bwMode="auto">
            <a:xfrm>
              <a:off x="285720" y="2214554"/>
              <a:ext cx="4929222" cy="3286148"/>
              <a:chOff x="428596" y="214290"/>
              <a:chExt cx="8358246" cy="5786502"/>
            </a:xfrm>
            <a:grpFill/>
          </p:grpSpPr>
          <p:grpSp>
            <p:nvGrpSpPr>
              <p:cNvPr id="25608" name="Group 4"/>
              <p:cNvGrpSpPr>
                <a:grpSpLocks/>
              </p:cNvGrpSpPr>
              <p:nvPr/>
            </p:nvGrpSpPr>
            <p:grpSpPr bwMode="auto">
              <a:xfrm>
                <a:off x="428596" y="214290"/>
                <a:ext cx="8358246" cy="5786502"/>
                <a:chOff x="428596" y="214290"/>
                <a:chExt cx="8358246" cy="5786502"/>
              </a:xfrm>
              <a:grpFill/>
            </p:grpSpPr>
            <p:sp>
              <p:nvSpPr>
                <p:cNvPr id="12" name="Wave 11"/>
                <p:cNvSpPr/>
                <p:nvPr/>
              </p:nvSpPr>
              <p:spPr>
                <a:xfrm>
                  <a:off x="571472" y="214290"/>
                  <a:ext cx="8001056" cy="5786502"/>
                </a:xfrm>
                <a:prstGeom prst="wave">
                  <a:avLst>
                    <a:gd name="adj1" fmla="val 11869"/>
                    <a:gd name="adj2" fmla="val -339"/>
                  </a:avLst>
                </a:prstGeom>
                <a:grpFill/>
                <a:ln w="76200">
                  <a:noFill/>
                </a:ln>
                <a:effectLst>
                  <a:innerShdw blurRad="1270000">
                    <a:schemeClr val="bg1"/>
                  </a:innerShdw>
                </a:effectLst>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13" name="Wave 2"/>
                <p:cNvSpPr/>
                <p:nvPr/>
              </p:nvSpPr>
              <p:spPr>
                <a:xfrm rot="5400000">
                  <a:off x="2500298" y="-928718"/>
                  <a:ext cx="4214842" cy="8358246"/>
                </a:xfrm>
                <a:prstGeom prst="wave">
                  <a:avLst>
                    <a:gd name="adj1" fmla="val 5067"/>
                    <a:gd name="adj2" fmla="val 0"/>
                  </a:avLst>
                </a:prstGeom>
                <a:grpFill/>
                <a:ln w="76200">
                  <a:noFill/>
                </a:ln>
              </p:spPr>
              <p:style>
                <a:lnRef idx="0">
                  <a:schemeClr val="accent3"/>
                </a:lnRef>
                <a:fillRef idx="3">
                  <a:schemeClr val="accent3"/>
                </a:fillRef>
                <a:effectRef idx="3">
                  <a:schemeClr val="accent3"/>
                </a:effectRef>
                <a:fontRef idx="minor">
                  <a:schemeClr val="lt1"/>
                </a:fontRef>
              </p:style>
              <p:txBody>
                <a:bodyPr rtlCol="1" anchor="ctr"/>
                <a:lstStyle/>
                <a:p>
                  <a:pPr algn="ctr" rtl="1" fontAlgn="auto">
                    <a:spcBef>
                      <a:spcPts val="0"/>
                    </a:spcBef>
                    <a:spcAft>
                      <a:spcPts val="0"/>
                    </a:spcAft>
                    <a:defRPr/>
                  </a:pPr>
                  <a:endParaRPr lang="ar-EG"/>
                </a:p>
              </p:txBody>
            </p:sp>
          </p:grpSp>
          <p:pic>
            <p:nvPicPr>
              <p:cNvPr id="25609" name="Picture 10" descr="karekano03.gif"/>
              <p:cNvPicPr>
                <a:picLocks noChangeAspect="1"/>
              </p:cNvPicPr>
              <p:nvPr/>
            </p:nvPicPr>
            <p:blipFill>
              <a:blip r:embed="rId6"/>
              <a:srcRect/>
              <a:stretch>
                <a:fillRect/>
              </a:stretch>
            </p:blipFill>
            <p:spPr bwMode="auto">
              <a:xfrm>
                <a:off x="1882204" y="2226617"/>
                <a:ext cx="1666875" cy="600076"/>
              </a:xfrm>
              <a:prstGeom prst="rect">
                <a:avLst/>
              </a:prstGeom>
              <a:grpFill/>
              <a:ln w="9525">
                <a:noFill/>
                <a:miter lim="800000"/>
                <a:headEnd/>
                <a:tailEnd/>
              </a:ln>
            </p:spPr>
          </p:pic>
        </p:grpSp>
        <p:sp>
          <p:nvSpPr>
            <p:cNvPr id="25607" name="Rectangle 3"/>
            <p:cNvSpPr>
              <a:spLocks noChangeArrowheads="1"/>
            </p:cNvSpPr>
            <p:nvPr/>
          </p:nvSpPr>
          <p:spPr bwMode="auto">
            <a:xfrm>
              <a:off x="642910" y="2997519"/>
              <a:ext cx="3929074" cy="2062117"/>
            </a:xfrm>
            <a:prstGeom prst="rect">
              <a:avLst/>
            </a:prstGeom>
            <a:solidFill>
              <a:schemeClr val="accent6">
                <a:lumMod val="20000"/>
                <a:lumOff val="80000"/>
              </a:schemeClr>
            </a:solidFill>
            <a:ln w="9525">
              <a:noFill/>
              <a:miter lim="800000"/>
              <a:headEnd/>
              <a:tailEnd/>
            </a:ln>
          </p:spPr>
          <p:txBody>
            <a:bodyPr>
              <a:spAutoFit/>
            </a:bodyPr>
            <a:lstStyle/>
            <a:p>
              <a:pPr algn="ctr" rtl="1"/>
              <a:r>
                <a:rPr lang="ar-EG" sz="3200" b="1" dirty="0">
                  <a:solidFill>
                    <a:schemeClr val="accent6">
                      <a:lumMod val="50000"/>
                    </a:schemeClr>
                  </a:solidFill>
                  <a:latin typeface="Calibri" pitchFamily="34" charset="0"/>
                </a:rPr>
                <a:t>القوى المتزنة هي مجموعة القوى التي يلغي بعضها تأثير بعض عندما تؤثر في جسم.</a:t>
              </a:r>
            </a:p>
          </p:txBody>
        </p:sp>
      </p:grpSp>
      <p:pic>
        <p:nvPicPr>
          <p:cNvPr id="25618" name="Picture 18"/>
          <p:cNvPicPr>
            <a:picLocks noChangeAspect="1" noChangeArrowheads="1"/>
          </p:cNvPicPr>
          <p:nvPr/>
        </p:nvPicPr>
        <p:blipFill>
          <a:blip r:embed="rId7">
            <a:lum contrast="30000"/>
          </a:blip>
          <a:srcRect b="64836"/>
          <a:stretch>
            <a:fillRect/>
          </a:stretch>
        </p:blipFill>
        <p:spPr bwMode="auto">
          <a:xfrm>
            <a:off x="5638800" y="2971800"/>
            <a:ext cx="3095625" cy="2347912"/>
          </a:xfrm>
          <a:prstGeom prst="rect">
            <a:avLst/>
          </a:prstGeom>
          <a:noFill/>
          <a:ln w="9525">
            <a:noFill/>
            <a:miter lim="800000"/>
            <a:headEnd/>
            <a:tailEnd/>
          </a:ln>
          <a:effectLst/>
        </p:spPr>
      </p:pic>
    </p:spTree>
  </p:cSld>
  <p:clrMapOvr>
    <a:masterClrMapping/>
  </p:clrMapOvr>
  <p:transition>
    <p:comb dir="vert"/>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9" presetID="17" presetClass="entr" presetSubtype="1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مُلَخَّصٌ مُصَوَّرٌ.wav"/>
                                        </p:tgtEl>
                                      </p:cMediaNode>
                                    </p:audio>
                                  </p:sub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5" name="القوى المتزنة هي مجموعة.wav"/>
                                        </p:tgtEl>
                                      </p:cMediaNode>
                                    </p:audio>
                                  </p:subTnLst>
                                </p:cTn>
                              </p:par>
                              <p:par>
                                <p:cTn id="21" presetID="4" presetClass="entr" presetSubtype="16" fill="hold" nodeType="withEffect">
                                  <p:stCondLst>
                                    <p:cond delay="0"/>
                                  </p:stCondLst>
                                  <p:childTnLst>
                                    <p:set>
                                      <p:cBhvr>
                                        <p:cTn id="22" dur="1" fill="hold">
                                          <p:stCondLst>
                                            <p:cond delay="0"/>
                                          </p:stCondLst>
                                        </p:cTn>
                                        <p:tgtEl>
                                          <p:spTgt spid="25618"/>
                                        </p:tgtEl>
                                        <p:attrNameLst>
                                          <p:attrName>style.visibility</p:attrName>
                                        </p:attrNameLst>
                                      </p:cBhvr>
                                      <p:to>
                                        <p:strVal val="visible"/>
                                      </p:to>
                                    </p:set>
                                    <p:animEffect transition="in" filter="box(in)">
                                      <p:cBhvr>
                                        <p:cTn id="23" dur="500"/>
                                        <p:tgtEl>
                                          <p:spTgt spid="25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285750" y="2286000"/>
            <a:ext cx="4929188" cy="3286125"/>
            <a:chOff x="285720" y="2214554"/>
            <a:chExt cx="4929222" cy="3286148"/>
          </a:xfrm>
          <a:noFill/>
        </p:grpSpPr>
        <p:grpSp>
          <p:nvGrpSpPr>
            <p:cNvPr id="26630" name="Group 8"/>
            <p:cNvGrpSpPr>
              <a:grpSpLocks/>
            </p:cNvGrpSpPr>
            <p:nvPr/>
          </p:nvGrpSpPr>
          <p:grpSpPr bwMode="auto">
            <a:xfrm>
              <a:off x="285720" y="2214554"/>
              <a:ext cx="4929222" cy="3286148"/>
              <a:chOff x="428596" y="214290"/>
              <a:chExt cx="8358246" cy="5786502"/>
            </a:xfrm>
            <a:grpFill/>
          </p:grpSpPr>
          <p:grpSp>
            <p:nvGrpSpPr>
              <p:cNvPr id="26632" name="Group 4"/>
              <p:cNvGrpSpPr>
                <a:grpSpLocks/>
              </p:cNvGrpSpPr>
              <p:nvPr/>
            </p:nvGrpSpPr>
            <p:grpSpPr bwMode="auto">
              <a:xfrm>
                <a:off x="428596" y="214290"/>
                <a:ext cx="8358246" cy="5786502"/>
                <a:chOff x="428596" y="214290"/>
                <a:chExt cx="8358246" cy="5786502"/>
              </a:xfrm>
              <a:grpFill/>
            </p:grpSpPr>
            <p:sp>
              <p:nvSpPr>
                <p:cNvPr id="12" name="Wave 11"/>
                <p:cNvSpPr/>
                <p:nvPr/>
              </p:nvSpPr>
              <p:spPr>
                <a:xfrm>
                  <a:off x="571472" y="214290"/>
                  <a:ext cx="8001056" cy="5786502"/>
                </a:xfrm>
                <a:prstGeom prst="wave">
                  <a:avLst>
                    <a:gd name="adj1" fmla="val 11869"/>
                    <a:gd name="adj2" fmla="val -339"/>
                  </a:avLst>
                </a:prstGeom>
                <a:grpFill/>
                <a:ln w="76200">
                  <a:noFill/>
                </a:ln>
                <a:effectLst>
                  <a:innerShdw blurRad="1270000">
                    <a:schemeClr val="bg1"/>
                  </a:innerShdw>
                </a:effectLst>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solidFill>
                      <a:schemeClr val="accent6">
                        <a:lumMod val="50000"/>
                      </a:schemeClr>
                    </a:solidFill>
                  </a:endParaRPr>
                </a:p>
              </p:txBody>
            </p:sp>
            <p:sp>
              <p:nvSpPr>
                <p:cNvPr id="13" name="Wave 2"/>
                <p:cNvSpPr/>
                <p:nvPr/>
              </p:nvSpPr>
              <p:spPr>
                <a:xfrm rot="5400000">
                  <a:off x="2500298" y="-928718"/>
                  <a:ext cx="4214842" cy="8358246"/>
                </a:xfrm>
                <a:prstGeom prst="wave">
                  <a:avLst>
                    <a:gd name="adj1" fmla="val 5067"/>
                    <a:gd name="adj2" fmla="val 0"/>
                  </a:avLst>
                </a:prstGeom>
                <a:grpFill/>
                <a:ln w="76200">
                  <a:noFill/>
                </a:ln>
              </p:spPr>
              <p:style>
                <a:lnRef idx="0">
                  <a:schemeClr val="accent3"/>
                </a:lnRef>
                <a:fillRef idx="3">
                  <a:schemeClr val="accent3"/>
                </a:fillRef>
                <a:effectRef idx="3">
                  <a:schemeClr val="accent3"/>
                </a:effectRef>
                <a:fontRef idx="minor">
                  <a:schemeClr val="lt1"/>
                </a:fontRef>
              </p:style>
              <p:txBody>
                <a:bodyPr rtlCol="1" anchor="ctr"/>
                <a:lstStyle/>
                <a:p>
                  <a:pPr algn="ctr" rtl="1" fontAlgn="auto">
                    <a:spcBef>
                      <a:spcPts val="0"/>
                    </a:spcBef>
                    <a:spcAft>
                      <a:spcPts val="0"/>
                    </a:spcAft>
                    <a:defRPr/>
                  </a:pPr>
                  <a:endParaRPr lang="ar-EG">
                    <a:solidFill>
                      <a:schemeClr val="accent6">
                        <a:lumMod val="50000"/>
                      </a:schemeClr>
                    </a:solidFill>
                  </a:endParaRPr>
                </a:p>
              </p:txBody>
            </p:sp>
          </p:grpSp>
          <p:pic>
            <p:nvPicPr>
              <p:cNvPr id="26633" name="Picture 10" descr="karekano03.gif"/>
              <p:cNvPicPr>
                <a:picLocks noChangeAspect="1"/>
              </p:cNvPicPr>
              <p:nvPr/>
            </p:nvPicPr>
            <p:blipFill>
              <a:blip r:embed="rId4"/>
              <a:srcRect/>
              <a:stretch>
                <a:fillRect/>
              </a:stretch>
            </p:blipFill>
            <p:spPr bwMode="auto">
              <a:xfrm>
                <a:off x="1285852" y="428604"/>
                <a:ext cx="1666875" cy="600075"/>
              </a:xfrm>
              <a:prstGeom prst="rect">
                <a:avLst/>
              </a:prstGeom>
              <a:grpFill/>
              <a:ln w="9525">
                <a:noFill/>
                <a:miter lim="800000"/>
                <a:headEnd/>
                <a:tailEnd/>
              </a:ln>
            </p:spPr>
          </p:pic>
        </p:grpSp>
        <p:sp>
          <p:nvSpPr>
            <p:cNvPr id="26631" name="Rectangle 3"/>
            <p:cNvSpPr>
              <a:spLocks noChangeArrowheads="1"/>
            </p:cNvSpPr>
            <p:nvPr/>
          </p:nvSpPr>
          <p:spPr bwMode="auto">
            <a:xfrm>
              <a:off x="755549" y="3143246"/>
              <a:ext cx="3929074" cy="1569671"/>
            </a:xfrm>
            <a:prstGeom prst="rect">
              <a:avLst/>
            </a:prstGeom>
            <a:grpFill/>
            <a:ln w="9525">
              <a:noFill/>
              <a:miter lim="800000"/>
              <a:headEnd/>
              <a:tailEnd/>
            </a:ln>
          </p:spPr>
          <p:txBody>
            <a:bodyPr>
              <a:spAutoFit/>
            </a:bodyPr>
            <a:lstStyle/>
            <a:p>
              <a:pPr algn="ctr" rtl="1"/>
              <a:r>
                <a:rPr lang="ar-EG" sz="3200" b="1">
                  <a:solidFill>
                    <a:schemeClr val="accent6">
                      <a:lumMod val="50000"/>
                    </a:schemeClr>
                  </a:solidFill>
                  <a:latin typeface="Calibri" pitchFamily="34" charset="0"/>
                </a:rPr>
                <a:t>إذا أثرت قوى غير متزنة في جسم  فإنه يتحرك في اتجاه القوة الكبرى.</a:t>
              </a:r>
            </a:p>
          </p:txBody>
        </p:sp>
      </p:grpSp>
      <p:pic>
        <p:nvPicPr>
          <p:cNvPr id="14" name="Picture 18"/>
          <p:cNvPicPr>
            <a:picLocks noChangeAspect="1" noChangeArrowheads="1"/>
          </p:cNvPicPr>
          <p:nvPr/>
        </p:nvPicPr>
        <p:blipFill>
          <a:blip r:embed="rId5">
            <a:lum contrast="30000"/>
          </a:blip>
          <a:srcRect t="32881" b="32882"/>
          <a:stretch>
            <a:fillRect/>
          </a:stretch>
        </p:blipFill>
        <p:spPr bwMode="auto">
          <a:xfrm>
            <a:off x="5486400" y="3048000"/>
            <a:ext cx="3095625" cy="2286000"/>
          </a:xfrm>
          <a:prstGeom prst="rect">
            <a:avLst/>
          </a:prstGeom>
          <a:noFill/>
          <a:ln w="9525">
            <a:noFill/>
            <a:miter lim="800000"/>
            <a:headEnd/>
            <a:tailEnd/>
          </a:ln>
          <a:effectLst/>
        </p:spPr>
      </p:pic>
      <p:sp>
        <p:nvSpPr>
          <p:cNvPr id="15" name="Rectangle 2">
            <a:extLst>
              <a:ext uri="{FF2B5EF4-FFF2-40B4-BE49-F238E27FC236}">
                <a16:creationId xmlns:a16="http://schemas.microsoft.com/office/drawing/2014/main" id="{9E241398-502F-4A51-BC3D-A6AE3D8AE333}"/>
              </a:ext>
            </a:extLst>
          </p:cNvPr>
          <p:cNvSpPr/>
          <p:nvPr/>
        </p:nvSpPr>
        <p:spPr>
          <a:xfrm>
            <a:off x="2864626" y="379629"/>
            <a:ext cx="3414717" cy="923330"/>
          </a:xfrm>
          <a:prstGeom prst="rect">
            <a:avLst/>
          </a:prstGeom>
          <a:ln/>
        </p:spPr>
        <p:style>
          <a:lnRef idx="1">
            <a:schemeClr val="accent2"/>
          </a:lnRef>
          <a:fillRef idx="3">
            <a:schemeClr val="accent2"/>
          </a:fillRef>
          <a:effectRef idx="2">
            <a:schemeClr val="accent2"/>
          </a:effectRef>
          <a:fontRef idx="minor">
            <a:schemeClr val="lt1"/>
          </a:fontRef>
        </p:style>
        <p:txBody>
          <a:bodyPr wrap="none">
            <a:spAutoFit/>
          </a:bodyPr>
          <a:lstStyle/>
          <a:p>
            <a:pPr algn="r" rtl="1" fontAlgn="auto">
              <a:spcBef>
                <a:spcPts val="0"/>
              </a:spcBef>
              <a:spcAft>
                <a:spcPts val="0"/>
              </a:spcAft>
              <a:defRPr/>
            </a:pPr>
            <a:r>
              <a:rPr lang="ar-EG" sz="5400" b="1" spc="50" dirty="0">
                <a:ln w="0"/>
                <a:solidFill>
                  <a:schemeClr val="bg2"/>
                </a:solidFill>
                <a:effectLst>
                  <a:innerShdw blurRad="63500" dist="50800" dir="13500000">
                    <a:srgbClr val="000000">
                      <a:alpha val="50000"/>
                    </a:srgbClr>
                  </a:innerShdw>
                </a:effectLst>
                <a:latin typeface="+mn-lt"/>
                <a:cs typeface="+mn-cs"/>
              </a:rPr>
              <a:t>مُلَخَّصٌ مُصَوَّرٌ</a:t>
            </a:r>
          </a:p>
        </p:txBody>
      </p:sp>
    </p:spTree>
  </p:cSld>
  <p:clrMapOvr>
    <a:masterClrMapping/>
  </p:clrMapOvr>
  <p:transition>
    <p:comb dir="vert"/>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إذا أثرت قوى غير متزنة.wav"/>
                                        </p:tgtEl>
                                      </p:cMediaNode>
                                    </p:audio>
                                  </p:sub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163109" y="2286000"/>
            <a:ext cx="4929188" cy="3286125"/>
            <a:chOff x="163078" y="2214554"/>
            <a:chExt cx="4929222" cy="3286148"/>
          </a:xfrm>
          <a:noFill/>
        </p:grpSpPr>
        <p:grpSp>
          <p:nvGrpSpPr>
            <p:cNvPr id="27654" name="Group 8"/>
            <p:cNvGrpSpPr>
              <a:grpSpLocks/>
            </p:cNvGrpSpPr>
            <p:nvPr/>
          </p:nvGrpSpPr>
          <p:grpSpPr bwMode="auto">
            <a:xfrm>
              <a:off x="163078" y="2214554"/>
              <a:ext cx="4929222" cy="3286148"/>
              <a:chOff x="220637" y="214290"/>
              <a:chExt cx="8358246" cy="5786502"/>
            </a:xfrm>
            <a:grpFill/>
          </p:grpSpPr>
          <p:pic>
            <p:nvPicPr>
              <p:cNvPr id="27657" name="Picture 10" descr="karekano03.gif"/>
              <p:cNvPicPr>
                <a:picLocks noChangeAspect="1"/>
              </p:cNvPicPr>
              <p:nvPr/>
            </p:nvPicPr>
            <p:blipFill>
              <a:blip r:embed="rId4"/>
              <a:srcRect/>
              <a:stretch>
                <a:fillRect/>
              </a:stretch>
            </p:blipFill>
            <p:spPr bwMode="auto">
              <a:xfrm>
                <a:off x="2140622" y="1965082"/>
                <a:ext cx="1666875" cy="600076"/>
              </a:xfrm>
              <a:prstGeom prst="rect">
                <a:avLst/>
              </a:prstGeom>
              <a:grpFill/>
              <a:ln w="9525">
                <a:noFill/>
                <a:miter lim="800000"/>
                <a:headEnd/>
                <a:tailEnd/>
              </a:ln>
            </p:spPr>
          </p:pic>
          <p:grpSp>
            <p:nvGrpSpPr>
              <p:cNvPr id="27656" name="Group 4"/>
              <p:cNvGrpSpPr>
                <a:grpSpLocks/>
              </p:cNvGrpSpPr>
              <p:nvPr/>
            </p:nvGrpSpPr>
            <p:grpSpPr bwMode="auto">
              <a:xfrm>
                <a:off x="220637" y="214290"/>
                <a:ext cx="8358246" cy="5786502"/>
                <a:chOff x="220637" y="214290"/>
                <a:chExt cx="8358246" cy="5786502"/>
              </a:xfrm>
              <a:grpFill/>
            </p:grpSpPr>
            <p:sp>
              <p:nvSpPr>
                <p:cNvPr id="12" name="Wave 11"/>
                <p:cNvSpPr/>
                <p:nvPr/>
              </p:nvSpPr>
              <p:spPr>
                <a:xfrm>
                  <a:off x="571472" y="214290"/>
                  <a:ext cx="8001056" cy="5786502"/>
                </a:xfrm>
                <a:prstGeom prst="wave">
                  <a:avLst>
                    <a:gd name="adj1" fmla="val 11869"/>
                    <a:gd name="adj2" fmla="val -339"/>
                  </a:avLst>
                </a:prstGeom>
                <a:grpFill/>
                <a:ln w="76200">
                  <a:noFill/>
                </a:ln>
                <a:effectLst>
                  <a:innerShdw blurRad="1270000">
                    <a:schemeClr val="bg1"/>
                  </a:innerShdw>
                </a:effectLst>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13" name="Wave 2"/>
                <p:cNvSpPr/>
                <p:nvPr/>
              </p:nvSpPr>
              <p:spPr>
                <a:xfrm rot="5400000">
                  <a:off x="2292339" y="-1043021"/>
                  <a:ext cx="4214841" cy="8358246"/>
                </a:xfrm>
                <a:prstGeom prst="wave">
                  <a:avLst>
                    <a:gd name="adj1" fmla="val 5067"/>
                    <a:gd name="adj2" fmla="val 0"/>
                  </a:avLst>
                </a:prstGeom>
                <a:ln/>
              </p:spPr>
              <p:style>
                <a:lnRef idx="3">
                  <a:schemeClr val="lt1"/>
                </a:lnRef>
                <a:fillRef idx="1">
                  <a:schemeClr val="accent4"/>
                </a:fillRef>
                <a:effectRef idx="1">
                  <a:schemeClr val="accent4"/>
                </a:effectRef>
                <a:fontRef idx="minor">
                  <a:schemeClr val="lt1"/>
                </a:fontRef>
              </p:style>
              <p:txBody>
                <a:bodyPr rtlCol="1" anchor="ctr"/>
                <a:lstStyle/>
                <a:p>
                  <a:pPr algn="ctr" rtl="1" fontAlgn="auto">
                    <a:spcBef>
                      <a:spcPts val="0"/>
                    </a:spcBef>
                    <a:spcAft>
                      <a:spcPts val="0"/>
                    </a:spcAft>
                    <a:defRPr/>
                  </a:pPr>
                  <a:endParaRPr lang="ar-EG"/>
                </a:p>
              </p:txBody>
            </p:sp>
          </p:grpSp>
        </p:grpSp>
        <p:sp>
          <p:nvSpPr>
            <p:cNvPr id="27655" name="Rectangle 3"/>
            <p:cNvSpPr>
              <a:spLocks noChangeArrowheads="1"/>
            </p:cNvSpPr>
            <p:nvPr/>
          </p:nvSpPr>
          <p:spPr bwMode="auto">
            <a:xfrm>
              <a:off x="827558" y="3209037"/>
              <a:ext cx="3929074" cy="1077226"/>
            </a:xfrm>
            <a:prstGeom prst="rect">
              <a:avLst/>
            </a:prstGeom>
            <a:grpFill/>
            <a:ln w="9525">
              <a:noFill/>
              <a:miter lim="800000"/>
              <a:headEnd/>
              <a:tailEnd/>
            </a:ln>
          </p:spPr>
          <p:txBody>
            <a:bodyPr>
              <a:spAutoFit/>
            </a:bodyPr>
            <a:lstStyle/>
            <a:p>
              <a:pPr algn="ctr" rtl="1"/>
              <a:r>
                <a:rPr lang="ar-EG" sz="3200" b="1" dirty="0">
                  <a:solidFill>
                    <a:schemeClr val="bg1"/>
                  </a:solidFill>
                  <a:latin typeface="Calibri" pitchFamily="34" charset="0"/>
                </a:rPr>
                <a:t>الاحتكاك قوة تعمل في اتجاه معاكس لاتجاه الحركة.</a:t>
              </a:r>
            </a:p>
          </p:txBody>
        </p:sp>
      </p:grpSp>
      <p:pic>
        <p:nvPicPr>
          <p:cNvPr id="14" name="Picture 18"/>
          <p:cNvPicPr>
            <a:picLocks noChangeAspect="1" noChangeArrowheads="1"/>
          </p:cNvPicPr>
          <p:nvPr/>
        </p:nvPicPr>
        <p:blipFill>
          <a:blip r:embed="rId5">
            <a:lum contrast="30000"/>
          </a:blip>
          <a:srcRect t="65977"/>
          <a:stretch>
            <a:fillRect/>
          </a:stretch>
        </p:blipFill>
        <p:spPr bwMode="auto">
          <a:xfrm>
            <a:off x="5486400" y="3124200"/>
            <a:ext cx="3095625" cy="2271713"/>
          </a:xfrm>
          <a:prstGeom prst="rect">
            <a:avLst/>
          </a:prstGeom>
          <a:noFill/>
          <a:ln w="9525">
            <a:noFill/>
            <a:miter lim="800000"/>
            <a:headEnd/>
            <a:tailEnd/>
          </a:ln>
          <a:effectLst/>
        </p:spPr>
      </p:pic>
      <p:sp>
        <p:nvSpPr>
          <p:cNvPr id="15" name="Rectangle 2">
            <a:extLst>
              <a:ext uri="{FF2B5EF4-FFF2-40B4-BE49-F238E27FC236}">
                <a16:creationId xmlns:a16="http://schemas.microsoft.com/office/drawing/2014/main" id="{F2B2EF6A-90AC-43DC-A98A-107832DCC6F6}"/>
              </a:ext>
            </a:extLst>
          </p:cNvPr>
          <p:cNvSpPr/>
          <p:nvPr/>
        </p:nvSpPr>
        <p:spPr>
          <a:xfrm>
            <a:off x="2864626" y="379629"/>
            <a:ext cx="3414717" cy="923330"/>
          </a:xfrm>
          <a:prstGeom prst="rect">
            <a:avLst/>
          </a:prstGeom>
          <a:ln/>
        </p:spPr>
        <p:style>
          <a:lnRef idx="1">
            <a:schemeClr val="accent2"/>
          </a:lnRef>
          <a:fillRef idx="3">
            <a:schemeClr val="accent2"/>
          </a:fillRef>
          <a:effectRef idx="2">
            <a:schemeClr val="accent2"/>
          </a:effectRef>
          <a:fontRef idx="minor">
            <a:schemeClr val="lt1"/>
          </a:fontRef>
        </p:style>
        <p:txBody>
          <a:bodyPr wrap="none">
            <a:spAutoFit/>
          </a:bodyPr>
          <a:lstStyle/>
          <a:p>
            <a:pPr algn="r" rtl="1" fontAlgn="auto">
              <a:spcBef>
                <a:spcPts val="0"/>
              </a:spcBef>
              <a:spcAft>
                <a:spcPts val="0"/>
              </a:spcAft>
              <a:defRPr/>
            </a:pPr>
            <a:r>
              <a:rPr lang="ar-EG" sz="5400" b="1" spc="50" dirty="0">
                <a:ln w="0"/>
                <a:solidFill>
                  <a:schemeClr val="bg2"/>
                </a:solidFill>
                <a:effectLst>
                  <a:innerShdw blurRad="63500" dist="50800" dir="13500000">
                    <a:srgbClr val="000000">
                      <a:alpha val="50000"/>
                    </a:srgbClr>
                  </a:innerShdw>
                </a:effectLst>
                <a:latin typeface="+mn-lt"/>
                <a:cs typeface="+mn-cs"/>
              </a:rPr>
              <a:t>مُلَخَّصٌ مُصَوَّرٌ</a:t>
            </a:r>
          </a:p>
        </p:txBody>
      </p:sp>
    </p:spTree>
  </p:cSld>
  <p:clrMapOvr>
    <a:masterClrMapping/>
  </p:clrMapOvr>
  <p:transition>
    <p:comb dir="vert"/>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لاحتكاك قوة تعمل في اتجاه.wav"/>
                                        </p:tgtEl>
                                      </p:cMediaNode>
                                    </p:audio>
                                  </p:subTnLst>
                                </p:cTn>
                              </p:par>
                              <p:par>
                                <p:cTn id="11" presetID="4"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TextBox 2"/>
          <p:cNvSpPr txBox="1">
            <a:spLocks noChangeArrowheads="1"/>
          </p:cNvSpPr>
          <p:nvPr/>
        </p:nvSpPr>
        <p:spPr bwMode="auto">
          <a:xfrm rot="20840115">
            <a:off x="6784608" y="790610"/>
            <a:ext cx="1736574" cy="595444"/>
          </a:xfrm>
          <a:prstGeom prst="rect">
            <a:avLst/>
          </a:prstGeom>
          <a:noFill/>
          <a:ln w="9525">
            <a:noFill/>
            <a:miter lim="800000"/>
            <a:headEnd/>
            <a:tailEnd/>
          </a:ln>
        </p:spPr>
        <p:txBody>
          <a:bodyPr>
            <a:spAutoFit/>
          </a:bodyPr>
          <a:lstStyle/>
          <a:p>
            <a:pPr algn="r" rtl="1"/>
            <a:r>
              <a:rPr lang="ar-EG" sz="4000" b="1" dirty="0" err="1">
                <a:solidFill>
                  <a:srgbClr val="FF0000"/>
                </a:solidFill>
                <a:latin typeface="Calibri" pitchFamily="34" charset="0"/>
              </a:rPr>
              <a:t>المطويات</a:t>
            </a:r>
            <a:endParaRPr lang="ar-EG" sz="4000" b="1" dirty="0">
              <a:solidFill>
                <a:srgbClr val="FF0000"/>
              </a:solidFill>
              <a:latin typeface="Calibri" pitchFamily="34" charset="0"/>
            </a:endParaRPr>
          </a:p>
        </p:txBody>
      </p:sp>
      <p:sp>
        <p:nvSpPr>
          <p:cNvPr id="5" name="Rectangle 4"/>
          <p:cNvSpPr/>
          <p:nvPr/>
        </p:nvSpPr>
        <p:spPr>
          <a:xfrm>
            <a:off x="2928418" y="603473"/>
            <a:ext cx="2372765" cy="769441"/>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pPr algn="r" rtl="1" fontAlgn="auto">
              <a:spcBef>
                <a:spcPts val="0"/>
              </a:spcBef>
              <a:spcAft>
                <a:spcPts val="0"/>
              </a:spcAft>
              <a:defRPr/>
            </a:pPr>
            <a:r>
              <a:rPr lang="ar-EG" sz="4400" b="1" dirty="0">
                <a:ln w="18415" cmpd="sng">
                  <a:solidFill>
                    <a:srgbClr val="FF0000"/>
                  </a:solidFill>
                  <a:prstDash val="solid"/>
                </a:ln>
                <a:solidFill>
                  <a:srgbClr val="FFFF00"/>
                </a:solidFill>
                <a:effectLst>
                  <a:outerShdw blurRad="63500" dir="3600000" algn="tl" rotWithShape="0">
                    <a:srgbClr val="000000">
                      <a:alpha val="70000"/>
                    </a:srgbClr>
                  </a:outerShdw>
                </a:effectLst>
                <a:latin typeface="+mn-lt"/>
                <a:cs typeface="+mn-cs"/>
              </a:rPr>
              <a:t>أُنَظِّمُ أَفْكاري</a:t>
            </a:r>
          </a:p>
        </p:txBody>
      </p:sp>
      <p:sp>
        <p:nvSpPr>
          <p:cNvPr id="6" name="Rectangle 5"/>
          <p:cNvSpPr>
            <a:spLocks noChangeArrowheads="1"/>
          </p:cNvSpPr>
          <p:nvPr/>
        </p:nvSpPr>
        <p:spPr bwMode="auto">
          <a:xfrm>
            <a:off x="1143000" y="1857375"/>
            <a:ext cx="4845050" cy="954088"/>
          </a:xfrm>
          <a:prstGeom prst="rect">
            <a:avLst/>
          </a:prstGeom>
          <a:noFill/>
          <a:ln w="9525">
            <a:noFill/>
            <a:miter lim="800000"/>
            <a:headEnd/>
            <a:tailEnd/>
          </a:ln>
        </p:spPr>
        <p:txBody>
          <a:bodyPr>
            <a:spAutoFit/>
          </a:bodyPr>
          <a:lstStyle/>
          <a:p>
            <a:pPr algn="r" rtl="1"/>
            <a:r>
              <a:rPr lang="ar-EG" sz="2800" b="1">
                <a:latin typeface="Calibri" pitchFamily="34" charset="0"/>
              </a:rPr>
              <a:t>أعْمَلُ مَطْوِيَّةً ثلاثية ألخص فيها ما تعلمته عن </a:t>
            </a:r>
            <a:r>
              <a:rPr lang="ar-SA" sz="2800" b="1">
                <a:latin typeface="Calibri" pitchFamily="34" charset="0"/>
              </a:rPr>
              <a:t>تغير </a:t>
            </a:r>
            <a:r>
              <a:rPr lang="ar-EG" sz="2800" b="1">
                <a:latin typeface="Calibri" pitchFamily="34" charset="0"/>
              </a:rPr>
              <a:t>الحركة.</a:t>
            </a:r>
            <a:endParaRPr lang="ar-EG" sz="2800">
              <a:latin typeface="Calibri" pitchFamily="34" charset="0"/>
            </a:endParaRPr>
          </a:p>
        </p:txBody>
      </p:sp>
      <p:pic>
        <p:nvPicPr>
          <p:cNvPr id="28680" name="Picture 8"/>
          <p:cNvPicPr>
            <a:picLocks noChangeAspect="1" noChangeArrowheads="1"/>
          </p:cNvPicPr>
          <p:nvPr/>
        </p:nvPicPr>
        <p:blipFill>
          <a:blip r:embed="rId5">
            <a:lum contrast="30000"/>
          </a:blip>
          <a:srcRect/>
          <a:stretch>
            <a:fillRect/>
          </a:stretch>
        </p:blipFill>
        <p:spPr bwMode="auto">
          <a:xfrm>
            <a:off x="1447801" y="2873566"/>
            <a:ext cx="5334000" cy="2993834"/>
          </a:xfrm>
          <a:prstGeom prst="rect">
            <a:avLst/>
          </a:prstGeom>
          <a:noFill/>
          <a:ln w="9525">
            <a:noFill/>
            <a:miter lim="800000"/>
            <a:headEnd/>
            <a:tailEnd/>
          </a:ln>
          <a:effectLst/>
        </p:spPr>
      </p:pic>
    </p:spTree>
  </p:cSld>
  <p:clrMapOvr>
    <a:masterClrMapping/>
  </p:clrMapOvr>
  <p:transition>
    <p:randomBar dir="vert"/>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نَظِّمُ أَفْكاري.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أعْمَلُ مَطْوِيَّةً ثلاثية ألخص فيها.wav"/>
                                        </p:tgtEl>
                                      </p:cMediaNode>
                                    </p:audio>
                                  </p:subTnLst>
                                </p:cTn>
                              </p:par>
                              <p:par>
                                <p:cTn id="17" presetID="4" presetClass="entr" presetSubtype="16" fill="hold" nodeType="withEffect">
                                  <p:stCondLst>
                                    <p:cond delay="0"/>
                                  </p:stCondLst>
                                  <p:childTnLst>
                                    <p:set>
                                      <p:cBhvr>
                                        <p:cTn id="18" dur="1" fill="hold">
                                          <p:stCondLst>
                                            <p:cond delay="0"/>
                                          </p:stCondLst>
                                        </p:cTn>
                                        <p:tgtEl>
                                          <p:spTgt spid="28680"/>
                                        </p:tgtEl>
                                        <p:attrNameLst>
                                          <p:attrName>style.visibility</p:attrName>
                                        </p:attrNameLst>
                                      </p:cBhvr>
                                      <p:to>
                                        <p:strVal val="visible"/>
                                      </p:to>
                                    </p:set>
                                    <p:animEffect transition="in" filter="box(in)">
                                      <p:cBhvr>
                                        <p:cTn id="19"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A70489C-2D49-4000-B655-059CDAE93A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1" b="89736" l="9785" r="91647"/>
                    </a14:imgEffect>
                  </a14:imgLayer>
                </a14:imgProps>
              </a:ext>
            </a:extLst>
          </a:blip>
          <a:stretch>
            <a:fillRect/>
          </a:stretch>
        </p:blipFill>
        <p:spPr>
          <a:xfrm>
            <a:off x="961720" y="490801"/>
            <a:ext cx="7220559" cy="5876398"/>
          </a:xfrm>
          <a:prstGeom prst="rect">
            <a:avLst/>
          </a:prstGeom>
        </p:spPr>
      </p:pic>
      <p:sp>
        <p:nvSpPr>
          <p:cNvPr id="2" name="Rectangle 1">
            <a:extLst>
              <a:ext uri="{FF2B5EF4-FFF2-40B4-BE49-F238E27FC236}">
                <a16:creationId xmlns:a16="http://schemas.microsoft.com/office/drawing/2014/main" id="{C4F2EBDC-136D-428C-AFD3-C1F0FD718EA6}"/>
              </a:ext>
            </a:extLst>
          </p:cNvPr>
          <p:cNvSpPr>
            <a:spLocks noChangeArrowheads="1"/>
          </p:cNvSpPr>
          <p:nvPr/>
        </p:nvSpPr>
        <p:spPr bwMode="auto">
          <a:xfrm rot="387452">
            <a:off x="2871053" y="2670564"/>
            <a:ext cx="3401892" cy="568941"/>
          </a:xfrm>
          <a:prstGeom prst="rect">
            <a:avLst/>
          </a:prstGeom>
          <a:noFill/>
          <a:ln w="9525">
            <a:noFill/>
            <a:miter lim="800000"/>
            <a:headEnd/>
            <a:tailEnd/>
          </a:ln>
        </p:spPr>
        <p:txBody>
          <a:bodyPr wrap="none">
            <a:spAutoFit/>
          </a:bodyPr>
          <a:lstStyle/>
          <a:p>
            <a:pPr algn="r" rtl="1"/>
            <a:r>
              <a:rPr lang="ar-EG" sz="4000" b="1" dirty="0">
                <a:latin typeface="Calibri" pitchFamily="34" charset="0"/>
              </a:rPr>
              <a:t>أُفَكِّرُ وأَتَحَدَّثُ وأكْتُبُ</a:t>
            </a:r>
            <a:endParaRPr lang="ar-EG" sz="4000" dirty="0">
              <a:latin typeface="Calibri" pitchFamily="34" charset="0"/>
            </a:endParaRPr>
          </a:p>
        </p:txBody>
      </p:sp>
    </p:spTree>
    <p:extLst>
      <p:ext uri="{BB962C8B-B14F-4D97-AF65-F5344CB8AC3E}">
        <p14:creationId xmlns:p14="http://schemas.microsoft.com/office/powerpoint/2010/main" val="3674657028"/>
      </p:ext>
    </p:extLst>
  </p:cSld>
  <p:clrMapOvr>
    <a:masterClrMapping/>
  </p:clrMapOvr>
  <p:transition>
    <p:sndAc>
      <p:stSnd>
        <p:snd r:embed="rId2" name="0026 - غلق الويندوز.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a:spLocks noChangeArrowheads="1"/>
          </p:cNvSpPr>
          <p:nvPr/>
        </p:nvSpPr>
        <p:spPr bwMode="auto">
          <a:xfrm>
            <a:off x="1418749" y="2568619"/>
            <a:ext cx="5656263" cy="954087"/>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lgn="ctr" rtl="1"/>
            <a:r>
              <a:rPr lang="ar-EG" sz="2800" b="1" dirty="0">
                <a:solidFill>
                  <a:schemeClr val="bg1"/>
                </a:solidFill>
                <a:latin typeface="Calibri" pitchFamily="34" charset="0"/>
              </a:rPr>
              <a:t>المُفْرَداتُ. </a:t>
            </a:r>
            <a:r>
              <a:rPr lang="ar-EG" sz="2800" b="1" dirty="0">
                <a:solidFill>
                  <a:srgbClr val="FFFF00"/>
                </a:solidFill>
                <a:latin typeface="Calibri" pitchFamily="34" charset="0"/>
              </a:rPr>
              <a:t>الوحدة المستخدمة لقياس القوة تسمى ................</a:t>
            </a:r>
          </a:p>
        </p:txBody>
      </p:sp>
      <p:grpSp>
        <p:nvGrpSpPr>
          <p:cNvPr id="4" name="Group 17"/>
          <p:cNvGrpSpPr/>
          <p:nvPr/>
        </p:nvGrpSpPr>
        <p:grpSpPr>
          <a:xfrm>
            <a:off x="7145478" y="2175710"/>
            <a:ext cx="1037905" cy="1030431"/>
            <a:chOff x="7820375" y="4500570"/>
            <a:chExt cx="1037905" cy="1030431"/>
          </a:xfrm>
          <a:gradFill flip="none" rotWithShape="1">
            <a:gsLst>
              <a:gs pos="0">
                <a:srgbClr val="00FF00"/>
              </a:gs>
              <a:gs pos="35001">
                <a:srgbClr val="FFFF00"/>
              </a:gs>
              <a:gs pos="73000">
                <a:schemeClr val="accent2">
                  <a:lumMod val="75000"/>
                </a:schemeClr>
              </a:gs>
            </a:gsLst>
            <a:lin ang="16200000" scaled="1"/>
            <a:tileRect/>
          </a:gradFill>
          <a:scene3d>
            <a:camera prst="perspectiveLeft"/>
            <a:lightRig rig="threePt" dir="t"/>
          </a:scene3d>
        </p:grpSpPr>
        <p:sp>
          <p:nvSpPr>
            <p:cNvPr id="19" name="Curved Left Arrow 18"/>
            <p:cNvSpPr/>
            <p:nvPr/>
          </p:nvSpPr>
          <p:spPr>
            <a:xfrm rot="3282498">
              <a:off x="8007146" y="4812247"/>
              <a:ext cx="531983" cy="905525"/>
            </a:xfrm>
            <a:prstGeom prst="curvedLeftArrow">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sp>
          <p:nvSpPr>
            <p:cNvPr id="20" name="32-Point Star 19"/>
            <p:cNvSpPr/>
            <p:nvPr/>
          </p:nvSpPr>
          <p:spPr>
            <a:xfrm>
              <a:off x="8001024" y="4500570"/>
              <a:ext cx="857256" cy="785818"/>
            </a:xfrm>
            <a:prstGeom prst="star32">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rtl="1" fontAlgn="auto">
                <a:spcBef>
                  <a:spcPts val="0"/>
                </a:spcBef>
                <a:spcAft>
                  <a:spcPts val="0"/>
                </a:spcAft>
                <a:defRPr/>
              </a:pPr>
              <a:r>
                <a:rPr lang="ar-SA" sz="4000" dirty="0">
                  <a:solidFill>
                    <a:schemeClr val="tx1"/>
                  </a:solidFill>
                </a:rPr>
                <a:t>1</a:t>
              </a:r>
              <a:endParaRPr lang="ar-EG" sz="4000" dirty="0">
                <a:solidFill>
                  <a:schemeClr val="tx1"/>
                </a:solidFill>
              </a:endParaRPr>
            </a:p>
          </p:txBody>
        </p:sp>
      </p:grpSp>
      <p:sp>
        <p:nvSpPr>
          <p:cNvPr id="15" name="Rectangle 14"/>
          <p:cNvSpPr>
            <a:spLocks noChangeArrowheads="1"/>
          </p:cNvSpPr>
          <p:nvPr/>
        </p:nvSpPr>
        <p:spPr bwMode="auto">
          <a:xfrm>
            <a:off x="1452477" y="2904226"/>
            <a:ext cx="4895850" cy="584200"/>
          </a:xfrm>
          <a:prstGeom prst="rect">
            <a:avLst/>
          </a:prstGeom>
          <a:noFill/>
          <a:ln w="9525">
            <a:noFill/>
            <a:miter lim="800000"/>
            <a:headEnd/>
            <a:tailEnd/>
          </a:ln>
        </p:spPr>
        <p:txBody>
          <a:bodyPr>
            <a:spAutoFit/>
          </a:bodyPr>
          <a:lstStyle/>
          <a:p>
            <a:pPr algn="ctr" rtl="1"/>
            <a:r>
              <a:rPr lang="ar-EG" sz="3200" b="1" dirty="0">
                <a:solidFill>
                  <a:schemeClr val="bg1"/>
                </a:solidFill>
                <a:latin typeface="Calibri" pitchFamily="34" charset="0"/>
              </a:rPr>
              <a:t>نيوتن</a:t>
            </a:r>
            <a:endParaRPr lang="en-US" sz="3200" dirty="0">
              <a:solidFill>
                <a:schemeClr val="bg1"/>
              </a:solidFill>
              <a:latin typeface="Calibri" pitchFamily="34" charset="0"/>
            </a:endParaRPr>
          </a:p>
        </p:txBody>
      </p:sp>
    </p:spTree>
  </p:cSld>
  <p:clrMapOvr>
    <a:masterClrMapping/>
  </p:clrMapOvr>
  <p:transition>
    <p:dissolve/>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PICKGEN.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المُفْرَداتُ الوحدة المستخدمة لقياس.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نيوت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ingle Corner Rectangle 13"/>
          <p:cNvSpPr/>
          <p:nvPr/>
        </p:nvSpPr>
        <p:spPr bwMode="auto">
          <a:xfrm>
            <a:off x="607940" y="646526"/>
            <a:ext cx="8077200" cy="4410542"/>
          </a:xfrm>
          <a:prstGeom prst="round1Rect">
            <a:avLst>
              <a:gd name="adj" fmla="val 42800"/>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a:spLocks noChangeArrowheads="1"/>
          </p:cNvSpPr>
          <p:nvPr/>
        </p:nvSpPr>
        <p:spPr bwMode="auto">
          <a:xfrm>
            <a:off x="1672713" y="1073676"/>
            <a:ext cx="4738688" cy="1569660"/>
          </a:xfrm>
          <a:prstGeom prst="rect">
            <a:avLst/>
          </a:prstGeom>
          <a:noFill/>
          <a:ln w="9525">
            <a:noFill/>
            <a:miter lim="800000"/>
            <a:headEnd/>
            <a:tailEnd/>
          </a:ln>
        </p:spPr>
        <p:txBody>
          <a:bodyPr>
            <a:spAutoFit/>
          </a:bodyPr>
          <a:lstStyle/>
          <a:p>
            <a:pPr algn="ctr" rtl="1"/>
            <a:r>
              <a:rPr lang="ar-EG" sz="2400" b="1" dirty="0">
                <a:latin typeface="Calibri" pitchFamily="34" charset="0"/>
              </a:rPr>
              <a:t>أَتوقع. إذا وضعت مغناطيسين لهما القوة نفسها على سطح مستو بينهما مسافة وأسقطت كرة حديدية من منتصف المسافة بين المغناطيسين، فماذا </a:t>
            </a:r>
            <a:r>
              <a:rPr lang="ar-SA" sz="2400" b="1" dirty="0">
                <a:latin typeface="Calibri" pitchFamily="34" charset="0"/>
              </a:rPr>
              <a:t>أتوقع أن </a:t>
            </a:r>
            <a:r>
              <a:rPr lang="ar-EG" sz="2400" b="1" dirty="0">
                <a:latin typeface="Calibri" pitchFamily="34" charset="0"/>
              </a:rPr>
              <a:t>يحدث؟</a:t>
            </a:r>
          </a:p>
        </p:txBody>
      </p:sp>
      <p:grpSp>
        <p:nvGrpSpPr>
          <p:cNvPr id="7" name="Group 3"/>
          <p:cNvGrpSpPr/>
          <p:nvPr/>
        </p:nvGrpSpPr>
        <p:grpSpPr>
          <a:xfrm>
            <a:off x="6777668" y="944396"/>
            <a:ext cx="1037905" cy="1030431"/>
            <a:chOff x="7820375" y="4500570"/>
            <a:chExt cx="1037905" cy="1030431"/>
          </a:xfrm>
          <a:gradFill flip="none" rotWithShape="1">
            <a:gsLst>
              <a:gs pos="0">
                <a:srgbClr val="00FF00"/>
              </a:gs>
              <a:gs pos="35001">
                <a:srgbClr val="FFFF00"/>
              </a:gs>
              <a:gs pos="73000">
                <a:schemeClr val="accent2">
                  <a:lumMod val="75000"/>
                </a:schemeClr>
              </a:gs>
            </a:gsLst>
            <a:lin ang="16200000" scaled="1"/>
            <a:tileRect/>
          </a:gradFill>
          <a:scene3d>
            <a:camera prst="perspectiveLeft"/>
            <a:lightRig rig="threePt" dir="t"/>
          </a:scene3d>
        </p:grpSpPr>
        <p:sp>
          <p:nvSpPr>
            <p:cNvPr id="5" name="Curved Left Arrow 4"/>
            <p:cNvSpPr/>
            <p:nvPr/>
          </p:nvSpPr>
          <p:spPr>
            <a:xfrm rot="3282498">
              <a:off x="8007146" y="4812247"/>
              <a:ext cx="531983" cy="905525"/>
            </a:xfrm>
            <a:prstGeom prst="curvedLeftArrow">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sp>
          <p:nvSpPr>
            <p:cNvPr id="6" name="32-Point Star 5"/>
            <p:cNvSpPr/>
            <p:nvPr/>
          </p:nvSpPr>
          <p:spPr>
            <a:xfrm>
              <a:off x="8001024" y="4500570"/>
              <a:ext cx="857256" cy="785818"/>
            </a:xfrm>
            <a:prstGeom prst="star32">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r>
                <a:rPr lang="ar-SA" sz="4000" dirty="0">
                  <a:solidFill>
                    <a:schemeClr val="tx1"/>
                  </a:solidFill>
                </a:rPr>
                <a:t>2</a:t>
              </a:r>
              <a:endParaRPr lang="ar-EG" sz="4000" dirty="0">
                <a:solidFill>
                  <a:schemeClr val="tx1"/>
                </a:solidFill>
              </a:endParaRPr>
            </a:p>
          </p:txBody>
        </p:sp>
      </p:grpSp>
      <p:graphicFrame>
        <p:nvGraphicFramePr>
          <p:cNvPr id="12" name="Table 11"/>
          <p:cNvGraphicFramePr>
            <a:graphicFrameLocks noGrp="1"/>
          </p:cNvGraphicFramePr>
          <p:nvPr>
            <p:extLst>
              <p:ext uri="{D42A27DB-BD31-4B8C-83A1-F6EECF244321}">
                <p14:modId xmlns:p14="http://schemas.microsoft.com/office/powerpoint/2010/main" val="1575057843"/>
              </p:ext>
            </p:extLst>
          </p:nvPr>
        </p:nvGraphicFramePr>
        <p:xfrm>
          <a:off x="714375" y="3248501"/>
          <a:ext cx="7632700" cy="2293938"/>
        </p:xfrm>
        <a:graphic>
          <a:graphicData uri="http://schemas.openxmlformats.org/drawingml/2006/table">
            <a:tbl>
              <a:tblPr rtl="1">
                <a:tableStyleId>{D7AC3CCA-C797-4891-BE02-D94E43425B78}</a:tableStyleId>
              </a:tblPr>
              <a:tblGrid>
                <a:gridCol w="4414838">
                  <a:extLst>
                    <a:ext uri="{9D8B030D-6E8A-4147-A177-3AD203B41FA5}">
                      <a16:colId xmlns:a16="http://schemas.microsoft.com/office/drawing/2014/main" val="20000"/>
                    </a:ext>
                  </a:extLst>
                </a:gridCol>
                <a:gridCol w="3217862">
                  <a:extLst>
                    <a:ext uri="{9D8B030D-6E8A-4147-A177-3AD203B41FA5}">
                      <a16:colId xmlns:a16="http://schemas.microsoft.com/office/drawing/2014/main" val="20001"/>
                    </a:ext>
                  </a:extLst>
                </a:gridCol>
              </a:tblGrid>
              <a:tr h="574675">
                <a:tc>
                  <a:txBody>
                    <a:bodyPr/>
                    <a:lstStyle/>
                    <a:p>
                      <a:pPr marL="0" marR="0" lvl="0" indent="0" algn="ctr" defTabSz="914400" rtl="1" eaLnBrk="1" fontAlgn="base" latinLnBrk="0" hangingPunct="1">
                        <a:lnSpc>
                          <a:spcPct val="115000"/>
                        </a:lnSpc>
                        <a:spcBef>
                          <a:spcPct val="0"/>
                        </a:spcBef>
                        <a:spcAft>
                          <a:spcPct val="0"/>
                        </a:spcAft>
                        <a:buClrTx/>
                        <a:buSzTx/>
                        <a:buFontTx/>
                        <a:buNone/>
                        <a:tabLst>
                          <a:tab pos="2282825" algn="l"/>
                        </a:tabLst>
                      </a:pPr>
                      <a:endParaRPr kumimoji="0" lang="en-US" sz="1800" b="0" i="0" u="none" strike="noStrike" cap="none" normalizeH="0" baseline="0" dirty="0">
                        <a:ln>
                          <a:noFill/>
                        </a:ln>
                        <a:solidFill>
                          <a:schemeClr val="tx1"/>
                        </a:solidFill>
                        <a:effectLst/>
                        <a:latin typeface="Calibri" pitchFamily="34" charset="0"/>
                        <a:cs typeface="Times New Roman" pitchFamily="18" charset="0"/>
                      </a:endParaRPr>
                    </a:p>
                  </a:txBody>
                  <a:tcPr marL="68580" marR="68580" marT="0" marB="0" horzOverflow="overflow">
                    <a:solidFill>
                      <a:schemeClr val="tx1"/>
                    </a:solidFill>
                  </a:tcPr>
                </a:tc>
                <a:tc>
                  <a:txBody>
                    <a:bodyPr/>
                    <a:lstStyle/>
                    <a:p>
                      <a:pPr marL="0" marR="0" lvl="0" indent="0" algn="ctr" defTabSz="914400" rtl="1" eaLnBrk="1" fontAlgn="base" latinLnBrk="0" hangingPunct="1">
                        <a:lnSpc>
                          <a:spcPct val="115000"/>
                        </a:lnSpc>
                        <a:spcBef>
                          <a:spcPct val="0"/>
                        </a:spcBef>
                        <a:spcAft>
                          <a:spcPct val="0"/>
                        </a:spcAft>
                        <a:buClrTx/>
                        <a:buSzTx/>
                        <a:buFontTx/>
                        <a:buNone/>
                        <a:tabLst>
                          <a:tab pos="2282825" algn="l"/>
                        </a:tabLst>
                      </a:pPr>
                      <a:endParaRPr kumimoji="0" lang="en-US" sz="1800" b="0" i="0" u="none" strike="noStrike" cap="none" normalizeH="0" baseline="0" dirty="0">
                        <a:ln>
                          <a:noFill/>
                        </a:ln>
                        <a:solidFill>
                          <a:schemeClr val="tx1"/>
                        </a:solidFill>
                        <a:effectLst/>
                        <a:latin typeface="Calibri" pitchFamily="34" charset="0"/>
                        <a:cs typeface="Times New Roman" pitchFamily="18" charset="0"/>
                      </a:endParaRPr>
                    </a:p>
                  </a:txBody>
                  <a:tcPr marL="68580" marR="68580" marT="0" marB="0" horzOverflow="overflow">
                    <a:solidFill>
                      <a:schemeClr val="tx1"/>
                    </a:solidFill>
                  </a:tcPr>
                </a:tc>
                <a:extLst>
                  <a:ext uri="{0D108BD9-81ED-4DB2-BD59-A6C34878D82A}">
                    <a16:rowId xmlns:a16="http://schemas.microsoft.com/office/drawing/2014/main" val="10000"/>
                  </a:ext>
                </a:extLst>
              </a:tr>
              <a:tr h="1719263">
                <a:tc>
                  <a:txBody>
                    <a:bodyPr/>
                    <a:lstStyle/>
                    <a:p>
                      <a:pPr marL="0" marR="0" lvl="0" indent="0" algn="ctr" defTabSz="914400" rtl="1" eaLnBrk="1" fontAlgn="base" latinLnBrk="0" hangingPunct="1">
                        <a:lnSpc>
                          <a:spcPct val="115000"/>
                        </a:lnSpc>
                        <a:spcBef>
                          <a:spcPct val="0"/>
                        </a:spcBef>
                        <a:spcAft>
                          <a:spcPct val="0"/>
                        </a:spcAft>
                        <a:buClrTx/>
                        <a:buSzTx/>
                        <a:buFontTx/>
                        <a:buNone/>
                        <a:tabLst>
                          <a:tab pos="2282825" algn="l"/>
                        </a:tabLst>
                      </a:pPr>
                      <a:endParaRPr kumimoji="0" lang="en-US" sz="1100" b="0" i="0" u="none" strike="noStrike" cap="none" normalizeH="0" baseline="0" dirty="0">
                        <a:ln>
                          <a:noFill/>
                        </a:ln>
                        <a:solidFill>
                          <a:schemeClr val="tx1"/>
                        </a:solidFill>
                        <a:effectLst/>
                        <a:latin typeface="Calibri" pitchFamily="34" charset="0"/>
                        <a:cs typeface="Times New Roman" pitchFamily="18" charset="0"/>
                      </a:endParaRPr>
                    </a:p>
                  </a:txBody>
                  <a:tcPr marL="68580" marR="68580" marT="0" marB="0" horzOverflow="overflow"/>
                </a:tc>
                <a:tc>
                  <a:txBody>
                    <a:bodyPr/>
                    <a:lstStyle/>
                    <a:p>
                      <a:pPr marL="0" marR="0" lvl="0" indent="0" algn="ctr" defTabSz="914400" rtl="1" eaLnBrk="1" fontAlgn="base" latinLnBrk="0" hangingPunct="1">
                        <a:lnSpc>
                          <a:spcPct val="115000"/>
                        </a:lnSpc>
                        <a:spcBef>
                          <a:spcPct val="0"/>
                        </a:spcBef>
                        <a:spcAft>
                          <a:spcPct val="0"/>
                        </a:spcAft>
                        <a:buClrTx/>
                        <a:buSzTx/>
                        <a:buFontTx/>
                        <a:buNone/>
                        <a:tabLst>
                          <a:tab pos="2282825" algn="l"/>
                        </a:tabLst>
                      </a:pPr>
                      <a:endParaRPr kumimoji="0" lang="en-US" sz="1100" b="0" i="0" u="none" strike="noStrike" cap="none" normalizeH="0" baseline="0" dirty="0">
                        <a:ln>
                          <a:noFill/>
                        </a:ln>
                        <a:solidFill>
                          <a:schemeClr val="tx1"/>
                        </a:solidFill>
                        <a:effectLst/>
                        <a:latin typeface="Calibri" pitchFamily="34" charset="0"/>
                        <a:cs typeface="Times New Roman" pitchFamily="18" charset="0"/>
                      </a:endParaRPr>
                    </a:p>
                  </a:txBody>
                  <a:tcPr marL="68580" marR="68580" marT="0" marB="0" horzOverflow="overflow"/>
                </a:tc>
                <a:extLst>
                  <a:ext uri="{0D108BD9-81ED-4DB2-BD59-A6C34878D82A}">
                    <a16:rowId xmlns:a16="http://schemas.microsoft.com/office/drawing/2014/main" val="10001"/>
                  </a:ext>
                </a:extLst>
              </a:tr>
            </a:tbl>
          </a:graphicData>
        </a:graphic>
      </p:graphicFrame>
      <p:sp>
        <p:nvSpPr>
          <p:cNvPr id="15" name="Rectangle 14"/>
          <p:cNvSpPr>
            <a:spLocks noChangeArrowheads="1"/>
          </p:cNvSpPr>
          <p:nvPr/>
        </p:nvSpPr>
        <p:spPr bwMode="auto">
          <a:xfrm>
            <a:off x="3995738" y="3822700"/>
            <a:ext cx="4464050" cy="1816100"/>
          </a:xfrm>
          <a:prstGeom prst="rect">
            <a:avLst/>
          </a:prstGeom>
          <a:noFill/>
          <a:ln w="9525">
            <a:noFill/>
            <a:miter lim="800000"/>
            <a:headEnd/>
            <a:tailEnd/>
          </a:ln>
        </p:spPr>
        <p:txBody>
          <a:bodyPr>
            <a:spAutoFit/>
          </a:bodyPr>
          <a:lstStyle/>
          <a:p>
            <a:pPr algn="ctr"/>
            <a:r>
              <a:rPr lang="ar-EG" sz="2800" b="1" dirty="0">
                <a:latin typeface="Calibri" pitchFamily="34" charset="0"/>
              </a:rPr>
              <a:t>كل من المغناطيسين يؤثران في الجسم بقوة متوازنة لذلك ستسقط الكرة في منتصف المسافة بين المغناطيسين ولا تتحرك.</a:t>
            </a:r>
            <a:endParaRPr lang="en-US" sz="2800" dirty="0">
              <a:latin typeface="Calibri" pitchFamily="34" charset="0"/>
            </a:endParaRPr>
          </a:p>
        </p:txBody>
      </p:sp>
      <p:sp>
        <p:nvSpPr>
          <p:cNvPr id="16" name="Rectangle 15"/>
          <p:cNvSpPr>
            <a:spLocks noChangeArrowheads="1"/>
          </p:cNvSpPr>
          <p:nvPr/>
        </p:nvSpPr>
        <p:spPr bwMode="auto">
          <a:xfrm>
            <a:off x="1116013" y="3763963"/>
            <a:ext cx="2592387" cy="1570037"/>
          </a:xfrm>
          <a:prstGeom prst="rect">
            <a:avLst/>
          </a:prstGeom>
          <a:noFill/>
          <a:ln w="9525">
            <a:noFill/>
            <a:miter lim="800000"/>
            <a:headEnd/>
            <a:tailEnd/>
          </a:ln>
        </p:spPr>
        <p:txBody>
          <a:bodyPr>
            <a:spAutoFit/>
          </a:bodyPr>
          <a:lstStyle/>
          <a:p>
            <a:pPr algn="ctr"/>
            <a:r>
              <a:rPr lang="ar-EG" sz="3200" b="1">
                <a:latin typeface="Calibri" pitchFamily="34" charset="0"/>
              </a:rPr>
              <a:t>استقرت الكرة الحديدية بين المغناطيسين.</a:t>
            </a:r>
            <a:endParaRPr lang="en-US" sz="3200">
              <a:latin typeface="Calibri" pitchFamily="34" charset="0"/>
            </a:endParaRPr>
          </a:p>
        </p:txBody>
      </p:sp>
      <p:sp>
        <p:nvSpPr>
          <p:cNvPr id="17" name="مستطيل 16"/>
          <p:cNvSpPr>
            <a:spLocks noChangeArrowheads="1"/>
          </p:cNvSpPr>
          <p:nvPr/>
        </p:nvSpPr>
        <p:spPr bwMode="auto">
          <a:xfrm>
            <a:off x="5743575" y="3200400"/>
            <a:ext cx="1095375" cy="622300"/>
          </a:xfrm>
          <a:prstGeom prst="rect">
            <a:avLst/>
          </a:prstGeom>
          <a:noFill/>
          <a:ln w="9525">
            <a:noFill/>
            <a:miter lim="800000"/>
            <a:headEnd/>
            <a:tailEnd/>
          </a:ln>
        </p:spPr>
        <p:txBody>
          <a:bodyPr wrap="none">
            <a:spAutoFit/>
          </a:bodyPr>
          <a:lstStyle/>
          <a:p>
            <a:pPr algn="ctr">
              <a:lnSpc>
                <a:spcPct val="115000"/>
              </a:lnSpc>
              <a:tabLst>
                <a:tab pos="2282825" algn="l"/>
              </a:tabLst>
            </a:pPr>
            <a:r>
              <a:rPr lang="ar-EG" sz="3200" b="1">
                <a:solidFill>
                  <a:srgbClr val="00FFFF"/>
                </a:solidFill>
                <a:latin typeface="Calibri" pitchFamily="34" charset="0"/>
                <a:cs typeface="Times New Roman" pitchFamily="18" charset="0"/>
              </a:rPr>
              <a:t>توقعي </a:t>
            </a:r>
            <a:endParaRPr lang="en-US" sz="3200">
              <a:latin typeface="Calibri" pitchFamily="34" charset="0"/>
              <a:cs typeface="Times New Roman" pitchFamily="18" charset="0"/>
            </a:endParaRPr>
          </a:p>
        </p:txBody>
      </p:sp>
      <p:sp>
        <p:nvSpPr>
          <p:cNvPr id="18" name="مستطيل 17"/>
          <p:cNvSpPr>
            <a:spLocks noChangeArrowheads="1"/>
          </p:cNvSpPr>
          <p:nvPr/>
        </p:nvSpPr>
        <p:spPr bwMode="auto">
          <a:xfrm>
            <a:off x="1765300" y="3200400"/>
            <a:ext cx="1174750" cy="658813"/>
          </a:xfrm>
          <a:prstGeom prst="rect">
            <a:avLst/>
          </a:prstGeom>
          <a:noFill/>
          <a:ln w="9525">
            <a:noFill/>
            <a:miter lim="800000"/>
            <a:headEnd/>
            <a:tailEnd/>
          </a:ln>
        </p:spPr>
        <p:txBody>
          <a:bodyPr wrap="none">
            <a:spAutoFit/>
          </a:bodyPr>
          <a:lstStyle/>
          <a:p>
            <a:pPr algn="ctr" rtl="1">
              <a:lnSpc>
                <a:spcPct val="115000"/>
              </a:lnSpc>
              <a:tabLst>
                <a:tab pos="2282825" algn="l"/>
              </a:tabLst>
            </a:pPr>
            <a:r>
              <a:rPr lang="ar-EG" sz="3200" b="1">
                <a:solidFill>
                  <a:srgbClr val="00FFFF"/>
                </a:solidFill>
                <a:latin typeface="Calibri" pitchFamily="34" charset="0"/>
                <a:cs typeface="Times New Roman" pitchFamily="18" charset="0"/>
              </a:rPr>
              <a:t>ما حدث</a:t>
            </a:r>
            <a:endParaRPr lang="en-US" sz="3200">
              <a:latin typeface="Calibri" pitchFamily="34" charset="0"/>
              <a:cs typeface="Times New Roman" pitchFamily="18" charset="0"/>
            </a:endParaRPr>
          </a:p>
        </p:txBody>
      </p:sp>
    </p:spTree>
  </p:cSld>
  <p:clrMapOvr>
    <a:masterClrMapping/>
  </p:clrMapOvr>
  <p:transition>
    <p:zoom/>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PICKGEN.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أَتوقع إذا وضعت مغناطيسين.wav"/>
                                        </p:tgtEl>
                                      </p:cMediaNode>
                                    </p:audio>
                                  </p:sub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4" name="أَتوقع إذا وضعت مغناطيسين.wav"/>
                                        </p:tgtEl>
                                      </p:cMediaNode>
                                    </p:audio>
                                  </p:subTnLst>
                                </p:cTn>
                              </p:par>
                              <p:par>
                                <p:cTn id="20" presetID="4"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5" name="توقعى.wav"/>
                                        </p:tgtEl>
                                      </p:cMediaNode>
                                    </p:audio>
                                  </p:subTnLst>
                                </p:cTn>
                              </p:par>
                              <p:par>
                                <p:cTn id="23" presetID="4"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ox(in)">
                                      <p:cBhvr>
                                        <p:cTn id="25" dur="500"/>
                                        <p:tgtEl>
                                          <p:spTgt spid="18"/>
                                        </p:tgtEl>
                                      </p:cBhvr>
                                    </p:animEffect>
                                  </p:childTnLst>
                                </p:cTn>
                              </p:par>
                            </p:childTnLst>
                          </p:cTn>
                        </p:par>
                        <p:par>
                          <p:cTn id="26" fill="hold">
                            <p:stCondLst>
                              <p:cond delay="500"/>
                            </p:stCondLst>
                            <p:childTnLst>
                              <p:par>
                                <p:cTn id="27" presetID="26" presetClass="emph" presetSubtype="0" fill="hold" grpId="1" nodeType="after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5" name="توقعى.wav"/>
                                        </p:tgtEl>
                                      </p:cMediaNode>
                                    </p:audio>
                                  </p:subTnLst>
                                </p:cTn>
                              </p:par>
                            </p:childTnLst>
                          </p:cTn>
                        </p:par>
                      </p:childTnLst>
                    </p:cTn>
                  </p:par>
                  <p:par>
                    <p:cTn id="30" fill="hold">
                      <p:stCondLst>
                        <p:cond delay="indefinite"/>
                      </p:stCondLst>
                      <p:childTnLst>
                        <p:par>
                          <p:cTn id="31" fill="hold">
                            <p:stCondLst>
                              <p:cond delay="0"/>
                            </p:stCondLst>
                            <p:childTnLst>
                              <p:par>
                                <p:cTn id="32" presetID="26" presetClass="emph" presetSubtype="0" fill="hold" grpId="1" nodeType="click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6" name="ما حدث.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كلاً من المغناطيسين يؤثران في.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8" name="استقرت الكرة الحديد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7" grpId="1"/>
      <p:bldP spid="18" grpId="0"/>
      <p:bldP spid="1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00200" y="825046"/>
            <a:ext cx="4968875" cy="2246769"/>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ctr" rtl="1"/>
            <a:r>
              <a:rPr lang="ar-EG" sz="2800" b="1" dirty="0">
                <a:solidFill>
                  <a:schemeClr val="bg1"/>
                </a:solidFill>
                <a:latin typeface="Calibri" pitchFamily="34" charset="0"/>
              </a:rPr>
              <a:t>التَّفْكِيرُ النَّاقِدُ. </a:t>
            </a:r>
            <a:r>
              <a:rPr lang="ar-EG" sz="2800" b="1" dirty="0">
                <a:solidFill>
                  <a:srgbClr val="FFFF00"/>
                </a:solidFill>
                <a:latin typeface="Calibri" pitchFamily="34" charset="0"/>
              </a:rPr>
              <a:t>عندما أهبط أنا وزميلي منحدراً، يسحب أحدنا الآخر إلى أعلى المنحدر، </a:t>
            </a:r>
            <a:r>
              <a:rPr lang="ar-SA" sz="2800" b="1" dirty="0">
                <a:solidFill>
                  <a:srgbClr val="FFFF00"/>
                </a:solidFill>
                <a:latin typeface="Calibri" pitchFamily="34" charset="0"/>
              </a:rPr>
              <a:t>في أثناء حركتنا إلى أسفل المنحدر. ما الذي يمنع انزلاقنا على المنحدر</a:t>
            </a:r>
            <a:r>
              <a:rPr lang="ar-EG" sz="2800" b="1" dirty="0">
                <a:solidFill>
                  <a:srgbClr val="FFFF00"/>
                </a:solidFill>
                <a:latin typeface="Calibri" pitchFamily="34" charset="0"/>
              </a:rPr>
              <a:t>؟</a:t>
            </a:r>
          </a:p>
        </p:txBody>
      </p:sp>
      <p:grpSp>
        <p:nvGrpSpPr>
          <p:cNvPr id="5" name="Group 14"/>
          <p:cNvGrpSpPr/>
          <p:nvPr/>
        </p:nvGrpSpPr>
        <p:grpSpPr>
          <a:xfrm>
            <a:off x="7077234" y="1143000"/>
            <a:ext cx="1037905" cy="1030431"/>
            <a:chOff x="7820375" y="4500570"/>
            <a:chExt cx="1037905" cy="1030431"/>
          </a:xfrm>
          <a:gradFill flip="none" rotWithShape="1">
            <a:gsLst>
              <a:gs pos="0">
                <a:srgbClr val="00FF00"/>
              </a:gs>
              <a:gs pos="35001">
                <a:srgbClr val="FFFF00"/>
              </a:gs>
              <a:gs pos="73000">
                <a:schemeClr val="accent2">
                  <a:lumMod val="75000"/>
                </a:schemeClr>
              </a:gs>
            </a:gsLst>
            <a:lin ang="16200000" scaled="1"/>
            <a:tileRect/>
          </a:gradFill>
          <a:scene3d>
            <a:camera prst="perspectiveLeft"/>
            <a:lightRig rig="threePt" dir="t"/>
          </a:scene3d>
        </p:grpSpPr>
        <p:sp>
          <p:nvSpPr>
            <p:cNvPr id="16" name="Curved Left Arrow 15"/>
            <p:cNvSpPr/>
            <p:nvPr/>
          </p:nvSpPr>
          <p:spPr>
            <a:xfrm rot="3282498">
              <a:off x="8007146" y="4812247"/>
              <a:ext cx="531983" cy="905525"/>
            </a:xfrm>
            <a:prstGeom prst="curvedLeftArrow">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sp>
          <p:nvSpPr>
            <p:cNvPr id="17" name="32-Point Star 16"/>
            <p:cNvSpPr/>
            <p:nvPr/>
          </p:nvSpPr>
          <p:spPr>
            <a:xfrm>
              <a:off x="8001024" y="4500570"/>
              <a:ext cx="857256" cy="785818"/>
            </a:xfrm>
            <a:prstGeom prst="star32">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r>
                <a:rPr lang="ar-SA" sz="4000" dirty="0">
                  <a:solidFill>
                    <a:schemeClr val="tx1"/>
                  </a:solidFill>
                </a:rPr>
                <a:t>3</a:t>
              </a:r>
              <a:endParaRPr lang="ar-EG" sz="4000" dirty="0">
                <a:solidFill>
                  <a:schemeClr val="tx1"/>
                </a:solidFill>
              </a:endParaRPr>
            </a:p>
          </p:txBody>
        </p:sp>
      </p:grpSp>
      <p:sp>
        <p:nvSpPr>
          <p:cNvPr id="11" name="Rectangle 10"/>
          <p:cNvSpPr>
            <a:spLocks noChangeArrowheads="1"/>
          </p:cNvSpPr>
          <p:nvPr/>
        </p:nvSpPr>
        <p:spPr bwMode="auto">
          <a:xfrm>
            <a:off x="1331913" y="4214813"/>
            <a:ext cx="6769100" cy="830997"/>
          </a:xfrm>
          <a:prstGeom prst="rect">
            <a:avLst/>
          </a:prstGeom>
          <a:noFill/>
          <a:ln w="9525">
            <a:noFill/>
            <a:miter lim="800000"/>
            <a:headEnd/>
            <a:tailEnd/>
          </a:ln>
        </p:spPr>
        <p:txBody>
          <a:bodyPr>
            <a:spAutoFit/>
          </a:bodyPr>
          <a:lstStyle/>
          <a:p>
            <a:pPr algn="ctr" rtl="1"/>
            <a:r>
              <a:rPr lang="ar-EG" sz="2400" b="1" dirty="0">
                <a:latin typeface="Calibri" pitchFamily="34" charset="0"/>
              </a:rPr>
              <a:t>قوة السحب لأعلى المنحدر التي يؤثر بها إحدانا على الأخر تعمل عكس قوة الجاذبية نحو الأسفل مما يمنع انزلاقنا على المنحدر.</a:t>
            </a:r>
            <a:endParaRPr lang="en-US" sz="2400" dirty="0">
              <a:latin typeface="Calibri" pitchFamily="34" charset="0"/>
            </a:endParaRPr>
          </a:p>
        </p:txBody>
      </p:sp>
    </p:spTree>
  </p:cSld>
  <p:clrMapOvr>
    <a:masterClrMapping/>
  </p:clrMapOvr>
  <p:transition>
    <p:zoom/>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PICKGEN.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التَّفْكِيرُ النَّاقِدُ عندما أهبط أنا.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قوة السحب لأعلى المنحدر التي يؤث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سكرابز ادوات للكتابة - Cryptograms, Volume 2: 330 Puzzles - Free  Transparent PNG Clipart Images Download">
            <a:extLst>
              <a:ext uri="{FF2B5EF4-FFF2-40B4-BE49-F238E27FC236}">
                <a16:creationId xmlns:a16="http://schemas.microsoft.com/office/drawing/2014/main" id="{3D962C32-1CA2-42D4-B367-F38B69B045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89879" l="10000" r="90000"/>
                    </a14:imgEffect>
                  </a14:imgLayer>
                </a14:imgProps>
              </a:ext>
              <a:ext uri="{28A0092B-C50C-407E-A947-70E740481C1C}">
                <a14:useLocalDpi xmlns:a14="http://schemas.microsoft.com/office/drawing/2010/main" val="0"/>
              </a:ext>
            </a:extLst>
          </a:blip>
          <a:srcRect/>
          <a:stretch>
            <a:fillRect/>
          </a:stretch>
        </p:blipFill>
        <p:spPr bwMode="auto">
          <a:xfrm>
            <a:off x="304800" y="-152400"/>
            <a:ext cx="7773987" cy="6858000"/>
          </a:xfrm>
          <a:prstGeom prst="rect">
            <a:avLst/>
          </a:prstGeom>
          <a:noFill/>
        </p:spPr>
      </p:pic>
      <p:grpSp>
        <p:nvGrpSpPr>
          <p:cNvPr id="2" name="Group 4">
            <a:extLst>
              <a:ext uri="{FF2B5EF4-FFF2-40B4-BE49-F238E27FC236}">
                <a16:creationId xmlns:a16="http://schemas.microsoft.com/office/drawing/2014/main" id="{74A44E3F-69BB-4049-9456-C6D2F8901188}"/>
              </a:ext>
            </a:extLst>
          </p:cNvPr>
          <p:cNvGrpSpPr>
            <a:grpSpLocks/>
          </p:cNvGrpSpPr>
          <p:nvPr/>
        </p:nvGrpSpPr>
        <p:grpSpPr bwMode="auto">
          <a:xfrm>
            <a:off x="1785937" y="4267200"/>
            <a:ext cx="5572125" cy="1352729"/>
            <a:chOff x="3071802" y="642918"/>
            <a:chExt cx="5572164" cy="1352738"/>
          </a:xfrm>
          <a:noFill/>
        </p:grpSpPr>
        <p:sp>
          <p:nvSpPr>
            <p:cNvPr id="3" name="Snip Diagonal Corner Rectangle 3">
              <a:extLst>
                <a:ext uri="{FF2B5EF4-FFF2-40B4-BE49-F238E27FC236}">
                  <a16:creationId xmlns:a16="http://schemas.microsoft.com/office/drawing/2014/main" id="{965719ED-502A-4F4B-B92A-A32545946791}"/>
                </a:ext>
              </a:extLst>
            </p:cNvPr>
            <p:cNvSpPr/>
            <p:nvPr/>
          </p:nvSpPr>
          <p:spPr>
            <a:xfrm>
              <a:off x="3071802" y="642918"/>
              <a:ext cx="5572164" cy="1143008"/>
            </a:xfrm>
            <a:prstGeom prst="snip2DiagRect">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 name="Rectangle 1">
              <a:extLst>
                <a:ext uri="{FF2B5EF4-FFF2-40B4-BE49-F238E27FC236}">
                  <a16:creationId xmlns:a16="http://schemas.microsoft.com/office/drawing/2014/main" id="{2E1926DF-7479-4C0F-BFDD-D9C5584DB315}"/>
                </a:ext>
              </a:extLst>
            </p:cNvPr>
            <p:cNvSpPr>
              <a:spLocks noChangeArrowheads="1"/>
            </p:cNvSpPr>
            <p:nvPr/>
          </p:nvSpPr>
          <p:spPr bwMode="auto">
            <a:xfrm>
              <a:off x="4491153" y="795319"/>
              <a:ext cx="2605219" cy="1200337"/>
            </a:xfrm>
            <a:prstGeom prst="rect">
              <a:avLst/>
            </a:prstGeom>
            <a:grpFill/>
            <a:ln w="9525">
              <a:noFill/>
              <a:miter lim="800000"/>
              <a:headEnd/>
              <a:tailEnd/>
            </a:ln>
          </p:spPr>
          <p:txBody>
            <a:bodyPr wrap="none">
              <a:spAutoFit/>
            </a:bodyPr>
            <a:lstStyle/>
            <a:p>
              <a:pPr algn="r" rtl="1"/>
              <a:r>
                <a:rPr lang="ar-EG" sz="3600" b="1" dirty="0">
                  <a:latin typeface="Calibri" pitchFamily="34" charset="0"/>
                </a:rPr>
                <a:t>كَيْفَ تُؤَثِّر القوى</a:t>
              </a:r>
            </a:p>
            <a:p>
              <a:pPr algn="r" rtl="1"/>
              <a:r>
                <a:rPr lang="ar-EG" sz="3600" b="1" dirty="0">
                  <a:latin typeface="Calibri" pitchFamily="34" charset="0"/>
                </a:rPr>
                <a:t> في التَّسارُعِ؟</a:t>
              </a:r>
              <a:endParaRPr lang="ar-EG" sz="3600" dirty="0">
                <a:latin typeface="Calibri" pitchFamily="34" charset="0"/>
              </a:endParaRPr>
            </a:p>
          </p:txBody>
        </p:sp>
      </p:grpSp>
    </p:spTree>
    <p:extLst>
      <p:ext uri="{BB962C8B-B14F-4D97-AF65-F5344CB8AC3E}">
        <p14:creationId xmlns:p14="http://schemas.microsoft.com/office/powerpoint/2010/main" val="1149563188"/>
      </p:ext>
    </p:extLst>
  </p:cSld>
  <p:clrMapOvr>
    <a:masterClrMapping/>
  </p:clrMapOvr>
  <p:transition>
    <p:sndAc>
      <p:stSnd>
        <p:snd r:embed="rId2" name="0026 - غلق الويندوز.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كَيْفَ تُؤَثِّرالقوى في التَّسارُ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476375" y="2349500"/>
            <a:ext cx="5500688" cy="2246313"/>
          </a:xfrm>
          <a:prstGeom prst="rect">
            <a:avLst/>
          </a:prstGeom>
          <a:noFill/>
          <a:ln w="9525">
            <a:noFill/>
            <a:miter lim="800000"/>
            <a:headEnd/>
            <a:tailEnd/>
          </a:ln>
        </p:spPr>
        <p:txBody>
          <a:bodyPr>
            <a:spAutoFit/>
          </a:bodyPr>
          <a:lstStyle/>
          <a:p>
            <a:pPr algn="r" rtl="1"/>
            <a:r>
              <a:rPr lang="ar-EG" sz="2800" b="1">
                <a:latin typeface="Calibri" pitchFamily="34" charset="0"/>
              </a:rPr>
              <a:t>ما القوة المسؤولة عن توقف جسم متحرك عن الحركة؟</a:t>
            </a:r>
          </a:p>
          <a:p>
            <a:pPr algn="r" rtl="1"/>
            <a:endParaRPr lang="ar-EG" sz="2800" b="1">
              <a:solidFill>
                <a:srgbClr val="0000FF"/>
              </a:solidFill>
              <a:latin typeface="Calibri" pitchFamily="34" charset="0"/>
            </a:endParaRPr>
          </a:p>
          <a:p>
            <a:pPr algn="r" rtl="1"/>
            <a:r>
              <a:rPr lang="ar-EG" sz="2800" b="1">
                <a:solidFill>
                  <a:srgbClr val="0000FF"/>
                </a:solidFill>
                <a:latin typeface="Calibri" pitchFamily="34" charset="0"/>
              </a:rPr>
              <a:t>                 </a:t>
            </a:r>
          </a:p>
          <a:p>
            <a:pPr algn="r" rtl="1"/>
            <a:endParaRPr lang="ar-EG" sz="2800" b="1">
              <a:solidFill>
                <a:srgbClr val="0000FF"/>
              </a:solidFill>
              <a:latin typeface="Calibri" pitchFamily="34" charset="0"/>
            </a:endParaRPr>
          </a:p>
        </p:txBody>
      </p:sp>
      <p:grpSp>
        <p:nvGrpSpPr>
          <p:cNvPr id="7" name="Group 10"/>
          <p:cNvGrpSpPr/>
          <p:nvPr/>
        </p:nvGrpSpPr>
        <p:grpSpPr>
          <a:xfrm>
            <a:off x="7248871" y="2255693"/>
            <a:ext cx="1037905" cy="1030431"/>
            <a:chOff x="7820375" y="4500570"/>
            <a:chExt cx="1037905" cy="1030431"/>
          </a:xfrm>
          <a:gradFill flip="none" rotWithShape="1">
            <a:gsLst>
              <a:gs pos="0">
                <a:srgbClr val="00FF00"/>
              </a:gs>
              <a:gs pos="35001">
                <a:srgbClr val="FFFF00"/>
              </a:gs>
              <a:gs pos="73000">
                <a:schemeClr val="accent2">
                  <a:lumMod val="75000"/>
                </a:schemeClr>
              </a:gs>
            </a:gsLst>
            <a:lin ang="16200000" scaled="1"/>
            <a:tileRect/>
          </a:gradFill>
          <a:scene3d>
            <a:camera prst="perspectiveLeft"/>
            <a:lightRig rig="threePt" dir="t"/>
          </a:scene3d>
        </p:grpSpPr>
        <p:sp>
          <p:nvSpPr>
            <p:cNvPr id="12" name="Curved Left Arrow 11"/>
            <p:cNvSpPr/>
            <p:nvPr/>
          </p:nvSpPr>
          <p:spPr>
            <a:xfrm rot="3282498">
              <a:off x="8007146" y="4812247"/>
              <a:ext cx="531983" cy="905525"/>
            </a:xfrm>
            <a:prstGeom prst="curvedLef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sp>
          <p:nvSpPr>
            <p:cNvPr id="13" name="32-Point Star 12"/>
            <p:cNvSpPr/>
            <p:nvPr/>
          </p:nvSpPr>
          <p:spPr>
            <a:xfrm>
              <a:off x="8001024" y="4500570"/>
              <a:ext cx="857256" cy="785818"/>
            </a:xfrm>
            <a:prstGeom prst="star32">
              <a:avLst/>
            </a:prstGeom>
            <a:gradFill>
              <a:gsLst>
                <a:gs pos="0">
                  <a:srgbClr val="0000FF"/>
                </a:gs>
                <a:gs pos="50000">
                  <a:schemeClr val="bg1"/>
                </a:gs>
                <a:gs pos="100000">
                  <a:srgbClr val="0000FF"/>
                </a:gs>
              </a:gsLst>
              <a:lin ang="162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SA" sz="4000" dirty="0">
                  <a:solidFill>
                    <a:schemeClr val="tx1"/>
                  </a:solidFill>
                </a:rPr>
                <a:t>4</a:t>
              </a:r>
              <a:endParaRPr lang="ar-EG" sz="4000" dirty="0">
                <a:solidFill>
                  <a:schemeClr val="tx1"/>
                </a:solidFill>
              </a:endParaRPr>
            </a:p>
          </p:txBody>
        </p:sp>
      </p:grpSp>
      <p:cxnSp>
        <p:nvCxnSpPr>
          <p:cNvPr id="15" name="Straight Connector 14"/>
          <p:cNvCxnSpPr/>
          <p:nvPr/>
        </p:nvCxnSpPr>
        <p:spPr>
          <a:xfrm flipH="1">
            <a:off x="5643563" y="4267200"/>
            <a:ext cx="1366837" cy="0"/>
          </a:xfrm>
          <a:prstGeom prst="line">
            <a:avLst/>
          </a:prstGeom>
        </p:spPr>
        <p:style>
          <a:lnRef idx="3">
            <a:schemeClr val="accent2"/>
          </a:lnRef>
          <a:fillRef idx="0">
            <a:schemeClr val="accent2"/>
          </a:fillRef>
          <a:effectRef idx="2">
            <a:schemeClr val="accent2"/>
          </a:effectRef>
          <a:fontRef idx="minor">
            <a:schemeClr val="tx1"/>
          </a:fontRef>
        </p:style>
      </p:cxnSp>
      <p:sp>
        <p:nvSpPr>
          <p:cNvPr id="16" name="مستطيل 15"/>
          <p:cNvSpPr>
            <a:spLocks noChangeArrowheads="1"/>
          </p:cNvSpPr>
          <p:nvPr/>
        </p:nvSpPr>
        <p:spPr bwMode="auto">
          <a:xfrm>
            <a:off x="2133600" y="3657600"/>
            <a:ext cx="2038350" cy="523875"/>
          </a:xfrm>
          <a:prstGeom prst="rect">
            <a:avLst/>
          </a:prstGeom>
          <a:noFill/>
          <a:ln w="9525">
            <a:noFill/>
            <a:miter lim="800000"/>
            <a:headEnd/>
            <a:tailEnd/>
          </a:ln>
        </p:spPr>
        <p:txBody>
          <a:bodyPr wrap="none">
            <a:spAutoFit/>
          </a:bodyPr>
          <a:lstStyle/>
          <a:p>
            <a:r>
              <a:rPr lang="ar-EG" sz="2800" b="1">
                <a:solidFill>
                  <a:srgbClr val="0000FF"/>
                </a:solidFill>
                <a:latin typeface="Calibri" pitchFamily="34" charset="0"/>
              </a:rPr>
              <a:t>ب - الْجاذِبِيَّةُ.   </a:t>
            </a:r>
            <a:endParaRPr lang="en-US" sz="2800"/>
          </a:p>
        </p:txBody>
      </p:sp>
      <p:sp>
        <p:nvSpPr>
          <p:cNvPr id="17" name="مستطيل 16"/>
          <p:cNvSpPr>
            <a:spLocks noChangeArrowheads="1"/>
          </p:cNvSpPr>
          <p:nvPr/>
        </p:nvSpPr>
        <p:spPr bwMode="auto">
          <a:xfrm>
            <a:off x="1828800" y="4581525"/>
            <a:ext cx="2651125" cy="523875"/>
          </a:xfrm>
          <a:prstGeom prst="rect">
            <a:avLst/>
          </a:prstGeom>
          <a:noFill/>
          <a:ln w="9525">
            <a:noFill/>
            <a:miter lim="800000"/>
            <a:headEnd/>
            <a:tailEnd/>
          </a:ln>
        </p:spPr>
        <p:txBody>
          <a:bodyPr wrap="none">
            <a:spAutoFit/>
          </a:bodyPr>
          <a:lstStyle/>
          <a:p>
            <a:r>
              <a:rPr lang="ar-EG" sz="2800" b="1">
                <a:solidFill>
                  <a:srgbClr val="0000FF"/>
                </a:solidFill>
                <a:latin typeface="Calibri" pitchFamily="34" charset="0"/>
              </a:rPr>
              <a:t> د – القوى المتزنة. </a:t>
            </a:r>
            <a:r>
              <a:rPr lang="ar-EG" sz="2800">
                <a:latin typeface="Calibri" pitchFamily="34" charset="0"/>
              </a:rPr>
              <a:t> </a:t>
            </a:r>
            <a:endParaRPr lang="en-US" sz="2800"/>
          </a:p>
        </p:txBody>
      </p:sp>
      <p:sp>
        <p:nvSpPr>
          <p:cNvPr id="18" name="مستطيل 17"/>
          <p:cNvSpPr>
            <a:spLocks noChangeArrowheads="1"/>
          </p:cNvSpPr>
          <p:nvPr/>
        </p:nvSpPr>
        <p:spPr bwMode="auto">
          <a:xfrm>
            <a:off x="5159375" y="4581525"/>
            <a:ext cx="1955800" cy="523875"/>
          </a:xfrm>
          <a:prstGeom prst="rect">
            <a:avLst/>
          </a:prstGeom>
          <a:noFill/>
          <a:ln w="9525">
            <a:noFill/>
            <a:miter lim="800000"/>
            <a:headEnd/>
            <a:tailEnd/>
          </a:ln>
        </p:spPr>
        <p:txBody>
          <a:bodyPr wrap="none">
            <a:spAutoFit/>
          </a:bodyPr>
          <a:lstStyle/>
          <a:p>
            <a:pPr algn="r" rtl="1"/>
            <a:r>
              <a:rPr lang="ar-EG" sz="2800" b="1">
                <a:solidFill>
                  <a:srgbClr val="0000FF"/>
                </a:solidFill>
                <a:latin typeface="Calibri" pitchFamily="34" charset="0"/>
              </a:rPr>
              <a:t>ج - نيوتن.     </a:t>
            </a:r>
            <a:endParaRPr lang="ar-EG" sz="2800">
              <a:latin typeface="Calibri" pitchFamily="34" charset="0"/>
            </a:endParaRPr>
          </a:p>
        </p:txBody>
      </p:sp>
      <p:sp>
        <p:nvSpPr>
          <p:cNvPr id="23" name="مستطيل 22"/>
          <p:cNvSpPr>
            <a:spLocks noChangeArrowheads="1"/>
          </p:cNvSpPr>
          <p:nvPr/>
        </p:nvSpPr>
        <p:spPr bwMode="auto">
          <a:xfrm>
            <a:off x="5410200" y="3667125"/>
            <a:ext cx="1728788" cy="523875"/>
          </a:xfrm>
          <a:prstGeom prst="rect">
            <a:avLst/>
          </a:prstGeom>
          <a:noFill/>
          <a:ln w="9525">
            <a:noFill/>
            <a:miter lim="800000"/>
            <a:headEnd/>
            <a:tailEnd/>
          </a:ln>
        </p:spPr>
        <p:txBody>
          <a:bodyPr wrap="none">
            <a:spAutoFit/>
          </a:bodyPr>
          <a:lstStyle/>
          <a:p>
            <a:r>
              <a:rPr lang="ar-EG" sz="2800" b="1">
                <a:solidFill>
                  <a:srgbClr val="0000FF"/>
                </a:solidFill>
                <a:latin typeface="Calibri" pitchFamily="34" charset="0"/>
              </a:rPr>
              <a:t>أ - الاحْتِكاكُ. </a:t>
            </a:r>
            <a:endParaRPr lang="en-US" sz="2800"/>
          </a:p>
        </p:txBody>
      </p:sp>
      <p:sp>
        <p:nvSpPr>
          <p:cNvPr id="8" name="وسيلة الشرح: سهم لأسفل 7">
            <a:extLst>
              <a:ext uri="{FF2B5EF4-FFF2-40B4-BE49-F238E27FC236}">
                <a16:creationId xmlns:a16="http://schemas.microsoft.com/office/drawing/2014/main" id="{6AC41F7E-CE8B-42C1-A313-611EF9CE37C0}"/>
              </a:ext>
            </a:extLst>
          </p:cNvPr>
          <p:cNvSpPr/>
          <p:nvPr/>
        </p:nvSpPr>
        <p:spPr>
          <a:xfrm>
            <a:off x="2743200" y="685800"/>
            <a:ext cx="4233863" cy="1154113"/>
          </a:xfrm>
          <a:prstGeom prst="downArrow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EG" sz="4000" b="1" dirty="0"/>
              <a:t>أختار الإجابة الصحيحة</a:t>
            </a:r>
          </a:p>
        </p:txBody>
      </p:sp>
    </p:spTree>
  </p:cSld>
  <p:clrMapOvr>
    <a:masterClrMapping/>
  </p:clrMapOvr>
  <p:transition>
    <p:cover dir="ld"/>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PICKGEN.WAV"/>
                                        </p:tgtEl>
                                      </p:cMediaNode>
                                    </p:audio>
                                  </p:sub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ما القوة المسؤولة عن توقف جسم متحرك عن الحركة.wav"/>
                                        </p:tgtEl>
                                      </p:cMediaNode>
                                    </p:audio>
                                  </p:sub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احْتِكاكُ.wav"/>
                                        </p:tgtEl>
                                      </p:cMediaNode>
                                    </p:audio>
                                  </p:sub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6" name="الْجاذِبِيَّةُ.wav"/>
                                        </p:tgtEl>
                                      </p:cMediaNode>
                                    </p:audio>
                                  </p:sub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subTnLst>
                                    <p:audio>
                                      <p:cMediaNode>
                                        <p:cTn display="0" masterRel="sameClick">
                                          <p:stCondLst>
                                            <p:cond evt="begin" delay="0">
                                              <p:tn val="27"/>
                                            </p:cond>
                                          </p:stCondLst>
                                          <p:endCondLst>
                                            <p:cond evt="onStopAudio" delay="0">
                                              <p:tgtEl>
                                                <p:sldTgt/>
                                              </p:tgtEl>
                                            </p:cond>
                                          </p:endCondLst>
                                        </p:cTn>
                                        <p:tgtEl>
                                          <p:sndTgt r:embed="rId7" name="نيوتن.wav"/>
                                        </p:tgtEl>
                                      </p:cMediaNode>
                                    </p:audio>
                                  </p:sub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8" name="القوى المتزنة.wav"/>
                                        </p:tgtEl>
                                      </p:cMediaNode>
                                    </p:audio>
                                  </p:sub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450" decel="100000" fill="hold"/>
                                        <p:tgtEl>
                                          <p:spTgt spid="15"/>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9" name="0068 - 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838200" y="3620474"/>
            <a:ext cx="7643813" cy="2246769"/>
          </a:xfrm>
          <a:prstGeom prst="rect">
            <a:avLst/>
          </a:prstGeom>
          <a:noFill/>
          <a:ln w="9525">
            <a:noFill/>
            <a:miter lim="800000"/>
            <a:headEnd/>
            <a:tailEnd/>
          </a:ln>
        </p:spPr>
        <p:txBody>
          <a:bodyPr>
            <a:spAutoFit/>
          </a:bodyPr>
          <a:lstStyle/>
          <a:p>
            <a:pPr algn="ctr" rtl="1"/>
            <a:r>
              <a:rPr lang="ar-EG" sz="2800" b="1" dirty="0">
                <a:latin typeface="Calibri" pitchFamily="34" charset="0"/>
              </a:rPr>
              <a:t>تتسبب كل من قوى الدفع والسحب في تغير سرعة الأجسام المتحركة واتجاه حركتها مما يعني حدوث تسارع للجسم أما في حالة توازن قوى السحب والدفع على نفس الجسم فإن ذلك لا يحدث تأثير في حركة الجسم.</a:t>
            </a:r>
            <a:endParaRPr lang="en-US" sz="2800" dirty="0">
              <a:latin typeface="Calibri" pitchFamily="34" charset="0"/>
            </a:endParaRPr>
          </a:p>
          <a:p>
            <a:pPr algn="ctr" rtl="1"/>
            <a:r>
              <a:rPr lang="en-US" sz="2800" dirty="0">
                <a:latin typeface="Calibri" pitchFamily="34" charset="0"/>
              </a:rPr>
              <a:t> </a:t>
            </a:r>
          </a:p>
        </p:txBody>
      </p:sp>
      <p:sp>
        <p:nvSpPr>
          <p:cNvPr id="14" name="Rectangle 2"/>
          <p:cNvSpPr>
            <a:spLocks noChangeArrowheads="1"/>
          </p:cNvSpPr>
          <p:nvPr/>
        </p:nvSpPr>
        <p:spPr bwMode="auto">
          <a:xfrm>
            <a:off x="1295400" y="2209800"/>
            <a:ext cx="5500688" cy="954087"/>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lgn="ctr" rtl="1"/>
            <a:r>
              <a:rPr lang="ar-SA" sz="2800" b="1">
                <a:solidFill>
                  <a:schemeClr val="bg1"/>
                </a:solidFill>
                <a:latin typeface="Calibri" pitchFamily="34" charset="0"/>
              </a:rPr>
              <a:t>السؤال الأساسي</a:t>
            </a:r>
            <a:r>
              <a:rPr lang="ar-EG" sz="2800" b="1">
                <a:solidFill>
                  <a:schemeClr val="bg1"/>
                </a:solidFill>
                <a:latin typeface="Calibri" pitchFamily="34" charset="0"/>
              </a:rPr>
              <a:t>.</a:t>
            </a:r>
            <a:r>
              <a:rPr lang="ar-EG" sz="2800" b="1">
                <a:solidFill>
                  <a:srgbClr val="FFFF00"/>
                </a:solidFill>
                <a:latin typeface="Calibri" pitchFamily="34" charset="0"/>
              </a:rPr>
              <a:t> كيف </a:t>
            </a:r>
            <a:r>
              <a:rPr lang="ar-SA" sz="2800" b="1">
                <a:solidFill>
                  <a:srgbClr val="FFFF00"/>
                </a:solidFill>
                <a:latin typeface="Calibri" pitchFamily="34" charset="0"/>
              </a:rPr>
              <a:t>يمكن أن يؤثر الدفع والسحب في حركة الأجسام</a:t>
            </a:r>
            <a:r>
              <a:rPr lang="ar-EG" sz="2800" b="1">
                <a:solidFill>
                  <a:srgbClr val="FFFF00"/>
                </a:solidFill>
                <a:latin typeface="Calibri" pitchFamily="34" charset="0"/>
              </a:rPr>
              <a:t>؟</a:t>
            </a:r>
          </a:p>
        </p:txBody>
      </p:sp>
      <p:grpSp>
        <p:nvGrpSpPr>
          <p:cNvPr id="4" name="Group 14"/>
          <p:cNvGrpSpPr/>
          <p:nvPr/>
        </p:nvGrpSpPr>
        <p:grpSpPr>
          <a:xfrm>
            <a:off x="7248525" y="985837"/>
            <a:ext cx="1037905" cy="1030431"/>
            <a:chOff x="7820375" y="4500570"/>
            <a:chExt cx="1037905" cy="1030431"/>
          </a:xfrm>
          <a:gradFill flip="none" rotWithShape="1">
            <a:gsLst>
              <a:gs pos="0">
                <a:srgbClr val="00FF00"/>
              </a:gs>
              <a:gs pos="35001">
                <a:srgbClr val="FFFF00"/>
              </a:gs>
              <a:gs pos="73000">
                <a:schemeClr val="accent2">
                  <a:lumMod val="75000"/>
                </a:schemeClr>
              </a:gs>
            </a:gsLst>
            <a:lin ang="16200000" scaled="1"/>
            <a:tileRect/>
          </a:gradFill>
          <a:scene3d>
            <a:camera prst="perspectiveLeft"/>
            <a:lightRig rig="threePt" dir="t"/>
          </a:scene3d>
        </p:grpSpPr>
        <p:sp>
          <p:nvSpPr>
            <p:cNvPr id="17" name="Curved Left Arrow 15"/>
            <p:cNvSpPr/>
            <p:nvPr/>
          </p:nvSpPr>
          <p:spPr>
            <a:xfrm rot="3282498">
              <a:off x="8007146" y="4812247"/>
              <a:ext cx="531983" cy="905525"/>
            </a:xfrm>
            <a:prstGeom prst="curvedLeftArrow">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sp>
          <p:nvSpPr>
            <p:cNvPr id="18" name="32-Point Star 16"/>
            <p:cNvSpPr/>
            <p:nvPr/>
          </p:nvSpPr>
          <p:spPr>
            <a:xfrm>
              <a:off x="8001024" y="4500570"/>
              <a:ext cx="857256" cy="785818"/>
            </a:xfrm>
            <a:prstGeom prst="star32">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r>
                <a:rPr lang="ar-EG" sz="4000" dirty="0">
                  <a:solidFill>
                    <a:schemeClr val="tx1"/>
                  </a:solidFill>
                </a:rPr>
                <a:t>1</a:t>
              </a:r>
            </a:p>
          </p:txBody>
        </p:sp>
      </p:grpSp>
    </p:spTree>
  </p:cSld>
  <p:clrMapOvr>
    <a:masterClrMapping/>
  </p:clrMapOvr>
  <p:transition>
    <p:dissolve/>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PICKGEN.WAV"/>
                                        </p:tgtEl>
                                      </p:cMediaNode>
                                    </p:audio>
                                  </p:subTnLst>
                                </p:cTn>
                              </p:par>
                              <p:par>
                                <p:cTn id="10" presetID="2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السؤال الأساسي كيف يمكن أن يؤثر.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تتسبب كل من قوى الدفع والسح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p:cNvGrpSpPr>
          <p:nvPr/>
        </p:nvGrpSpPr>
        <p:grpSpPr bwMode="auto">
          <a:xfrm>
            <a:off x="2306637" y="295276"/>
            <a:ext cx="4530725" cy="1571625"/>
            <a:chOff x="4283395" y="285728"/>
            <a:chExt cx="4532019" cy="1571636"/>
          </a:xfrm>
          <a:noFill/>
        </p:grpSpPr>
        <p:sp>
          <p:nvSpPr>
            <p:cNvPr id="5" name="Horizontal Scroll 4"/>
            <p:cNvSpPr/>
            <p:nvPr/>
          </p:nvSpPr>
          <p:spPr>
            <a:xfrm>
              <a:off x="4283395" y="285728"/>
              <a:ext cx="4503436" cy="1571636"/>
            </a:xfrm>
            <a:prstGeom prst="horizontalScroll">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4584255" y="785795"/>
              <a:ext cx="3208845" cy="707891"/>
            </a:xfrm>
            <a:prstGeom prst="rect">
              <a:avLst/>
            </a:prstGeom>
            <a:ln/>
          </p:spPr>
          <p:style>
            <a:lnRef idx="0">
              <a:schemeClr val="accent4"/>
            </a:lnRef>
            <a:fillRef idx="3">
              <a:schemeClr val="accent4"/>
            </a:fillRef>
            <a:effectRef idx="3">
              <a:schemeClr val="accent4"/>
            </a:effectRef>
            <a:fontRef idx="minor">
              <a:schemeClr val="lt1"/>
            </a:fontRef>
          </p:style>
          <p:txBody>
            <a:bodyPr wrap="none">
              <a:spAutoFit/>
            </a:bodyPr>
            <a:lstStyle/>
            <a:p>
              <a:pPr algn="r" rtl="1"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العُلُومُ وَالرياضيات</a:t>
              </a:r>
            </a:p>
          </p:txBody>
        </p:sp>
        <p:pic>
          <p:nvPicPr>
            <p:cNvPr id="34826" name="Picture 2" descr="http://projects.nooor.com/LearningCenter/Books/T2-2_5/T2-2/040030/p_089/pencil.gif"/>
            <p:cNvPicPr>
              <a:picLocks noChangeAspect="1" noChangeArrowheads="1"/>
            </p:cNvPicPr>
            <p:nvPr/>
          </p:nvPicPr>
          <p:blipFill>
            <a:blip r:embed="rId5"/>
            <a:srcRect/>
            <a:stretch>
              <a:fillRect/>
            </a:stretch>
          </p:blipFill>
          <p:spPr bwMode="auto">
            <a:xfrm>
              <a:off x="8001024" y="642918"/>
              <a:ext cx="814390" cy="848323"/>
            </a:xfrm>
            <a:prstGeom prst="rect">
              <a:avLst/>
            </a:prstGeom>
            <a:grpFill/>
            <a:ln w="9525">
              <a:noFill/>
              <a:miter lim="800000"/>
              <a:headEnd/>
              <a:tailEnd/>
            </a:ln>
          </p:spPr>
        </p:pic>
      </p:grpSp>
      <p:grpSp>
        <p:nvGrpSpPr>
          <p:cNvPr id="4" name="Group 11"/>
          <p:cNvGrpSpPr>
            <a:grpSpLocks/>
          </p:cNvGrpSpPr>
          <p:nvPr/>
        </p:nvGrpSpPr>
        <p:grpSpPr bwMode="auto">
          <a:xfrm>
            <a:off x="857250" y="2349500"/>
            <a:ext cx="7358063" cy="3579813"/>
            <a:chOff x="642910" y="1708161"/>
            <a:chExt cx="6858048" cy="2649533"/>
          </a:xfrm>
          <a:noFill/>
        </p:grpSpPr>
        <p:grpSp>
          <p:nvGrpSpPr>
            <p:cNvPr id="34820" name="Group 6"/>
            <p:cNvGrpSpPr>
              <a:grpSpLocks/>
            </p:cNvGrpSpPr>
            <p:nvPr/>
          </p:nvGrpSpPr>
          <p:grpSpPr bwMode="auto">
            <a:xfrm>
              <a:off x="642910" y="1714488"/>
              <a:ext cx="6858048" cy="2643206"/>
              <a:chOff x="1142976" y="1714488"/>
              <a:chExt cx="6357982" cy="2643206"/>
            </a:xfrm>
            <a:grpFill/>
          </p:grpSpPr>
          <p:sp>
            <p:nvSpPr>
              <p:cNvPr id="15" name="Plaque 14"/>
              <p:cNvSpPr/>
              <p:nvPr/>
            </p:nvSpPr>
            <p:spPr>
              <a:xfrm>
                <a:off x="1142976" y="1714037"/>
                <a:ext cx="6357982" cy="2286470"/>
              </a:xfrm>
              <a:prstGeom prst="plaqu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6" name="Flowchart: Off-page Connector 15"/>
              <p:cNvSpPr/>
              <p:nvPr/>
            </p:nvSpPr>
            <p:spPr>
              <a:xfrm>
                <a:off x="1570957" y="1714037"/>
                <a:ext cx="5573351" cy="2643657"/>
              </a:xfrm>
              <a:prstGeom prst="flowChartOffpageConnector">
                <a:avLst/>
              </a:prstGeom>
              <a:grpFill/>
              <a:ln w="571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dirty="0"/>
              </a:p>
            </p:txBody>
          </p:sp>
        </p:grpSp>
        <p:sp>
          <p:nvSpPr>
            <p:cNvPr id="34821" name="مستطيل 227"/>
            <p:cNvSpPr>
              <a:spLocks noChangeArrowheads="1"/>
            </p:cNvSpPr>
            <p:nvPr/>
          </p:nvSpPr>
          <p:spPr bwMode="auto">
            <a:xfrm>
              <a:off x="1240677" y="1708161"/>
              <a:ext cx="5616645" cy="2528512"/>
            </a:xfrm>
            <a:prstGeom prst="rect">
              <a:avLst/>
            </a:prstGeom>
            <a:grpFill/>
            <a:ln w="9525">
              <a:noFill/>
              <a:miter lim="800000"/>
              <a:headEnd/>
              <a:tailEnd/>
            </a:ln>
          </p:spPr>
          <p:txBody>
            <a:bodyPr>
              <a:spAutoFit/>
            </a:bodyPr>
            <a:lstStyle/>
            <a:p>
              <a:pPr algn="r" rtl="1"/>
              <a:r>
                <a:rPr lang="ar-EG" sz="3600" b="1">
                  <a:solidFill>
                    <a:srgbClr val="C00000"/>
                  </a:solidFill>
                  <a:latin typeface="Calibri" pitchFamily="34" charset="0"/>
                </a:rPr>
                <a:t>تأثير القوى</a:t>
              </a:r>
            </a:p>
            <a:p>
              <a:pPr algn="ctr" rtl="1"/>
              <a:r>
                <a:rPr lang="ar-EG" sz="3600" b="1">
                  <a:latin typeface="Calibri" pitchFamily="34" charset="0"/>
                </a:rPr>
                <a:t>بارجة في البحر يجرها مركب سحب بقوة 7000 نيوتن. وفي الوقت نفسه يدفعها من الخلف مركب آخر بقوة 7000 نيوتن. ما مجموع القوى المؤثرة في البارجة؟</a:t>
              </a:r>
            </a:p>
          </p:txBody>
        </p:sp>
      </p:grpSp>
    </p:spTree>
  </p:cSld>
  <p:clrMapOvr>
    <a:masterClrMapping/>
  </p:clrMapOvr>
  <p:transition>
    <p:randomBar dir="vert"/>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عُلُومُ وَالرياضيات.wav"/>
                                        </p:tgtEl>
                                      </p:cMediaNode>
                                    </p:audio>
                                  </p:subTnLst>
                                </p:cTn>
                              </p:par>
                            </p:childTnLst>
                          </p:cTn>
                        </p:par>
                      </p:childTnLst>
                    </p:cTn>
                  </p:par>
                  <p:par>
                    <p:cTn id="8" fill="hold">
                      <p:stCondLst>
                        <p:cond delay="indefinite"/>
                      </p:stCondLst>
                      <p:childTnLst>
                        <p:par>
                          <p:cTn id="9" fill="hold">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5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Effect transition="in" filter="fade">
                                      <p:cBhvr>
                                        <p:cTn id="15"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تأثير القو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5"/>
          <p:cNvGrpSpPr>
            <a:grpSpLocks/>
          </p:cNvGrpSpPr>
          <p:nvPr/>
        </p:nvGrpSpPr>
        <p:grpSpPr bwMode="auto">
          <a:xfrm>
            <a:off x="2590800" y="533400"/>
            <a:ext cx="4530725" cy="1571625"/>
            <a:chOff x="4283395" y="285728"/>
            <a:chExt cx="4532019" cy="1571636"/>
          </a:xfrm>
          <a:noFill/>
        </p:grpSpPr>
        <p:sp>
          <p:nvSpPr>
            <p:cNvPr id="5" name="Horizontal Scroll 4"/>
            <p:cNvSpPr/>
            <p:nvPr/>
          </p:nvSpPr>
          <p:spPr>
            <a:xfrm>
              <a:off x="4283395" y="285728"/>
              <a:ext cx="4503436" cy="1571636"/>
            </a:xfrm>
            <a:prstGeom prst="horizontalScroll">
              <a:avLst/>
            </a:prstGeom>
            <a:ln/>
          </p:spPr>
          <p:style>
            <a:lnRef idx="0">
              <a:schemeClr val="accent4"/>
            </a:lnRef>
            <a:fillRef idx="3">
              <a:schemeClr val="accent4"/>
            </a:fillRef>
            <a:effectRef idx="3">
              <a:schemeClr val="accent4"/>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4442482" y="785795"/>
              <a:ext cx="3350618" cy="707891"/>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none">
              <a:spAutoFit/>
            </a:bodyPr>
            <a:lstStyle/>
            <a:p>
              <a:pPr algn="r" rtl="1" fontAlgn="auto">
                <a:spcBef>
                  <a:spcPts val="0"/>
                </a:spcBef>
                <a:spcAft>
                  <a:spcPts val="0"/>
                </a:spcAft>
                <a:defRPr/>
              </a:pPr>
              <a:r>
                <a:rPr lang="ar-EG"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العُلُومُ وَ الرياضيات</a:t>
              </a:r>
            </a:p>
          </p:txBody>
        </p:sp>
        <p:pic>
          <p:nvPicPr>
            <p:cNvPr id="35847" name="Picture 2" descr="http://projects.nooor.com/LearningCenter/Books/T2-2_5/T2-2/040030/p_089/pencil.gif"/>
            <p:cNvPicPr>
              <a:picLocks noChangeAspect="1" noChangeArrowheads="1"/>
            </p:cNvPicPr>
            <p:nvPr/>
          </p:nvPicPr>
          <p:blipFill>
            <a:blip r:embed="rId4"/>
            <a:srcRect/>
            <a:stretch>
              <a:fillRect/>
            </a:stretch>
          </p:blipFill>
          <p:spPr bwMode="auto">
            <a:xfrm>
              <a:off x="8001024" y="642918"/>
              <a:ext cx="814390" cy="848323"/>
            </a:xfrm>
            <a:prstGeom prst="rect">
              <a:avLst/>
            </a:prstGeom>
            <a:ln>
              <a:headEnd/>
              <a:tailEnd/>
            </a:ln>
          </p:spPr>
          <p:style>
            <a:lnRef idx="0">
              <a:schemeClr val="accent4"/>
            </a:lnRef>
            <a:fillRef idx="3">
              <a:schemeClr val="accent4"/>
            </a:fillRef>
            <a:effectRef idx="3">
              <a:schemeClr val="accent4"/>
            </a:effectRef>
            <a:fontRef idx="minor">
              <a:schemeClr val="lt1"/>
            </a:fontRef>
          </p:style>
        </p:pic>
      </p:grpSp>
      <p:sp>
        <p:nvSpPr>
          <p:cNvPr id="12" name="TextBox 11"/>
          <p:cNvSpPr txBox="1">
            <a:spLocks noChangeArrowheads="1"/>
          </p:cNvSpPr>
          <p:nvPr/>
        </p:nvSpPr>
        <p:spPr bwMode="auto">
          <a:xfrm>
            <a:off x="847725" y="2544128"/>
            <a:ext cx="7632700" cy="3170238"/>
          </a:xfrm>
          <a:prstGeom prst="rect">
            <a:avLst/>
          </a:prstGeom>
          <a:noFill/>
          <a:ln w="9525">
            <a:noFill/>
            <a:miter lim="800000"/>
            <a:headEnd/>
            <a:tailEnd/>
          </a:ln>
        </p:spPr>
        <p:txBody>
          <a:bodyPr>
            <a:spAutoFit/>
          </a:bodyPr>
          <a:lstStyle/>
          <a:p>
            <a:pPr algn="ctr"/>
            <a:r>
              <a:rPr lang="ar-EG" sz="4000" b="1" dirty="0">
                <a:latin typeface="Calibri" pitchFamily="34" charset="0"/>
              </a:rPr>
              <a:t>مجموع القوى المؤثرة في البارجة = قوة سحب المركب + قوة دفع المركب الآخر لها = 7000 نيوتن +  7000 نيوتن =14000نيوتن.</a:t>
            </a:r>
            <a:endParaRPr lang="en-US" sz="4000" dirty="0">
              <a:latin typeface="Calibri" pitchFamily="34" charset="0"/>
            </a:endParaRPr>
          </a:p>
          <a:p>
            <a:pPr algn="ctr" rtl="1"/>
            <a:r>
              <a:rPr lang="en-US" sz="4000" dirty="0">
                <a:latin typeface="Calibri" pitchFamily="34" charset="0"/>
              </a:rPr>
              <a:t> </a:t>
            </a:r>
          </a:p>
        </p:txBody>
      </p:sp>
    </p:spTree>
  </p:cSld>
  <p:clrMapOvr>
    <a:masterClrMapping/>
  </p:clrMapOvr>
  <p:transition>
    <p:randomBar dir="vert"/>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مجموع القوى المؤثرة في البار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4724400" y="609600"/>
            <a:ext cx="3856037" cy="1643062"/>
            <a:chOff x="4860034" y="214290"/>
            <a:chExt cx="3855370" cy="1643074"/>
          </a:xfrm>
        </p:grpSpPr>
        <p:sp>
          <p:nvSpPr>
            <p:cNvPr id="4" name="Wave 3"/>
            <p:cNvSpPr/>
            <p:nvPr/>
          </p:nvSpPr>
          <p:spPr>
            <a:xfrm>
              <a:off x="5000628" y="214290"/>
              <a:ext cx="3714776" cy="1643074"/>
            </a:xfrm>
            <a:prstGeom prst="wave">
              <a:avLst>
                <a:gd name="adj1" fmla="val 12500"/>
                <a:gd name="adj2" fmla="val -4330"/>
              </a:avLst>
            </a:prstGeom>
            <a:ln/>
          </p:spPr>
          <p:style>
            <a:lnRef idx="1">
              <a:schemeClr val="dk1"/>
            </a:lnRef>
            <a:fillRef idx="3">
              <a:schemeClr val="dk1"/>
            </a:fillRef>
            <a:effectRef idx="2">
              <a:schemeClr val="dk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4860034" y="642918"/>
              <a:ext cx="3429008" cy="769441"/>
            </a:xfrm>
            <a:prstGeom prst="rect">
              <a:avLst/>
            </a:prstGeom>
          </p:spPr>
          <p:style>
            <a:lnRef idx="1">
              <a:schemeClr val="dk1"/>
            </a:lnRef>
            <a:fillRef idx="3">
              <a:schemeClr val="dk1"/>
            </a:fillRef>
            <a:effectRef idx="2">
              <a:schemeClr val="dk1"/>
            </a:effectRef>
            <a:fontRef idx="minor">
              <a:schemeClr val="lt1"/>
            </a:fontRef>
          </p:style>
          <p:txBody>
            <a:bodyPr>
              <a:spAutoFit/>
            </a:bodyPr>
            <a:lstStyle/>
            <a:p>
              <a:pPr algn="r" rtl="1" fontAlgn="auto">
                <a:spcBef>
                  <a:spcPts val="0"/>
                </a:spcBef>
                <a:spcAft>
                  <a:spcPts val="0"/>
                </a:spcAft>
                <a:defRPr/>
              </a:pPr>
              <a:r>
                <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العُلُومُ وَالكتابة</a:t>
              </a:r>
            </a:p>
          </p:txBody>
        </p:sp>
      </p:grpSp>
      <p:sp>
        <p:nvSpPr>
          <p:cNvPr id="36869" name="Rectangle 2"/>
          <p:cNvSpPr>
            <a:spLocks noChangeArrowheads="1"/>
          </p:cNvSpPr>
          <p:nvPr/>
        </p:nvSpPr>
        <p:spPr bwMode="auto">
          <a:xfrm>
            <a:off x="1500188" y="2643188"/>
            <a:ext cx="5786437" cy="2554287"/>
          </a:xfrm>
          <a:prstGeom prst="rect">
            <a:avLst/>
          </a:prstGeom>
          <a:noFill/>
          <a:ln w="9525">
            <a:noFill/>
            <a:miter lim="800000"/>
            <a:headEnd/>
            <a:tailEnd/>
          </a:ln>
        </p:spPr>
        <p:txBody>
          <a:bodyPr>
            <a:spAutoFit/>
          </a:bodyPr>
          <a:lstStyle/>
          <a:p>
            <a:pPr algn="r" rtl="1"/>
            <a:r>
              <a:rPr lang="ar-SA" sz="3200" b="1" dirty="0">
                <a:solidFill>
                  <a:srgbClr val="FF0000"/>
                </a:solidFill>
                <a:latin typeface="Calibri" pitchFamily="34" charset="0"/>
              </a:rPr>
              <a:t>يوم </a:t>
            </a:r>
            <a:r>
              <a:rPr lang="ar-EG" sz="3200" b="1" dirty="0">
                <a:solidFill>
                  <a:srgbClr val="FF0000"/>
                </a:solidFill>
                <a:latin typeface="Calibri" pitchFamily="34" charset="0"/>
              </a:rPr>
              <a:t>من دون احتكاك</a:t>
            </a:r>
          </a:p>
          <a:p>
            <a:pPr algn="r" rtl="1"/>
            <a:r>
              <a:rPr lang="ar-SA" sz="3200" b="1" dirty="0">
                <a:latin typeface="Calibri" pitchFamily="34" charset="0"/>
              </a:rPr>
              <a:t>ماذا يحدث لو استيقظت يوماً وكان الكون من دون احتكاك؟ ماذا أعمل؟ وكيف أتحرك؟ </a:t>
            </a:r>
            <a:r>
              <a:rPr lang="ar-EG" sz="3200" b="1" dirty="0">
                <a:latin typeface="Calibri" pitchFamily="34" charset="0"/>
              </a:rPr>
              <a:t>أكتب قصة أتخيل فيها </a:t>
            </a:r>
            <a:r>
              <a:rPr lang="ar-SA" sz="3200" b="1" dirty="0">
                <a:latin typeface="Calibri" pitchFamily="34" charset="0"/>
              </a:rPr>
              <a:t>كيف تكون حياتي في ذلك اليوم</a:t>
            </a:r>
            <a:r>
              <a:rPr lang="ar-EG" sz="3200" b="1" dirty="0">
                <a:latin typeface="Calibri" pitchFamily="34" charset="0"/>
              </a:rPr>
              <a:t>.</a:t>
            </a:r>
          </a:p>
        </p:txBody>
      </p:sp>
    </p:spTree>
  </p:cSld>
  <p:clrMapOvr>
    <a:masterClrMapping/>
  </p:clrMapOvr>
  <p:transition>
    <p:plus/>
    <p:sndAc>
      <p:stSnd>
        <p:snd r:embed="rId2" name="0241 - ويندوز كب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علوم والكتا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1163637" y="1752600"/>
            <a:ext cx="6816725" cy="3646488"/>
            <a:chOff x="904832" y="2214612"/>
            <a:chExt cx="6816588" cy="3646931"/>
          </a:xfrm>
          <a:solidFill>
            <a:schemeClr val="accent3">
              <a:lumMod val="20000"/>
              <a:lumOff val="80000"/>
            </a:schemeClr>
          </a:solidFill>
        </p:grpSpPr>
        <p:sp>
          <p:nvSpPr>
            <p:cNvPr id="7" name="Rectangle 6"/>
            <p:cNvSpPr/>
            <p:nvPr/>
          </p:nvSpPr>
          <p:spPr bwMode="auto">
            <a:xfrm>
              <a:off x="904832" y="2214612"/>
              <a:ext cx="6816588" cy="3646931"/>
            </a:xfrm>
            <a:prstGeom prst="rect">
              <a:avLst/>
            </a:prstGeom>
            <a:grpFill/>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b="1">
                <a:solidFill>
                  <a:srgbClr val="7030A0"/>
                </a:solidFill>
              </a:endParaRPr>
            </a:p>
          </p:txBody>
        </p:sp>
        <p:sp>
          <p:nvSpPr>
            <p:cNvPr id="4101" name="Rectangle 2"/>
            <p:cNvSpPr>
              <a:spLocks noChangeArrowheads="1"/>
            </p:cNvSpPr>
            <p:nvPr/>
          </p:nvSpPr>
          <p:spPr bwMode="auto">
            <a:xfrm>
              <a:off x="1000100" y="2525152"/>
              <a:ext cx="6429420" cy="3046988"/>
            </a:xfrm>
            <a:prstGeom prst="rect">
              <a:avLst/>
            </a:prstGeom>
            <a:grpFill/>
            <a:ln w="9525">
              <a:noFill/>
              <a:miter lim="800000"/>
              <a:headEnd/>
              <a:tailEnd/>
            </a:ln>
          </p:spPr>
          <p:txBody>
            <a:bodyPr>
              <a:spAutoFit/>
            </a:bodyPr>
            <a:lstStyle/>
            <a:p>
              <a:pPr algn="ctr" rtl="1"/>
              <a:r>
                <a:rPr lang="ar-EG" sz="3200" b="1">
                  <a:solidFill>
                    <a:srgbClr val="7030A0"/>
                  </a:solidFill>
                  <a:latin typeface="Calibri" pitchFamily="34" charset="0"/>
                </a:rPr>
                <a:t>يَعْرِفُ السَّبَّاحُ أَنَّهُ مِنَ الضَّرُورِيِّ أَنْ يَدْفَعَ المَاءَ بقُوَّةٍ أَكْبَرَ لِكيْ يَزِيدَ مِنْ سُرْعَتِهِ. وَكَذَلِكَ يَحْتَاجُ العَدَّاءُ أَنْ يَدفَعَ الأَرْضَ بِقَوَّةٍ أَكْبَرَ لِيَزيدَ مِنْ سُرعَتِهِ. إن التغير فِي سُرْعَةِ أَيِّ جِسْمٍ - بِالزِّيَادَةِ أَوالنُّقْصَانِ - يَعْنِي حُدُوثَ تَسَارُعِ لَهُ، أَيْ أنَّهُ كُلَّمَا زَادَ مَقْدَارُ القُوِّةِ ازْدَادَ التَّسَارُعُ.</a:t>
              </a:r>
            </a:p>
          </p:txBody>
        </p:sp>
      </p:grpSp>
    </p:spTree>
  </p:cSld>
  <p:clrMapOvr>
    <a:masterClrMapping/>
  </p:clrMapOvr>
  <p:transition>
    <p:cover/>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يَعْرِفُ السَّبَّاحُ أَنَّهُ مِنَ الضَّرُورِيِّ أَ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1163637" y="1605756"/>
            <a:ext cx="6816725" cy="3646488"/>
            <a:chOff x="904832" y="2214612"/>
            <a:chExt cx="6816588" cy="3646931"/>
          </a:xfrm>
          <a:solidFill>
            <a:schemeClr val="accent3">
              <a:lumMod val="20000"/>
              <a:lumOff val="80000"/>
            </a:schemeClr>
          </a:solidFill>
        </p:grpSpPr>
        <p:sp>
          <p:nvSpPr>
            <p:cNvPr id="7" name="Rectangle 6"/>
            <p:cNvSpPr/>
            <p:nvPr/>
          </p:nvSpPr>
          <p:spPr bwMode="auto">
            <a:xfrm>
              <a:off x="904832" y="2214612"/>
              <a:ext cx="6816588" cy="3646931"/>
            </a:xfrm>
            <a:prstGeom prst="rect">
              <a:avLst/>
            </a:prstGeom>
            <a:grpFill/>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a:solidFill>
                  <a:srgbClr val="7030A0"/>
                </a:solidFill>
              </a:endParaRPr>
            </a:p>
          </p:txBody>
        </p:sp>
        <p:sp>
          <p:nvSpPr>
            <p:cNvPr id="5125" name="Rectangle 2"/>
            <p:cNvSpPr>
              <a:spLocks noChangeArrowheads="1"/>
            </p:cNvSpPr>
            <p:nvPr/>
          </p:nvSpPr>
          <p:spPr bwMode="auto">
            <a:xfrm>
              <a:off x="1168200" y="3010117"/>
              <a:ext cx="6429420" cy="2062354"/>
            </a:xfrm>
            <a:prstGeom prst="rect">
              <a:avLst/>
            </a:prstGeom>
            <a:grpFill/>
            <a:ln w="9525">
              <a:noFill/>
              <a:miter lim="800000"/>
              <a:headEnd/>
              <a:tailEnd/>
            </a:ln>
          </p:spPr>
          <p:txBody>
            <a:bodyPr>
              <a:spAutoFit/>
            </a:bodyPr>
            <a:lstStyle/>
            <a:p>
              <a:pPr algn="ctr" rtl="1"/>
              <a:r>
                <a:rPr lang="ar-SA" sz="3200" b="1">
                  <a:solidFill>
                    <a:srgbClr val="7030A0"/>
                  </a:solidFill>
                  <a:latin typeface="Calibri" pitchFamily="34" charset="0"/>
                </a:rPr>
                <a:t>ولكتلة الجسم تأثير أيضاً على التسارع. فإذا أثرت بالقوة نفسها على جسمين مختلفين في كتلتيهما تسارع الجسم ذو الكتلة الكبيرة أقل من تسارع الجسم ذي الكتلة الصغيرة.</a:t>
              </a:r>
              <a:endParaRPr lang="ar-EG" sz="3200" b="1">
                <a:solidFill>
                  <a:srgbClr val="7030A0"/>
                </a:solidFill>
                <a:latin typeface="Calibri" pitchFamily="34" charset="0"/>
              </a:endParaRPr>
            </a:p>
          </p:txBody>
        </p:sp>
      </p:grpSp>
    </p:spTree>
  </p:cSld>
  <p:clrMapOvr>
    <a:masterClrMapping/>
  </p:clrMapOvr>
  <p:transition>
    <p:cover/>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ولكتلة الجسم تأثير أيضاً على التسار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1066800" y="1828800"/>
            <a:ext cx="6816725" cy="3646488"/>
            <a:chOff x="904832" y="2214612"/>
            <a:chExt cx="6816588" cy="3646931"/>
          </a:xfrm>
          <a:solidFill>
            <a:schemeClr val="accent3">
              <a:lumMod val="20000"/>
              <a:lumOff val="80000"/>
            </a:schemeClr>
          </a:solidFill>
        </p:grpSpPr>
        <p:sp>
          <p:nvSpPr>
            <p:cNvPr id="7" name="Rectangle 6"/>
            <p:cNvSpPr/>
            <p:nvPr/>
          </p:nvSpPr>
          <p:spPr bwMode="auto">
            <a:xfrm>
              <a:off x="904832" y="2214612"/>
              <a:ext cx="6816588" cy="3646931"/>
            </a:xfrm>
            <a:prstGeom prst="rect">
              <a:avLst/>
            </a:prstGeom>
            <a:grpFill/>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a:solidFill>
                  <a:srgbClr val="7030A0"/>
                </a:solidFill>
              </a:endParaRPr>
            </a:p>
          </p:txBody>
        </p:sp>
        <p:sp>
          <p:nvSpPr>
            <p:cNvPr id="6149" name="Rectangle 2"/>
            <p:cNvSpPr>
              <a:spLocks noChangeArrowheads="1"/>
            </p:cNvSpPr>
            <p:nvPr/>
          </p:nvSpPr>
          <p:spPr bwMode="auto">
            <a:xfrm>
              <a:off x="1000100" y="2525152"/>
              <a:ext cx="6429420" cy="3047359"/>
            </a:xfrm>
            <a:prstGeom prst="rect">
              <a:avLst/>
            </a:prstGeom>
            <a:grpFill/>
            <a:ln w="9525">
              <a:noFill/>
              <a:miter lim="800000"/>
              <a:headEnd/>
              <a:tailEnd/>
            </a:ln>
          </p:spPr>
          <p:txBody>
            <a:bodyPr>
              <a:spAutoFit/>
            </a:bodyPr>
            <a:lstStyle/>
            <a:p>
              <a:pPr algn="ctr" rtl="1"/>
              <a:r>
                <a:rPr lang="ar-EG" sz="3200" b="1">
                  <a:solidFill>
                    <a:srgbClr val="7030A0"/>
                  </a:solidFill>
                  <a:latin typeface="Calibri" pitchFamily="34" charset="0"/>
                </a:rPr>
                <a:t>أنظر إلى الشكل أسفل الصفحة. في الحالة الأولى يقوم شخص واحد بسحب عربة تحمل صندوقاً واحداً، فتتسارع العربة. ولو قام شخص آخر بمساعدة الأول لسحب العربة نفسها – كما في الحالة الثانية – فإن القوة المؤثرة في العربة تتضاعف، ويتضاعف تسارع العربة.</a:t>
              </a:r>
            </a:p>
          </p:txBody>
        </p:sp>
      </p:grpSp>
    </p:spTree>
  </p:cSld>
  <p:clrMapOvr>
    <a:masterClrMapping/>
  </p:clrMapOvr>
  <p:transition>
    <p:cover/>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أنظر إلى الشكل أسفل الصف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1066800" y="1447800"/>
            <a:ext cx="6816725" cy="3646488"/>
            <a:chOff x="904832" y="2214612"/>
            <a:chExt cx="6816588" cy="3646931"/>
          </a:xfrm>
          <a:solidFill>
            <a:schemeClr val="accent3">
              <a:lumMod val="20000"/>
              <a:lumOff val="80000"/>
            </a:schemeClr>
          </a:solidFill>
        </p:grpSpPr>
        <p:sp>
          <p:nvSpPr>
            <p:cNvPr id="7" name="Rectangle 6"/>
            <p:cNvSpPr/>
            <p:nvPr/>
          </p:nvSpPr>
          <p:spPr bwMode="auto">
            <a:xfrm>
              <a:off x="904832" y="2214612"/>
              <a:ext cx="6816588" cy="3646931"/>
            </a:xfrm>
            <a:prstGeom prst="rect">
              <a:avLst/>
            </a:prstGeom>
            <a:grpFill/>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a:solidFill>
                  <a:srgbClr val="7030A0"/>
                </a:solidFill>
              </a:endParaRPr>
            </a:p>
          </p:txBody>
        </p:sp>
        <p:sp>
          <p:nvSpPr>
            <p:cNvPr id="7173" name="Rectangle 2"/>
            <p:cNvSpPr>
              <a:spLocks noChangeArrowheads="1"/>
            </p:cNvSpPr>
            <p:nvPr/>
          </p:nvSpPr>
          <p:spPr bwMode="auto">
            <a:xfrm>
              <a:off x="1000100" y="2525152"/>
              <a:ext cx="6429420" cy="3047359"/>
            </a:xfrm>
            <a:prstGeom prst="rect">
              <a:avLst/>
            </a:prstGeom>
            <a:grpFill/>
            <a:ln w="9525">
              <a:noFill/>
              <a:miter lim="800000"/>
              <a:headEnd/>
              <a:tailEnd/>
            </a:ln>
          </p:spPr>
          <p:txBody>
            <a:bodyPr>
              <a:spAutoFit/>
            </a:bodyPr>
            <a:lstStyle/>
            <a:p>
              <a:pPr algn="ctr" rtl="1"/>
              <a:r>
                <a:rPr lang="ar-EG" sz="3200" b="1">
                  <a:solidFill>
                    <a:srgbClr val="7030A0"/>
                  </a:solidFill>
                  <a:latin typeface="Calibri" pitchFamily="34" charset="0"/>
                </a:rPr>
                <a:t>ما الذي يحدث في الحالة الثالثة؟ يقوم الشخص نفسه بسحب العربة، وقد تضاعف حملها من الصناديق، فإذا أثر الشخص بالقوة نفسها التي أثر بها في العربة في الحالة الأولى فإن تسارع العربة في هذه الحالة سو</a:t>
              </a:r>
              <a:r>
                <a:rPr lang="ar-SA" sz="3200" b="1">
                  <a:solidFill>
                    <a:srgbClr val="7030A0"/>
                  </a:solidFill>
                  <a:latin typeface="Calibri" pitchFamily="34" charset="0"/>
                </a:rPr>
                <a:t>ف يتناقص إلى</a:t>
              </a:r>
              <a:r>
                <a:rPr lang="ar-EG" sz="3200" b="1">
                  <a:solidFill>
                    <a:srgbClr val="7030A0"/>
                  </a:solidFill>
                  <a:latin typeface="Calibri" pitchFamily="34" charset="0"/>
                </a:rPr>
                <a:t> نصف تسارع العربة الأولى.</a:t>
              </a:r>
            </a:p>
          </p:txBody>
        </p:sp>
      </p:grpSp>
    </p:spTree>
  </p:cSld>
  <p:clrMapOvr>
    <a:masterClrMapping/>
  </p:clrMapOvr>
  <p:transition>
    <p:cover/>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ما الذي يحدث في الحالة الثالث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p:cNvPicPr>
            <a:picLocks noChangeAspect="1" noChangeArrowheads="1"/>
          </p:cNvPicPr>
          <p:nvPr/>
        </p:nvPicPr>
        <p:blipFill>
          <a:blip r:embed="rId8">
            <a:lum bright="-10000" contrast="30000"/>
          </a:blip>
          <a:srcRect/>
          <a:stretch>
            <a:fillRect/>
          </a:stretch>
        </p:blipFill>
        <p:spPr bwMode="auto">
          <a:xfrm>
            <a:off x="762000" y="381000"/>
            <a:ext cx="7833216" cy="4953000"/>
          </a:xfrm>
          <a:prstGeom prst="rect">
            <a:avLst/>
          </a:prstGeom>
          <a:noFill/>
          <a:ln w="9525">
            <a:noFill/>
            <a:miter lim="800000"/>
            <a:headEnd/>
            <a:tailEnd/>
          </a:ln>
          <a:effectLst/>
        </p:spPr>
      </p:pic>
      <p:sp>
        <p:nvSpPr>
          <p:cNvPr id="3" name="مستطيل مستدير الزوايا 2"/>
          <p:cNvSpPr/>
          <p:nvPr/>
        </p:nvSpPr>
        <p:spPr>
          <a:xfrm>
            <a:off x="3276600" y="533400"/>
            <a:ext cx="1447800" cy="4572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مستطيل مستدير الزوايا 3"/>
          <p:cNvSpPr/>
          <p:nvPr/>
        </p:nvSpPr>
        <p:spPr>
          <a:xfrm>
            <a:off x="5486400" y="533400"/>
            <a:ext cx="2362200" cy="4572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مستطيل مستدير الزوايا 4"/>
          <p:cNvSpPr/>
          <p:nvPr/>
        </p:nvSpPr>
        <p:spPr>
          <a:xfrm>
            <a:off x="2057400" y="685800"/>
            <a:ext cx="2667000" cy="13716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مستطيل مستدير الزوايا 5"/>
          <p:cNvSpPr/>
          <p:nvPr/>
        </p:nvSpPr>
        <p:spPr>
          <a:xfrm>
            <a:off x="6324600" y="952500"/>
            <a:ext cx="6858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مستطيل مستدير الزوايا 6"/>
          <p:cNvSpPr/>
          <p:nvPr/>
        </p:nvSpPr>
        <p:spPr>
          <a:xfrm>
            <a:off x="5115560" y="1066800"/>
            <a:ext cx="8382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مستطيل مستدير الزوايا 8"/>
          <p:cNvSpPr/>
          <p:nvPr/>
        </p:nvSpPr>
        <p:spPr>
          <a:xfrm>
            <a:off x="6400800" y="2895600"/>
            <a:ext cx="6858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مستطيل مستدير الزوايا 9"/>
          <p:cNvSpPr/>
          <p:nvPr/>
        </p:nvSpPr>
        <p:spPr>
          <a:xfrm>
            <a:off x="5067300" y="2659380"/>
            <a:ext cx="8382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مستطيل مستدير الزوايا 10"/>
          <p:cNvSpPr/>
          <p:nvPr/>
        </p:nvSpPr>
        <p:spPr>
          <a:xfrm>
            <a:off x="6324600" y="4038600"/>
            <a:ext cx="6858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مستطيل مستدير الزوايا 11"/>
          <p:cNvSpPr/>
          <p:nvPr/>
        </p:nvSpPr>
        <p:spPr>
          <a:xfrm>
            <a:off x="5074920" y="4038600"/>
            <a:ext cx="838200" cy="381000"/>
          </a:xfrm>
          <a:prstGeom prst="round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dissolve/>
    <p:sndAc>
      <p:stSnd>
        <p:snd r:embed="rId2" name="0293 - ويندوز صغير.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box(in)">
                                      <p:cBhvr>
                                        <p:cTn id="7" dur="500"/>
                                        <p:tgtEl>
                                          <p:spTgt spid="820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القوة والتسارع.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أقرأ الشكل.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أي الأشكال يكون.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تسارع.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قوة مؤثرة.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تسارع.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7" name="قوة مؤثرة.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6" name="تسارع.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7" name="قوة مؤث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P spid="10" grpId="0" animBg="1"/>
      <p:bldP spid="11" grpId="0" animBg="1"/>
      <p:bldP spid="12" grpId="0" animBg="1"/>
    </p:bldLst>
  </p:timing>
</p:sld>
</file>

<file path=ppt/theme/theme1.xml><?xml version="1.0" encoding="utf-8"?>
<a:theme xmlns:a="http://schemas.openxmlformats.org/drawingml/2006/main" name="نسق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3" id="{F214537F-8D18-4468-BF6D-499C778BDF39}" vid="{DBF58F13-EBFD-4ADF-A406-F862FE37790E}"/>
    </a:ext>
  </a:extLst>
</a:theme>
</file>

<file path=docProps/app.xml><?xml version="1.0" encoding="utf-8"?>
<Properties xmlns="http://schemas.openxmlformats.org/officeDocument/2006/extended-properties" xmlns:vt="http://schemas.openxmlformats.org/officeDocument/2006/docPropsVTypes">
  <Template>نسق3</Template>
  <TotalTime>371</TotalTime>
  <Words>1126</Words>
  <Application>Microsoft Office PowerPoint</Application>
  <PresentationFormat>عرض على الشاشة (4:3)</PresentationFormat>
  <Paragraphs>94</Paragraphs>
  <Slides>44</Slides>
  <Notes>0</Notes>
  <HiddenSlides>0</HiddenSlides>
  <MMClips>0</MMClips>
  <ScaleCrop>false</ScaleCrop>
  <HeadingPairs>
    <vt:vector size="6" baseType="variant">
      <vt:variant>
        <vt:lpstr>الخطوط المستخدمة</vt:lpstr>
      </vt:variant>
      <vt:variant>
        <vt:i4>2</vt:i4>
      </vt:variant>
      <vt:variant>
        <vt:lpstr>نسق</vt:lpstr>
      </vt:variant>
      <vt:variant>
        <vt:i4>1</vt:i4>
      </vt:variant>
      <vt:variant>
        <vt:lpstr>عناوين الشرائح</vt:lpstr>
      </vt:variant>
      <vt:variant>
        <vt:i4>44</vt:i4>
      </vt:variant>
    </vt:vector>
  </HeadingPairs>
  <TitlesOfParts>
    <vt:vector size="47" baseType="lpstr">
      <vt:lpstr>Arial</vt:lpstr>
      <vt:lpstr>Calibri</vt:lpstr>
      <vt:lpstr>نسق3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toshiba</dc:creator>
  <cp:lastModifiedBy>noura oraik</cp:lastModifiedBy>
  <cp:revision>43</cp:revision>
  <dcterms:created xsi:type="dcterms:W3CDTF">2015-02-01T10:25:56Z</dcterms:created>
  <dcterms:modified xsi:type="dcterms:W3CDTF">2023-04-28T22:39:35Z</dcterms:modified>
</cp:coreProperties>
</file>