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58" r:id="rId4"/>
    <p:sldId id="259" r:id="rId5"/>
    <p:sldId id="270" r:id="rId6"/>
    <p:sldId id="267" r:id="rId7"/>
    <p:sldId id="268" r:id="rId8"/>
    <p:sldId id="286" r:id="rId9"/>
    <p:sldId id="271" r:id="rId10"/>
    <p:sldId id="278" r:id="rId11"/>
    <p:sldId id="287" r:id="rId12"/>
    <p:sldId id="280" r:id="rId13"/>
    <p:sldId id="288" r:id="rId14"/>
    <p:sldId id="279" r:id="rId15"/>
    <p:sldId id="289" r:id="rId16"/>
    <p:sldId id="290" r:id="rId17"/>
    <p:sldId id="282" r:id="rId18"/>
    <p:sldId id="269" r:id="rId19"/>
    <p:sldId id="272" r:id="rId20"/>
    <p:sldId id="285" r:id="rId21"/>
    <p:sldId id="273" r:id="rId22"/>
    <p:sldId id="274" r:id="rId23"/>
    <p:sldId id="275" r:id="rId24"/>
    <p:sldId id="276" r:id="rId25"/>
    <p:sldId id="257" r:id="rId26"/>
  </p:sldIdLst>
  <p:sldSz cx="12192000" cy="6858000"/>
  <p:notesSz cx="6858000" cy="9144000"/>
  <p:embeddedFontLst>
    <p:embeddedFont>
      <p:font typeface="Sultan bold" pitchFamily="2" charset="-78"/>
      <p:regular r:id="rId28"/>
    </p:embeddedFont>
    <p:embeddedFont>
      <p:font typeface="رموز الرياضيات العربية" panose="02020603050405020304" pitchFamily="18" charset="0"/>
      <p:regular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AGA Aladdin Regular" pitchFamily="2" charset="-78"/>
      <p:regular r:id="rId32"/>
    </p:embeddedFont>
    <p:embeddedFont>
      <p:font typeface="Segoe UI Semibold" panose="020B0702040204020203" pitchFamily="34" charset="0"/>
      <p:bold r:id="rId33"/>
    </p:embeddedFont>
  </p:embeddedFontLst>
  <p:custDataLst>
    <p:tags r:id="rId3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  <p14:sldId id="277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267"/>
            <p14:sldId id="268"/>
            <p14:sldId id="286"/>
            <p14:sldId id="271"/>
            <p14:sldId id="278"/>
            <p14:sldId id="287"/>
            <p14:sldId id="280"/>
            <p14:sldId id="288"/>
            <p14:sldId id="279"/>
            <p14:sldId id="289"/>
            <p14:sldId id="290"/>
            <p14:sldId id="282"/>
            <p14:sldId id="269"/>
            <p14:sldId id="272"/>
            <p14:sldId id="285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2060"/>
    <a:srgbClr val="FFC000"/>
    <a:srgbClr val="474F54"/>
    <a:srgbClr val="00B050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965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54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39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680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8142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5119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22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836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95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07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7558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29.jp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6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35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8.jp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6.gif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23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29.jp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6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39.jp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28.jpe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34.jp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16.jpe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44.jpe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8.gif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18.jpg"/><Relationship Id="rId5" Type="http://schemas.openxmlformats.org/officeDocument/2006/relationships/image" Target="../media/image12.svg"/><Relationship Id="rId10" Type="http://schemas.openxmlformats.org/officeDocument/2006/relationships/image" Target="../media/image44.jpe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3.jpe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5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8.jpg"/><Relationship Id="rId5" Type="http://schemas.openxmlformats.org/officeDocument/2006/relationships/image" Target="../media/image12.svg"/><Relationship Id="rId15" Type="http://schemas.openxmlformats.org/officeDocument/2006/relationships/image" Target="../media/image21.pn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6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8.jp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6.gif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23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7643" y="170406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61" y="102696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1995005" y="1357215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195125" y="1671749"/>
            <a:ext cx="5047339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حل كل معادلة مما يأتي و تحقق من صحة حلك .</a:t>
            </a:r>
            <a:endParaRPr lang="ar-SA" sz="2000" b="1" dirty="0"/>
          </a:p>
        </p:txBody>
      </p:sp>
      <p:pic>
        <p:nvPicPr>
          <p:cNvPr id="26" name="Picture 2" descr="https://i.pinimg.com/564x/20/8d/af/208dafad4e1abb473137f775ec81b6ce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71" y="2039547"/>
            <a:ext cx="2642606" cy="36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32" y="2325649"/>
            <a:ext cx="2852735" cy="3340860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53" y="2221501"/>
            <a:ext cx="3062689" cy="3445008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8850587" y="3200582"/>
            <a:ext cx="1595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أ ) ص + 6 = 9</a:t>
            </a:r>
            <a:endParaRPr lang="ar-SA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5828339" y="3258117"/>
            <a:ext cx="17648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ب ) س + 3 = 1</a:t>
            </a:r>
            <a:endParaRPr lang="ar-SA" dirty="0"/>
          </a:p>
        </p:txBody>
      </p:sp>
      <p:sp>
        <p:nvSpPr>
          <p:cNvPr id="31" name="مربع نص 30"/>
          <p:cNvSpPr txBox="1"/>
          <p:nvPr/>
        </p:nvSpPr>
        <p:spPr>
          <a:xfrm rot="21187077">
            <a:off x="2895454" y="3599606"/>
            <a:ext cx="1595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ج ) – 3 = أ + 4</a:t>
            </a:r>
            <a:endParaRPr lang="ar-SA" dirty="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95543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83888" y="1301028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817330"/>
            <a:ext cx="4467548" cy="1970876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5956281" y="1074391"/>
            <a:ext cx="2238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واقع الحياة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026" name="Picture 2" descr="https://i.pinimg.com/564x/2e/4e/62/2e4e62ffcbbe9a0c71f71854d46012b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1514047"/>
            <a:ext cx="7907866" cy="43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3646799" y="3146651"/>
            <a:ext cx="420052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rgbClr val="00B050"/>
                </a:solidFill>
              </a:rPr>
              <a:t>الحل / </a:t>
            </a:r>
            <a:r>
              <a:rPr lang="ar-SA" sz="1600" dirty="0" smtClean="0">
                <a:solidFill>
                  <a:schemeClr val="accent2"/>
                </a:solidFill>
              </a:rPr>
              <a:t>السمكة الملائكية أطول بـ 21 سم من السمكة المهرج</a:t>
            </a:r>
            <a:endParaRPr lang="ar-SA" sz="1600" dirty="0">
              <a:solidFill>
                <a:schemeClr val="accent2"/>
              </a:solidFill>
            </a:endParaRPr>
          </a:p>
          <a:p>
            <a:endParaRPr lang="ar-SA" sz="1600" dirty="0"/>
          </a:p>
          <a:p>
            <a:r>
              <a:rPr lang="ar-SA" sz="1600" dirty="0" smtClean="0">
                <a:solidFill>
                  <a:schemeClr val="accent5"/>
                </a:solidFill>
              </a:rPr>
              <a:t>ج : تمثل طول السمكة المهرج</a:t>
            </a:r>
          </a:p>
          <a:p>
            <a:endParaRPr lang="ar-SA" sz="1600" dirty="0"/>
          </a:p>
          <a:p>
            <a:r>
              <a:rPr lang="ar-SA" sz="1600" dirty="0" smtClean="0">
                <a:solidFill>
                  <a:srgbClr val="002060"/>
                </a:solidFill>
              </a:rPr>
              <a:t>نكتب المعادلة : 30 = 21 + ج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   </a:t>
            </a:r>
            <a:r>
              <a:rPr lang="ar-SA" sz="1600" dirty="0" smtClean="0">
                <a:solidFill>
                  <a:srgbClr val="00B050"/>
                </a:solidFill>
              </a:rPr>
              <a:t>- 21 = -21 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ــــــــــــــــــــــــــــــــ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 9  = ج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7351" y="1946796"/>
            <a:ext cx="4920602" cy="126663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283527" y="4632091"/>
            <a:ext cx="1731386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إذن طول السمكة المهرج هو 9 سم</a:t>
            </a:r>
            <a:endParaRPr lang="ar-SA" sz="1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34" y="132403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172238" y="1632147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28" y="2065180"/>
            <a:ext cx="7743182" cy="3469023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3283527" y="3655026"/>
            <a:ext cx="58913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0715" y="2516564"/>
            <a:ext cx="5294209" cy="1085285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712357"/>
            <a:ext cx="855363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38506" y="1200883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25" y="2135099"/>
            <a:ext cx="6387144" cy="300996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3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pinimg.com/564x/c7/80/4f/c7804fc1d8c88e040ea41715a77f7b85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DEAE5"/>
              </a:clrFrom>
              <a:clrTo>
                <a:srgbClr val="EDEA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6175" y="-3892018"/>
            <a:ext cx="4807525" cy="157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5" y="212371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660274" y="2450633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501" y="1724496"/>
            <a:ext cx="2314943" cy="477542"/>
          </a:xfrm>
          <a:prstGeom prst="rect">
            <a:avLst/>
          </a:prstGeom>
        </p:spPr>
      </p:pic>
      <p:sp>
        <p:nvSpPr>
          <p:cNvPr id="22" name="مربع نص 21"/>
          <p:cNvSpPr txBox="1"/>
          <p:nvPr/>
        </p:nvSpPr>
        <p:spPr>
          <a:xfrm>
            <a:off x="3557588" y="2681467"/>
            <a:ext cx="62865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حل المعادلة : س -2 = 1 . ثم تحقق من صحة حلك .</a:t>
            </a:r>
          </a:p>
          <a:p>
            <a:endParaRPr lang="ar-SA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 - 2 = 1 		نكتب المعادلة </a:t>
            </a:r>
          </a:p>
          <a:p>
            <a:endParaRPr lang="ar-SA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=  2 		اطرح 9 من كل طرف</a:t>
            </a:r>
          </a:p>
          <a:p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ـــــــــــــــــــــــــــ</a:t>
            </a: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س = 3	</a:t>
            </a:r>
            <a:r>
              <a:rPr lang="ar-SA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بسط</a:t>
            </a:r>
          </a:p>
          <a:p>
            <a:endParaRPr lang="ar-SA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بما أن : 3 – 2 = 1 ، فإن الحل هو 3</a:t>
            </a:r>
            <a:endParaRPr lang="ar-SA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7643" y="170406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61" y="102696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1982181" y="1357215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195125" y="1671749"/>
            <a:ext cx="5047339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حل كل معادلة مما يأتي و تحقق من صحة حلك .</a:t>
            </a:r>
            <a:endParaRPr lang="ar-SA" sz="2000" b="1" dirty="0"/>
          </a:p>
        </p:txBody>
      </p:sp>
      <p:pic>
        <p:nvPicPr>
          <p:cNvPr id="26" name="Picture 2" descr="https://i.pinimg.com/564x/20/8d/af/208dafad4e1abb473137f775ec81b6ce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71" y="2039547"/>
            <a:ext cx="2642606" cy="36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32" y="2325649"/>
            <a:ext cx="2852735" cy="3340860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53" y="2221501"/>
            <a:ext cx="3062689" cy="3445008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8850587" y="3200582"/>
            <a:ext cx="1595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هـ ) ص -3 = 4</a:t>
            </a:r>
            <a:endParaRPr lang="ar-SA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5828339" y="3258117"/>
            <a:ext cx="17648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و ) ل - 4 = -1 </a:t>
            </a:r>
            <a:endParaRPr lang="ar-SA" dirty="0"/>
          </a:p>
        </p:txBody>
      </p:sp>
      <p:sp>
        <p:nvSpPr>
          <p:cNvPr id="31" name="مربع نص 30"/>
          <p:cNvSpPr txBox="1"/>
          <p:nvPr/>
        </p:nvSpPr>
        <p:spPr>
          <a:xfrm rot="21187077">
            <a:off x="2895454" y="3599606"/>
            <a:ext cx="1595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ز ) م – 8 =- 9 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95543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71064" y="1301028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817330"/>
            <a:ext cx="4467548" cy="1970876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5956281" y="1074391"/>
            <a:ext cx="2238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واقع الحياة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026" name="Picture 2" descr="https://i.pinimg.com/564x/2e/4e/62/2e4e62ffcbbe9a0c71f71854d46012b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1514047"/>
            <a:ext cx="7907866" cy="43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3646799" y="3146651"/>
            <a:ext cx="420052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rgbClr val="00B050"/>
                </a:solidFill>
              </a:rPr>
              <a:t>الحل / </a:t>
            </a:r>
            <a:r>
              <a:rPr lang="ar-SA" sz="1600" dirty="0" smtClean="0">
                <a:solidFill>
                  <a:schemeClr val="accent2"/>
                </a:solidFill>
              </a:rPr>
              <a:t>ثمن الحذاء أقل بـ 14 ريالاً من ثمن القميص.</a:t>
            </a:r>
            <a:endParaRPr lang="ar-SA" sz="1600" dirty="0">
              <a:solidFill>
                <a:schemeClr val="accent2"/>
              </a:solidFill>
            </a:endParaRPr>
          </a:p>
          <a:p>
            <a:endParaRPr lang="ar-SA" sz="1600" dirty="0"/>
          </a:p>
          <a:p>
            <a:r>
              <a:rPr lang="ar-SA" sz="1600" dirty="0" smtClean="0">
                <a:solidFill>
                  <a:schemeClr val="accent5"/>
                </a:solidFill>
              </a:rPr>
              <a:t>س : تمثل ثمن القميص</a:t>
            </a:r>
          </a:p>
          <a:p>
            <a:endParaRPr lang="ar-SA" sz="1600" dirty="0"/>
          </a:p>
          <a:p>
            <a:r>
              <a:rPr lang="ar-SA" sz="1600" dirty="0" smtClean="0">
                <a:solidFill>
                  <a:srgbClr val="002060"/>
                </a:solidFill>
              </a:rPr>
              <a:t>نكتب المعادلة : 45 = س- 14 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   </a:t>
            </a:r>
            <a:r>
              <a:rPr lang="ar-SA" sz="1600" dirty="0" smtClean="0">
                <a:solidFill>
                  <a:srgbClr val="00B050"/>
                </a:solidFill>
              </a:rPr>
              <a:t>14 = 14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ــــــــــــــــــــــــــــــــ</a:t>
            </a:r>
          </a:p>
          <a:p>
            <a:r>
              <a:rPr lang="ar-SA" sz="1600" dirty="0">
                <a:solidFill>
                  <a:srgbClr val="002060"/>
                </a:solidFill>
              </a:rPr>
              <a:t>	 </a:t>
            </a:r>
            <a:r>
              <a:rPr lang="ar-SA" sz="1600" dirty="0" smtClean="0">
                <a:solidFill>
                  <a:srgbClr val="002060"/>
                </a:solidFill>
              </a:rPr>
              <a:t>    59 = س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422073" y="4742929"/>
            <a:ext cx="1842655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ثمن القميص هو 59</a:t>
            </a:r>
            <a:endParaRPr lang="ar-SA" sz="1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7640" y="2177590"/>
            <a:ext cx="5040023" cy="67968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10" y="683202"/>
            <a:ext cx="7732106" cy="584861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09" y="91655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3" y="1687353"/>
            <a:ext cx="1199136" cy="335486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4409555" y="3522648"/>
            <a:ext cx="4680634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35" y="1413869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735458" y="1730953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874244" y="2632364"/>
            <a:ext cx="42027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/>
              <a:t>ح ) </a:t>
            </a:r>
            <a:r>
              <a:rPr lang="ar-SA" sz="1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حيوانات</a:t>
            </a:r>
            <a:r>
              <a:rPr lang="ar-SA" sz="16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ar-SA" sz="1600" b="1" dirty="0"/>
              <a:t> معدَّل عُمر الأسد في الحياة </a:t>
            </a:r>
            <a:r>
              <a:rPr lang="ar-SA" sz="1600" b="1" dirty="0" smtClean="0"/>
              <a:t>البرية</a:t>
            </a:r>
          </a:p>
          <a:p>
            <a:r>
              <a:rPr lang="ar-SA" sz="1600" b="1" dirty="0" smtClean="0"/>
              <a:t> </a:t>
            </a:r>
            <a:r>
              <a:rPr lang="ar-SA" sz="1600" b="1" dirty="0"/>
              <a:t>15 عامًا وهو أقل </a:t>
            </a:r>
            <a:r>
              <a:rPr lang="ar-SA" sz="1600" b="1" dirty="0" smtClean="0"/>
              <a:t>بعام واحد </a:t>
            </a:r>
            <a:r>
              <a:rPr lang="ar-SA" sz="1600" b="1" dirty="0"/>
              <a:t>من معدَّل عُمر النمر. اكتبْ معادلة لإيجاد معدَّل عُمر النمر، وحُلَّها.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18535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4098" name="Picture 2" descr="https://i.pinimg.com/564x/20/8d/af/208dafad4e1abb473137f775ec81b6ce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82" y="1788974"/>
            <a:ext cx="2642606" cy="38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773968" y="2825009"/>
            <a:ext cx="2171444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1 ) ن + 6 = 8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92" y="2020135"/>
            <a:ext cx="2852735" cy="3641071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3097241" y="3026006"/>
            <a:ext cx="2171444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6 )س – 5  = 6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  <a:endParaRPr lang="ar-SA" dirty="0"/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90" y="119447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2272089" y="1525290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3534759" y="1412197"/>
            <a:ext cx="5047339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حل كل معادلة مما يأتي و تحقق من صحة حلك .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3080049" y="2564404"/>
            <a:ext cx="603190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نستعمل الحروف الهجائية لتمثيل الأعداد المجهولة ، وكتابة</a:t>
            </a:r>
          </a:p>
          <a:p>
            <a:pPr algn="ctr"/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 عبارات جبرية بسيطة بمتغير واحد ، وإيجاد قيمتها بالتعويض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349951" y="1745672"/>
            <a:ext cx="1524000" cy="554182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معرفة سابقة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198" y="1026160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824430" y="1084171"/>
            <a:ext cx="1036288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866865" y="1122939"/>
            <a:ext cx="963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تأكد8</a:t>
            </a:r>
            <a:endParaRPr lang="ar-SA" sz="44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12" y="1504835"/>
            <a:ext cx="7625935" cy="4381604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3636459" y="3558041"/>
            <a:ext cx="588728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24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82" y="94319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 rot="20520887">
            <a:off x="2406481" y="1274003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4367" y="2272427"/>
            <a:ext cx="6296948" cy="109185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201" y="1226793"/>
            <a:ext cx="2148394" cy="638712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5" y="80464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239" y="-996343"/>
            <a:ext cx="3467292" cy="8445257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rot="20520887">
            <a:off x="2588646" y="1135456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108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0403" y="2285611"/>
            <a:ext cx="6091278" cy="165090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2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998" y="554918"/>
            <a:ext cx="3616667" cy="6163182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4954932" y="3558041"/>
            <a:ext cx="41430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2" y="140376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772273" y="1734577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108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870390" y="2664356"/>
            <a:ext cx="51001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n>
                  <a:solidFill>
                    <a:srgbClr val="0070C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جبر : </a:t>
            </a:r>
            <a:r>
              <a:rPr lang="ar-SA" dirty="0" smtClean="0"/>
              <a:t>أوجد ناتج :  - 24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÷ ( - 4 ) 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687868"/>
            <a:ext cx="7189075" cy="346118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765886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solidFill>
                            <a:srgbClr val="FF0000"/>
                          </a:solidFill>
                        </a:rPr>
                        <a:t>مهارة سابقة :</a:t>
                      </a:r>
                    </a:p>
                    <a:p>
                      <a:pPr rtl="1"/>
                      <a:r>
                        <a:rPr lang="ar-SA" dirty="0" smtClean="0"/>
                        <a:t>1 ) أوجد قيمة س :</a:t>
                      </a:r>
                      <a:endParaRPr lang="ar-SA" baseline="0" dirty="0" smtClean="0"/>
                    </a:p>
                    <a:p>
                      <a:pPr rtl="1"/>
                      <a:r>
                        <a:rPr lang="ar-SA" baseline="0" dirty="0" smtClean="0"/>
                        <a:t>س + 4 = 10 </a:t>
                      </a:r>
                    </a:p>
                    <a:p>
                      <a:pPr rtl="1"/>
                      <a:endParaRPr lang="ar-SA" baseline="0" dirty="0" smtClean="0"/>
                    </a:p>
                    <a:p>
                      <a:pPr rtl="1"/>
                      <a:r>
                        <a:rPr lang="ar-SA" baseline="0" dirty="0" smtClean="0"/>
                        <a:t>2 ) اذا أضفنا ثلاث مكعبات بالطرف الأيسر فكيف تكون الموازنة بالطرف الأيمن ؟</a:t>
                      </a:r>
                    </a:p>
                    <a:p>
                      <a:pPr rtl="1"/>
                      <a:endParaRPr lang="ar-SA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0215" y="1036120"/>
            <a:ext cx="1329569" cy="751120"/>
          </a:xfrm>
          <a:prstGeom prst="rect">
            <a:avLst/>
          </a:prstGeom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82332" y="1325575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103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834" y="1900802"/>
            <a:ext cx="4522475" cy="3200429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32385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712357"/>
            <a:ext cx="8553639" cy="527527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63923" y="1507862"/>
            <a:ext cx="1028332" cy="1331534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25682" y="1200883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103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3194" y="1174022"/>
            <a:ext cx="2464239" cy="164517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3957" y="2839396"/>
            <a:ext cx="4642712" cy="26216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712357"/>
            <a:ext cx="855363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25682" y="1200883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103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7054" y="1981424"/>
            <a:ext cx="6076950" cy="298132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pinimg.com/564x/c7/80/4f/c7804fc1d8c88e040ea41715a77f7b85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DEAE5"/>
              </a:clrFrom>
              <a:clrTo>
                <a:srgbClr val="EDEA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1893" y="-3927734"/>
            <a:ext cx="4736090" cy="157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3557588" y="2681467"/>
            <a:ext cx="62865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حل المعادلة : س + 9 = 8 . ثم تحقق من صحة حلك .</a:t>
            </a:r>
          </a:p>
          <a:p>
            <a:endParaRPr lang="ar-SA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 + 9 = 8 		نكتب المعادلة </a:t>
            </a:r>
          </a:p>
          <a:p>
            <a:endParaRPr lang="ar-SA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- 9 = - 9 		اطرح 9 من كل طرف</a:t>
            </a:r>
          </a:p>
          <a:p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ـــــــــــــــــــــــــــ</a:t>
            </a: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 = - 1 			بسط</a:t>
            </a:r>
          </a:p>
          <a:p>
            <a:endParaRPr lang="ar-SA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بما أن :  - 1 + 9 = 8 ، فإن الحل هو -1 </a:t>
            </a:r>
            <a:endParaRPr lang="ar-SA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5" y="212371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673098" y="2450633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104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معادلات الجمع والطرح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5452" y="1650537"/>
            <a:ext cx="2169041" cy="47842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1017</Words>
  <Application>Microsoft Office PowerPoint</Application>
  <PresentationFormat>شاشة عريضة</PresentationFormat>
  <Paragraphs>269</Paragraphs>
  <Slides>25</Slides>
  <Notes>25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2" baseType="lpstr">
      <vt:lpstr>Sultan bold</vt:lpstr>
      <vt:lpstr>رموز الرياضيات العربية</vt:lpstr>
      <vt:lpstr>Arial</vt:lpstr>
      <vt:lpstr>Calibri</vt:lpstr>
      <vt:lpstr>AGA Aladdin Regular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86</cp:revision>
  <dcterms:created xsi:type="dcterms:W3CDTF">2021-05-11T19:30:39Z</dcterms:created>
  <dcterms:modified xsi:type="dcterms:W3CDTF">2021-09-08T11:23:44Z</dcterms:modified>
</cp:coreProperties>
</file>