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50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58" r:id="rId9"/>
    <p:sldId id="265" r:id="rId10"/>
    <p:sldId id="264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84" r:id="rId25"/>
    <p:sldId id="280" r:id="rId26"/>
    <p:sldId id="283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تهيئة الفصل 8" id="{C5A3CE6D-7637-4662-A885-B4BA878FD412}">
          <p14:sldIdLst>
            <p14:sldId id="256"/>
            <p14:sldId id="257"/>
            <p14:sldId id="259"/>
            <p14:sldId id="260"/>
            <p14:sldId id="261"/>
          </p14:sldIdLst>
        </p14:section>
        <p14:section name="فقرة لماذا؟" id="{45F2916C-7E4E-4ADA-B84B-04377616FF9A}">
          <p14:sldIdLst>
            <p14:sldId id="262"/>
          </p14:sldIdLst>
        </p14:section>
        <p14:section name="أهداف الدرس" id="{08F36380-5289-403F-A5E4-CFCC2EA40D8F}">
          <p14:sldIdLst>
            <p14:sldId id="258"/>
          </p14:sldIdLst>
        </p14:section>
        <p14:section name="تعيين القطع المستقيمة في الدائرة" id="{2F64AF4B-80C5-4BC9-ADC8-B62DDC22AF24}">
          <p14:sldIdLst>
            <p14:sldId id="265"/>
            <p14:sldId id="264"/>
            <p14:sldId id="266"/>
            <p14:sldId id="267"/>
            <p14:sldId id="269"/>
          </p14:sldIdLst>
        </p14:section>
        <p14:section name="العلاقة بين القطر ونصف القطر" id="{7FC24B1F-AD5A-4017-8CE2-7E50C9494340}">
          <p14:sldIdLst>
            <p14:sldId id="270"/>
            <p14:sldId id="271"/>
            <p14:sldId id="272"/>
            <p14:sldId id="273"/>
          </p14:sldIdLst>
        </p14:section>
        <p14:section name="ايجاد قياسات في دائرتين متقاطعتين" id="{1CB78149-994A-4E13-B4FA-7BF41D5F9747}">
          <p14:sldIdLst>
            <p14:sldId id="274"/>
            <p14:sldId id="275"/>
            <p14:sldId id="276"/>
            <p14:sldId id="277"/>
          </p14:sldIdLst>
        </p14:section>
        <p14:section name="حل مسائل على محيط الدائرة" id="{486F8766-3BEC-4B12-A29A-448827A20C2E}">
          <p14:sldIdLst>
            <p14:sldId id="278"/>
            <p14:sldId id="282"/>
            <p14:sldId id="284"/>
            <p14:sldId id="280"/>
            <p14:sldId id="283"/>
          </p14:sldIdLst>
        </p14:section>
        <p14:section name="ايجاد القطر ونصف القطر" id="{23DCA70B-859C-431F-BA83-05B808DDF684}">
          <p14:sldIdLst>
            <p14:sldId id="285"/>
            <p14:sldId id="286"/>
            <p14:sldId id="287"/>
            <p14:sldId id="288"/>
          </p14:sldIdLst>
        </p14:section>
        <p14:section name="ايجاد محيط دائرة" id="{415660B4-1345-4DCF-90C2-382A57152B1D}">
          <p14:sldIdLst>
            <p14:sldId id="289"/>
            <p14:sldId id="290"/>
            <p14:sldId id="291"/>
          </p14:sldIdLst>
        </p14:section>
        <p14:section name="خارطة ذهنية" id="{AE321A01-65D7-4570-B734-7498749C221A}">
          <p14:sldIdLst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39D8F"/>
    <a:srgbClr val="F3F3F3"/>
    <a:srgbClr val="0EB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32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43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856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14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824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553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31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524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126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708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06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027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124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673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620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67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510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591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335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944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6A7D490-99F0-A95A-9157-A21C867AEFF8}"/>
              </a:ext>
            </a:extLst>
          </p:cNvPr>
          <p:cNvSpPr/>
          <p:nvPr userDrawn="1"/>
        </p:nvSpPr>
        <p:spPr>
          <a:xfrm>
            <a:off x="85725" y="85725"/>
            <a:ext cx="12020550" cy="6686550"/>
          </a:xfrm>
          <a:prstGeom prst="roundRect">
            <a:avLst>
              <a:gd name="adj" fmla="val 1282"/>
            </a:avLst>
          </a:pr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486F618-AEF8-983D-40CA-0966E13402CC}"/>
              </a:ext>
            </a:extLst>
          </p:cNvPr>
          <p:cNvSpPr/>
          <p:nvPr userDrawn="1"/>
        </p:nvSpPr>
        <p:spPr>
          <a:xfrm>
            <a:off x="203200" y="177800"/>
            <a:ext cx="11795760" cy="6492240"/>
          </a:xfrm>
          <a:prstGeom prst="roundRect">
            <a:avLst>
              <a:gd name="adj" fmla="val 822"/>
            </a:avLst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مستطيل: بزاويتين علويتين إحداهما مقصوصة والأخرى دائرية 20">
            <a:extLst>
              <a:ext uri="{FF2B5EF4-FFF2-40B4-BE49-F238E27FC236}">
                <a16:creationId xmlns:a16="http://schemas.microsoft.com/office/drawing/2014/main" id="{2DF54CE5-E5AE-AA04-6C02-F46E1B417E70}"/>
              </a:ext>
            </a:extLst>
          </p:cNvPr>
          <p:cNvSpPr/>
          <p:nvPr userDrawn="1"/>
        </p:nvSpPr>
        <p:spPr>
          <a:xfrm>
            <a:off x="1523521" y="304800"/>
            <a:ext cx="7722079" cy="447675"/>
          </a:xfrm>
          <a:custGeom>
            <a:avLst/>
            <a:gdLst>
              <a:gd name="connsiteX0" fmla="*/ 0 w 3149600"/>
              <a:gd name="connsiteY0" fmla="*/ 0 h 1587500"/>
              <a:gd name="connsiteX1" fmla="*/ 2605611 w 3149600"/>
              <a:gd name="connsiteY1" fmla="*/ 0 h 1587500"/>
              <a:gd name="connsiteX2" fmla="*/ 3149600 w 3149600"/>
              <a:gd name="connsiteY2" fmla="*/ 5439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605611 w 3149600"/>
              <a:gd name="connsiteY1" fmla="*/ 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262711 w 3149600"/>
              <a:gd name="connsiteY1" fmla="*/ 5080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262711 w 3149600"/>
              <a:gd name="connsiteY1" fmla="*/ 5080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12700 h 1600200"/>
              <a:gd name="connsiteX1" fmla="*/ 2275411 w 3149600"/>
              <a:gd name="connsiteY1" fmla="*/ 0 h 1600200"/>
              <a:gd name="connsiteX2" fmla="*/ 3149600 w 3149600"/>
              <a:gd name="connsiteY2" fmla="*/ 1585389 h 1600200"/>
              <a:gd name="connsiteX3" fmla="*/ 3149600 w 3149600"/>
              <a:gd name="connsiteY3" fmla="*/ 1600200 h 1600200"/>
              <a:gd name="connsiteX4" fmla="*/ 0 w 3149600"/>
              <a:gd name="connsiteY4" fmla="*/ 1600200 h 1600200"/>
              <a:gd name="connsiteX5" fmla="*/ 0 w 3149600"/>
              <a:gd name="connsiteY5" fmla="*/ 12700 h 1600200"/>
              <a:gd name="connsiteX6" fmla="*/ 0 w 3149600"/>
              <a:gd name="connsiteY6" fmla="*/ 12700 h 1600200"/>
              <a:gd name="connsiteX0" fmla="*/ 0 w 3479800"/>
              <a:gd name="connsiteY0" fmla="*/ 12700 h 1600200"/>
              <a:gd name="connsiteX1" fmla="*/ 2275411 w 3479800"/>
              <a:gd name="connsiteY1" fmla="*/ 0 h 1600200"/>
              <a:gd name="connsiteX2" fmla="*/ 3149600 w 3479800"/>
              <a:gd name="connsiteY2" fmla="*/ 1585389 h 1600200"/>
              <a:gd name="connsiteX3" fmla="*/ 3479800 w 3479800"/>
              <a:gd name="connsiteY3" fmla="*/ 1600200 h 1600200"/>
              <a:gd name="connsiteX4" fmla="*/ 0 w 3479800"/>
              <a:gd name="connsiteY4" fmla="*/ 1600200 h 1600200"/>
              <a:gd name="connsiteX5" fmla="*/ 0 w 3479800"/>
              <a:gd name="connsiteY5" fmla="*/ 12700 h 1600200"/>
              <a:gd name="connsiteX6" fmla="*/ 0 w 3479800"/>
              <a:gd name="connsiteY6" fmla="*/ 12700 h 1600200"/>
              <a:gd name="connsiteX0" fmla="*/ 0 w 3496782"/>
              <a:gd name="connsiteY0" fmla="*/ 12700 h 1600200"/>
              <a:gd name="connsiteX1" fmla="*/ 2275411 w 3496782"/>
              <a:gd name="connsiteY1" fmla="*/ 0 h 1600200"/>
              <a:gd name="connsiteX2" fmla="*/ 3149600 w 3496782"/>
              <a:gd name="connsiteY2" fmla="*/ 1585389 h 1600200"/>
              <a:gd name="connsiteX3" fmla="*/ 3479800 w 3496782"/>
              <a:gd name="connsiteY3" fmla="*/ 1600200 h 1600200"/>
              <a:gd name="connsiteX4" fmla="*/ 0 w 3496782"/>
              <a:gd name="connsiteY4" fmla="*/ 1600200 h 1600200"/>
              <a:gd name="connsiteX5" fmla="*/ 0 w 3496782"/>
              <a:gd name="connsiteY5" fmla="*/ 12700 h 1600200"/>
              <a:gd name="connsiteX6" fmla="*/ 0 w 3496782"/>
              <a:gd name="connsiteY6" fmla="*/ 12700 h 1600200"/>
              <a:gd name="connsiteX0" fmla="*/ 0 w 3496782"/>
              <a:gd name="connsiteY0" fmla="*/ 12700 h 1600200"/>
              <a:gd name="connsiteX1" fmla="*/ 2275411 w 3496782"/>
              <a:gd name="connsiteY1" fmla="*/ 0 h 1600200"/>
              <a:gd name="connsiteX2" fmla="*/ 2997200 w 3496782"/>
              <a:gd name="connsiteY2" fmla="*/ 1572689 h 1600200"/>
              <a:gd name="connsiteX3" fmla="*/ 3479800 w 3496782"/>
              <a:gd name="connsiteY3" fmla="*/ 1600200 h 1600200"/>
              <a:gd name="connsiteX4" fmla="*/ 0 w 3496782"/>
              <a:gd name="connsiteY4" fmla="*/ 1600200 h 1600200"/>
              <a:gd name="connsiteX5" fmla="*/ 0 w 3496782"/>
              <a:gd name="connsiteY5" fmla="*/ 12700 h 1600200"/>
              <a:gd name="connsiteX6" fmla="*/ 0 w 3496782"/>
              <a:gd name="connsiteY6" fmla="*/ 12700 h 1600200"/>
              <a:gd name="connsiteX0" fmla="*/ 0 w 2997200"/>
              <a:gd name="connsiteY0" fmla="*/ 12700 h 1600200"/>
              <a:gd name="connsiteX1" fmla="*/ 2275411 w 2997200"/>
              <a:gd name="connsiteY1" fmla="*/ 0 h 1600200"/>
              <a:gd name="connsiteX2" fmla="*/ 2997200 w 2997200"/>
              <a:gd name="connsiteY2" fmla="*/ 1572689 h 1600200"/>
              <a:gd name="connsiteX3" fmla="*/ 2768600 w 2997200"/>
              <a:gd name="connsiteY3" fmla="*/ 1600200 h 1600200"/>
              <a:gd name="connsiteX4" fmla="*/ 0 w 2997200"/>
              <a:gd name="connsiteY4" fmla="*/ 1600200 h 1600200"/>
              <a:gd name="connsiteX5" fmla="*/ 0 w 2997200"/>
              <a:gd name="connsiteY5" fmla="*/ 12700 h 1600200"/>
              <a:gd name="connsiteX6" fmla="*/ 0 w 2997200"/>
              <a:gd name="connsiteY6" fmla="*/ 12700 h 1600200"/>
              <a:gd name="connsiteX0" fmla="*/ 0 w 2997200"/>
              <a:gd name="connsiteY0" fmla="*/ 12700 h 1600200"/>
              <a:gd name="connsiteX1" fmla="*/ 2275411 w 2997200"/>
              <a:gd name="connsiteY1" fmla="*/ 0 h 1600200"/>
              <a:gd name="connsiteX2" fmla="*/ 2997200 w 2997200"/>
              <a:gd name="connsiteY2" fmla="*/ 1572689 h 1600200"/>
              <a:gd name="connsiteX3" fmla="*/ 2705100 w 2997200"/>
              <a:gd name="connsiteY3" fmla="*/ 1600200 h 1600200"/>
              <a:gd name="connsiteX4" fmla="*/ 0 w 2997200"/>
              <a:gd name="connsiteY4" fmla="*/ 1600200 h 1600200"/>
              <a:gd name="connsiteX5" fmla="*/ 0 w 2997200"/>
              <a:gd name="connsiteY5" fmla="*/ 12700 h 1600200"/>
              <a:gd name="connsiteX6" fmla="*/ 0 w 2997200"/>
              <a:gd name="connsiteY6" fmla="*/ 127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200" h="1600200">
                <a:moveTo>
                  <a:pt x="0" y="12700"/>
                </a:moveTo>
                <a:lnTo>
                  <a:pt x="2275411" y="0"/>
                </a:lnTo>
                <a:cubicBezTo>
                  <a:pt x="2926641" y="507296"/>
                  <a:pt x="2701570" y="1065393"/>
                  <a:pt x="2997200" y="1572689"/>
                </a:cubicBezTo>
                <a:lnTo>
                  <a:pt x="2705100" y="1600200"/>
                </a:lnTo>
                <a:cubicBezTo>
                  <a:pt x="2954867" y="1562100"/>
                  <a:pt x="1159933" y="1600200"/>
                  <a:pt x="0" y="1600200"/>
                </a:cubicBezTo>
                <a:lnTo>
                  <a:pt x="0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F3F3F3"/>
          </a:solidFill>
          <a:ln>
            <a:solidFill>
              <a:srgbClr val="F3F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الدائرة</a:t>
            </a:r>
            <a:endParaRPr lang="en-US" sz="1600" b="1" dirty="0">
              <a:solidFill>
                <a:schemeClr val="tx1"/>
              </a:solidFill>
              <a:latin typeface="Irancell Medium" panose="02000504000000020004" pitchFamily="2" charset="-78"/>
              <a:cs typeface="Irancell Medium" panose="02000504000000020004" pitchFamily="2" charset="-78"/>
            </a:endParaRPr>
          </a:p>
        </p:txBody>
      </p:sp>
      <p:sp>
        <p:nvSpPr>
          <p:cNvPr id="10" name="مستطيل: بزاويتين علويتين إحداهما مقصوصة والأخرى دائرية 20">
            <a:extLst>
              <a:ext uri="{FF2B5EF4-FFF2-40B4-BE49-F238E27FC236}">
                <a16:creationId xmlns:a16="http://schemas.microsoft.com/office/drawing/2014/main" id="{91E6C79F-74A8-3798-1B11-D703E47A6536}"/>
              </a:ext>
            </a:extLst>
          </p:cNvPr>
          <p:cNvSpPr/>
          <p:nvPr userDrawn="1"/>
        </p:nvSpPr>
        <p:spPr>
          <a:xfrm rot="10800000">
            <a:off x="7772400" y="304800"/>
            <a:ext cx="4089400" cy="447675"/>
          </a:xfrm>
          <a:custGeom>
            <a:avLst/>
            <a:gdLst>
              <a:gd name="connsiteX0" fmla="*/ 0 w 3149600"/>
              <a:gd name="connsiteY0" fmla="*/ 0 h 1587500"/>
              <a:gd name="connsiteX1" fmla="*/ 2605611 w 3149600"/>
              <a:gd name="connsiteY1" fmla="*/ 0 h 1587500"/>
              <a:gd name="connsiteX2" fmla="*/ 3149600 w 3149600"/>
              <a:gd name="connsiteY2" fmla="*/ 5439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605611 w 3149600"/>
              <a:gd name="connsiteY1" fmla="*/ 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262711 w 3149600"/>
              <a:gd name="connsiteY1" fmla="*/ 5080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262711 w 3149600"/>
              <a:gd name="connsiteY1" fmla="*/ 5080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12700 h 1600200"/>
              <a:gd name="connsiteX1" fmla="*/ 2275411 w 3149600"/>
              <a:gd name="connsiteY1" fmla="*/ 0 h 1600200"/>
              <a:gd name="connsiteX2" fmla="*/ 3149600 w 3149600"/>
              <a:gd name="connsiteY2" fmla="*/ 1585389 h 1600200"/>
              <a:gd name="connsiteX3" fmla="*/ 3149600 w 3149600"/>
              <a:gd name="connsiteY3" fmla="*/ 1600200 h 1600200"/>
              <a:gd name="connsiteX4" fmla="*/ 0 w 3149600"/>
              <a:gd name="connsiteY4" fmla="*/ 1600200 h 1600200"/>
              <a:gd name="connsiteX5" fmla="*/ 0 w 3149600"/>
              <a:gd name="connsiteY5" fmla="*/ 12700 h 1600200"/>
              <a:gd name="connsiteX6" fmla="*/ 0 w 3149600"/>
              <a:gd name="connsiteY6" fmla="*/ 12700 h 1600200"/>
              <a:gd name="connsiteX0" fmla="*/ 0 w 3479800"/>
              <a:gd name="connsiteY0" fmla="*/ 12700 h 1600200"/>
              <a:gd name="connsiteX1" fmla="*/ 2275411 w 3479800"/>
              <a:gd name="connsiteY1" fmla="*/ 0 h 1600200"/>
              <a:gd name="connsiteX2" fmla="*/ 3149600 w 3479800"/>
              <a:gd name="connsiteY2" fmla="*/ 1585389 h 1600200"/>
              <a:gd name="connsiteX3" fmla="*/ 3479800 w 3479800"/>
              <a:gd name="connsiteY3" fmla="*/ 1600200 h 1600200"/>
              <a:gd name="connsiteX4" fmla="*/ 0 w 3479800"/>
              <a:gd name="connsiteY4" fmla="*/ 1600200 h 1600200"/>
              <a:gd name="connsiteX5" fmla="*/ 0 w 3479800"/>
              <a:gd name="connsiteY5" fmla="*/ 12700 h 1600200"/>
              <a:gd name="connsiteX6" fmla="*/ 0 w 3479800"/>
              <a:gd name="connsiteY6" fmla="*/ 12700 h 1600200"/>
              <a:gd name="connsiteX0" fmla="*/ 0 w 3496782"/>
              <a:gd name="connsiteY0" fmla="*/ 12700 h 1600200"/>
              <a:gd name="connsiteX1" fmla="*/ 2275411 w 3496782"/>
              <a:gd name="connsiteY1" fmla="*/ 0 h 1600200"/>
              <a:gd name="connsiteX2" fmla="*/ 3149600 w 3496782"/>
              <a:gd name="connsiteY2" fmla="*/ 1585389 h 1600200"/>
              <a:gd name="connsiteX3" fmla="*/ 3479800 w 3496782"/>
              <a:gd name="connsiteY3" fmla="*/ 1600200 h 1600200"/>
              <a:gd name="connsiteX4" fmla="*/ 0 w 3496782"/>
              <a:gd name="connsiteY4" fmla="*/ 1600200 h 1600200"/>
              <a:gd name="connsiteX5" fmla="*/ 0 w 3496782"/>
              <a:gd name="connsiteY5" fmla="*/ 12700 h 1600200"/>
              <a:gd name="connsiteX6" fmla="*/ 0 w 3496782"/>
              <a:gd name="connsiteY6" fmla="*/ 12700 h 1600200"/>
              <a:gd name="connsiteX0" fmla="*/ 0 w 3496782"/>
              <a:gd name="connsiteY0" fmla="*/ 12700 h 1600200"/>
              <a:gd name="connsiteX1" fmla="*/ 2275411 w 3496782"/>
              <a:gd name="connsiteY1" fmla="*/ 0 h 1600200"/>
              <a:gd name="connsiteX2" fmla="*/ 2997200 w 3496782"/>
              <a:gd name="connsiteY2" fmla="*/ 1572689 h 1600200"/>
              <a:gd name="connsiteX3" fmla="*/ 3479800 w 3496782"/>
              <a:gd name="connsiteY3" fmla="*/ 1600200 h 1600200"/>
              <a:gd name="connsiteX4" fmla="*/ 0 w 3496782"/>
              <a:gd name="connsiteY4" fmla="*/ 1600200 h 1600200"/>
              <a:gd name="connsiteX5" fmla="*/ 0 w 3496782"/>
              <a:gd name="connsiteY5" fmla="*/ 12700 h 1600200"/>
              <a:gd name="connsiteX6" fmla="*/ 0 w 3496782"/>
              <a:gd name="connsiteY6" fmla="*/ 12700 h 1600200"/>
              <a:gd name="connsiteX0" fmla="*/ 0 w 2997200"/>
              <a:gd name="connsiteY0" fmla="*/ 12700 h 1600200"/>
              <a:gd name="connsiteX1" fmla="*/ 2275411 w 2997200"/>
              <a:gd name="connsiteY1" fmla="*/ 0 h 1600200"/>
              <a:gd name="connsiteX2" fmla="*/ 2997200 w 2997200"/>
              <a:gd name="connsiteY2" fmla="*/ 1572689 h 1600200"/>
              <a:gd name="connsiteX3" fmla="*/ 2768600 w 2997200"/>
              <a:gd name="connsiteY3" fmla="*/ 1600200 h 1600200"/>
              <a:gd name="connsiteX4" fmla="*/ 0 w 2997200"/>
              <a:gd name="connsiteY4" fmla="*/ 1600200 h 1600200"/>
              <a:gd name="connsiteX5" fmla="*/ 0 w 2997200"/>
              <a:gd name="connsiteY5" fmla="*/ 12700 h 1600200"/>
              <a:gd name="connsiteX6" fmla="*/ 0 w 2997200"/>
              <a:gd name="connsiteY6" fmla="*/ 12700 h 1600200"/>
              <a:gd name="connsiteX0" fmla="*/ 0 w 2997200"/>
              <a:gd name="connsiteY0" fmla="*/ 12700 h 1600200"/>
              <a:gd name="connsiteX1" fmla="*/ 2275411 w 2997200"/>
              <a:gd name="connsiteY1" fmla="*/ 0 h 1600200"/>
              <a:gd name="connsiteX2" fmla="*/ 2997200 w 2997200"/>
              <a:gd name="connsiteY2" fmla="*/ 1572689 h 1600200"/>
              <a:gd name="connsiteX3" fmla="*/ 2705100 w 2997200"/>
              <a:gd name="connsiteY3" fmla="*/ 1600200 h 1600200"/>
              <a:gd name="connsiteX4" fmla="*/ 0 w 2997200"/>
              <a:gd name="connsiteY4" fmla="*/ 1600200 h 1600200"/>
              <a:gd name="connsiteX5" fmla="*/ 0 w 2997200"/>
              <a:gd name="connsiteY5" fmla="*/ 12700 h 1600200"/>
              <a:gd name="connsiteX6" fmla="*/ 0 w 2997200"/>
              <a:gd name="connsiteY6" fmla="*/ 127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200" h="1600200">
                <a:moveTo>
                  <a:pt x="0" y="12700"/>
                </a:moveTo>
                <a:lnTo>
                  <a:pt x="2275411" y="0"/>
                </a:lnTo>
                <a:cubicBezTo>
                  <a:pt x="2926641" y="507296"/>
                  <a:pt x="2701570" y="1065393"/>
                  <a:pt x="2997200" y="1572689"/>
                </a:cubicBezTo>
                <a:lnTo>
                  <a:pt x="2705100" y="1600200"/>
                </a:lnTo>
                <a:cubicBezTo>
                  <a:pt x="2954867" y="1562100"/>
                  <a:pt x="1159933" y="1600200"/>
                  <a:pt x="0" y="1600200"/>
                </a:cubicBezTo>
                <a:lnTo>
                  <a:pt x="0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039D8F"/>
          </a:solidFill>
          <a:ln>
            <a:solidFill>
              <a:srgbClr val="0EB6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7B2AD41-C940-9849-E855-9EBFC4D20EE6}"/>
              </a:ext>
            </a:extLst>
          </p:cNvPr>
          <p:cNvSpPr txBox="1"/>
          <p:nvPr userDrawn="1"/>
        </p:nvSpPr>
        <p:spPr>
          <a:xfrm>
            <a:off x="8655410" y="343971"/>
            <a:ext cx="3048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الرياضيات    1 -3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" name="صورة 1" descr="صورة تحتوي على الرسومات, تصميم الجرافيك,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66E3FA96-E609-6C1E-419F-F266CE9E83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2" y="308614"/>
            <a:ext cx="821584" cy="4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2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5" r:id="rId3"/>
    <p:sldLayoutId id="2147483662" r:id="rId4"/>
    <p:sldLayoutId id="2147483661" r:id="rId5"/>
    <p:sldLayoutId id="2147483659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A0987A8-6B01-856C-3A47-27FF8A527610}"/>
              </a:ext>
            </a:extLst>
          </p:cNvPr>
          <p:cNvSpPr/>
          <p:nvPr userDrawn="1"/>
        </p:nvSpPr>
        <p:spPr>
          <a:xfrm>
            <a:off x="85725" y="85725"/>
            <a:ext cx="12020550" cy="6686550"/>
          </a:xfrm>
          <a:prstGeom prst="roundRect">
            <a:avLst>
              <a:gd name="adj" fmla="val 1282"/>
            </a:avLst>
          </a:pr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364298C-A1BB-3555-E89B-38117E16A9BD}"/>
              </a:ext>
            </a:extLst>
          </p:cNvPr>
          <p:cNvSpPr/>
          <p:nvPr userDrawn="1"/>
        </p:nvSpPr>
        <p:spPr>
          <a:xfrm>
            <a:off x="203200" y="177800"/>
            <a:ext cx="11795760" cy="6492240"/>
          </a:xfrm>
          <a:prstGeom prst="roundRect">
            <a:avLst>
              <a:gd name="adj" fmla="val 822"/>
            </a:avLst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مستطيل: بزاويتين علويتين إحداهما مقصوصة والأخرى دائرية 20">
            <a:extLst>
              <a:ext uri="{FF2B5EF4-FFF2-40B4-BE49-F238E27FC236}">
                <a16:creationId xmlns:a16="http://schemas.microsoft.com/office/drawing/2014/main" id="{D10F901E-CA50-C4C4-04B6-A6915C242FFF}"/>
              </a:ext>
            </a:extLst>
          </p:cNvPr>
          <p:cNvSpPr/>
          <p:nvPr userDrawn="1"/>
        </p:nvSpPr>
        <p:spPr>
          <a:xfrm>
            <a:off x="1964180" y="304800"/>
            <a:ext cx="7281420" cy="447675"/>
          </a:xfrm>
          <a:custGeom>
            <a:avLst/>
            <a:gdLst>
              <a:gd name="connsiteX0" fmla="*/ 0 w 3149600"/>
              <a:gd name="connsiteY0" fmla="*/ 0 h 1587500"/>
              <a:gd name="connsiteX1" fmla="*/ 2605611 w 3149600"/>
              <a:gd name="connsiteY1" fmla="*/ 0 h 1587500"/>
              <a:gd name="connsiteX2" fmla="*/ 3149600 w 3149600"/>
              <a:gd name="connsiteY2" fmla="*/ 5439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605611 w 3149600"/>
              <a:gd name="connsiteY1" fmla="*/ 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262711 w 3149600"/>
              <a:gd name="connsiteY1" fmla="*/ 5080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262711 w 3149600"/>
              <a:gd name="connsiteY1" fmla="*/ 5080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12700 h 1600200"/>
              <a:gd name="connsiteX1" fmla="*/ 2275411 w 3149600"/>
              <a:gd name="connsiteY1" fmla="*/ 0 h 1600200"/>
              <a:gd name="connsiteX2" fmla="*/ 3149600 w 3149600"/>
              <a:gd name="connsiteY2" fmla="*/ 1585389 h 1600200"/>
              <a:gd name="connsiteX3" fmla="*/ 3149600 w 3149600"/>
              <a:gd name="connsiteY3" fmla="*/ 1600200 h 1600200"/>
              <a:gd name="connsiteX4" fmla="*/ 0 w 3149600"/>
              <a:gd name="connsiteY4" fmla="*/ 1600200 h 1600200"/>
              <a:gd name="connsiteX5" fmla="*/ 0 w 3149600"/>
              <a:gd name="connsiteY5" fmla="*/ 12700 h 1600200"/>
              <a:gd name="connsiteX6" fmla="*/ 0 w 3149600"/>
              <a:gd name="connsiteY6" fmla="*/ 12700 h 1600200"/>
              <a:gd name="connsiteX0" fmla="*/ 0 w 3479800"/>
              <a:gd name="connsiteY0" fmla="*/ 12700 h 1600200"/>
              <a:gd name="connsiteX1" fmla="*/ 2275411 w 3479800"/>
              <a:gd name="connsiteY1" fmla="*/ 0 h 1600200"/>
              <a:gd name="connsiteX2" fmla="*/ 3149600 w 3479800"/>
              <a:gd name="connsiteY2" fmla="*/ 1585389 h 1600200"/>
              <a:gd name="connsiteX3" fmla="*/ 3479800 w 3479800"/>
              <a:gd name="connsiteY3" fmla="*/ 1600200 h 1600200"/>
              <a:gd name="connsiteX4" fmla="*/ 0 w 3479800"/>
              <a:gd name="connsiteY4" fmla="*/ 1600200 h 1600200"/>
              <a:gd name="connsiteX5" fmla="*/ 0 w 3479800"/>
              <a:gd name="connsiteY5" fmla="*/ 12700 h 1600200"/>
              <a:gd name="connsiteX6" fmla="*/ 0 w 3479800"/>
              <a:gd name="connsiteY6" fmla="*/ 12700 h 1600200"/>
              <a:gd name="connsiteX0" fmla="*/ 0 w 3496782"/>
              <a:gd name="connsiteY0" fmla="*/ 12700 h 1600200"/>
              <a:gd name="connsiteX1" fmla="*/ 2275411 w 3496782"/>
              <a:gd name="connsiteY1" fmla="*/ 0 h 1600200"/>
              <a:gd name="connsiteX2" fmla="*/ 3149600 w 3496782"/>
              <a:gd name="connsiteY2" fmla="*/ 1585389 h 1600200"/>
              <a:gd name="connsiteX3" fmla="*/ 3479800 w 3496782"/>
              <a:gd name="connsiteY3" fmla="*/ 1600200 h 1600200"/>
              <a:gd name="connsiteX4" fmla="*/ 0 w 3496782"/>
              <a:gd name="connsiteY4" fmla="*/ 1600200 h 1600200"/>
              <a:gd name="connsiteX5" fmla="*/ 0 w 3496782"/>
              <a:gd name="connsiteY5" fmla="*/ 12700 h 1600200"/>
              <a:gd name="connsiteX6" fmla="*/ 0 w 3496782"/>
              <a:gd name="connsiteY6" fmla="*/ 12700 h 1600200"/>
              <a:gd name="connsiteX0" fmla="*/ 0 w 3496782"/>
              <a:gd name="connsiteY0" fmla="*/ 12700 h 1600200"/>
              <a:gd name="connsiteX1" fmla="*/ 2275411 w 3496782"/>
              <a:gd name="connsiteY1" fmla="*/ 0 h 1600200"/>
              <a:gd name="connsiteX2" fmla="*/ 2997200 w 3496782"/>
              <a:gd name="connsiteY2" fmla="*/ 1572689 h 1600200"/>
              <a:gd name="connsiteX3" fmla="*/ 3479800 w 3496782"/>
              <a:gd name="connsiteY3" fmla="*/ 1600200 h 1600200"/>
              <a:gd name="connsiteX4" fmla="*/ 0 w 3496782"/>
              <a:gd name="connsiteY4" fmla="*/ 1600200 h 1600200"/>
              <a:gd name="connsiteX5" fmla="*/ 0 w 3496782"/>
              <a:gd name="connsiteY5" fmla="*/ 12700 h 1600200"/>
              <a:gd name="connsiteX6" fmla="*/ 0 w 3496782"/>
              <a:gd name="connsiteY6" fmla="*/ 12700 h 1600200"/>
              <a:gd name="connsiteX0" fmla="*/ 0 w 2997200"/>
              <a:gd name="connsiteY0" fmla="*/ 12700 h 1600200"/>
              <a:gd name="connsiteX1" fmla="*/ 2275411 w 2997200"/>
              <a:gd name="connsiteY1" fmla="*/ 0 h 1600200"/>
              <a:gd name="connsiteX2" fmla="*/ 2997200 w 2997200"/>
              <a:gd name="connsiteY2" fmla="*/ 1572689 h 1600200"/>
              <a:gd name="connsiteX3" fmla="*/ 2768600 w 2997200"/>
              <a:gd name="connsiteY3" fmla="*/ 1600200 h 1600200"/>
              <a:gd name="connsiteX4" fmla="*/ 0 w 2997200"/>
              <a:gd name="connsiteY4" fmla="*/ 1600200 h 1600200"/>
              <a:gd name="connsiteX5" fmla="*/ 0 w 2997200"/>
              <a:gd name="connsiteY5" fmla="*/ 12700 h 1600200"/>
              <a:gd name="connsiteX6" fmla="*/ 0 w 2997200"/>
              <a:gd name="connsiteY6" fmla="*/ 12700 h 1600200"/>
              <a:gd name="connsiteX0" fmla="*/ 0 w 2997200"/>
              <a:gd name="connsiteY0" fmla="*/ 12700 h 1600200"/>
              <a:gd name="connsiteX1" fmla="*/ 2275411 w 2997200"/>
              <a:gd name="connsiteY1" fmla="*/ 0 h 1600200"/>
              <a:gd name="connsiteX2" fmla="*/ 2997200 w 2997200"/>
              <a:gd name="connsiteY2" fmla="*/ 1572689 h 1600200"/>
              <a:gd name="connsiteX3" fmla="*/ 2705100 w 2997200"/>
              <a:gd name="connsiteY3" fmla="*/ 1600200 h 1600200"/>
              <a:gd name="connsiteX4" fmla="*/ 0 w 2997200"/>
              <a:gd name="connsiteY4" fmla="*/ 1600200 h 1600200"/>
              <a:gd name="connsiteX5" fmla="*/ 0 w 2997200"/>
              <a:gd name="connsiteY5" fmla="*/ 12700 h 1600200"/>
              <a:gd name="connsiteX6" fmla="*/ 0 w 2997200"/>
              <a:gd name="connsiteY6" fmla="*/ 127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200" h="1600200">
                <a:moveTo>
                  <a:pt x="0" y="12700"/>
                </a:moveTo>
                <a:lnTo>
                  <a:pt x="2275411" y="0"/>
                </a:lnTo>
                <a:cubicBezTo>
                  <a:pt x="2926641" y="507296"/>
                  <a:pt x="2701570" y="1065393"/>
                  <a:pt x="2997200" y="1572689"/>
                </a:cubicBezTo>
                <a:lnTo>
                  <a:pt x="2705100" y="1600200"/>
                </a:lnTo>
                <a:cubicBezTo>
                  <a:pt x="2954867" y="1562100"/>
                  <a:pt x="1159933" y="1600200"/>
                  <a:pt x="0" y="1600200"/>
                </a:cubicBezTo>
                <a:lnTo>
                  <a:pt x="0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F3F3F3"/>
          </a:solidFill>
          <a:ln>
            <a:solidFill>
              <a:srgbClr val="F3F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الدائرة ومحيطها</a:t>
            </a:r>
            <a:endParaRPr lang="en-US" sz="1600" b="1" dirty="0">
              <a:solidFill>
                <a:schemeClr val="tx1"/>
              </a:solidFill>
              <a:latin typeface="Irancell Medium" panose="02000504000000020004" pitchFamily="2" charset="-78"/>
              <a:cs typeface="Irancell Medium" panose="02000504000000020004" pitchFamily="2" charset="-78"/>
            </a:endParaRPr>
          </a:p>
        </p:txBody>
      </p:sp>
      <p:sp>
        <p:nvSpPr>
          <p:cNvPr id="10" name="مستطيل: بزاويتين علويتين إحداهما مقصوصة والأخرى دائرية 20">
            <a:extLst>
              <a:ext uri="{FF2B5EF4-FFF2-40B4-BE49-F238E27FC236}">
                <a16:creationId xmlns:a16="http://schemas.microsoft.com/office/drawing/2014/main" id="{5788B903-CFB9-121F-FDA0-A0838DE39680}"/>
              </a:ext>
            </a:extLst>
          </p:cNvPr>
          <p:cNvSpPr/>
          <p:nvPr userDrawn="1"/>
        </p:nvSpPr>
        <p:spPr>
          <a:xfrm rot="10800000">
            <a:off x="7772400" y="304800"/>
            <a:ext cx="4089400" cy="447675"/>
          </a:xfrm>
          <a:custGeom>
            <a:avLst/>
            <a:gdLst>
              <a:gd name="connsiteX0" fmla="*/ 0 w 3149600"/>
              <a:gd name="connsiteY0" fmla="*/ 0 h 1587500"/>
              <a:gd name="connsiteX1" fmla="*/ 2605611 w 3149600"/>
              <a:gd name="connsiteY1" fmla="*/ 0 h 1587500"/>
              <a:gd name="connsiteX2" fmla="*/ 3149600 w 3149600"/>
              <a:gd name="connsiteY2" fmla="*/ 5439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605611 w 3149600"/>
              <a:gd name="connsiteY1" fmla="*/ 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262711 w 3149600"/>
              <a:gd name="connsiteY1" fmla="*/ 5080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0 h 1587500"/>
              <a:gd name="connsiteX1" fmla="*/ 2262711 w 3149600"/>
              <a:gd name="connsiteY1" fmla="*/ 50800 h 1587500"/>
              <a:gd name="connsiteX2" fmla="*/ 3149600 w 3149600"/>
              <a:gd name="connsiteY2" fmla="*/ 1572689 h 1587500"/>
              <a:gd name="connsiteX3" fmla="*/ 3149600 w 3149600"/>
              <a:gd name="connsiteY3" fmla="*/ 1587500 h 1587500"/>
              <a:gd name="connsiteX4" fmla="*/ 0 w 3149600"/>
              <a:gd name="connsiteY4" fmla="*/ 1587500 h 1587500"/>
              <a:gd name="connsiteX5" fmla="*/ 0 w 3149600"/>
              <a:gd name="connsiteY5" fmla="*/ 0 h 1587500"/>
              <a:gd name="connsiteX6" fmla="*/ 0 w 3149600"/>
              <a:gd name="connsiteY6" fmla="*/ 0 h 1587500"/>
              <a:gd name="connsiteX0" fmla="*/ 0 w 3149600"/>
              <a:gd name="connsiteY0" fmla="*/ 12700 h 1600200"/>
              <a:gd name="connsiteX1" fmla="*/ 2275411 w 3149600"/>
              <a:gd name="connsiteY1" fmla="*/ 0 h 1600200"/>
              <a:gd name="connsiteX2" fmla="*/ 3149600 w 3149600"/>
              <a:gd name="connsiteY2" fmla="*/ 1585389 h 1600200"/>
              <a:gd name="connsiteX3" fmla="*/ 3149600 w 3149600"/>
              <a:gd name="connsiteY3" fmla="*/ 1600200 h 1600200"/>
              <a:gd name="connsiteX4" fmla="*/ 0 w 3149600"/>
              <a:gd name="connsiteY4" fmla="*/ 1600200 h 1600200"/>
              <a:gd name="connsiteX5" fmla="*/ 0 w 3149600"/>
              <a:gd name="connsiteY5" fmla="*/ 12700 h 1600200"/>
              <a:gd name="connsiteX6" fmla="*/ 0 w 3149600"/>
              <a:gd name="connsiteY6" fmla="*/ 12700 h 1600200"/>
              <a:gd name="connsiteX0" fmla="*/ 0 w 3479800"/>
              <a:gd name="connsiteY0" fmla="*/ 12700 h 1600200"/>
              <a:gd name="connsiteX1" fmla="*/ 2275411 w 3479800"/>
              <a:gd name="connsiteY1" fmla="*/ 0 h 1600200"/>
              <a:gd name="connsiteX2" fmla="*/ 3149600 w 3479800"/>
              <a:gd name="connsiteY2" fmla="*/ 1585389 h 1600200"/>
              <a:gd name="connsiteX3" fmla="*/ 3479800 w 3479800"/>
              <a:gd name="connsiteY3" fmla="*/ 1600200 h 1600200"/>
              <a:gd name="connsiteX4" fmla="*/ 0 w 3479800"/>
              <a:gd name="connsiteY4" fmla="*/ 1600200 h 1600200"/>
              <a:gd name="connsiteX5" fmla="*/ 0 w 3479800"/>
              <a:gd name="connsiteY5" fmla="*/ 12700 h 1600200"/>
              <a:gd name="connsiteX6" fmla="*/ 0 w 3479800"/>
              <a:gd name="connsiteY6" fmla="*/ 12700 h 1600200"/>
              <a:gd name="connsiteX0" fmla="*/ 0 w 3496782"/>
              <a:gd name="connsiteY0" fmla="*/ 12700 h 1600200"/>
              <a:gd name="connsiteX1" fmla="*/ 2275411 w 3496782"/>
              <a:gd name="connsiteY1" fmla="*/ 0 h 1600200"/>
              <a:gd name="connsiteX2" fmla="*/ 3149600 w 3496782"/>
              <a:gd name="connsiteY2" fmla="*/ 1585389 h 1600200"/>
              <a:gd name="connsiteX3" fmla="*/ 3479800 w 3496782"/>
              <a:gd name="connsiteY3" fmla="*/ 1600200 h 1600200"/>
              <a:gd name="connsiteX4" fmla="*/ 0 w 3496782"/>
              <a:gd name="connsiteY4" fmla="*/ 1600200 h 1600200"/>
              <a:gd name="connsiteX5" fmla="*/ 0 w 3496782"/>
              <a:gd name="connsiteY5" fmla="*/ 12700 h 1600200"/>
              <a:gd name="connsiteX6" fmla="*/ 0 w 3496782"/>
              <a:gd name="connsiteY6" fmla="*/ 12700 h 1600200"/>
              <a:gd name="connsiteX0" fmla="*/ 0 w 3496782"/>
              <a:gd name="connsiteY0" fmla="*/ 12700 h 1600200"/>
              <a:gd name="connsiteX1" fmla="*/ 2275411 w 3496782"/>
              <a:gd name="connsiteY1" fmla="*/ 0 h 1600200"/>
              <a:gd name="connsiteX2" fmla="*/ 2997200 w 3496782"/>
              <a:gd name="connsiteY2" fmla="*/ 1572689 h 1600200"/>
              <a:gd name="connsiteX3" fmla="*/ 3479800 w 3496782"/>
              <a:gd name="connsiteY3" fmla="*/ 1600200 h 1600200"/>
              <a:gd name="connsiteX4" fmla="*/ 0 w 3496782"/>
              <a:gd name="connsiteY4" fmla="*/ 1600200 h 1600200"/>
              <a:gd name="connsiteX5" fmla="*/ 0 w 3496782"/>
              <a:gd name="connsiteY5" fmla="*/ 12700 h 1600200"/>
              <a:gd name="connsiteX6" fmla="*/ 0 w 3496782"/>
              <a:gd name="connsiteY6" fmla="*/ 12700 h 1600200"/>
              <a:gd name="connsiteX0" fmla="*/ 0 w 2997200"/>
              <a:gd name="connsiteY0" fmla="*/ 12700 h 1600200"/>
              <a:gd name="connsiteX1" fmla="*/ 2275411 w 2997200"/>
              <a:gd name="connsiteY1" fmla="*/ 0 h 1600200"/>
              <a:gd name="connsiteX2" fmla="*/ 2997200 w 2997200"/>
              <a:gd name="connsiteY2" fmla="*/ 1572689 h 1600200"/>
              <a:gd name="connsiteX3" fmla="*/ 2768600 w 2997200"/>
              <a:gd name="connsiteY3" fmla="*/ 1600200 h 1600200"/>
              <a:gd name="connsiteX4" fmla="*/ 0 w 2997200"/>
              <a:gd name="connsiteY4" fmla="*/ 1600200 h 1600200"/>
              <a:gd name="connsiteX5" fmla="*/ 0 w 2997200"/>
              <a:gd name="connsiteY5" fmla="*/ 12700 h 1600200"/>
              <a:gd name="connsiteX6" fmla="*/ 0 w 2997200"/>
              <a:gd name="connsiteY6" fmla="*/ 12700 h 1600200"/>
              <a:gd name="connsiteX0" fmla="*/ 0 w 2997200"/>
              <a:gd name="connsiteY0" fmla="*/ 12700 h 1600200"/>
              <a:gd name="connsiteX1" fmla="*/ 2275411 w 2997200"/>
              <a:gd name="connsiteY1" fmla="*/ 0 h 1600200"/>
              <a:gd name="connsiteX2" fmla="*/ 2997200 w 2997200"/>
              <a:gd name="connsiteY2" fmla="*/ 1572689 h 1600200"/>
              <a:gd name="connsiteX3" fmla="*/ 2705100 w 2997200"/>
              <a:gd name="connsiteY3" fmla="*/ 1600200 h 1600200"/>
              <a:gd name="connsiteX4" fmla="*/ 0 w 2997200"/>
              <a:gd name="connsiteY4" fmla="*/ 1600200 h 1600200"/>
              <a:gd name="connsiteX5" fmla="*/ 0 w 2997200"/>
              <a:gd name="connsiteY5" fmla="*/ 12700 h 1600200"/>
              <a:gd name="connsiteX6" fmla="*/ 0 w 2997200"/>
              <a:gd name="connsiteY6" fmla="*/ 127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200" h="1600200">
                <a:moveTo>
                  <a:pt x="0" y="12700"/>
                </a:moveTo>
                <a:lnTo>
                  <a:pt x="2275411" y="0"/>
                </a:lnTo>
                <a:cubicBezTo>
                  <a:pt x="2926641" y="507296"/>
                  <a:pt x="2701570" y="1065393"/>
                  <a:pt x="2997200" y="1572689"/>
                </a:cubicBezTo>
                <a:lnTo>
                  <a:pt x="2705100" y="1600200"/>
                </a:lnTo>
                <a:cubicBezTo>
                  <a:pt x="2954867" y="1562100"/>
                  <a:pt x="1159933" y="1600200"/>
                  <a:pt x="0" y="1600200"/>
                </a:cubicBezTo>
                <a:lnTo>
                  <a:pt x="0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039D8F"/>
          </a:solidFill>
          <a:ln>
            <a:solidFill>
              <a:srgbClr val="0EB6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60C71CD-3731-9D92-CE12-B52CD4E0469D}"/>
              </a:ext>
            </a:extLst>
          </p:cNvPr>
          <p:cNvSpPr txBox="1"/>
          <p:nvPr userDrawn="1"/>
        </p:nvSpPr>
        <p:spPr>
          <a:xfrm>
            <a:off x="8655410" y="343971"/>
            <a:ext cx="3048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الرياضيات    1 -3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5" name="صورة 4" descr="صورة تحتوي على الرسومات, تصميم الجرافيك,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2E14C956-F7E2-585A-E29D-9677A90F2E2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2" y="308614"/>
            <a:ext cx="821584" cy="4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6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4" r:id="rId3"/>
    <p:sldLayoutId id="2147483663" r:id="rId4"/>
    <p:sldLayoutId id="2147483660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0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19.png"/><Relationship Id="rId2" Type="http://schemas.openxmlformats.org/officeDocument/2006/relationships/tags" Target="../tags/tag7.xml"/><Relationship Id="rId16" Type="http://schemas.openxmlformats.org/officeDocument/2006/relationships/image" Target="file:///C:\Program%20Files\Inknoe%20ClassPoint%202\Images\fb_blue.png" TargetMode="Externa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3.svg"/><Relationship Id="rId5" Type="http://schemas.openxmlformats.org/officeDocument/2006/relationships/tags" Target="../tags/tag10.xml"/><Relationship Id="rId1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tags" Target="../tags/tag9.xml"/><Relationship Id="rId9" Type="http://schemas.openxmlformats.org/officeDocument/2006/relationships/slide" Target="slide8.xml"/><Relationship Id="rId1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file:///C:\Program%20Files\Inknoe%20ClassPoint%202\Images\mc_blue_comp.png" TargetMode="External"/><Relationship Id="rId3" Type="http://schemas.openxmlformats.org/officeDocument/2006/relationships/slide" Target="slide8.xml"/><Relationship Id="rId7" Type="http://schemas.openxmlformats.org/officeDocument/2006/relationships/image" Target="../media/image24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3.sv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file:///C:\Program%20Files\Inknoe%20ClassPoint%202\Images\mc_blue_comp.p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5.svg"/><Relationship Id="rId7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slide" Target="slide14.xml"/><Relationship Id="rId9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sa_blue.png" TargetMode="External"/><Relationship Id="rId3" Type="http://schemas.openxmlformats.org/officeDocument/2006/relationships/image" Target="../media/image24.jp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mc_blue_comp.png" TargetMode="External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4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5.svg"/><Relationship Id="rId7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slide" Target="slide18.xml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mc_blue_comp.png" TargetMode="External"/><Relationship Id="rId3" Type="http://schemas.openxmlformats.org/officeDocument/2006/relationships/slide" Target="slide1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4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file:///C:\Program%20Files\Inknoe%20ClassPoint%202\Images\sa_blue.png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7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slide" Target="slide10.xml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file:///C:\Program%20Files\Inknoe%20ClassPoint%202\Images\fb_blue.pn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" Target="slide23.xml"/><Relationship Id="rId7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8.xml"/><Relationship Id="rId9" Type="http://schemas.openxmlformats.org/officeDocument/2006/relationships/image" Target="file:///C:\Program%20Files\Inknoe%20ClassPoint%202\Images\fb_blue.pn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mc_blue_comp.png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mc_blue_comp.png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5.svg"/><Relationship Id="rId7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slide" Target="slide27.xml"/><Relationship Id="rId9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.jp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6.xml"/><Relationship Id="rId9" Type="http://schemas.openxmlformats.org/officeDocument/2006/relationships/image" Target="file:///C:\Program%20Files\Inknoe%20ClassPoint%202\Images\mc_blue_comp.png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fb_blue.png" TargetMode="External"/><Relationship Id="rId3" Type="http://schemas.openxmlformats.org/officeDocument/2006/relationships/slide" Target="slide1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file:///C:\Program%20Files\Inknoe%20ClassPoint%202\Images\sa_blue.png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jpg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slide" Target="slide30.xml"/><Relationship Id="rId4" Type="http://schemas.openxmlformats.org/officeDocument/2006/relationships/image" Target="../media/image38.png"/><Relationship Id="rId9" Type="http://schemas.openxmlformats.org/officeDocument/2006/relationships/image" Target="file:///C:\Program%20Files\Inknoe%20ClassPoint%202\Images\mc_blue_comp.pn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10.xml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30.xml"/><Relationship Id="rId9" Type="http://schemas.openxmlformats.org/officeDocument/2006/relationships/image" Target="file:///C:\Program%20Files\Inknoe%20ClassPoint%202\Images\sa_blue.png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mc_blue_comp.pn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mc_blue_comp.png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file:///C:\Program%20Files\Inknoe%20ClassPoint%202\Images\mc_blue_comp.p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5.svg"/><Relationship Id="rId7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slide" Target="slide9.xml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" Target="slide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65BDDD76-50BA-BDBC-B659-3B93E9664798}"/>
              </a:ext>
            </a:extLst>
          </p:cNvPr>
          <p:cNvSpPr/>
          <p:nvPr/>
        </p:nvSpPr>
        <p:spPr>
          <a:xfrm>
            <a:off x="4479616" y="6181725"/>
            <a:ext cx="3248334" cy="323531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Irancell Medium" panose="02000504000000020004" pitchFamily="2" charset="-78"/>
              <a:cs typeface="Irancell Medium" panose="02000504000000020004" pitchFamily="2" charset="-78"/>
            </a:endParaRPr>
          </a:p>
        </p:txBody>
      </p:sp>
      <p:sp>
        <p:nvSpPr>
          <p:cNvPr id="13" name="سهم: بشكل رتبة عسكرية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52613-FF47-376C-AA29-789A17D72825}"/>
              </a:ext>
            </a:extLst>
          </p:cNvPr>
          <p:cNvSpPr/>
          <p:nvPr/>
        </p:nvSpPr>
        <p:spPr>
          <a:xfrm>
            <a:off x="7870516" y="6190931"/>
            <a:ext cx="282884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سهم: بشكل رتبة عسكرية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6280DA-17B3-F1E7-56BF-61A4E1389336}"/>
              </a:ext>
            </a:extLst>
          </p:cNvPr>
          <p:cNvSpPr/>
          <p:nvPr/>
        </p:nvSpPr>
        <p:spPr>
          <a:xfrm flipH="1">
            <a:off x="4048124" y="6190931"/>
            <a:ext cx="288925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1224DE3-8C61-EF69-1979-D6FD71A4F30D}"/>
              </a:ext>
            </a:extLst>
          </p:cNvPr>
          <p:cNvSpPr txBox="1"/>
          <p:nvPr/>
        </p:nvSpPr>
        <p:spPr>
          <a:xfrm>
            <a:off x="5095875" y="6209981"/>
            <a:ext cx="2019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تهيئة الفصل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4DA4DAC-DDEF-31CC-76C4-BBFAF04ABDD3}"/>
              </a:ext>
            </a:extLst>
          </p:cNvPr>
          <p:cNvSpPr/>
          <p:nvPr/>
        </p:nvSpPr>
        <p:spPr>
          <a:xfrm>
            <a:off x="1925483" y="2181225"/>
            <a:ext cx="8356600" cy="1536700"/>
          </a:xfrm>
          <a:prstGeom prst="rect">
            <a:avLst/>
          </a:prstGeom>
          <a:solidFill>
            <a:schemeClr val="bg1"/>
          </a:solidFill>
          <a:ln w="28575"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64DE73E-BA81-BCA3-C9EB-60AC27A733D1}"/>
              </a:ext>
            </a:extLst>
          </p:cNvPr>
          <p:cNvSpPr txBox="1"/>
          <p:nvPr/>
        </p:nvSpPr>
        <p:spPr>
          <a:xfrm>
            <a:off x="2057400" y="2771259"/>
            <a:ext cx="8077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latin typeface="Irancell Medium" panose="02000504000000020004" pitchFamily="2" charset="-78"/>
                <a:cs typeface="Irancell Medium" panose="02000504000000020004" pitchFamily="2" charset="-78"/>
              </a:rPr>
              <a:t>في هذا النشاط تتهيأ لبدء تعلم موضوعات الفصل الثامن </a:t>
            </a:r>
            <a:endParaRPr lang="en-US" sz="1600" b="1" dirty="0"/>
          </a:p>
        </p:txBody>
      </p:sp>
      <p:sp>
        <p:nvSpPr>
          <p:cNvPr id="22" name="مستطيل: زوايا قطرية مستديرة 21">
            <a:extLst>
              <a:ext uri="{FF2B5EF4-FFF2-40B4-BE49-F238E27FC236}">
                <a16:creationId xmlns:a16="http://schemas.microsoft.com/office/drawing/2014/main" id="{AEF86F9A-3728-9784-C887-1DB81126BBA6}"/>
              </a:ext>
            </a:extLst>
          </p:cNvPr>
          <p:cNvSpPr/>
          <p:nvPr/>
        </p:nvSpPr>
        <p:spPr>
          <a:xfrm>
            <a:off x="6225268" y="3501539"/>
            <a:ext cx="531023" cy="45387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Irancell Medium" panose="02000504000000020004" pitchFamily="2" charset="-78"/>
              <a:cs typeface="Irancell Medium" panose="02000504000000020004" pitchFamily="2" charset="-78"/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835F7288-EFCA-5A94-7DB5-6B10F3D8AE33}"/>
              </a:ext>
            </a:extLst>
          </p:cNvPr>
          <p:cNvGrpSpPr/>
          <p:nvPr/>
        </p:nvGrpSpPr>
        <p:grpSpPr>
          <a:xfrm>
            <a:off x="7065849" y="3501539"/>
            <a:ext cx="531023" cy="453876"/>
            <a:chOff x="6250780" y="4043070"/>
            <a:chExt cx="531023" cy="453876"/>
          </a:xfrm>
        </p:grpSpPr>
        <p:sp>
          <p:nvSpPr>
            <p:cNvPr id="28" name="مستطيل: زوايا قطرية مستديرة 27">
              <a:extLst>
                <a:ext uri="{FF2B5EF4-FFF2-40B4-BE49-F238E27FC236}">
                  <a16:creationId xmlns:a16="http://schemas.microsoft.com/office/drawing/2014/main" id="{60AF6C7A-A406-3BB4-17AE-553F603FB3E0}"/>
                </a:ext>
              </a:extLst>
            </p:cNvPr>
            <p:cNvSpPr/>
            <p:nvPr/>
          </p:nvSpPr>
          <p:spPr>
            <a:xfrm>
              <a:off x="6250780" y="4043070"/>
              <a:ext cx="531023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sp>
          <p:nvSpPr>
            <p:cNvPr id="29" name="مربع نص 28">
              <a:hlinkClick r:id="rId2" action="ppaction://hlinksldjump"/>
              <a:extLst>
                <a:ext uri="{FF2B5EF4-FFF2-40B4-BE49-F238E27FC236}">
                  <a16:creationId xmlns:a16="http://schemas.microsoft.com/office/drawing/2014/main" id="{4ADE2A08-F0B8-7D53-A93F-35F20AD30BE9}"/>
                </a:ext>
              </a:extLst>
            </p:cNvPr>
            <p:cNvSpPr txBox="1"/>
            <p:nvPr/>
          </p:nvSpPr>
          <p:spPr>
            <a:xfrm>
              <a:off x="6335316" y="4107587"/>
              <a:ext cx="361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مربع نص 29">
            <a:hlinkClick r:id="rId3" action="ppaction://hlinksldjump"/>
            <a:extLst>
              <a:ext uri="{FF2B5EF4-FFF2-40B4-BE49-F238E27FC236}">
                <a16:creationId xmlns:a16="http://schemas.microsoft.com/office/drawing/2014/main" id="{28530699-7C5D-7663-AB43-71CCDCADB58A}"/>
              </a:ext>
            </a:extLst>
          </p:cNvPr>
          <p:cNvSpPr txBox="1"/>
          <p:nvPr/>
        </p:nvSpPr>
        <p:spPr>
          <a:xfrm>
            <a:off x="6309804" y="3566056"/>
            <a:ext cx="361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D2973BB-859B-E20D-70F7-4082134E3E65}"/>
              </a:ext>
            </a:extLst>
          </p:cNvPr>
          <p:cNvGrpSpPr/>
          <p:nvPr/>
        </p:nvGrpSpPr>
        <p:grpSpPr>
          <a:xfrm>
            <a:off x="5384687" y="3501539"/>
            <a:ext cx="531023" cy="453876"/>
            <a:chOff x="3070621" y="4508780"/>
            <a:chExt cx="531023" cy="453876"/>
          </a:xfrm>
        </p:grpSpPr>
        <p:sp>
          <p:nvSpPr>
            <p:cNvPr id="32" name="مستطيل: زوايا قطرية مستديرة 31">
              <a:extLst>
                <a:ext uri="{FF2B5EF4-FFF2-40B4-BE49-F238E27FC236}">
                  <a16:creationId xmlns:a16="http://schemas.microsoft.com/office/drawing/2014/main" id="{239643BF-89FD-9A76-1D6B-E3C439E1FBA2}"/>
                </a:ext>
              </a:extLst>
            </p:cNvPr>
            <p:cNvSpPr/>
            <p:nvPr/>
          </p:nvSpPr>
          <p:spPr>
            <a:xfrm>
              <a:off x="3070621" y="4508780"/>
              <a:ext cx="531023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sp>
          <p:nvSpPr>
            <p:cNvPr id="33" name="مربع نص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8ECCD249-22C9-BC2A-7816-543475100D97}"/>
                </a:ext>
              </a:extLst>
            </p:cNvPr>
            <p:cNvSpPr txBox="1"/>
            <p:nvPr/>
          </p:nvSpPr>
          <p:spPr>
            <a:xfrm>
              <a:off x="3155157" y="4583750"/>
              <a:ext cx="361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3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725A160-A1EA-FD50-38AC-2AD42AEA81ED}"/>
              </a:ext>
            </a:extLst>
          </p:cNvPr>
          <p:cNvGrpSpPr/>
          <p:nvPr/>
        </p:nvGrpSpPr>
        <p:grpSpPr>
          <a:xfrm>
            <a:off x="4548357" y="3501539"/>
            <a:ext cx="531023" cy="453876"/>
            <a:chOff x="3070621" y="4508780"/>
            <a:chExt cx="531023" cy="453876"/>
          </a:xfrm>
        </p:grpSpPr>
        <p:sp>
          <p:nvSpPr>
            <p:cNvPr id="3" name="مستطيل: زوايا قطرية مستديرة 2">
              <a:extLst>
                <a:ext uri="{FF2B5EF4-FFF2-40B4-BE49-F238E27FC236}">
                  <a16:creationId xmlns:a16="http://schemas.microsoft.com/office/drawing/2014/main" id="{4E95E2B5-7030-9B70-4547-DEAF5F22B55B}"/>
                </a:ext>
              </a:extLst>
            </p:cNvPr>
            <p:cNvSpPr/>
            <p:nvPr/>
          </p:nvSpPr>
          <p:spPr>
            <a:xfrm>
              <a:off x="3070621" y="4508780"/>
              <a:ext cx="531023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sp>
          <p:nvSpPr>
            <p:cNvPr id="5" name="مربع نص 4">
              <a:hlinkClick r:id="rId5" action="ppaction://hlinksldjump"/>
              <a:extLst>
                <a:ext uri="{FF2B5EF4-FFF2-40B4-BE49-F238E27FC236}">
                  <a16:creationId xmlns:a16="http://schemas.microsoft.com/office/drawing/2014/main" id="{AD36D572-578E-7AED-DB7D-DF1D00335D06}"/>
                </a:ext>
              </a:extLst>
            </p:cNvPr>
            <p:cNvSpPr txBox="1"/>
            <p:nvPr/>
          </p:nvSpPr>
          <p:spPr>
            <a:xfrm>
              <a:off x="3155157" y="4583750"/>
              <a:ext cx="361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4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2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سم 1" descr="رجوع مع تعبئة خالصة">
            <a:hlinkClick r:id="rId9" action="ppaction://hlinksldjump"/>
            <a:extLst>
              <a:ext uri="{FF2B5EF4-FFF2-40B4-BE49-F238E27FC236}">
                <a16:creationId xmlns:a16="http://schemas.microsoft.com/office/drawing/2014/main" id="{49EADD39-BE3E-1B71-3C59-AEA756B46E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291B7B0-823A-279F-FABA-8B521383DE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/>
          <a:srcRect l="12751" t="51580" r="77559" b="34017"/>
          <a:stretch/>
        </p:blipFill>
        <p:spPr>
          <a:xfrm>
            <a:off x="2871142" y="3245483"/>
            <a:ext cx="731520" cy="73152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BF1DDB6-8D51-E207-E77A-89663097F3E1}"/>
              </a:ext>
            </a:extLst>
          </p:cNvPr>
          <p:cNvGrpSpPr/>
          <p:nvPr/>
        </p:nvGrpSpPr>
        <p:grpSpPr>
          <a:xfrm>
            <a:off x="5257800" y="1242118"/>
            <a:ext cx="6385557" cy="1359567"/>
            <a:chOff x="3682464" y="1110130"/>
            <a:chExt cx="6729939" cy="1289988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7798F27C-A5E5-09C5-954E-5254D1E4DAE8}"/>
                </a:ext>
              </a:extLst>
            </p:cNvPr>
            <p:cNvSpPr/>
            <p:nvPr/>
          </p:nvSpPr>
          <p:spPr>
            <a:xfrm>
              <a:off x="3682464" y="1393264"/>
              <a:ext cx="6729939" cy="1006854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استعمل الدائرة في الشكل المجاور ،لـ للحصول على الاجابة </a:t>
              </a:r>
              <a:r>
                <a:rPr lang="ar-SA" b="1" i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endParaRPr lang="ar-SA" sz="1800" b="1" i="1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sp>
          <p:nvSpPr>
            <p:cNvPr id="8" name="مستطيل: زوايا قطرية مستديرة 7">
              <a:extLst>
                <a:ext uri="{FF2B5EF4-FFF2-40B4-BE49-F238E27FC236}">
                  <a16:creationId xmlns:a16="http://schemas.microsoft.com/office/drawing/2014/main" id="{15C84546-8D3D-2FD5-33A3-6737A482E268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الأول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pic>
        <p:nvPicPr>
          <p:cNvPr id="10" name="صورة 9" descr="صورة تحتوي على دائرة, رسم بياني, خط, التصميم&#10;&#10;تم إنشاء الوصف تلقائياً">
            <a:extLst>
              <a:ext uri="{FF2B5EF4-FFF2-40B4-BE49-F238E27FC236}">
                <a16:creationId xmlns:a16="http://schemas.microsoft.com/office/drawing/2014/main" id="{C8D32EF9-B03A-E940-46FE-7F8F8D25A41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25" y="819647"/>
            <a:ext cx="2404427" cy="240442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E065DC9-A655-FF70-6737-58EC1C8504E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/>
          <a:srcRect l="3586" t="51715" r="86724" b="33882"/>
          <a:stretch/>
        </p:blipFill>
        <p:spPr>
          <a:xfrm>
            <a:off x="1837184" y="3224075"/>
            <a:ext cx="731520" cy="73152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BB694B3-F245-2125-5E98-209C6807278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/>
          <a:srcRect l="12942" t="66643" r="77368" b="20620"/>
          <a:stretch/>
        </p:blipFill>
        <p:spPr>
          <a:xfrm>
            <a:off x="2928247" y="4232450"/>
            <a:ext cx="731520" cy="73152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435F4BE-5130-6E89-B029-84EA5B844C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/>
          <a:srcRect l="3115" t="66062" r="87195" b="19535"/>
          <a:stretch/>
        </p:blipFill>
        <p:spPr>
          <a:xfrm>
            <a:off x="1837184" y="5235063"/>
            <a:ext cx="731520" cy="73152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C2325BF-82DF-ACBE-58B8-82AD55810E1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/>
          <a:srcRect l="12776" t="80470" r="77534" b="5127"/>
          <a:stretch/>
        </p:blipFill>
        <p:spPr>
          <a:xfrm>
            <a:off x="1826582" y="4218526"/>
            <a:ext cx="731520" cy="73152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3FE858C-CED1-DB23-7DC7-31703C3856A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/>
          <a:srcRect l="3369" t="80646" r="86941" b="4951"/>
          <a:stretch/>
        </p:blipFill>
        <p:spPr>
          <a:xfrm>
            <a:off x="2928247" y="5235579"/>
            <a:ext cx="731520" cy="731520"/>
          </a:xfrm>
          <a:prstGeom prst="rect">
            <a:avLst/>
          </a:prstGeom>
        </p:spPr>
      </p:pic>
      <p:sp>
        <p:nvSpPr>
          <p:cNvPr id="19" name="مستطيل: زوايا مستديرة 18">
            <a:hlinkClick r:id="rId14" action="ppaction://hlinksldjump"/>
            <a:extLst>
              <a:ext uri="{FF2B5EF4-FFF2-40B4-BE49-F238E27FC236}">
                <a16:creationId xmlns:a16="http://schemas.microsoft.com/office/drawing/2014/main" id="{F7F91167-7805-341B-331A-79B54C3B6726}"/>
              </a:ext>
            </a:extLst>
          </p:cNvPr>
          <p:cNvSpPr/>
          <p:nvPr/>
        </p:nvSpPr>
        <p:spPr>
          <a:xfrm>
            <a:off x="5119639" y="3097274"/>
            <a:ext cx="6562724" cy="757900"/>
          </a:xfrm>
          <a:prstGeom prst="roundRect">
            <a:avLst>
              <a:gd name="adj" fmla="val 103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ar-SA" dirty="0">
                <a:solidFill>
                  <a:schemeClr val="tx1"/>
                </a:solidFill>
              </a:rPr>
              <a:t>..........................................................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60E72BB4-F7F5-1F46-ED6E-2E0E50C5F018}"/>
              </a:ext>
            </a:extLst>
          </p:cNvPr>
          <p:cNvSpPr txBox="1"/>
          <p:nvPr/>
        </p:nvSpPr>
        <p:spPr>
          <a:xfrm>
            <a:off x="9125190" y="3323824"/>
            <a:ext cx="2512724" cy="408623"/>
          </a:xfrm>
          <a:prstGeom prst="roundRect">
            <a:avLst/>
          </a:prstGeom>
          <a:solidFill>
            <a:srgbClr val="039D8F"/>
          </a:solidFill>
          <a:ln>
            <a:solidFill>
              <a:srgbClr val="F3F3F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وتران في الدائرة </a:t>
            </a:r>
            <a:r>
              <a:rPr lang="en-US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N</a:t>
            </a:r>
            <a:r>
              <a:rPr lang="ku-Arab-IQ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 </a:t>
            </a:r>
            <a:r>
              <a:rPr lang="en-US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 </a:t>
            </a:r>
            <a:r>
              <a:rPr lang="ku-Arab-IQ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A2FCD6A4-E422-C6AE-6B6F-646F64FBF489}"/>
              </a:ext>
            </a:extLst>
          </p:cNvPr>
          <p:cNvSpPr txBox="1"/>
          <p:nvPr/>
        </p:nvSpPr>
        <p:spPr>
          <a:xfrm>
            <a:off x="9125190" y="4331465"/>
            <a:ext cx="2512724" cy="408623"/>
          </a:xfrm>
          <a:prstGeom prst="roundRect">
            <a:avLst/>
          </a:prstGeom>
          <a:solidFill>
            <a:srgbClr val="039D8F"/>
          </a:solidFill>
          <a:ln>
            <a:solidFill>
              <a:srgbClr val="F3F3F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قطر في الدائرة</a:t>
            </a:r>
            <a:r>
              <a:rPr lang="en-US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B86702F8-0B00-8318-1460-C03E24E4A3A4}"/>
              </a:ext>
            </a:extLst>
          </p:cNvPr>
          <p:cNvSpPr txBox="1"/>
          <p:nvPr/>
        </p:nvSpPr>
        <p:spPr>
          <a:xfrm>
            <a:off x="9125189" y="5339761"/>
            <a:ext cx="2512724" cy="408623"/>
          </a:xfrm>
          <a:prstGeom prst="roundRect">
            <a:avLst/>
          </a:prstGeom>
          <a:solidFill>
            <a:srgbClr val="039D8F"/>
          </a:solidFill>
          <a:ln>
            <a:solidFill>
              <a:srgbClr val="F3F3F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نصف قطر في الدائرة</a:t>
            </a:r>
            <a:r>
              <a:rPr lang="en-US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مستطيل: زوايا مستديرة 51">
            <a:hlinkClick r:id="rId14" action="ppaction://hlinksldjump"/>
            <a:extLst>
              <a:ext uri="{FF2B5EF4-FFF2-40B4-BE49-F238E27FC236}">
                <a16:creationId xmlns:a16="http://schemas.microsoft.com/office/drawing/2014/main" id="{ED981F96-63D1-780B-8C1E-4D9247EED664}"/>
              </a:ext>
            </a:extLst>
          </p:cNvPr>
          <p:cNvSpPr/>
          <p:nvPr/>
        </p:nvSpPr>
        <p:spPr>
          <a:xfrm>
            <a:off x="5119639" y="4156826"/>
            <a:ext cx="6562724" cy="757900"/>
          </a:xfrm>
          <a:prstGeom prst="roundRect">
            <a:avLst>
              <a:gd name="adj" fmla="val 103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ar-SA" dirty="0">
                <a:solidFill>
                  <a:schemeClr val="tx1"/>
                </a:solidFill>
              </a:rPr>
              <a:t>..........................................................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مستطيل: زوايا مستديرة 52">
            <a:hlinkClick r:id="rId14" action="ppaction://hlinksldjump"/>
            <a:extLst>
              <a:ext uri="{FF2B5EF4-FFF2-40B4-BE49-F238E27FC236}">
                <a16:creationId xmlns:a16="http://schemas.microsoft.com/office/drawing/2014/main" id="{BDD1D343-C09D-7F34-9F41-5883111F4438}"/>
              </a:ext>
            </a:extLst>
          </p:cNvPr>
          <p:cNvSpPr/>
          <p:nvPr/>
        </p:nvSpPr>
        <p:spPr>
          <a:xfrm>
            <a:off x="5119639" y="5122173"/>
            <a:ext cx="6562724" cy="757900"/>
          </a:xfrm>
          <a:prstGeom prst="roundRect">
            <a:avLst>
              <a:gd name="adj" fmla="val 103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ar-SA" dirty="0">
                <a:solidFill>
                  <a:schemeClr val="tx1"/>
                </a:solidFill>
              </a:rPr>
              <a:t>..........................................................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" name="btnInknoeActivityCp2">
            <a:extLst>
              <a:ext uri="{FF2B5EF4-FFF2-40B4-BE49-F238E27FC236}">
                <a16:creationId xmlns:a16="http://schemas.microsoft.com/office/drawing/2014/main" id="{CB02F5C5-E48D-AA54-29AA-F79CA1DB285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38" y="348021"/>
            <a:ext cx="1267962" cy="33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سم 1" descr="رجوع مع تعبئة خالصة">
            <a:hlinkClick r:id="rId3" action="ppaction://hlinksldjump"/>
            <a:extLst>
              <a:ext uri="{FF2B5EF4-FFF2-40B4-BE49-F238E27FC236}">
                <a16:creationId xmlns:a16="http://schemas.microsoft.com/office/drawing/2014/main" id="{83ED1909-4100-1713-30E0-F7611FB48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925" y="6069170"/>
            <a:ext cx="548640" cy="548640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E033D9A-05C4-C3BD-91AF-5F0A53EAF481}"/>
              </a:ext>
            </a:extLst>
          </p:cNvPr>
          <p:cNvGrpSpPr/>
          <p:nvPr/>
        </p:nvGrpSpPr>
        <p:grpSpPr>
          <a:xfrm>
            <a:off x="4574179" y="1325497"/>
            <a:ext cx="6385557" cy="1359567"/>
            <a:chOff x="3682464" y="1110130"/>
            <a:chExt cx="6729939" cy="1289988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49C407F4-129E-D7E8-F88D-3F7DC9B1C94E}"/>
                </a:ext>
              </a:extLst>
            </p:cNvPr>
            <p:cNvSpPr/>
            <p:nvPr/>
          </p:nvSpPr>
          <p:spPr>
            <a:xfrm>
              <a:off x="3682464" y="1393264"/>
              <a:ext cx="6729939" cy="1006854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مركز الدائرة في الشكل المجاور هو </a:t>
              </a:r>
            </a:p>
          </p:txBody>
        </p:sp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D2EDE15F-2242-222C-4B41-E8732634A039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الثاني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BEE3F7DC-9A79-FB32-73D9-AD79C50D3CE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196" y="1564675"/>
            <a:ext cx="3524536" cy="3570372"/>
          </a:xfrm>
          <a:prstGeom prst="rect">
            <a:avLst/>
          </a:prstGeom>
        </p:spPr>
      </p:pic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2CD417AA-2753-30C2-DD5D-F808C98C2573}"/>
              </a:ext>
            </a:extLst>
          </p:cNvPr>
          <p:cNvGrpSpPr/>
          <p:nvPr/>
        </p:nvGrpSpPr>
        <p:grpSpPr>
          <a:xfrm>
            <a:off x="9427085" y="3098927"/>
            <a:ext cx="2405225" cy="670558"/>
            <a:chOff x="9009905" y="2910797"/>
            <a:chExt cx="2405225" cy="670558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43D425D6-14D7-0429-6C4F-49FA619FCB8E}"/>
                </a:ext>
              </a:extLst>
            </p:cNvPr>
            <p:cNvGrpSpPr/>
            <p:nvPr/>
          </p:nvGrpSpPr>
          <p:grpSpPr>
            <a:xfrm>
              <a:off x="9009905" y="2910797"/>
              <a:ext cx="2405225" cy="670558"/>
              <a:chOff x="8499166" y="3703322"/>
              <a:chExt cx="2405225" cy="670558"/>
            </a:xfrm>
          </p:grpSpPr>
          <p:sp>
            <p:nvSpPr>
              <p:cNvPr id="26" name="مستطيل: زوايا قطرية مستديرة 25">
                <a:extLst>
                  <a:ext uri="{FF2B5EF4-FFF2-40B4-BE49-F238E27FC236}">
                    <a16:creationId xmlns:a16="http://schemas.microsoft.com/office/drawing/2014/main" id="{3BA37B3F-DABF-C42C-5765-A34A92131A00}"/>
                  </a:ext>
                </a:extLst>
              </p:cNvPr>
              <p:cNvSpPr/>
              <p:nvPr/>
            </p:nvSpPr>
            <p:spPr>
              <a:xfrm>
                <a:off x="8499166" y="3703322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27" name="مجموعة 26">
                <a:extLst>
                  <a:ext uri="{FF2B5EF4-FFF2-40B4-BE49-F238E27FC236}">
                    <a16:creationId xmlns:a16="http://schemas.microsoft.com/office/drawing/2014/main" id="{C52B0A93-DADC-B00A-F3C1-1CDEADAB43C2}"/>
                  </a:ext>
                </a:extLst>
              </p:cNvPr>
              <p:cNvGrpSpPr/>
              <p:nvPr/>
            </p:nvGrpSpPr>
            <p:grpSpPr>
              <a:xfrm>
                <a:off x="10191749" y="3800571"/>
                <a:ext cx="531023" cy="453876"/>
                <a:chOff x="10191749" y="3800571"/>
                <a:chExt cx="531023" cy="453876"/>
              </a:xfrm>
            </p:grpSpPr>
            <p:sp>
              <p:nvSpPr>
                <p:cNvPr id="28" name="مستطيل: زوايا قطرية مستديرة 27">
                  <a:extLst>
                    <a:ext uri="{FF2B5EF4-FFF2-40B4-BE49-F238E27FC236}">
                      <a16:creationId xmlns:a16="http://schemas.microsoft.com/office/drawing/2014/main" id="{48D70C09-82F3-CD2C-07CD-1F1C4D747F06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29" name="مربع نص 28">
                  <a:extLst>
                    <a:ext uri="{FF2B5EF4-FFF2-40B4-BE49-F238E27FC236}">
                      <a16:creationId xmlns:a16="http://schemas.microsoft.com/office/drawing/2014/main" id="{69BE5936-2E06-5F16-FF4D-1868B55AC58B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A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مربع نص 44">
                  <a:extLst>
                    <a:ext uri="{FF2B5EF4-FFF2-40B4-BE49-F238E27FC236}">
                      <a16:creationId xmlns:a16="http://schemas.microsoft.com/office/drawing/2014/main" id="{59FABA9B-0B10-DB46-C4C1-543C19F337BE}"/>
                    </a:ext>
                  </a:extLst>
                </p:cNvPr>
                <p:cNvSpPr txBox="1"/>
                <p:nvPr/>
              </p:nvSpPr>
              <p:spPr>
                <a:xfrm>
                  <a:off x="9459359" y="3065547"/>
                  <a:ext cx="1227649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5" name="مربع نص 44">
                  <a:extLst>
                    <a:ext uri="{FF2B5EF4-FFF2-40B4-BE49-F238E27FC236}">
                      <a16:creationId xmlns:a16="http://schemas.microsoft.com/office/drawing/2014/main" id="{59FABA9B-0B10-DB46-C4C1-543C19F337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359" y="3065547"/>
                  <a:ext cx="1227649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3000E752-42BB-F750-DB86-06E5CB823AF1}"/>
              </a:ext>
            </a:extLst>
          </p:cNvPr>
          <p:cNvGrpSpPr/>
          <p:nvPr/>
        </p:nvGrpSpPr>
        <p:grpSpPr>
          <a:xfrm>
            <a:off x="6852962" y="3100502"/>
            <a:ext cx="2405225" cy="670558"/>
            <a:chOff x="8986416" y="3994873"/>
            <a:chExt cx="2405225" cy="670558"/>
          </a:xfrm>
        </p:grpSpPr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00FF3DA2-9AB6-82EA-FC5C-A3E1254EE69B}"/>
                </a:ext>
              </a:extLst>
            </p:cNvPr>
            <p:cNvGrpSpPr/>
            <p:nvPr/>
          </p:nvGrpSpPr>
          <p:grpSpPr>
            <a:xfrm>
              <a:off x="8986416" y="3994873"/>
              <a:ext cx="2405225" cy="670558"/>
              <a:chOff x="8499165" y="4803704"/>
              <a:chExt cx="2405225" cy="670558"/>
            </a:xfrm>
          </p:grpSpPr>
          <p:sp>
            <p:nvSpPr>
              <p:cNvPr id="31" name="مستطيل: زوايا قطرية مستديرة 30">
                <a:extLst>
                  <a:ext uri="{FF2B5EF4-FFF2-40B4-BE49-F238E27FC236}">
                    <a16:creationId xmlns:a16="http://schemas.microsoft.com/office/drawing/2014/main" id="{86B2C774-CC50-8CAA-EC3F-E954E250E659}"/>
                  </a:ext>
                </a:extLst>
              </p:cNvPr>
              <p:cNvSpPr/>
              <p:nvPr/>
            </p:nvSpPr>
            <p:spPr>
              <a:xfrm>
                <a:off x="8499165" y="4803704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32" name="مجموعة 31">
                <a:extLst>
                  <a:ext uri="{FF2B5EF4-FFF2-40B4-BE49-F238E27FC236}">
                    <a16:creationId xmlns:a16="http://schemas.microsoft.com/office/drawing/2014/main" id="{3C190551-E53A-87EB-3954-A58EE3245C0B}"/>
                  </a:ext>
                </a:extLst>
              </p:cNvPr>
              <p:cNvGrpSpPr/>
              <p:nvPr/>
            </p:nvGrpSpPr>
            <p:grpSpPr>
              <a:xfrm>
                <a:off x="10191749" y="4906529"/>
                <a:ext cx="531023" cy="453876"/>
                <a:chOff x="10191749" y="3800571"/>
                <a:chExt cx="531023" cy="453876"/>
              </a:xfrm>
            </p:grpSpPr>
            <p:sp>
              <p:nvSpPr>
                <p:cNvPr id="33" name="مستطيل: زوايا قطرية مستديرة 32">
                  <a:extLst>
                    <a:ext uri="{FF2B5EF4-FFF2-40B4-BE49-F238E27FC236}">
                      <a16:creationId xmlns:a16="http://schemas.microsoft.com/office/drawing/2014/main" id="{2919F1CD-9355-A52A-43AA-33CF159247AF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34" name="مربع نص 33">
                  <a:extLst>
                    <a:ext uri="{FF2B5EF4-FFF2-40B4-BE49-F238E27FC236}">
                      <a16:creationId xmlns:a16="http://schemas.microsoft.com/office/drawing/2014/main" id="{AAED41C6-B957-D620-7617-8F62A764E75A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B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مربع نص 45">
                  <a:extLst>
                    <a:ext uri="{FF2B5EF4-FFF2-40B4-BE49-F238E27FC236}">
                      <a16:creationId xmlns:a16="http://schemas.microsoft.com/office/drawing/2014/main" id="{17B63592-8764-4077-D8FD-64DB803FB98F}"/>
                    </a:ext>
                  </a:extLst>
                </p:cNvPr>
                <p:cNvSpPr txBox="1"/>
                <p:nvPr/>
              </p:nvSpPr>
              <p:spPr>
                <a:xfrm>
                  <a:off x="9400702" y="4166987"/>
                  <a:ext cx="1227649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6" name="مربع نص 45">
                  <a:extLst>
                    <a:ext uri="{FF2B5EF4-FFF2-40B4-BE49-F238E27FC236}">
                      <a16:creationId xmlns:a16="http://schemas.microsoft.com/office/drawing/2014/main" id="{17B63592-8764-4077-D8FD-64DB803FB9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0702" y="4166987"/>
                  <a:ext cx="1227649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مجموعة 60">
            <a:extLst>
              <a:ext uri="{FF2B5EF4-FFF2-40B4-BE49-F238E27FC236}">
                <a16:creationId xmlns:a16="http://schemas.microsoft.com/office/drawing/2014/main" id="{708B5BCD-D5D0-60DD-4B76-5435861D3E31}"/>
              </a:ext>
            </a:extLst>
          </p:cNvPr>
          <p:cNvGrpSpPr/>
          <p:nvPr/>
        </p:nvGrpSpPr>
        <p:grpSpPr>
          <a:xfrm>
            <a:off x="8089758" y="4042685"/>
            <a:ext cx="2405225" cy="670558"/>
            <a:chOff x="5709817" y="2894491"/>
            <a:chExt cx="2405225" cy="670558"/>
          </a:xfrm>
        </p:grpSpPr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AA863AE6-B9B0-7D9D-DECA-E6752B3AFBD3}"/>
                </a:ext>
              </a:extLst>
            </p:cNvPr>
            <p:cNvGrpSpPr/>
            <p:nvPr/>
          </p:nvGrpSpPr>
          <p:grpSpPr>
            <a:xfrm>
              <a:off x="5709817" y="2894491"/>
              <a:ext cx="2405225" cy="670558"/>
              <a:chOff x="5222566" y="3703322"/>
              <a:chExt cx="2405225" cy="670558"/>
            </a:xfrm>
          </p:grpSpPr>
          <p:sp>
            <p:nvSpPr>
              <p:cNvPr id="36" name="مستطيل: زوايا قطرية مستديرة 35">
                <a:extLst>
                  <a:ext uri="{FF2B5EF4-FFF2-40B4-BE49-F238E27FC236}">
                    <a16:creationId xmlns:a16="http://schemas.microsoft.com/office/drawing/2014/main" id="{D0BE9B4E-1044-A83A-1D10-530DAD78B2D1}"/>
                  </a:ext>
                </a:extLst>
              </p:cNvPr>
              <p:cNvSpPr/>
              <p:nvPr/>
            </p:nvSpPr>
            <p:spPr>
              <a:xfrm>
                <a:off x="5222566" y="3703322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37" name="مجموعة 36">
                <a:extLst>
                  <a:ext uri="{FF2B5EF4-FFF2-40B4-BE49-F238E27FC236}">
                    <a16:creationId xmlns:a16="http://schemas.microsoft.com/office/drawing/2014/main" id="{DCC9BDB2-90D4-744D-D22F-FE31A803A0C1}"/>
                  </a:ext>
                </a:extLst>
              </p:cNvPr>
              <p:cNvGrpSpPr/>
              <p:nvPr/>
            </p:nvGrpSpPr>
            <p:grpSpPr>
              <a:xfrm>
                <a:off x="6941446" y="3800571"/>
                <a:ext cx="531023" cy="453876"/>
                <a:chOff x="10191749" y="3800571"/>
                <a:chExt cx="531023" cy="453876"/>
              </a:xfrm>
            </p:grpSpPr>
            <p:sp>
              <p:nvSpPr>
                <p:cNvPr id="38" name="مستطيل: زوايا قطرية مستديرة 37">
                  <a:extLst>
                    <a:ext uri="{FF2B5EF4-FFF2-40B4-BE49-F238E27FC236}">
                      <a16:creationId xmlns:a16="http://schemas.microsoft.com/office/drawing/2014/main" id="{DE038EF9-D6A2-971C-4FBD-D2F75D39934F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39" name="مربع نص 38">
                  <a:extLst>
                    <a:ext uri="{FF2B5EF4-FFF2-40B4-BE49-F238E27FC236}">
                      <a16:creationId xmlns:a16="http://schemas.microsoft.com/office/drawing/2014/main" id="{CEA7B446-D9FF-507F-B129-1F2928A784EB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D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مربع نص 46">
                  <a:extLst>
                    <a:ext uri="{FF2B5EF4-FFF2-40B4-BE49-F238E27FC236}">
                      <a16:creationId xmlns:a16="http://schemas.microsoft.com/office/drawing/2014/main" id="{1B366037-35DC-4BCD-83E2-25957523642C}"/>
                    </a:ext>
                  </a:extLst>
                </p:cNvPr>
                <p:cNvSpPr txBox="1"/>
                <p:nvPr/>
              </p:nvSpPr>
              <p:spPr>
                <a:xfrm>
                  <a:off x="6209056" y="3038121"/>
                  <a:ext cx="1227649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7" name="مربع نص 46">
                  <a:extLst>
                    <a:ext uri="{FF2B5EF4-FFF2-40B4-BE49-F238E27FC236}">
                      <a16:creationId xmlns:a16="http://schemas.microsoft.com/office/drawing/2014/main" id="{1B366037-35DC-4BCD-83E2-2595752364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9056" y="3038121"/>
                  <a:ext cx="1227649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ACC32D4E-E909-CD4C-B5B1-4F1FBAF68289}"/>
              </a:ext>
            </a:extLst>
          </p:cNvPr>
          <p:cNvGrpSpPr/>
          <p:nvPr/>
        </p:nvGrpSpPr>
        <p:grpSpPr>
          <a:xfrm>
            <a:off x="5408632" y="4064180"/>
            <a:ext cx="2405225" cy="670558"/>
            <a:chOff x="5709817" y="3994873"/>
            <a:chExt cx="2405225" cy="670558"/>
          </a:xfrm>
        </p:grpSpPr>
        <p:grpSp>
          <p:nvGrpSpPr>
            <p:cNvPr id="40" name="مجموعة 39">
              <a:extLst>
                <a:ext uri="{FF2B5EF4-FFF2-40B4-BE49-F238E27FC236}">
                  <a16:creationId xmlns:a16="http://schemas.microsoft.com/office/drawing/2014/main" id="{0670A486-2593-CEB2-F2FB-AD95174EBB90}"/>
                </a:ext>
              </a:extLst>
            </p:cNvPr>
            <p:cNvGrpSpPr/>
            <p:nvPr/>
          </p:nvGrpSpPr>
          <p:grpSpPr>
            <a:xfrm>
              <a:off x="5709817" y="3994873"/>
              <a:ext cx="2405225" cy="670558"/>
              <a:chOff x="5222566" y="4803704"/>
              <a:chExt cx="2405225" cy="670558"/>
            </a:xfrm>
          </p:grpSpPr>
          <p:sp>
            <p:nvSpPr>
              <p:cNvPr id="41" name="مستطيل: زوايا قطرية مستديرة 40">
                <a:extLst>
                  <a:ext uri="{FF2B5EF4-FFF2-40B4-BE49-F238E27FC236}">
                    <a16:creationId xmlns:a16="http://schemas.microsoft.com/office/drawing/2014/main" id="{D02EA852-60E3-5BF2-13BF-6AF581BF4B85}"/>
                  </a:ext>
                </a:extLst>
              </p:cNvPr>
              <p:cNvSpPr/>
              <p:nvPr/>
            </p:nvSpPr>
            <p:spPr>
              <a:xfrm>
                <a:off x="5222566" y="4803704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42" name="مجموعة 41">
                <a:extLst>
                  <a:ext uri="{FF2B5EF4-FFF2-40B4-BE49-F238E27FC236}">
                    <a16:creationId xmlns:a16="http://schemas.microsoft.com/office/drawing/2014/main" id="{49A2BE91-C786-6963-DEB5-2677C6CDABFC}"/>
                  </a:ext>
                </a:extLst>
              </p:cNvPr>
              <p:cNvGrpSpPr/>
              <p:nvPr/>
            </p:nvGrpSpPr>
            <p:grpSpPr>
              <a:xfrm>
                <a:off x="6935817" y="4912045"/>
                <a:ext cx="531023" cy="453876"/>
                <a:chOff x="10191749" y="3800571"/>
                <a:chExt cx="531023" cy="453876"/>
              </a:xfrm>
            </p:grpSpPr>
            <p:sp>
              <p:nvSpPr>
                <p:cNvPr id="43" name="مستطيل: زوايا قطرية مستديرة 42">
                  <a:extLst>
                    <a:ext uri="{FF2B5EF4-FFF2-40B4-BE49-F238E27FC236}">
                      <a16:creationId xmlns:a16="http://schemas.microsoft.com/office/drawing/2014/main" id="{77F9A0DB-2292-E2D0-6ABF-808E6934DA5C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44" name="مربع نص 43">
                  <a:extLst>
                    <a:ext uri="{FF2B5EF4-FFF2-40B4-BE49-F238E27FC236}">
                      <a16:creationId xmlns:a16="http://schemas.microsoft.com/office/drawing/2014/main" id="{F5BF4EA1-64AB-A8A1-3A4B-F672E54AF952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F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مربع نص 47">
                  <a:extLst>
                    <a:ext uri="{FF2B5EF4-FFF2-40B4-BE49-F238E27FC236}">
                      <a16:creationId xmlns:a16="http://schemas.microsoft.com/office/drawing/2014/main" id="{B8CA41D3-9C10-FEB7-BA63-4A0BDF38318C}"/>
                    </a:ext>
                  </a:extLst>
                </p:cNvPr>
                <p:cNvSpPr txBox="1"/>
                <p:nvPr/>
              </p:nvSpPr>
              <p:spPr>
                <a:xfrm>
                  <a:off x="6166414" y="4182016"/>
                  <a:ext cx="1227649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8" name="مربع نص 47">
                  <a:extLst>
                    <a:ext uri="{FF2B5EF4-FFF2-40B4-BE49-F238E27FC236}">
                      <a16:creationId xmlns:a16="http://schemas.microsoft.com/office/drawing/2014/main" id="{B8CA41D3-9C10-FEB7-BA63-4A0BDF3831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6414" y="4182016"/>
                  <a:ext cx="1227649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F3D4B731-1E06-131E-FB86-B1998FA5CBC4}"/>
              </a:ext>
            </a:extLst>
          </p:cNvPr>
          <p:cNvGrpSpPr/>
          <p:nvPr/>
        </p:nvGrpSpPr>
        <p:grpSpPr>
          <a:xfrm>
            <a:off x="4233183" y="3098927"/>
            <a:ext cx="2405225" cy="670558"/>
            <a:chOff x="9009905" y="5060425"/>
            <a:chExt cx="2405225" cy="670558"/>
          </a:xfrm>
        </p:grpSpPr>
        <p:grpSp>
          <p:nvGrpSpPr>
            <p:cNvPr id="49" name="مجموعة 48">
              <a:extLst>
                <a:ext uri="{FF2B5EF4-FFF2-40B4-BE49-F238E27FC236}">
                  <a16:creationId xmlns:a16="http://schemas.microsoft.com/office/drawing/2014/main" id="{82E0A116-EAD6-D933-85F7-458C3F985DE6}"/>
                </a:ext>
              </a:extLst>
            </p:cNvPr>
            <p:cNvGrpSpPr/>
            <p:nvPr/>
          </p:nvGrpSpPr>
          <p:grpSpPr>
            <a:xfrm>
              <a:off x="9009905" y="5060425"/>
              <a:ext cx="2405225" cy="670558"/>
              <a:chOff x="5222566" y="4803704"/>
              <a:chExt cx="2405225" cy="670558"/>
            </a:xfrm>
          </p:grpSpPr>
          <p:sp>
            <p:nvSpPr>
              <p:cNvPr id="50" name="مستطيل: زوايا قطرية مستديرة 49">
                <a:extLst>
                  <a:ext uri="{FF2B5EF4-FFF2-40B4-BE49-F238E27FC236}">
                    <a16:creationId xmlns:a16="http://schemas.microsoft.com/office/drawing/2014/main" id="{A594F34D-D316-AB29-9E91-B84056C816F2}"/>
                  </a:ext>
                </a:extLst>
              </p:cNvPr>
              <p:cNvSpPr/>
              <p:nvPr/>
            </p:nvSpPr>
            <p:spPr>
              <a:xfrm>
                <a:off x="5222566" y="4803704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51" name="مجموعة 50">
                <a:extLst>
                  <a:ext uri="{FF2B5EF4-FFF2-40B4-BE49-F238E27FC236}">
                    <a16:creationId xmlns:a16="http://schemas.microsoft.com/office/drawing/2014/main" id="{57AE040F-8B9A-D8C8-95BE-07C45BD3D283}"/>
                  </a:ext>
                </a:extLst>
              </p:cNvPr>
              <p:cNvGrpSpPr/>
              <p:nvPr/>
            </p:nvGrpSpPr>
            <p:grpSpPr>
              <a:xfrm>
                <a:off x="6935817" y="4912045"/>
                <a:ext cx="531023" cy="453876"/>
                <a:chOff x="10191749" y="3800571"/>
                <a:chExt cx="531023" cy="453876"/>
              </a:xfrm>
            </p:grpSpPr>
            <p:sp>
              <p:nvSpPr>
                <p:cNvPr id="52" name="مستطيل: زوايا قطرية مستديرة 51">
                  <a:extLst>
                    <a:ext uri="{FF2B5EF4-FFF2-40B4-BE49-F238E27FC236}">
                      <a16:creationId xmlns:a16="http://schemas.microsoft.com/office/drawing/2014/main" id="{D981542C-6FBA-EC7F-6E85-B99A5E8BDAA4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53" name="مربع نص 52">
                  <a:extLst>
                    <a:ext uri="{FF2B5EF4-FFF2-40B4-BE49-F238E27FC236}">
                      <a16:creationId xmlns:a16="http://schemas.microsoft.com/office/drawing/2014/main" id="{2044B7B6-2592-F3D0-EE66-28DBD44EACCC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C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مربع نص 53">
                  <a:extLst>
                    <a:ext uri="{FF2B5EF4-FFF2-40B4-BE49-F238E27FC236}">
                      <a16:creationId xmlns:a16="http://schemas.microsoft.com/office/drawing/2014/main" id="{46F63C43-FE70-9B72-4B75-D9F43EB65881}"/>
                    </a:ext>
                  </a:extLst>
                </p:cNvPr>
                <p:cNvSpPr txBox="1"/>
                <p:nvPr/>
              </p:nvSpPr>
              <p:spPr>
                <a:xfrm>
                  <a:off x="9367623" y="5241815"/>
                  <a:ext cx="1227649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54" name="مربع نص 53">
                  <a:extLst>
                    <a:ext uri="{FF2B5EF4-FFF2-40B4-BE49-F238E27FC236}">
                      <a16:creationId xmlns:a16="http://schemas.microsoft.com/office/drawing/2014/main" id="{46F63C43-FE70-9B72-4B75-D9F43EB65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7623" y="5241815"/>
                  <a:ext cx="1227649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5" name="btnInknoeActivityCp2">
            <a:extLst>
              <a:ext uri="{FF2B5EF4-FFF2-40B4-BE49-F238E27FC236}">
                <a16:creationId xmlns:a16="http://schemas.microsoft.com/office/drawing/2014/main" id="{1065ED3B-A94F-A353-5F12-87FB84AD0E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43" y="392579"/>
            <a:ext cx="1216425" cy="31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80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سم 1" descr="رجوع مع تعبئة خالصة">
            <a:hlinkClick r:id="rId3" action="ppaction://hlinksldjump"/>
            <a:extLst>
              <a:ext uri="{FF2B5EF4-FFF2-40B4-BE49-F238E27FC236}">
                <a16:creationId xmlns:a16="http://schemas.microsoft.com/office/drawing/2014/main" id="{83ED1909-4100-1713-30E0-F7611FB48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925" y="6069170"/>
            <a:ext cx="548640" cy="548640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E033D9A-05C4-C3BD-91AF-5F0A53EAF481}"/>
              </a:ext>
            </a:extLst>
          </p:cNvPr>
          <p:cNvGrpSpPr/>
          <p:nvPr/>
        </p:nvGrpSpPr>
        <p:grpSpPr>
          <a:xfrm>
            <a:off x="5118464" y="1826239"/>
            <a:ext cx="6385557" cy="1359567"/>
            <a:chOff x="3682464" y="1110130"/>
            <a:chExt cx="6729939" cy="1289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مستطيل: زوايا مستديرة 5">
                  <a:extLst>
                    <a:ext uri="{FF2B5EF4-FFF2-40B4-BE49-F238E27FC236}">
                      <a16:creationId xmlns:a16="http://schemas.microsoft.com/office/drawing/2014/main" id="{49C407F4-129E-D7E8-F88D-3F7DC9B1C94E}"/>
                    </a:ext>
                  </a:extLst>
                </p:cNvPr>
                <p:cNvSpPr/>
                <p:nvPr/>
              </p:nvSpPr>
              <p:spPr>
                <a:xfrm>
                  <a:off x="3682464" y="1393264"/>
                  <a:ext cx="6729939" cy="1006854"/>
                </a:xfrm>
                <a:prstGeom prst="roundRect">
                  <a:avLst>
                    <a:gd name="adj" fmla="val 33162"/>
                  </a:avLst>
                </a:prstGeom>
                <a:noFill/>
                <a:ln w="28575"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SA" dirty="0">
                      <a:solidFill>
                        <a:schemeClr val="tx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هل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ar-SA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rancell Medium" panose="02000504000000020004" pitchFamily="2" charset="-78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rancell Medium" panose="02000504000000020004" pitchFamily="2" charset="-78"/>
                            </a:rPr>
                            <m:t>𝑈𝑉</m:t>
                          </m:r>
                        </m:e>
                      </m:acc>
                    </m:oMath>
                  </a14:m>
                  <a:r>
                    <a:rPr lang="ar-SA" dirty="0">
                      <a:solidFill>
                        <a:schemeClr val="tx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  قطر في الدائرة </a:t>
                  </a:r>
                  <a:endParaRPr lang="ar-S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مستطيل: زوايا مستديرة 5">
                  <a:extLst>
                    <a:ext uri="{FF2B5EF4-FFF2-40B4-BE49-F238E27FC236}">
                      <a16:creationId xmlns:a16="http://schemas.microsoft.com/office/drawing/2014/main" id="{49C407F4-129E-D7E8-F88D-3F7DC9B1C9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2464" y="1393264"/>
                  <a:ext cx="6729939" cy="1006854"/>
                </a:xfrm>
                <a:prstGeom prst="roundRect">
                  <a:avLst>
                    <a:gd name="adj" fmla="val 33162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solidFill>
                    <a:srgbClr val="039D8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D2EDE15F-2242-222C-4B41-E8732634A039}"/>
                </a:ext>
              </a:extLst>
            </p:cNvPr>
            <p:cNvSpPr/>
            <p:nvPr/>
          </p:nvSpPr>
          <p:spPr>
            <a:xfrm>
              <a:off x="8097195" y="1110130"/>
              <a:ext cx="1718472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الثالث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BEE3F7DC-9A79-FB32-73D9-AD79C50D3CE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222" y="1400620"/>
            <a:ext cx="3524536" cy="3570372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85FB305-4C34-6122-73D2-074B2450B265}"/>
              </a:ext>
            </a:extLst>
          </p:cNvPr>
          <p:cNvGrpSpPr/>
          <p:nvPr/>
        </p:nvGrpSpPr>
        <p:grpSpPr>
          <a:xfrm>
            <a:off x="8305857" y="3610555"/>
            <a:ext cx="2405225" cy="670558"/>
            <a:chOff x="8499166" y="3703322"/>
            <a:chExt cx="2405225" cy="670558"/>
          </a:xfrm>
        </p:grpSpPr>
        <p:sp>
          <p:nvSpPr>
            <p:cNvPr id="19" name="مستطيل: زوايا قطرية مستديرة 18">
              <a:extLst>
                <a:ext uri="{FF2B5EF4-FFF2-40B4-BE49-F238E27FC236}">
                  <a16:creationId xmlns:a16="http://schemas.microsoft.com/office/drawing/2014/main" id="{0BD0511E-828C-B342-6A25-6957473FD04E}"/>
                </a:ext>
              </a:extLst>
            </p:cNvPr>
            <p:cNvSpPr/>
            <p:nvPr/>
          </p:nvSpPr>
          <p:spPr>
            <a:xfrm>
              <a:off x="84991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نعم </a:t>
              </a:r>
              <a:endParaRPr lang="en-US" sz="1600" b="1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9F056791-49E0-AD6F-D9CA-F3E54A34DFD1}"/>
                </a:ext>
              </a:extLst>
            </p:cNvPr>
            <p:cNvGrpSpPr/>
            <p:nvPr/>
          </p:nvGrpSpPr>
          <p:grpSpPr>
            <a:xfrm>
              <a:off x="10191749" y="3800571"/>
              <a:ext cx="531023" cy="453876"/>
              <a:chOff x="10191749" y="3800571"/>
              <a:chExt cx="531023" cy="453876"/>
            </a:xfrm>
          </p:grpSpPr>
          <p:sp>
            <p:nvSpPr>
              <p:cNvPr id="21" name="مستطيل: زوايا قطرية مستديرة 20">
                <a:extLst>
                  <a:ext uri="{FF2B5EF4-FFF2-40B4-BE49-F238E27FC236}">
                    <a16:creationId xmlns:a16="http://schemas.microsoft.com/office/drawing/2014/main" id="{6D7280DE-309D-1CA6-5069-E3C733B7CD5D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23" name="مربع نص 22">
                <a:extLst>
                  <a:ext uri="{FF2B5EF4-FFF2-40B4-BE49-F238E27FC236}">
                    <a16:creationId xmlns:a16="http://schemas.microsoft.com/office/drawing/2014/main" id="{365322FD-E801-FA1E-1AB9-9BF0D078C7CF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5B36ACFD-78F4-D2B9-2628-77D41D5996C0}"/>
              </a:ext>
            </a:extLst>
          </p:cNvPr>
          <p:cNvGrpSpPr/>
          <p:nvPr/>
        </p:nvGrpSpPr>
        <p:grpSpPr>
          <a:xfrm>
            <a:off x="5731734" y="3612130"/>
            <a:ext cx="2405225" cy="670558"/>
            <a:chOff x="8499165" y="4803704"/>
            <a:chExt cx="2405225" cy="670558"/>
          </a:xfrm>
        </p:grpSpPr>
        <p:sp>
          <p:nvSpPr>
            <p:cNvPr id="57" name="مستطيل: زوايا قطرية مستديرة 56">
              <a:extLst>
                <a:ext uri="{FF2B5EF4-FFF2-40B4-BE49-F238E27FC236}">
                  <a16:creationId xmlns:a16="http://schemas.microsoft.com/office/drawing/2014/main" id="{F25EF108-7466-D138-179B-FDA51AD29FBD}"/>
                </a:ext>
              </a:extLst>
            </p:cNvPr>
            <p:cNvSpPr/>
            <p:nvPr/>
          </p:nvSpPr>
          <p:spPr>
            <a:xfrm>
              <a:off x="8499165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لا </a:t>
              </a:r>
              <a:endParaRPr lang="en-US" sz="1600" b="1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58" name="مجموعة 57">
              <a:extLst>
                <a:ext uri="{FF2B5EF4-FFF2-40B4-BE49-F238E27FC236}">
                  <a16:creationId xmlns:a16="http://schemas.microsoft.com/office/drawing/2014/main" id="{15BC4FA8-9EC5-1839-5DBD-D66C7EDCEDF8}"/>
                </a:ext>
              </a:extLst>
            </p:cNvPr>
            <p:cNvGrpSpPr/>
            <p:nvPr/>
          </p:nvGrpSpPr>
          <p:grpSpPr>
            <a:xfrm>
              <a:off x="10191749" y="4906529"/>
              <a:ext cx="531023" cy="453876"/>
              <a:chOff x="10191749" y="3800571"/>
              <a:chExt cx="531023" cy="453876"/>
            </a:xfrm>
          </p:grpSpPr>
          <p:sp>
            <p:nvSpPr>
              <p:cNvPr id="65" name="مستطيل: زوايا قطرية مستديرة 64">
                <a:extLst>
                  <a:ext uri="{FF2B5EF4-FFF2-40B4-BE49-F238E27FC236}">
                    <a16:creationId xmlns:a16="http://schemas.microsoft.com/office/drawing/2014/main" id="{1C99A69A-F715-35F8-CE6D-146EFE073880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66" name="مربع نص 65">
                <a:extLst>
                  <a:ext uri="{FF2B5EF4-FFF2-40B4-BE49-F238E27FC236}">
                    <a16:creationId xmlns:a16="http://schemas.microsoft.com/office/drawing/2014/main" id="{170FE23F-4568-6B15-6112-B1DA02C24D82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B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5" name="btnInknoeActivityCp2">
            <a:extLst>
              <a:ext uri="{FF2B5EF4-FFF2-40B4-BE49-F238E27FC236}">
                <a16:creationId xmlns:a16="http://schemas.microsoft.com/office/drawing/2014/main" id="{4B0316E5-CE5F-BF03-E1E5-847872E445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45" y="392581"/>
            <a:ext cx="1216425" cy="31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67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65BDDD76-50BA-BDBC-B659-3B93E9664798}"/>
              </a:ext>
            </a:extLst>
          </p:cNvPr>
          <p:cNvSpPr/>
          <p:nvPr/>
        </p:nvSpPr>
        <p:spPr>
          <a:xfrm>
            <a:off x="4479616" y="6181725"/>
            <a:ext cx="3248334" cy="323531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Irancell Medium" panose="02000504000000020004" pitchFamily="2" charset="-78"/>
              <a:cs typeface="Irancell Medium" panose="02000504000000020004" pitchFamily="2" charset="-78"/>
            </a:endParaRPr>
          </a:p>
        </p:txBody>
      </p:sp>
      <p:sp>
        <p:nvSpPr>
          <p:cNvPr id="13" name="سهم: بشكل رتبة عسكرية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52613-FF47-376C-AA29-789A17D72825}"/>
              </a:ext>
            </a:extLst>
          </p:cNvPr>
          <p:cNvSpPr/>
          <p:nvPr/>
        </p:nvSpPr>
        <p:spPr>
          <a:xfrm>
            <a:off x="7870516" y="6190931"/>
            <a:ext cx="282884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سهم: بشكل رتبة عسكرية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6280DA-17B3-F1E7-56BF-61A4E1389336}"/>
              </a:ext>
            </a:extLst>
          </p:cNvPr>
          <p:cNvSpPr/>
          <p:nvPr/>
        </p:nvSpPr>
        <p:spPr>
          <a:xfrm flipH="1">
            <a:off x="4048124" y="6190931"/>
            <a:ext cx="288925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1224DE3-8C61-EF69-1979-D6FD71A4F30D}"/>
              </a:ext>
            </a:extLst>
          </p:cNvPr>
          <p:cNvSpPr txBox="1"/>
          <p:nvPr/>
        </p:nvSpPr>
        <p:spPr>
          <a:xfrm>
            <a:off x="4619624" y="6209981"/>
            <a:ext cx="2962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العلاقة بين القطر ونصف القطر 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2EA0E7C8-F0E5-016B-3877-C9048737DBB0}"/>
              </a:ext>
            </a:extLst>
          </p:cNvPr>
          <p:cNvGrpSpPr/>
          <p:nvPr/>
        </p:nvGrpSpPr>
        <p:grpSpPr>
          <a:xfrm>
            <a:off x="1042066" y="1223902"/>
            <a:ext cx="10313933" cy="1125319"/>
            <a:chOff x="914400" y="1095366"/>
            <a:chExt cx="10313933" cy="1125319"/>
          </a:xfrm>
        </p:grpSpPr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91F5C30F-4DE8-E7C2-2A4C-815044838F72}"/>
                </a:ext>
              </a:extLst>
            </p:cNvPr>
            <p:cNvGrpSpPr/>
            <p:nvPr/>
          </p:nvGrpSpPr>
          <p:grpSpPr>
            <a:xfrm>
              <a:off x="914400" y="1095366"/>
              <a:ext cx="10313933" cy="1125319"/>
              <a:chOff x="-1946132" y="984237"/>
              <a:chExt cx="10313933" cy="1125319"/>
            </a:xfrm>
          </p:grpSpPr>
          <p:sp>
            <p:nvSpPr>
              <p:cNvPr id="27" name="مستطيل: زوايا قطرية مستديرة 26">
                <a:extLst>
                  <a:ext uri="{FF2B5EF4-FFF2-40B4-BE49-F238E27FC236}">
                    <a16:creationId xmlns:a16="http://schemas.microsoft.com/office/drawing/2014/main" id="{32CAF8B6-6A59-8CDE-57B9-B1BDE1E78A28}"/>
                  </a:ext>
                </a:extLst>
              </p:cNvPr>
              <p:cNvSpPr/>
              <p:nvPr/>
            </p:nvSpPr>
            <p:spPr>
              <a:xfrm>
                <a:off x="-1946132" y="984237"/>
                <a:ext cx="10313933" cy="1125319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عزيزي الطالب دعنا نتعرف على   </a:t>
                </a:r>
                <a:r>
                  <a:rPr lang="ar-SA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العلاقة بين نصف قطر الدائرة وقطرها </a:t>
                </a: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   ،     </a:t>
                </a:r>
                <a:r>
                  <a:rPr lang="ar-SA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كيف نجد قطر الدائرة  </a:t>
                </a: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  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 ،  </a:t>
                </a:r>
                <a:r>
                  <a:rPr lang="ar-SA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كيف نجد نصف قطر الدائرة   </a:t>
                </a: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    من خلال مشاهدتنا معا لـ مقطع الفيديو التالي </a:t>
                </a:r>
                <a:endParaRPr lang="ar-SA" sz="1600" b="1" i="0" dirty="0">
                  <a:solidFill>
                    <a:schemeClr val="tx1"/>
                  </a:solidFill>
                  <a:effectLst/>
                  <a:latin typeface="Irancell Light" panose="02000504000000020004" pitchFamily="2" charset="-78"/>
                  <a:cs typeface="Irancell Light" panose="02000504000000020004" pitchFamily="2" charset="-78"/>
                </a:endParaRPr>
              </a:p>
            </p:txBody>
          </p:sp>
          <p:pic>
            <p:nvPicPr>
              <p:cNvPr id="26" name="رسم 25" descr="شارة بشكل علامة استفهام مع تعبئة خالصة">
                <a:extLst>
                  <a:ext uri="{FF2B5EF4-FFF2-40B4-BE49-F238E27FC236}">
                    <a16:creationId xmlns:a16="http://schemas.microsoft.com/office/drawing/2014/main" id="{D20F8FD7-7F9E-FB41-A43A-272F9B5C6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15098" y="1135416"/>
                <a:ext cx="822960" cy="822960"/>
              </a:xfrm>
              <a:prstGeom prst="rect">
                <a:avLst/>
              </a:prstGeom>
            </p:spPr>
          </p:pic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9656EE4-69C9-C1B4-4DA3-713798A7BA5C}"/>
                </a:ext>
              </a:extLst>
            </p:cNvPr>
            <p:cNvGrpSpPr/>
            <p:nvPr/>
          </p:nvGrpSpPr>
          <p:grpSpPr>
            <a:xfrm>
              <a:off x="1195754" y="1337985"/>
              <a:ext cx="640080" cy="640080"/>
              <a:chOff x="9498217" y="2923424"/>
              <a:chExt cx="640080" cy="640080"/>
            </a:xfrm>
          </p:grpSpPr>
          <p:sp>
            <p:nvSpPr>
              <p:cNvPr id="30" name="شكل بيضاوي 29">
                <a:extLst>
                  <a:ext uri="{FF2B5EF4-FFF2-40B4-BE49-F238E27FC236}">
                    <a16:creationId xmlns:a16="http://schemas.microsoft.com/office/drawing/2014/main" id="{649E0C1E-2B26-716A-1E81-AF6E911D28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8217" y="2923424"/>
                <a:ext cx="640080" cy="640080"/>
              </a:xfrm>
              <a:prstGeom prst="ellipse">
                <a:avLst/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1" name="رسم 30" descr="مسرح خطوط عريضة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C77B759-7890-CBBE-76A5-E50B011D0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589657" y="3014864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028C82C-9FD5-E133-77EC-AD72915CB45B}"/>
              </a:ext>
            </a:extLst>
          </p:cNvPr>
          <p:cNvGrpSpPr/>
          <p:nvPr/>
        </p:nvGrpSpPr>
        <p:grpSpPr>
          <a:xfrm>
            <a:off x="2495550" y="2776586"/>
            <a:ext cx="7200900" cy="1732194"/>
            <a:chOff x="2495550" y="2776586"/>
            <a:chExt cx="7200900" cy="1732194"/>
          </a:xfrm>
        </p:grpSpPr>
        <p:grpSp>
          <p:nvGrpSpPr>
            <p:cNvPr id="50" name="مجموعة 49">
              <a:extLst>
                <a:ext uri="{FF2B5EF4-FFF2-40B4-BE49-F238E27FC236}">
                  <a16:creationId xmlns:a16="http://schemas.microsoft.com/office/drawing/2014/main" id="{3FB7CCCA-18D8-EDF5-442F-9AC28DD152D1}"/>
                </a:ext>
              </a:extLst>
            </p:cNvPr>
            <p:cNvGrpSpPr/>
            <p:nvPr/>
          </p:nvGrpSpPr>
          <p:grpSpPr>
            <a:xfrm>
              <a:off x="2495550" y="2776586"/>
              <a:ext cx="7200900" cy="1496118"/>
              <a:chOff x="4229100" y="3058202"/>
              <a:chExt cx="7200900" cy="1496118"/>
            </a:xfrm>
          </p:grpSpPr>
          <p:sp>
            <p:nvSpPr>
              <p:cNvPr id="46" name="مستطيل: زوايا مستديرة 4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9F361B8-47AD-B6DB-AF6F-209428916A25}"/>
                  </a:ext>
                </a:extLst>
              </p:cNvPr>
              <p:cNvSpPr/>
              <p:nvPr/>
            </p:nvSpPr>
            <p:spPr>
              <a:xfrm>
                <a:off x="4229100" y="3429000"/>
                <a:ext cx="7200900" cy="1125320"/>
              </a:xfrm>
              <a:prstGeom prst="roundRect">
                <a:avLst>
                  <a:gd name="adj" fmla="val 10360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18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في هذا النشاط نتدرب على </a:t>
                </a:r>
                <a:r>
                  <a:rPr lang="ar-SA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إي</a:t>
                </a:r>
                <a:r>
                  <a:rPr lang="ar-SA" sz="18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جاد القطر ونصف القطر </a:t>
                </a:r>
                <a:r>
                  <a:rPr lang="ar-SA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</a:t>
                </a:r>
                <a:r>
                  <a:rPr lang="ar-SA" sz="18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في الدائرة </a:t>
                </a:r>
                <a:endParaRPr lang="en-US" dirty="0"/>
              </a:p>
            </p:txBody>
          </p:sp>
          <p:grpSp>
            <p:nvGrpSpPr>
              <p:cNvPr id="47" name="مجموعة 46">
                <a:extLst>
                  <a:ext uri="{FF2B5EF4-FFF2-40B4-BE49-F238E27FC236}">
                    <a16:creationId xmlns:a16="http://schemas.microsoft.com/office/drawing/2014/main" id="{FDF273E9-A341-8F1D-4820-16C08C0B901A}"/>
                  </a:ext>
                </a:extLst>
              </p:cNvPr>
              <p:cNvGrpSpPr/>
              <p:nvPr/>
            </p:nvGrpSpPr>
            <p:grpSpPr>
              <a:xfrm>
                <a:off x="8764214" y="3058202"/>
                <a:ext cx="2229906" cy="510913"/>
                <a:chOff x="8573028" y="2814496"/>
                <a:chExt cx="2229906" cy="510913"/>
              </a:xfrm>
            </p:grpSpPr>
            <p:sp>
              <p:nvSpPr>
                <p:cNvPr id="48" name="مستطيل: زوايا قطرية مستديرة 47">
                  <a:extLst>
                    <a:ext uri="{FF2B5EF4-FFF2-40B4-BE49-F238E27FC236}">
                      <a16:creationId xmlns:a16="http://schemas.microsoft.com/office/drawing/2014/main" id="{1B2E9DAF-D433-BEBF-CF64-11A17E15A71C}"/>
                    </a:ext>
                  </a:extLst>
                </p:cNvPr>
                <p:cNvSpPr/>
                <p:nvPr/>
              </p:nvSpPr>
              <p:spPr>
                <a:xfrm>
                  <a:off x="8573028" y="2892653"/>
                  <a:ext cx="2229906" cy="43275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>
                    <a:lnSpc>
                      <a:spcPct val="200000"/>
                    </a:lnSpc>
                  </a:pPr>
                  <a:endParaRPr lang="ar-SA" b="1" i="0" dirty="0">
                    <a:solidFill>
                      <a:schemeClr val="tx1"/>
                    </a:solidFill>
                    <a:effectLst/>
                    <a:latin typeface="Irancell Light" panose="02000504000000020004" pitchFamily="2" charset="-78"/>
                    <a:cs typeface="Irancell Light" panose="02000504000000020004" pitchFamily="2" charset="-78"/>
                  </a:endParaRPr>
                </a:p>
              </p:txBody>
            </p:sp>
            <p:sp>
              <p:nvSpPr>
                <p:cNvPr id="49" name="مربع نص 48">
                  <a:extLst>
                    <a:ext uri="{FF2B5EF4-FFF2-40B4-BE49-F238E27FC236}">
                      <a16:creationId xmlns:a16="http://schemas.microsoft.com/office/drawing/2014/main" id="{11C25F4A-8B7E-754F-7EF7-33A9273AB9C1}"/>
                    </a:ext>
                  </a:extLst>
                </p:cNvPr>
                <p:cNvSpPr txBox="1"/>
                <p:nvPr/>
              </p:nvSpPr>
              <p:spPr>
                <a:xfrm>
                  <a:off x="8647396" y="2814496"/>
                  <a:ext cx="2081169" cy="4693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ar-SA" sz="1400" b="1" dirty="0">
                      <a:solidFill>
                        <a:srgbClr val="039D8F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تحقق من فهمك</a:t>
                  </a:r>
                  <a:endParaRPr lang="ar-SA" sz="1400" b="1" i="0" dirty="0">
                    <a:solidFill>
                      <a:srgbClr val="039D8F"/>
                    </a:solidFill>
                    <a:effectLst/>
                    <a:latin typeface="Irancell Light" panose="02000504000000020004" pitchFamily="2" charset="-78"/>
                    <a:cs typeface="Irancell Light" panose="02000504000000020004" pitchFamily="2" charset="-78"/>
                  </a:endParaRPr>
                </a:p>
              </p:txBody>
            </p:sp>
          </p:grpSp>
        </p:grpSp>
        <p:sp>
          <p:nvSpPr>
            <p:cNvPr id="52" name="مستطيل: زوايا قطرية مستديرة 51">
              <a:extLst>
                <a:ext uri="{FF2B5EF4-FFF2-40B4-BE49-F238E27FC236}">
                  <a16:creationId xmlns:a16="http://schemas.microsoft.com/office/drawing/2014/main" id="{94285BD0-1A24-D995-CD71-A440ADE53A52}"/>
                </a:ext>
              </a:extLst>
            </p:cNvPr>
            <p:cNvSpPr/>
            <p:nvPr/>
          </p:nvSpPr>
          <p:spPr>
            <a:xfrm>
              <a:off x="5453741" y="4054904"/>
              <a:ext cx="531023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54" name="مجموعة 53">
              <a:extLst>
                <a:ext uri="{FF2B5EF4-FFF2-40B4-BE49-F238E27FC236}">
                  <a16:creationId xmlns:a16="http://schemas.microsoft.com/office/drawing/2014/main" id="{1141895D-70C6-534B-D18E-6716B16262BD}"/>
                </a:ext>
              </a:extLst>
            </p:cNvPr>
            <p:cNvGrpSpPr/>
            <p:nvPr/>
          </p:nvGrpSpPr>
          <p:grpSpPr>
            <a:xfrm>
              <a:off x="6294322" y="4054904"/>
              <a:ext cx="531023" cy="453876"/>
              <a:chOff x="6250780" y="4043070"/>
              <a:chExt cx="531023" cy="453876"/>
            </a:xfrm>
          </p:grpSpPr>
          <p:sp>
            <p:nvSpPr>
              <p:cNvPr id="51" name="مستطيل: زوايا قطرية مستديرة 50">
                <a:extLst>
                  <a:ext uri="{FF2B5EF4-FFF2-40B4-BE49-F238E27FC236}">
                    <a16:creationId xmlns:a16="http://schemas.microsoft.com/office/drawing/2014/main" id="{6A49A722-02DA-CF99-0B96-9CD493FB50D2}"/>
                  </a:ext>
                </a:extLst>
              </p:cNvPr>
              <p:cNvSpPr/>
              <p:nvPr/>
            </p:nvSpPr>
            <p:spPr>
              <a:xfrm>
                <a:off x="6250780" y="4043070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53" name="مربع نص 5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BF3C34A-0E87-F15E-CCE9-D8F04E64E84A}"/>
                  </a:ext>
                </a:extLst>
              </p:cNvPr>
              <p:cNvSpPr txBox="1"/>
              <p:nvPr/>
            </p:nvSpPr>
            <p:spPr>
              <a:xfrm>
                <a:off x="6335316" y="4107587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1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5" name="مربع نص 54">
              <a:hlinkClick r:id="rId9" action="ppaction://hlinksldjump"/>
              <a:extLst>
                <a:ext uri="{FF2B5EF4-FFF2-40B4-BE49-F238E27FC236}">
                  <a16:creationId xmlns:a16="http://schemas.microsoft.com/office/drawing/2014/main" id="{91990C5B-59D3-9857-CE8C-27818578340C}"/>
                </a:ext>
              </a:extLst>
            </p:cNvPr>
            <p:cNvSpPr txBox="1"/>
            <p:nvPr/>
          </p:nvSpPr>
          <p:spPr>
            <a:xfrm>
              <a:off x="5538277" y="4119421"/>
              <a:ext cx="361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87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رسم 4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23E6B2D8-FA63-7FEF-5685-9E4F2587D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20236" y="5627049"/>
            <a:ext cx="548640" cy="548640"/>
          </a:xfrm>
          <a:prstGeom prst="rect">
            <a:avLst/>
          </a:prstGeom>
        </p:spPr>
      </p:pic>
      <p:pic>
        <p:nvPicPr>
          <p:cNvPr id="2" name="العلاقة بين القطر ونصف القطر">
            <a:hlinkClick r:id="" action="ppaction://media"/>
            <a:extLst>
              <a:ext uri="{FF2B5EF4-FFF2-40B4-BE49-F238E27FC236}">
                <a16:creationId xmlns:a16="http://schemas.microsoft.com/office/drawing/2014/main" id="{E5D0EC42-2CD0-313F-17DD-7224C027FB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2099" y="947142"/>
            <a:ext cx="9067801" cy="510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17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0EF8B52-BE7C-0C66-D7D5-CFFC2ED36035}"/>
              </a:ext>
            </a:extLst>
          </p:cNvPr>
          <p:cNvGrpSpPr/>
          <p:nvPr/>
        </p:nvGrpSpPr>
        <p:grpSpPr>
          <a:xfrm>
            <a:off x="5176121" y="1719328"/>
            <a:ext cx="5103658" cy="1544171"/>
            <a:chOff x="5030942" y="1110129"/>
            <a:chExt cx="5103658" cy="1544171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F5EDEF8-A453-40B2-37A7-4581DA1E626A}"/>
                </a:ext>
              </a:extLst>
            </p:cNvPr>
            <p:cNvSpPr/>
            <p:nvPr/>
          </p:nvSpPr>
          <p:spPr>
            <a:xfrm>
              <a:off x="5030942" y="1422400"/>
              <a:ext cx="5103658" cy="1231900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طول قطر الدائرة </a:t>
              </a:r>
              <a:r>
                <a:rPr lang="en-US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N</a:t>
              </a:r>
              <a:r>
                <a:rPr lang="ku-Arab-IQ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، إذا كان </a:t>
              </a:r>
              <a:r>
                <a:rPr lang="en-US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EN= 13 ft 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487E5DDA-AC5E-335E-47DC-86C169F835FA}"/>
                </a:ext>
              </a:extLst>
            </p:cNvPr>
            <p:cNvSpPr/>
            <p:nvPr/>
          </p:nvSpPr>
          <p:spPr>
            <a:xfrm>
              <a:off x="8191501" y="1110129"/>
              <a:ext cx="1624166" cy="566271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الأول 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pic>
        <p:nvPicPr>
          <p:cNvPr id="34" name="صورة 33" descr="صورة تحتوي على دائرة, رسم بياني, خط, التصميم&#10;&#10;تم إنشاء الوصف تلقائياً">
            <a:extLst>
              <a:ext uri="{FF2B5EF4-FFF2-40B4-BE49-F238E27FC236}">
                <a16:creationId xmlns:a16="http://schemas.microsoft.com/office/drawing/2014/main" id="{F9B08E99-E639-C98F-52C9-8AB1AFC51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88" y="1127434"/>
            <a:ext cx="2565987" cy="2727960"/>
          </a:xfrm>
          <a:prstGeom prst="rect">
            <a:avLst/>
          </a:prstGeom>
        </p:spPr>
      </p:pic>
      <p:pic>
        <p:nvPicPr>
          <p:cNvPr id="35" name="رسم 34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9EE97418-52CC-ABD2-39E2-C70FC55A3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925" y="6069170"/>
            <a:ext cx="548640" cy="548640"/>
          </a:xfrm>
          <a:prstGeom prst="rect">
            <a:avLst/>
          </a:prstGeom>
        </p:spPr>
      </p:pic>
      <p:pic>
        <p:nvPicPr>
          <p:cNvPr id="28" name="btnInknoeActivityCp2">
            <a:extLst>
              <a:ext uri="{FF2B5EF4-FFF2-40B4-BE49-F238E27FC236}">
                <a16:creationId xmlns:a16="http://schemas.microsoft.com/office/drawing/2014/main" id="{89512B5F-2BF9-7176-DA95-2EC86845DF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41" y="385887"/>
            <a:ext cx="984728" cy="25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76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0EF8B52-BE7C-0C66-D7D5-CFFC2ED36035}"/>
              </a:ext>
            </a:extLst>
          </p:cNvPr>
          <p:cNvGrpSpPr/>
          <p:nvPr/>
        </p:nvGrpSpPr>
        <p:grpSpPr>
          <a:xfrm>
            <a:off x="6096000" y="948204"/>
            <a:ext cx="5547360" cy="1389580"/>
            <a:chOff x="4865044" y="1110130"/>
            <a:chExt cx="5547360" cy="1318466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F5EDEF8-A453-40B2-37A7-4581DA1E626A}"/>
                </a:ext>
              </a:extLst>
            </p:cNvPr>
            <p:cNvSpPr/>
            <p:nvPr/>
          </p:nvSpPr>
          <p:spPr>
            <a:xfrm>
              <a:off x="4865044" y="1393263"/>
              <a:ext cx="5547360" cy="1035333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إذا كان </a:t>
              </a:r>
              <a:r>
                <a:rPr lang="en-US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SU = 16.2 cm </a:t>
              </a:r>
              <a:r>
                <a:rPr lang="ku-Arab-IQ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 </a:t>
              </a: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، فإن </a:t>
              </a:r>
              <a:r>
                <a:rPr lang="en-US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RT</a:t>
              </a:r>
              <a:r>
                <a:rPr lang="ku-Arab-IQ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يساوي : </a:t>
              </a:r>
            </a:p>
          </p:txBody>
        </p:sp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487E5DDA-AC5E-335E-47DC-86C169F835FA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الثاني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AAA89B61-9181-3847-D650-557E428A32E3}"/>
              </a:ext>
            </a:extLst>
          </p:cNvPr>
          <p:cNvGrpSpPr/>
          <p:nvPr/>
        </p:nvGrpSpPr>
        <p:grpSpPr>
          <a:xfrm>
            <a:off x="9234882" y="3088759"/>
            <a:ext cx="2405225" cy="670558"/>
            <a:chOff x="8499166" y="3703322"/>
            <a:chExt cx="2405225" cy="670558"/>
          </a:xfrm>
        </p:grpSpPr>
        <p:sp>
          <p:nvSpPr>
            <p:cNvPr id="8" name="مستطيل: زوايا قطرية مستديرة 7">
              <a:extLst>
                <a:ext uri="{FF2B5EF4-FFF2-40B4-BE49-F238E27FC236}">
                  <a16:creationId xmlns:a16="http://schemas.microsoft.com/office/drawing/2014/main" id="{F99625C6-9582-5516-151C-3DF9207E3789}"/>
                </a:ext>
              </a:extLst>
            </p:cNvPr>
            <p:cNvSpPr/>
            <p:nvPr/>
          </p:nvSpPr>
          <p:spPr>
            <a:xfrm>
              <a:off x="84991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99CB7919-3958-E751-B643-E74FDD33734C}"/>
                </a:ext>
              </a:extLst>
            </p:cNvPr>
            <p:cNvGrpSpPr/>
            <p:nvPr/>
          </p:nvGrpSpPr>
          <p:grpSpPr>
            <a:xfrm>
              <a:off x="10191749" y="3800571"/>
              <a:ext cx="531023" cy="453876"/>
              <a:chOff x="10191749" y="3800571"/>
              <a:chExt cx="531023" cy="453876"/>
            </a:xfrm>
          </p:grpSpPr>
          <p:sp>
            <p:nvSpPr>
              <p:cNvPr id="25" name="مستطيل: زوايا قطرية مستديرة 24">
                <a:extLst>
                  <a:ext uri="{FF2B5EF4-FFF2-40B4-BE49-F238E27FC236}">
                    <a16:creationId xmlns:a16="http://schemas.microsoft.com/office/drawing/2014/main" id="{0BBBE698-1B67-16F7-8419-55EFA5DE9A34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2B17AD91-FCC0-83F7-8507-5798B8DF1CC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22FC1709-5CD3-CA27-B4FB-B38E56D6D9B3}"/>
                </a:ext>
              </a:extLst>
            </p:cNvPr>
            <p:cNvSpPr txBox="1"/>
            <p:nvPr/>
          </p:nvSpPr>
          <p:spPr>
            <a:xfrm>
              <a:off x="8634341" y="3879599"/>
              <a:ext cx="15112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Irancell Medium" panose="02000504000000020004" pitchFamily="2" charset="-78"/>
                  <a:cs typeface="Irancell Medium" panose="02000504000000020004" pitchFamily="2" charset="-78"/>
                </a:rPr>
                <a:t>32.4 cm        </a:t>
              </a:r>
              <a:endParaRPr lang="en-US" dirty="0"/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5F5D1B06-D246-1E3B-5C80-156D0F1D8236}"/>
              </a:ext>
            </a:extLst>
          </p:cNvPr>
          <p:cNvGrpSpPr/>
          <p:nvPr/>
        </p:nvGrpSpPr>
        <p:grpSpPr>
          <a:xfrm>
            <a:off x="9234881" y="4189141"/>
            <a:ext cx="2405225" cy="670558"/>
            <a:chOff x="8499165" y="4803704"/>
            <a:chExt cx="2405225" cy="670558"/>
          </a:xfrm>
        </p:grpSpPr>
        <p:sp>
          <p:nvSpPr>
            <p:cNvPr id="10" name="مستطيل: زوايا قطرية مستديرة 9">
              <a:extLst>
                <a:ext uri="{FF2B5EF4-FFF2-40B4-BE49-F238E27FC236}">
                  <a16:creationId xmlns:a16="http://schemas.microsoft.com/office/drawing/2014/main" id="{DB1B63CA-13D5-BF18-98B3-89A80EDD5F19}"/>
                </a:ext>
              </a:extLst>
            </p:cNvPr>
            <p:cNvSpPr/>
            <p:nvPr/>
          </p:nvSpPr>
          <p:spPr>
            <a:xfrm>
              <a:off x="8499165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1753698C-2263-5D0E-167C-18CCA800844B}"/>
                </a:ext>
              </a:extLst>
            </p:cNvPr>
            <p:cNvGrpSpPr/>
            <p:nvPr/>
          </p:nvGrpSpPr>
          <p:grpSpPr>
            <a:xfrm>
              <a:off x="10191749" y="4906529"/>
              <a:ext cx="531023" cy="453876"/>
              <a:chOff x="10191749" y="3800571"/>
              <a:chExt cx="531023" cy="453876"/>
            </a:xfrm>
          </p:grpSpPr>
          <p:sp>
            <p:nvSpPr>
              <p:cNvPr id="36" name="مستطيل: زوايا قطرية مستديرة 35">
                <a:extLst>
                  <a:ext uri="{FF2B5EF4-FFF2-40B4-BE49-F238E27FC236}">
                    <a16:creationId xmlns:a16="http://schemas.microsoft.com/office/drawing/2014/main" id="{2B57D8EB-5691-174A-2008-56D874A4F7DD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7" name="مربع نص 36">
                <a:extLst>
                  <a:ext uri="{FF2B5EF4-FFF2-40B4-BE49-F238E27FC236}">
                    <a16:creationId xmlns:a16="http://schemas.microsoft.com/office/drawing/2014/main" id="{D3A0223A-2A38-691A-223D-08E24520522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C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B256FB01-05B0-E9E3-FE28-EC008D509C7B}"/>
                </a:ext>
              </a:extLst>
            </p:cNvPr>
            <p:cNvSpPr txBox="1"/>
            <p:nvPr/>
          </p:nvSpPr>
          <p:spPr>
            <a:xfrm>
              <a:off x="8634341" y="4948801"/>
              <a:ext cx="15461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16.2 cm        </a:t>
              </a:r>
              <a:endParaRPr lang="en-US" dirty="0"/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1A7BF4F9-6BEE-F714-B023-1E0EBDF994A6}"/>
              </a:ext>
            </a:extLst>
          </p:cNvPr>
          <p:cNvGrpSpPr/>
          <p:nvPr/>
        </p:nvGrpSpPr>
        <p:grpSpPr>
          <a:xfrm>
            <a:off x="5958282" y="3088759"/>
            <a:ext cx="2405225" cy="670558"/>
            <a:chOff x="5222566" y="3703322"/>
            <a:chExt cx="2405225" cy="670558"/>
          </a:xfrm>
        </p:grpSpPr>
        <p:sp>
          <p:nvSpPr>
            <p:cNvPr id="11" name="مستطيل: زوايا قطرية مستديرة 10">
              <a:extLst>
                <a:ext uri="{FF2B5EF4-FFF2-40B4-BE49-F238E27FC236}">
                  <a16:creationId xmlns:a16="http://schemas.microsoft.com/office/drawing/2014/main" id="{BA366589-9F47-B9CF-B9F7-1A2196BB605B}"/>
                </a:ext>
              </a:extLst>
            </p:cNvPr>
            <p:cNvSpPr/>
            <p:nvPr/>
          </p:nvSpPr>
          <p:spPr>
            <a:xfrm>
              <a:off x="52225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F97447F-8BA8-3F4E-02BF-D681B3DF567D}"/>
                </a:ext>
              </a:extLst>
            </p:cNvPr>
            <p:cNvGrpSpPr/>
            <p:nvPr/>
          </p:nvGrpSpPr>
          <p:grpSpPr>
            <a:xfrm>
              <a:off x="6941446" y="3800571"/>
              <a:ext cx="531023" cy="453876"/>
              <a:chOff x="10191749" y="3800571"/>
              <a:chExt cx="531023" cy="453876"/>
            </a:xfrm>
          </p:grpSpPr>
          <p:sp>
            <p:nvSpPr>
              <p:cNvPr id="30" name="مستطيل: زوايا قطرية مستديرة 29">
                <a:extLst>
                  <a:ext uri="{FF2B5EF4-FFF2-40B4-BE49-F238E27FC236}">
                    <a16:creationId xmlns:a16="http://schemas.microsoft.com/office/drawing/2014/main" id="{7D7D3954-7107-FEFC-956C-979113CF8A21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1" name="مربع نص 30">
                <a:extLst>
                  <a:ext uri="{FF2B5EF4-FFF2-40B4-BE49-F238E27FC236}">
                    <a16:creationId xmlns:a16="http://schemas.microsoft.com/office/drawing/2014/main" id="{7C941E73-5B48-35A4-5078-A59F9FB61877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B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ADB89481-192E-1F88-90EA-4C2AC6FCE780}"/>
                </a:ext>
              </a:extLst>
            </p:cNvPr>
            <p:cNvSpPr txBox="1"/>
            <p:nvPr/>
          </p:nvSpPr>
          <p:spPr>
            <a:xfrm>
              <a:off x="5329715" y="3879599"/>
              <a:ext cx="1588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9 cm      </a:t>
              </a:r>
              <a:endParaRPr lang="en-US" dirty="0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7E48FCC6-2B36-B54B-9DAF-91E590C41CC5}"/>
              </a:ext>
            </a:extLst>
          </p:cNvPr>
          <p:cNvGrpSpPr/>
          <p:nvPr/>
        </p:nvGrpSpPr>
        <p:grpSpPr>
          <a:xfrm>
            <a:off x="5958282" y="4189141"/>
            <a:ext cx="2405225" cy="670558"/>
            <a:chOff x="5222566" y="4803704"/>
            <a:chExt cx="2405225" cy="670558"/>
          </a:xfrm>
        </p:grpSpPr>
        <p:sp>
          <p:nvSpPr>
            <p:cNvPr id="12" name="مستطيل: زوايا قطرية مستديرة 11">
              <a:extLst>
                <a:ext uri="{FF2B5EF4-FFF2-40B4-BE49-F238E27FC236}">
                  <a16:creationId xmlns:a16="http://schemas.microsoft.com/office/drawing/2014/main" id="{7E606CEC-0759-9DFA-59A9-789517D4F8B8}"/>
                </a:ext>
              </a:extLst>
            </p:cNvPr>
            <p:cNvSpPr/>
            <p:nvPr/>
          </p:nvSpPr>
          <p:spPr>
            <a:xfrm>
              <a:off x="5222566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6DF6F4AB-7A18-FD2F-877B-7C7D6D28C0FD}"/>
                </a:ext>
              </a:extLst>
            </p:cNvPr>
            <p:cNvGrpSpPr/>
            <p:nvPr/>
          </p:nvGrpSpPr>
          <p:grpSpPr>
            <a:xfrm>
              <a:off x="6935817" y="4912045"/>
              <a:ext cx="531023" cy="453876"/>
              <a:chOff x="10191749" y="3800571"/>
              <a:chExt cx="531023" cy="453876"/>
            </a:xfrm>
          </p:grpSpPr>
          <p:sp>
            <p:nvSpPr>
              <p:cNvPr id="33" name="مستطيل: زوايا قطرية مستديرة 32">
                <a:extLst>
                  <a:ext uri="{FF2B5EF4-FFF2-40B4-BE49-F238E27FC236}">
                    <a16:creationId xmlns:a16="http://schemas.microsoft.com/office/drawing/2014/main" id="{45D247B2-9B2D-0A5A-EA4D-5DB46DABCCAF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4" name="مربع نص 33">
                <a:extLst>
                  <a:ext uri="{FF2B5EF4-FFF2-40B4-BE49-F238E27FC236}">
                    <a16:creationId xmlns:a16="http://schemas.microsoft.com/office/drawing/2014/main" id="{5B555160-A054-A784-6AFA-B2D672E34B1F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BC439DC1-97BE-D7B6-18EF-3313AA4BFB5E}"/>
                </a:ext>
              </a:extLst>
            </p:cNvPr>
            <p:cNvSpPr txBox="1"/>
            <p:nvPr/>
          </p:nvSpPr>
          <p:spPr>
            <a:xfrm>
              <a:off x="5317559" y="4948801"/>
              <a:ext cx="16001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8.1 cm       </a:t>
              </a:r>
              <a:endParaRPr lang="en-US" dirty="0"/>
            </a:p>
          </p:txBody>
        </p:sp>
      </p:grpSp>
      <p:pic>
        <p:nvPicPr>
          <p:cNvPr id="53" name="رسم 52" descr="رجوع مع تعبئة خالصة">
            <a:hlinkClick r:id="rId3" action="ppaction://hlinksldjump"/>
            <a:extLst>
              <a:ext uri="{FF2B5EF4-FFF2-40B4-BE49-F238E27FC236}">
                <a16:creationId xmlns:a16="http://schemas.microsoft.com/office/drawing/2014/main" id="{FA5583F3-E050-B3CB-2BE8-EFD4C7026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925" y="6069170"/>
            <a:ext cx="548640" cy="548640"/>
          </a:xfrm>
          <a:prstGeom prst="rect">
            <a:avLst/>
          </a:prstGeom>
        </p:spPr>
      </p:pic>
      <p:pic>
        <p:nvPicPr>
          <p:cNvPr id="56" name="صورة 55" descr="صورة تحتوي على دائرة, رسم بياني, خط, التصميم&#10;&#10;تم إنشاء الوصف تلقائياً">
            <a:extLst>
              <a:ext uri="{FF2B5EF4-FFF2-40B4-BE49-F238E27FC236}">
                <a16:creationId xmlns:a16="http://schemas.microsoft.com/office/drawing/2014/main" id="{3ED72C63-0DE5-6B4E-7992-3E0B88D45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42" y="1523920"/>
            <a:ext cx="3275474" cy="3482232"/>
          </a:xfrm>
          <a:prstGeom prst="rect">
            <a:avLst/>
          </a:prstGeom>
        </p:spPr>
      </p:pic>
      <p:pic>
        <p:nvPicPr>
          <p:cNvPr id="52" name="btnInknoeActivityCp2">
            <a:extLst>
              <a:ext uri="{FF2B5EF4-FFF2-40B4-BE49-F238E27FC236}">
                <a16:creationId xmlns:a16="http://schemas.microsoft.com/office/drawing/2014/main" id="{88AAB723-0BD1-0E28-377B-62886B1FEEC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13" y="367721"/>
            <a:ext cx="1275899" cy="3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3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65BDDD76-50BA-BDBC-B659-3B93E9664798}"/>
              </a:ext>
            </a:extLst>
          </p:cNvPr>
          <p:cNvSpPr/>
          <p:nvPr/>
        </p:nvSpPr>
        <p:spPr>
          <a:xfrm>
            <a:off x="4479616" y="6181725"/>
            <a:ext cx="3248334" cy="323531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Irancell Medium" panose="02000504000000020004" pitchFamily="2" charset="-78"/>
              <a:cs typeface="Irancell Medium" panose="02000504000000020004" pitchFamily="2" charset="-78"/>
            </a:endParaRPr>
          </a:p>
        </p:txBody>
      </p:sp>
      <p:sp>
        <p:nvSpPr>
          <p:cNvPr id="13" name="سهم: بشكل رتبة عسكرية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52613-FF47-376C-AA29-789A17D72825}"/>
              </a:ext>
            </a:extLst>
          </p:cNvPr>
          <p:cNvSpPr/>
          <p:nvPr/>
        </p:nvSpPr>
        <p:spPr>
          <a:xfrm>
            <a:off x="7870516" y="6190931"/>
            <a:ext cx="282884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سهم: بشكل رتبة عسكرية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6280DA-17B3-F1E7-56BF-61A4E1389336}"/>
              </a:ext>
            </a:extLst>
          </p:cNvPr>
          <p:cNvSpPr/>
          <p:nvPr/>
        </p:nvSpPr>
        <p:spPr>
          <a:xfrm flipH="1">
            <a:off x="4048124" y="6190931"/>
            <a:ext cx="288925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1224DE3-8C61-EF69-1979-D6FD71A4F30D}"/>
              </a:ext>
            </a:extLst>
          </p:cNvPr>
          <p:cNvSpPr txBox="1"/>
          <p:nvPr/>
        </p:nvSpPr>
        <p:spPr>
          <a:xfrm>
            <a:off x="4619624" y="6209981"/>
            <a:ext cx="2962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إيجاد قياسات في دائرتين متقاطعتين 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2EA0E7C8-F0E5-016B-3877-C9048737DBB0}"/>
              </a:ext>
            </a:extLst>
          </p:cNvPr>
          <p:cNvGrpSpPr/>
          <p:nvPr/>
        </p:nvGrpSpPr>
        <p:grpSpPr>
          <a:xfrm>
            <a:off x="1042066" y="1223902"/>
            <a:ext cx="10313933" cy="1125319"/>
            <a:chOff x="914400" y="1095366"/>
            <a:chExt cx="10313933" cy="1125319"/>
          </a:xfrm>
        </p:grpSpPr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91F5C30F-4DE8-E7C2-2A4C-815044838F72}"/>
                </a:ext>
              </a:extLst>
            </p:cNvPr>
            <p:cNvGrpSpPr/>
            <p:nvPr/>
          </p:nvGrpSpPr>
          <p:grpSpPr>
            <a:xfrm>
              <a:off x="914400" y="1095366"/>
              <a:ext cx="10313933" cy="1125319"/>
              <a:chOff x="-1946132" y="984237"/>
              <a:chExt cx="10313933" cy="1125319"/>
            </a:xfrm>
          </p:grpSpPr>
          <p:sp>
            <p:nvSpPr>
              <p:cNvPr id="27" name="مستطيل: زوايا قطرية مستديرة 26">
                <a:extLst>
                  <a:ext uri="{FF2B5EF4-FFF2-40B4-BE49-F238E27FC236}">
                    <a16:creationId xmlns:a16="http://schemas.microsoft.com/office/drawing/2014/main" id="{32CAF8B6-6A59-8CDE-57B9-B1BDE1E78A28}"/>
                  </a:ext>
                </a:extLst>
              </p:cNvPr>
              <p:cNvSpPr/>
              <p:nvPr/>
            </p:nvSpPr>
            <p:spPr>
              <a:xfrm>
                <a:off x="-1946132" y="984237"/>
                <a:ext cx="10313933" cy="1125319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عزيزي الطالب دعنا نتعرف على </a:t>
                </a:r>
                <a:r>
                  <a:rPr lang="ar-SA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أيجاد طول قطعة مستقيمة </a:t>
                </a: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، في دائرتين متقاطعتين 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من خلال مشاهدتنا معا لـ مقطع الفيديو التالي </a:t>
                </a:r>
                <a:endParaRPr lang="ar-SA" sz="1600" b="1" i="0" dirty="0">
                  <a:solidFill>
                    <a:schemeClr val="tx1"/>
                  </a:solidFill>
                  <a:effectLst/>
                  <a:latin typeface="Irancell Light" panose="02000504000000020004" pitchFamily="2" charset="-78"/>
                  <a:cs typeface="Irancell Light" panose="02000504000000020004" pitchFamily="2" charset="-78"/>
                </a:endParaRPr>
              </a:p>
            </p:txBody>
          </p:sp>
          <p:pic>
            <p:nvPicPr>
              <p:cNvPr id="26" name="رسم 25" descr="شارة بشكل علامة استفهام مع تعبئة خالصة">
                <a:extLst>
                  <a:ext uri="{FF2B5EF4-FFF2-40B4-BE49-F238E27FC236}">
                    <a16:creationId xmlns:a16="http://schemas.microsoft.com/office/drawing/2014/main" id="{D20F8FD7-7F9E-FB41-A43A-272F9B5C6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15098" y="1135416"/>
                <a:ext cx="822960" cy="822960"/>
              </a:xfrm>
              <a:prstGeom prst="rect">
                <a:avLst/>
              </a:prstGeom>
            </p:spPr>
          </p:pic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9656EE4-69C9-C1B4-4DA3-713798A7BA5C}"/>
                </a:ext>
              </a:extLst>
            </p:cNvPr>
            <p:cNvGrpSpPr/>
            <p:nvPr/>
          </p:nvGrpSpPr>
          <p:grpSpPr>
            <a:xfrm>
              <a:off x="1195754" y="1337985"/>
              <a:ext cx="640080" cy="640080"/>
              <a:chOff x="9498217" y="2923424"/>
              <a:chExt cx="640080" cy="640080"/>
            </a:xfrm>
          </p:grpSpPr>
          <p:sp>
            <p:nvSpPr>
              <p:cNvPr id="30" name="شكل بيضاوي 29">
                <a:extLst>
                  <a:ext uri="{FF2B5EF4-FFF2-40B4-BE49-F238E27FC236}">
                    <a16:creationId xmlns:a16="http://schemas.microsoft.com/office/drawing/2014/main" id="{649E0C1E-2B26-716A-1E81-AF6E911D28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8217" y="2923424"/>
                <a:ext cx="640080" cy="640080"/>
              </a:xfrm>
              <a:prstGeom prst="ellipse">
                <a:avLst/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1" name="رسم 30" descr="مسرح خطوط عريضة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C77B759-7890-CBBE-76A5-E50B011D0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589657" y="3014864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B137649-CE39-8BEC-A00E-52199FC9EB69}"/>
              </a:ext>
            </a:extLst>
          </p:cNvPr>
          <p:cNvGrpSpPr/>
          <p:nvPr/>
        </p:nvGrpSpPr>
        <p:grpSpPr>
          <a:xfrm>
            <a:off x="2495550" y="2776586"/>
            <a:ext cx="7200900" cy="1732194"/>
            <a:chOff x="2495550" y="2776586"/>
            <a:chExt cx="7200900" cy="1732194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341DEED7-7A41-AE7E-A427-CA3E81625ABC}"/>
                </a:ext>
              </a:extLst>
            </p:cNvPr>
            <p:cNvGrpSpPr/>
            <p:nvPr/>
          </p:nvGrpSpPr>
          <p:grpSpPr>
            <a:xfrm>
              <a:off x="2495550" y="2776586"/>
              <a:ext cx="7200900" cy="1496118"/>
              <a:chOff x="4229100" y="3058202"/>
              <a:chExt cx="7200900" cy="1496118"/>
            </a:xfrm>
          </p:grpSpPr>
          <p:sp>
            <p:nvSpPr>
              <p:cNvPr id="10" name="مستطيل: زوايا مستديرة 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018B4EE-26C1-9EF2-456E-8B9F7BB4F617}"/>
                  </a:ext>
                </a:extLst>
              </p:cNvPr>
              <p:cNvSpPr/>
              <p:nvPr/>
            </p:nvSpPr>
            <p:spPr>
              <a:xfrm>
                <a:off x="4229100" y="3429000"/>
                <a:ext cx="7200900" cy="1125320"/>
              </a:xfrm>
              <a:prstGeom prst="roundRect">
                <a:avLst>
                  <a:gd name="adj" fmla="val 10360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18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في هذا النشاط نتدرب على </a:t>
                </a:r>
                <a:r>
                  <a:rPr lang="ar-SA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إي</a:t>
                </a:r>
                <a:r>
                  <a:rPr lang="ar-SA" sz="18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جاد </a:t>
                </a:r>
                <a:r>
                  <a:rPr lang="ar-SA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أطوال قطع مستقيمة</a:t>
                </a:r>
                <a:r>
                  <a:rPr lang="ar-SA" sz="18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</a:t>
                </a:r>
                <a:r>
                  <a:rPr lang="ar-SA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</a:t>
                </a:r>
                <a:r>
                  <a:rPr lang="ar-SA" sz="18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في </a:t>
                </a:r>
                <a:r>
                  <a:rPr lang="ar-SA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دوائر متقاطعة</a:t>
                </a:r>
                <a:r>
                  <a:rPr lang="ar-SA" sz="18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</a:t>
                </a:r>
                <a:endParaRPr lang="en-US" dirty="0"/>
              </a:p>
            </p:txBody>
          </p:sp>
          <p:grpSp>
            <p:nvGrpSpPr>
              <p:cNvPr id="11" name="مجموعة 10">
                <a:extLst>
                  <a:ext uri="{FF2B5EF4-FFF2-40B4-BE49-F238E27FC236}">
                    <a16:creationId xmlns:a16="http://schemas.microsoft.com/office/drawing/2014/main" id="{8EC29EAF-146A-9A58-7848-41F844AAAEEB}"/>
                  </a:ext>
                </a:extLst>
              </p:cNvPr>
              <p:cNvGrpSpPr/>
              <p:nvPr/>
            </p:nvGrpSpPr>
            <p:grpSpPr>
              <a:xfrm>
                <a:off x="8764214" y="3058202"/>
                <a:ext cx="2229906" cy="510913"/>
                <a:chOff x="8573028" y="2814496"/>
                <a:chExt cx="2229906" cy="510913"/>
              </a:xfrm>
            </p:grpSpPr>
            <p:sp>
              <p:nvSpPr>
                <p:cNvPr id="12" name="مستطيل: زوايا قطرية مستديرة 11">
                  <a:extLst>
                    <a:ext uri="{FF2B5EF4-FFF2-40B4-BE49-F238E27FC236}">
                      <a16:creationId xmlns:a16="http://schemas.microsoft.com/office/drawing/2014/main" id="{566544E1-68C2-D012-1473-40590843CB35}"/>
                    </a:ext>
                  </a:extLst>
                </p:cNvPr>
                <p:cNvSpPr/>
                <p:nvPr/>
              </p:nvSpPr>
              <p:spPr>
                <a:xfrm>
                  <a:off x="8573028" y="2892653"/>
                  <a:ext cx="2229906" cy="43275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>
                    <a:lnSpc>
                      <a:spcPct val="200000"/>
                    </a:lnSpc>
                  </a:pPr>
                  <a:endParaRPr lang="ar-SA" b="1" i="0" dirty="0">
                    <a:solidFill>
                      <a:schemeClr val="tx1"/>
                    </a:solidFill>
                    <a:effectLst/>
                    <a:latin typeface="Irancell Light" panose="02000504000000020004" pitchFamily="2" charset="-78"/>
                    <a:cs typeface="Irancell Light" panose="02000504000000020004" pitchFamily="2" charset="-78"/>
                  </a:endParaRPr>
                </a:p>
              </p:txBody>
            </p:sp>
            <p:sp>
              <p:nvSpPr>
                <p:cNvPr id="15" name="مربع نص 14">
                  <a:extLst>
                    <a:ext uri="{FF2B5EF4-FFF2-40B4-BE49-F238E27FC236}">
                      <a16:creationId xmlns:a16="http://schemas.microsoft.com/office/drawing/2014/main" id="{28FB6D87-D2B1-3721-5DF9-F5F35A6BD81F}"/>
                    </a:ext>
                  </a:extLst>
                </p:cNvPr>
                <p:cNvSpPr txBox="1"/>
                <p:nvPr/>
              </p:nvSpPr>
              <p:spPr>
                <a:xfrm>
                  <a:off x="8647396" y="2814496"/>
                  <a:ext cx="2081169" cy="4693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ar-SA" sz="1400" b="1" dirty="0">
                      <a:solidFill>
                        <a:srgbClr val="039D8F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تحقق من فهمك</a:t>
                  </a:r>
                  <a:endParaRPr lang="ar-SA" sz="1400" b="1" i="0" dirty="0">
                    <a:solidFill>
                      <a:srgbClr val="039D8F"/>
                    </a:solidFill>
                    <a:effectLst/>
                    <a:latin typeface="Irancell Light" panose="02000504000000020004" pitchFamily="2" charset="-78"/>
                    <a:cs typeface="Irancell Light" panose="02000504000000020004" pitchFamily="2" charset="-78"/>
                  </a:endParaRPr>
                </a:p>
              </p:txBody>
            </p:sp>
          </p:grpSp>
        </p:grpSp>
        <p:sp>
          <p:nvSpPr>
            <p:cNvPr id="5" name="مستطيل: زوايا قطرية مستديرة 4">
              <a:extLst>
                <a:ext uri="{FF2B5EF4-FFF2-40B4-BE49-F238E27FC236}">
                  <a16:creationId xmlns:a16="http://schemas.microsoft.com/office/drawing/2014/main" id="{CB9BDB8D-9C23-6FF9-8231-370239F8D450}"/>
                </a:ext>
              </a:extLst>
            </p:cNvPr>
            <p:cNvSpPr/>
            <p:nvPr/>
          </p:nvSpPr>
          <p:spPr>
            <a:xfrm>
              <a:off x="5453741" y="4054904"/>
              <a:ext cx="531023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D2C0241D-4ECE-07AA-BFA1-A0243A17669D}"/>
                </a:ext>
              </a:extLst>
            </p:cNvPr>
            <p:cNvGrpSpPr/>
            <p:nvPr/>
          </p:nvGrpSpPr>
          <p:grpSpPr>
            <a:xfrm>
              <a:off x="6294322" y="4054904"/>
              <a:ext cx="531023" cy="453876"/>
              <a:chOff x="6250780" y="4043070"/>
              <a:chExt cx="531023" cy="453876"/>
            </a:xfrm>
          </p:grpSpPr>
          <p:sp>
            <p:nvSpPr>
              <p:cNvPr id="8" name="مستطيل: زوايا قطرية مستديرة 7">
                <a:extLst>
                  <a:ext uri="{FF2B5EF4-FFF2-40B4-BE49-F238E27FC236}">
                    <a16:creationId xmlns:a16="http://schemas.microsoft.com/office/drawing/2014/main" id="{E6BCFF6D-AB7B-553E-F91F-AF6EB361F306}"/>
                  </a:ext>
                </a:extLst>
              </p:cNvPr>
              <p:cNvSpPr/>
              <p:nvPr/>
            </p:nvSpPr>
            <p:spPr>
              <a:xfrm>
                <a:off x="6250780" y="4043070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9" name="مربع نص 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6A6B047-4BEF-CA9A-8534-F6ED8BA77990}"/>
                  </a:ext>
                </a:extLst>
              </p:cNvPr>
              <p:cNvSpPr txBox="1"/>
              <p:nvPr/>
            </p:nvSpPr>
            <p:spPr>
              <a:xfrm>
                <a:off x="6335316" y="4107587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1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مربع نص 6">
              <a:hlinkClick r:id="rId9" action="ppaction://hlinksldjump"/>
              <a:extLst>
                <a:ext uri="{FF2B5EF4-FFF2-40B4-BE49-F238E27FC236}">
                  <a16:creationId xmlns:a16="http://schemas.microsoft.com/office/drawing/2014/main" id="{6AD91D5A-08AE-6DC8-5DC5-846CD84EC0FC}"/>
                </a:ext>
              </a:extLst>
            </p:cNvPr>
            <p:cNvSpPr txBox="1"/>
            <p:nvPr/>
          </p:nvSpPr>
          <p:spPr>
            <a:xfrm>
              <a:off x="5538277" y="4119421"/>
              <a:ext cx="361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667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رسم 4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23E6B2D8-FA63-7FEF-5685-9E4F2587D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20236" y="5627049"/>
            <a:ext cx="548640" cy="548640"/>
          </a:xfrm>
          <a:prstGeom prst="rect">
            <a:avLst/>
          </a:prstGeom>
        </p:spPr>
      </p:pic>
      <p:pic>
        <p:nvPicPr>
          <p:cNvPr id="3" name="ايجاد قياسات في دائرتين متقاطعتين">
            <a:hlinkClick r:id="" action="ppaction://media"/>
            <a:extLst>
              <a:ext uri="{FF2B5EF4-FFF2-40B4-BE49-F238E27FC236}">
                <a16:creationId xmlns:a16="http://schemas.microsoft.com/office/drawing/2014/main" id="{62262A78-21E1-0677-E55B-190DBD197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6099" y="1023301"/>
            <a:ext cx="9159801" cy="515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18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0EF8B52-BE7C-0C66-D7D5-CFFC2ED36035}"/>
              </a:ext>
            </a:extLst>
          </p:cNvPr>
          <p:cNvGrpSpPr/>
          <p:nvPr/>
        </p:nvGrpSpPr>
        <p:grpSpPr>
          <a:xfrm>
            <a:off x="6096000" y="948204"/>
            <a:ext cx="5547360" cy="1389580"/>
            <a:chOff x="4865044" y="1110130"/>
            <a:chExt cx="5547360" cy="1318466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F5EDEF8-A453-40B2-37A7-4581DA1E626A}"/>
                </a:ext>
              </a:extLst>
            </p:cNvPr>
            <p:cNvSpPr/>
            <p:nvPr/>
          </p:nvSpPr>
          <p:spPr>
            <a:xfrm>
              <a:off x="4865044" y="1393263"/>
              <a:ext cx="5547360" cy="1035333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إذا كان </a:t>
              </a:r>
              <a:r>
                <a:rPr lang="en-US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SU = 16.2 cm </a:t>
              </a:r>
              <a:r>
                <a:rPr lang="ku-Arab-IQ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 </a:t>
              </a: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، فإن </a:t>
              </a:r>
              <a:r>
                <a:rPr lang="en-US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RT</a:t>
              </a:r>
              <a:r>
                <a:rPr lang="ku-Arab-IQ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يساوي : </a:t>
              </a:r>
            </a:p>
          </p:txBody>
        </p:sp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487E5DDA-AC5E-335E-47DC-86C169F835FA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الأول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AAA89B61-9181-3847-D650-557E428A32E3}"/>
              </a:ext>
            </a:extLst>
          </p:cNvPr>
          <p:cNvGrpSpPr/>
          <p:nvPr/>
        </p:nvGrpSpPr>
        <p:grpSpPr>
          <a:xfrm>
            <a:off x="9234882" y="3088759"/>
            <a:ext cx="2405225" cy="670558"/>
            <a:chOff x="8499166" y="3703322"/>
            <a:chExt cx="2405225" cy="670558"/>
          </a:xfrm>
        </p:grpSpPr>
        <p:sp>
          <p:nvSpPr>
            <p:cNvPr id="8" name="مستطيل: زوايا قطرية مستديرة 7">
              <a:extLst>
                <a:ext uri="{FF2B5EF4-FFF2-40B4-BE49-F238E27FC236}">
                  <a16:creationId xmlns:a16="http://schemas.microsoft.com/office/drawing/2014/main" id="{F99625C6-9582-5516-151C-3DF9207E3789}"/>
                </a:ext>
              </a:extLst>
            </p:cNvPr>
            <p:cNvSpPr/>
            <p:nvPr/>
          </p:nvSpPr>
          <p:spPr>
            <a:xfrm>
              <a:off x="84991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99CB7919-3958-E751-B643-E74FDD33734C}"/>
                </a:ext>
              </a:extLst>
            </p:cNvPr>
            <p:cNvGrpSpPr/>
            <p:nvPr/>
          </p:nvGrpSpPr>
          <p:grpSpPr>
            <a:xfrm>
              <a:off x="10191749" y="3800571"/>
              <a:ext cx="531023" cy="453876"/>
              <a:chOff x="10191749" y="3800571"/>
              <a:chExt cx="531023" cy="453876"/>
            </a:xfrm>
          </p:grpSpPr>
          <p:sp>
            <p:nvSpPr>
              <p:cNvPr id="25" name="مستطيل: زوايا قطرية مستديرة 24">
                <a:extLst>
                  <a:ext uri="{FF2B5EF4-FFF2-40B4-BE49-F238E27FC236}">
                    <a16:creationId xmlns:a16="http://schemas.microsoft.com/office/drawing/2014/main" id="{0BBBE698-1B67-16F7-8419-55EFA5DE9A34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2B17AD91-FCC0-83F7-8507-5798B8DF1CC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22FC1709-5CD3-CA27-B4FB-B38E56D6D9B3}"/>
                </a:ext>
              </a:extLst>
            </p:cNvPr>
            <p:cNvSpPr txBox="1"/>
            <p:nvPr/>
          </p:nvSpPr>
          <p:spPr>
            <a:xfrm>
              <a:off x="8634341" y="3879599"/>
              <a:ext cx="15112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Irancell Medium" panose="02000504000000020004" pitchFamily="2" charset="-78"/>
                  <a:cs typeface="Irancell Medium" panose="02000504000000020004" pitchFamily="2" charset="-78"/>
                </a:rPr>
                <a:t>32.4 cm        </a:t>
              </a:r>
              <a:endParaRPr lang="en-US" dirty="0"/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5F5D1B06-D246-1E3B-5C80-156D0F1D8236}"/>
              </a:ext>
            </a:extLst>
          </p:cNvPr>
          <p:cNvGrpSpPr/>
          <p:nvPr/>
        </p:nvGrpSpPr>
        <p:grpSpPr>
          <a:xfrm>
            <a:off x="9234881" y="4189141"/>
            <a:ext cx="2405225" cy="670558"/>
            <a:chOff x="8499165" y="4803704"/>
            <a:chExt cx="2405225" cy="670558"/>
          </a:xfrm>
        </p:grpSpPr>
        <p:sp>
          <p:nvSpPr>
            <p:cNvPr id="10" name="مستطيل: زوايا قطرية مستديرة 9">
              <a:extLst>
                <a:ext uri="{FF2B5EF4-FFF2-40B4-BE49-F238E27FC236}">
                  <a16:creationId xmlns:a16="http://schemas.microsoft.com/office/drawing/2014/main" id="{DB1B63CA-13D5-BF18-98B3-89A80EDD5F19}"/>
                </a:ext>
              </a:extLst>
            </p:cNvPr>
            <p:cNvSpPr/>
            <p:nvPr/>
          </p:nvSpPr>
          <p:spPr>
            <a:xfrm>
              <a:off x="8499165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1753698C-2263-5D0E-167C-18CCA800844B}"/>
                </a:ext>
              </a:extLst>
            </p:cNvPr>
            <p:cNvGrpSpPr/>
            <p:nvPr/>
          </p:nvGrpSpPr>
          <p:grpSpPr>
            <a:xfrm>
              <a:off x="10191749" y="4906529"/>
              <a:ext cx="531023" cy="453876"/>
              <a:chOff x="10191749" y="3800571"/>
              <a:chExt cx="531023" cy="453876"/>
            </a:xfrm>
          </p:grpSpPr>
          <p:sp>
            <p:nvSpPr>
              <p:cNvPr id="36" name="مستطيل: زوايا قطرية مستديرة 35">
                <a:extLst>
                  <a:ext uri="{FF2B5EF4-FFF2-40B4-BE49-F238E27FC236}">
                    <a16:creationId xmlns:a16="http://schemas.microsoft.com/office/drawing/2014/main" id="{2B57D8EB-5691-174A-2008-56D874A4F7DD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7" name="مربع نص 36">
                <a:extLst>
                  <a:ext uri="{FF2B5EF4-FFF2-40B4-BE49-F238E27FC236}">
                    <a16:creationId xmlns:a16="http://schemas.microsoft.com/office/drawing/2014/main" id="{D3A0223A-2A38-691A-223D-08E24520522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C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B256FB01-05B0-E9E3-FE28-EC008D509C7B}"/>
                </a:ext>
              </a:extLst>
            </p:cNvPr>
            <p:cNvSpPr txBox="1"/>
            <p:nvPr/>
          </p:nvSpPr>
          <p:spPr>
            <a:xfrm>
              <a:off x="8634341" y="4948801"/>
              <a:ext cx="15461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16.2 cm        </a:t>
              </a:r>
              <a:endParaRPr lang="en-US" dirty="0"/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1A7BF4F9-6BEE-F714-B023-1E0EBDF994A6}"/>
              </a:ext>
            </a:extLst>
          </p:cNvPr>
          <p:cNvGrpSpPr/>
          <p:nvPr/>
        </p:nvGrpSpPr>
        <p:grpSpPr>
          <a:xfrm>
            <a:off x="5958282" y="3088759"/>
            <a:ext cx="2405225" cy="670558"/>
            <a:chOff x="5222566" y="3703322"/>
            <a:chExt cx="2405225" cy="670558"/>
          </a:xfrm>
        </p:grpSpPr>
        <p:sp>
          <p:nvSpPr>
            <p:cNvPr id="11" name="مستطيل: زوايا قطرية مستديرة 10">
              <a:extLst>
                <a:ext uri="{FF2B5EF4-FFF2-40B4-BE49-F238E27FC236}">
                  <a16:creationId xmlns:a16="http://schemas.microsoft.com/office/drawing/2014/main" id="{BA366589-9F47-B9CF-B9F7-1A2196BB605B}"/>
                </a:ext>
              </a:extLst>
            </p:cNvPr>
            <p:cNvSpPr/>
            <p:nvPr/>
          </p:nvSpPr>
          <p:spPr>
            <a:xfrm>
              <a:off x="52225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F97447F-8BA8-3F4E-02BF-D681B3DF567D}"/>
                </a:ext>
              </a:extLst>
            </p:cNvPr>
            <p:cNvGrpSpPr/>
            <p:nvPr/>
          </p:nvGrpSpPr>
          <p:grpSpPr>
            <a:xfrm>
              <a:off x="6941446" y="3800571"/>
              <a:ext cx="531023" cy="453876"/>
              <a:chOff x="10191749" y="3800571"/>
              <a:chExt cx="531023" cy="453876"/>
            </a:xfrm>
          </p:grpSpPr>
          <p:sp>
            <p:nvSpPr>
              <p:cNvPr id="30" name="مستطيل: زوايا قطرية مستديرة 29">
                <a:extLst>
                  <a:ext uri="{FF2B5EF4-FFF2-40B4-BE49-F238E27FC236}">
                    <a16:creationId xmlns:a16="http://schemas.microsoft.com/office/drawing/2014/main" id="{7D7D3954-7107-FEFC-956C-979113CF8A21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1" name="مربع نص 30">
                <a:extLst>
                  <a:ext uri="{FF2B5EF4-FFF2-40B4-BE49-F238E27FC236}">
                    <a16:creationId xmlns:a16="http://schemas.microsoft.com/office/drawing/2014/main" id="{7C941E73-5B48-35A4-5078-A59F9FB61877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B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ADB89481-192E-1F88-90EA-4C2AC6FCE780}"/>
                </a:ext>
              </a:extLst>
            </p:cNvPr>
            <p:cNvSpPr txBox="1"/>
            <p:nvPr/>
          </p:nvSpPr>
          <p:spPr>
            <a:xfrm>
              <a:off x="5329715" y="3879599"/>
              <a:ext cx="1588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9 cm      </a:t>
              </a:r>
              <a:endParaRPr lang="en-US" dirty="0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7E48FCC6-2B36-B54B-9DAF-91E590C41CC5}"/>
              </a:ext>
            </a:extLst>
          </p:cNvPr>
          <p:cNvGrpSpPr/>
          <p:nvPr/>
        </p:nvGrpSpPr>
        <p:grpSpPr>
          <a:xfrm>
            <a:off x="5958282" y="4189141"/>
            <a:ext cx="2405225" cy="670558"/>
            <a:chOff x="5222566" y="4803704"/>
            <a:chExt cx="2405225" cy="670558"/>
          </a:xfrm>
        </p:grpSpPr>
        <p:sp>
          <p:nvSpPr>
            <p:cNvPr id="12" name="مستطيل: زوايا قطرية مستديرة 11">
              <a:extLst>
                <a:ext uri="{FF2B5EF4-FFF2-40B4-BE49-F238E27FC236}">
                  <a16:creationId xmlns:a16="http://schemas.microsoft.com/office/drawing/2014/main" id="{7E606CEC-0759-9DFA-59A9-789517D4F8B8}"/>
                </a:ext>
              </a:extLst>
            </p:cNvPr>
            <p:cNvSpPr/>
            <p:nvPr/>
          </p:nvSpPr>
          <p:spPr>
            <a:xfrm>
              <a:off x="5222566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6DF6F4AB-7A18-FD2F-877B-7C7D6D28C0FD}"/>
                </a:ext>
              </a:extLst>
            </p:cNvPr>
            <p:cNvGrpSpPr/>
            <p:nvPr/>
          </p:nvGrpSpPr>
          <p:grpSpPr>
            <a:xfrm>
              <a:off x="6935817" y="4912045"/>
              <a:ext cx="531023" cy="453876"/>
              <a:chOff x="10191749" y="3800571"/>
              <a:chExt cx="531023" cy="453876"/>
            </a:xfrm>
          </p:grpSpPr>
          <p:sp>
            <p:nvSpPr>
              <p:cNvPr id="33" name="مستطيل: زوايا قطرية مستديرة 32">
                <a:extLst>
                  <a:ext uri="{FF2B5EF4-FFF2-40B4-BE49-F238E27FC236}">
                    <a16:creationId xmlns:a16="http://schemas.microsoft.com/office/drawing/2014/main" id="{45D247B2-9B2D-0A5A-EA4D-5DB46DABCCAF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4" name="مربع نص 33">
                <a:extLst>
                  <a:ext uri="{FF2B5EF4-FFF2-40B4-BE49-F238E27FC236}">
                    <a16:creationId xmlns:a16="http://schemas.microsoft.com/office/drawing/2014/main" id="{5B555160-A054-A784-6AFA-B2D672E34B1F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BC439DC1-97BE-D7B6-18EF-3313AA4BFB5E}"/>
                </a:ext>
              </a:extLst>
            </p:cNvPr>
            <p:cNvSpPr txBox="1"/>
            <p:nvPr/>
          </p:nvSpPr>
          <p:spPr>
            <a:xfrm>
              <a:off x="5317559" y="4948801"/>
              <a:ext cx="16001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8.1 cm       </a:t>
              </a:r>
              <a:endParaRPr lang="en-US" dirty="0"/>
            </a:p>
          </p:txBody>
        </p:sp>
      </p:grpSp>
      <p:pic>
        <p:nvPicPr>
          <p:cNvPr id="53" name="رسم 52" descr="رجوع مع تعبئة خالصة">
            <a:hlinkClick r:id="rId3" action="ppaction://hlinksldjump"/>
            <a:extLst>
              <a:ext uri="{FF2B5EF4-FFF2-40B4-BE49-F238E27FC236}">
                <a16:creationId xmlns:a16="http://schemas.microsoft.com/office/drawing/2014/main" id="{FA5583F3-E050-B3CB-2BE8-EFD4C7026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925" y="6069170"/>
            <a:ext cx="548640" cy="548640"/>
          </a:xfrm>
          <a:prstGeom prst="rect">
            <a:avLst/>
          </a:prstGeom>
        </p:spPr>
      </p:pic>
      <p:pic>
        <p:nvPicPr>
          <p:cNvPr id="56" name="صورة 55" descr="صورة تحتوي على دائرة, رسم بياني, خط, التصميم&#10;&#10;تم إنشاء الوصف تلقائياً">
            <a:extLst>
              <a:ext uri="{FF2B5EF4-FFF2-40B4-BE49-F238E27FC236}">
                <a16:creationId xmlns:a16="http://schemas.microsoft.com/office/drawing/2014/main" id="{3ED72C63-0DE5-6B4E-7992-3E0B88D45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42" y="1523920"/>
            <a:ext cx="3275474" cy="3482232"/>
          </a:xfrm>
          <a:prstGeom prst="rect">
            <a:avLst/>
          </a:prstGeom>
        </p:spPr>
      </p:pic>
      <p:pic>
        <p:nvPicPr>
          <p:cNvPr id="52" name="btnInknoeActivityCp2">
            <a:extLst>
              <a:ext uri="{FF2B5EF4-FFF2-40B4-BE49-F238E27FC236}">
                <a16:creationId xmlns:a16="http://schemas.microsoft.com/office/drawing/2014/main" id="{308F0A3B-E641-63B3-9FE1-FC2980E2C3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13" y="367721"/>
            <a:ext cx="1275899" cy="3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77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020A1CAE-BE17-26C4-5E43-05D3040F05F0}"/>
              </a:ext>
            </a:extLst>
          </p:cNvPr>
          <p:cNvGrpSpPr/>
          <p:nvPr/>
        </p:nvGrpSpPr>
        <p:grpSpPr>
          <a:xfrm>
            <a:off x="2000250" y="1884829"/>
            <a:ext cx="8191500" cy="1544171"/>
            <a:chOff x="1943100" y="1110129"/>
            <a:chExt cx="8191500" cy="1544171"/>
          </a:xfrm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AD22837F-A9EF-F80F-17F3-46E7036BCF7B}"/>
                </a:ext>
              </a:extLst>
            </p:cNvPr>
            <p:cNvSpPr/>
            <p:nvPr/>
          </p:nvSpPr>
          <p:spPr>
            <a:xfrm>
              <a:off x="1943100" y="1422400"/>
              <a:ext cx="8191500" cy="1231900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أدخل القيمة الصحيحة للنسبة المئوية </a:t>
              </a:r>
              <a:r>
                <a:rPr lang="en-US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26% </a:t>
              </a:r>
              <a:r>
                <a:rPr lang="ku-Arab-IQ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من العدد </a:t>
              </a:r>
              <a:r>
                <a:rPr lang="en-US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500 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مستطيل: زوايا قطرية مستديرة 14">
              <a:extLst>
                <a:ext uri="{FF2B5EF4-FFF2-40B4-BE49-F238E27FC236}">
                  <a16:creationId xmlns:a16="http://schemas.microsoft.com/office/drawing/2014/main" id="{BE50F0A8-5FEB-B76D-EE20-B5FB35FF1E92}"/>
                </a:ext>
              </a:extLst>
            </p:cNvPr>
            <p:cNvSpPr/>
            <p:nvPr/>
          </p:nvSpPr>
          <p:spPr>
            <a:xfrm>
              <a:off x="8191501" y="1110129"/>
              <a:ext cx="1624166" cy="566271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الأول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pic>
        <p:nvPicPr>
          <p:cNvPr id="5" name="رسم 4" descr="رجوع مع تعبئة خالصة">
            <a:hlinkClick r:id="rId3" action="ppaction://hlinksldjump"/>
            <a:extLst>
              <a:ext uri="{FF2B5EF4-FFF2-40B4-BE49-F238E27FC236}">
                <a16:creationId xmlns:a16="http://schemas.microsoft.com/office/drawing/2014/main" id="{545B40BC-41E1-86CF-D00E-B4BE2142D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pic>
        <p:nvPicPr>
          <p:cNvPr id="29" name="btnInknoeActivityCp2">
            <a:extLst>
              <a:ext uri="{FF2B5EF4-FFF2-40B4-BE49-F238E27FC236}">
                <a16:creationId xmlns:a16="http://schemas.microsoft.com/office/drawing/2014/main" id="{E49C18A4-7017-CCB7-B7B6-0352B90F90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71" y="408747"/>
            <a:ext cx="984728" cy="25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35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سم 1" descr="رجوع مع تعبئة خالصة">
            <a:hlinkClick r:id="rId3" action="ppaction://hlinksldjump"/>
            <a:extLst>
              <a:ext uri="{FF2B5EF4-FFF2-40B4-BE49-F238E27FC236}">
                <a16:creationId xmlns:a16="http://schemas.microsoft.com/office/drawing/2014/main" id="{49EADD39-BE3E-1B71-3C59-AEA756B46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BF1DDB6-8D51-E207-E77A-89663097F3E1}"/>
              </a:ext>
            </a:extLst>
          </p:cNvPr>
          <p:cNvGrpSpPr/>
          <p:nvPr/>
        </p:nvGrpSpPr>
        <p:grpSpPr>
          <a:xfrm>
            <a:off x="3253911" y="1043796"/>
            <a:ext cx="8428451" cy="1751826"/>
            <a:chOff x="1529394" y="1110130"/>
            <a:chExt cx="8883009" cy="1662172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7798F27C-A5E5-09C5-954E-5254D1E4DAE8}"/>
                </a:ext>
              </a:extLst>
            </p:cNvPr>
            <p:cNvSpPr/>
            <p:nvPr/>
          </p:nvSpPr>
          <p:spPr>
            <a:xfrm>
              <a:off x="1529394" y="1393264"/>
              <a:ext cx="8883009" cy="1379038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إذا كان نصف قطر</a:t>
              </a:r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J  </a:t>
              </a: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⊙</a:t>
              </a:r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يساوي </a:t>
              </a:r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10</a:t>
              </a: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وحداتٍ، ونصف قطر </a:t>
              </a:r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K</a:t>
              </a:r>
              <a:r>
                <a:rPr lang="ku-Arab-IQ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⊙</a:t>
              </a:r>
              <a:r>
                <a:rPr lang="ku-Arab-IQ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يساوي </a:t>
              </a:r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8</a:t>
              </a: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وحداتٍ</a:t>
              </a:r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و </a:t>
              </a:r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BC</a:t>
              </a:r>
              <a:r>
                <a:rPr lang="ku-Arab-IQ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endParaRPr lang="ar-SA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  <a:p>
              <a:pPr algn="ctr">
                <a:lnSpc>
                  <a:spcPct val="150000"/>
                </a:lnSpc>
              </a:pP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يساوي </a:t>
              </a:r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4.5</a:t>
              </a: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وحداتٍ، فأوجد كل قياسٍ ممّا يأتي:</a:t>
              </a:r>
              <a:endParaRPr lang="ar-SA" sz="1800" b="1" i="1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sp>
          <p:nvSpPr>
            <p:cNvPr id="8" name="مستطيل: زوايا قطرية مستديرة 7">
              <a:extLst>
                <a:ext uri="{FF2B5EF4-FFF2-40B4-BE49-F238E27FC236}">
                  <a16:creationId xmlns:a16="http://schemas.microsoft.com/office/drawing/2014/main" id="{15C84546-8D3D-2FD5-33A3-6737A482E268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الثاني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sp>
        <p:nvSpPr>
          <p:cNvPr id="19" name="مستطيل: زوايا مستديرة 18">
            <a:hlinkClick r:id="rId6" action="ppaction://hlinksldjump"/>
            <a:extLst>
              <a:ext uri="{FF2B5EF4-FFF2-40B4-BE49-F238E27FC236}">
                <a16:creationId xmlns:a16="http://schemas.microsoft.com/office/drawing/2014/main" id="{F7F91167-7805-341B-331A-79B54C3B6726}"/>
              </a:ext>
            </a:extLst>
          </p:cNvPr>
          <p:cNvSpPr/>
          <p:nvPr/>
        </p:nvSpPr>
        <p:spPr>
          <a:xfrm>
            <a:off x="6096000" y="3453968"/>
            <a:ext cx="5344368" cy="757900"/>
          </a:xfrm>
          <a:prstGeom prst="roundRect">
            <a:avLst>
              <a:gd name="adj" fmla="val 103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dirty="0">
                <a:solidFill>
                  <a:schemeClr val="tx1"/>
                </a:solidFill>
              </a:rPr>
              <a:t>..........................................................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60E72BB4-F7F5-1F46-ED6E-2E0E50C5F018}"/>
              </a:ext>
            </a:extLst>
          </p:cNvPr>
          <p:cNvSpPr txBox="1"/>
          <p:nvPr/>
        </p:nvSpPr>
        <p:spPr>
          <a:xfrm>
            <a:off x="6338936" y="3628606"/>
            <a:ext cx="1058814" cy="408623"/>
          </a:xfrm>
          <a:prstGeom prst="roundRect">
            <a:avLst/>
          </a:prstGeom>
          <a:solidFill>
            <a:srgbClr val="039D8F"/>
          </a:solidFill>
          <a:ln>
            <a:solidFill>
              <a:srgbClr val="F3F3F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AB =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صورة 20" descr="صورة تحتوي على دائرة, رسم بياني, خط&#10;&#10;تم إنشاء الوصف تلقائياً">
            <a:extLst>
              <a:ext uri="{FF2B5EF4-FFF2-40B4-BE49-F238E27FC236}">
                <a16:creationId xmlns:a16="http://schemas.microsoft.com/office/drawing/2014/main" id="{4A64F85F-C425-C71E-59AF-1A3CB23340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3" y="2376716"/>
            <a:ext cx="5487379" cy="3536787"/>
          </a:xfrm>
          <a:prstGeom prst="rect">
            <a:avLst/>
          </a:prstGeom>
        </p:spPr>
      </p:pic>
      <p:sp>
        <p:nvSpPr>
          <p:cNvPr id="23" name="مستطيل: زوايا مستديرة 22">
            <a:hlinkClick r:id="rId6" action="ppaction://hlinksldjump"/>
            <a:extLst>
              <a:ext uri="{FF2B5EF4-FFF2-40B4-BE49-F238E27FC236}">
                <a16:creationId xmlns:a16="http://schemas.microsoft.com/office/drawing/2014/main" id="{E01930F1-B92A-7116-7573-63BEDBBBB4E3}"/>
              </a:ext>
            </a:extLst>
          </p:cNvPr>
          <p:cNvSpPr/>
          <p:nvPr/>
        </p:nvSpPr>
        <p:spPr>
          <a:xfrm>
            <a:off x="6096000" y="4708989"/>
            <a:ext cx="5344368" cy="757900"/>
          </a:xfrm>
          <a:prstGeom prst="roundRect">
            <a:avLst>
              <a:gd name="adj" fmla="val 103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dirty="0">
                <a:solidFill>
                  <a:schemeClr val="tx1"/>
                </a:solidFill>
              </a:rPr>
              <a:t>..........................................................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8AB6873-946A-7F46-FF74-101B5496D79F}"/>
              </a:ext>
            </a:extLst>
          </p:cNvPr>
          <p:cNvSpPr txBox="1"/>
          <p:nvPr/>
        </p:nvSpPr>
        <p:spPr>
          <a:xfrm>
            <a:off x="6338937" y="4863093"/>
            <a:ext cx="1058814" cy="408623"/>
          </a:xfrm>
          <a:prstGeom prst="roundRect">
            <a:avLst/>
          </a:prstGeom>
          <a:solidFill>
            <a:srgbClr val="039D8F"/>
          </a:solidFill>
          <a:ln>
            <a:solidFill>
              <a:srgbClr val="F3F3F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JK =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" name="btnInknoeActivityCp2">
            <a:extLst>
              <a:ext uri="{FF2B5EF4-FFF2-40B4-BE49-F238E27FC236}">
                <a16:creationId xmlns:a16="http://schemas.microsoft.com/office/drawing/2014/main" id="{61CBFF25-9875-0773-BB28-CDF8E7B9E0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38" y="348021"/>
            <a:ext cx="1267962" cy="33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56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65BDDD76-50BA-BDBC-B659-3B93E9664798}"/>
              </a:ext>
            </a:extLst>
          </p:cNvPr>
          <p:cNvSpPr/>
          <p:nvPr/>
        </p:nvSpPr>
        <p:spPr>
          <a:xfrm>
            <a:off x="4479616" y="6181725"/>
            <a:ext cx="3248334" cy="323531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Irancell Medium" panose="02000504000000020004" pitchFamily="2" charset="-78"/>
              <a:cs typeface="Irancell Medium" panose="02000504000000020004" pitchFamily="2" charset="-78"/>
            </a:endParaRPr>
          </a:p>
        </p:txBody>
      </p:sp>
      <p:sp>
        <p:nvSpPr>
          <p:cNvPr id="13" name="سهم: بشكل رتبة عسكرية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52613-FF47-376C-AA29-789A17D72825}"/>
              </a:ext>
            </a:extLst>
          </p:cNvPr>
          <p:cNvSpPr/>
          <p:nvPr/>
        </p:nvSpPr>
        <p:spPr>
          <a:xfrm>
            <a:off x="7870516" y="6190931"/>
            <a:ext cx="282884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سهم: بشكل رتبة عسكرية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6280DA-17B3-F1E7-56BF-61A4E1389336}"/>
              </a:ext>
            </a:extLst>
          </p:cNvPr>
          <p:cNvSpPr/>
          <p:nvPr/>
        </p:nvSpPr>
        <p:spPr>
          <a:xfrm flipH="1">
            <a:off x="4048124" y="6190931"/>
            <a:ext cx="288925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1224DE3-8C61-EF69-1979-D6FD71A4F30D}"/>
              </a:ext>
            </a:extLst>
          </p:cNvPr>
          <p:cNvSpPr txBox="1"/>
          <p:nvPr/>
        </p:nvSpPr>
        <p:spPr>
          <a:xfrm>
            <a:off x="4619624" y="6209981"/>
            <a:ext cx="2962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حل مسائل على محيط الدائرة 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4CA414BA-9C7D-5F89-8806-6C133C4BB450}"/>
              </a:ext>
            </a:extLst>
          </p:cNvPr>
          <p:cNvGrpSpPr/>
          <p:nvPr/>
        </p:nvGrpSpPr>
        <p:grpSpPr>
          <a:xfrm>
            <a:off x="2503333" y="1089605"/>
            <a:ext cx="7200900" cy="1732194"/>
            <a:chOff x="2495550" y="2776586"/>
            <a:chExt cx="7200900" cy="1732194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4F51430D-32C4-12CB-46BD-1E2CC95AE01E}"/>
                </a:ext>
              </a:extLst>
            </p:cNvPr>
            <p:cNvGrpSpPr/>
            <p:nvPr/>
          </p:nvGrpSpPr>
          <p:grpSpPr>
            <a:xfrm>
              <a:off x="2495550" y="2776586"/>
              <a:ext cx="7200900" cy="1496118"/>
              <a:chOff x="4229100" y="3058202"/>
              <a:chExt cx="7200900" cy="1496118"/>
            </a:xfrm>
          </p:grpSpPr>
          <p:sp>
            <p:nvSpPr>
              <p:cNvPr id="38" name="مستطيل: زوايا مستديرة 37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CA95611-5083-388E-3CC6-55ADDDC560D1}"/>
                  </a:ext>
                </a:extLst>
              </p:cNvPr>
              <p:cNvSpPr/>
              <p:nvPr/>
            </p:nvSpPr>
            <p:spPr>
              <a:xfrm>
                <a:off x="4229100" y="3429000"/>
                <a:ext cx="7200900" cy="1125320"/>
              </a:xfrm>
              <a:prstGeom prst="roundRect">
                <a:avLst>
                  <a:gd name="adj" fmla="val 10360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18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في هذا النشاط نجد  </a:t>
                </a:r>
                <a:r>
                  <a:rPr lang="ar-SA" sz="18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محيط أشكال دائرية</a:t>
                </a:r>
                <a:r>
                  <a:rPr lang="ar-SA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</a:t>
                </a:r>
                <a:r>
                  <a:rPr lang="ar-SA" sz="18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نراها في حياتنا اليومية  </a:t>
                </a:r>
                <a:endParaRPr lang="en-US" dirty="0"/>
              </a:p>
            </p:txBody>
          </p:sp>
          <p:grpSp>
            <p:nvGrpSpPr>
              <p:cNvPr id="39" name="مجموعة 38">
                <a:extLst>
                  <a:ext uri="{FF2B5EF4-FFF2-40B4-BE49-F238E27FC236}">
                    <a16:creationId xmlns:a16="http://schemas.microsoft.com/office/drawing/2014/main" id="{A6D1C33C-D755-0C16-9C1E-4BC76FB7E014}"/>
                  </a:ext>
                </a:extLst>
              </p:cNvPr>
              <p:cNvGrpSpPr/>
              <p:nvPr/>
            </p:nvGrpSpPr>
            <p:grpSpPr>
              <a:xfrm>
                <a:off x="8764214" y="3058202"/>
                <a:ext cx="2229906" cy="510913"/>
                <a:chOff x="8573028" y="2814496"/>
                <a:chExt cx="2229906" cy="510913"/>
              </a:xfrm>
            </p:grpSpPr>
            <p:sp>
              <p:nvSpPr>
                <p:cNvPr id="40" name="مستطيل: زوايا قطرية مستديرة 39">
                  <a:extLst>
                    <a:ext uri="{FF2B5EF4-FFF2-40B4-BE49-F238E27FC236}">
                      <a16:creationId xmlns:a16="http://schemas.microsoft.com/office/drawing/2014/main" id="{AFFDD133-C7DE-B742-D724-0F45CD2EEB10}"/>
                    </a:ext>
                  </a:extLst>
                </p:cNvPr>
                <p:cNvSpPr/>
                <p:nvPr/>
              </p:nvSpPr>
              <p:spPr>
                <a:xfrm>
                  <a:off x="8573028" y="2892653"/>
                  <a:ext cx="2229906" cy="43275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>
                    <a:lnSpc>
                      <a:spcPct val="200000"/>
                    </a:lnSpc>
                  </a:pPr>
                  <a:endParaRPr lang="ar-SA" b="1" i="0" dirty="0">
                    <a:solidFill>
                      <a:schemeClr val="tx1"/>
                    </a:solidFill>
                    <a:effectLst/>
                    <a:latin typeface="Irancell Light" panose="02000504000000020004" pitchFamily="2" charset="-78"/>
                    <a:cs typeface="Irancell Light" panose="02000504000000020004" pitchFamily="2" charset="-78"/>
                  </a:endParaRPr>
                </a:p>
              </p:txBody>
            </p:sp>
            <p:sp>
              <p:nvSpPr>
                <p:cNvPr id="41" name="مربع نص 40">
                  <a:extLst>
                    <a:ext uri="{FF2B5EF4-FFF2-40B4-BE49-F238E27FC236}">
                      <a16:creationId xmlns:a16="http://schemas.microsoft.com/office/drawing/2014/main" id="{9BC93021-AB73-2AF5-0A8A-39586ED29CF2}"/>
                    </a:ext>
                  </a:extLst>
                </p:cNvPr>
                <p:cNvSpPr txBox="1"/>
                <p:nvPr/>
              </p:nvSpPr>
              <p:spPr>
                <a:xfrm>
                  <a:off x="8647396" y="2814496"/>
                  <a:ext cx="2081169" cy="4693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ar-SA" sz="1400" b="1" dirty="0">
                      <a:solidFill>
                        <a:srgbClr val="039D8F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مسائل </a:t>
                  </a:r>
                  <a:endParaRPr lang="ar-SA" sz="1400" b="1" i="0" dirty="0">
                    <a:solidFill>
                      <a:srgbClr val="039D8F"/>
                    </a:solidFill>
                    <a:effectLst/>
                    <a:latin typeface="Irancell Light" panose="02000504000000020004" pitchFamily="2" charset="-78"/>
                    <a:cs typeface="Irancell Light" panose="02000504000000020004" pitchFamily="2" charset="-78"/>
                  </a:endParaRPr>
                </a:p>
              </p:txBody>
            </p:sp>
          </p:grpSp>
        </p:grpSp>
        <p:sp>
          <p:nvSpPr>
            <p:cNvPr id="23" name="مستطيل: زوايا قطرية مستديرة 22">
              <a:extLst>
                <a:ext uri="{FF2B5EF4-FFF2-40B4-BE49-F238E27FC236}">
                  <a16:creationId xmlns:a16="http://schemas.microsoft.com/office/drawing/2014/main" id="{5CCC288B-AE64-FD4C-C289-0A484D6E0C32}"/>
                </a:ext>
              </a:extLst>
            </p:cNvPr>
            <p:cNvSpPr/>
            <p:nvPr/>
          </p:nvSpPr>
          <p:spPr>
            <a:xfrm>
              <a:off x="5834743" y="4054904"/>
              <a:ext cx="531023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B8FE8CEB-B1DE-B3E2-EB08-E31BF9BCECEC}"/>
                </a:ext>
              </a:extLst>
            </p:cNvPr>
            <p:cNvGrpSpPr/>
            <p:nvPr/>
          </p:nvGrpSpPr>
          <p:grpSpPr>
            <a:xfrm>
              <a:off x="6675324" y="4054904"/>
              <a:ext cx="531023" cy="453876"/>
              <a:chOff x="6250780" y="4043070"/>
              <a:chExt cx="531023" cy="453876"/>
            </a:xfrm>
          </p:grpSpPr>
          <p:sp>
            <p:nvSpPr>
              <p:cNvPr id="36" name="مستطيل: زوايا قطرية مستديرة 35">
                <a:extLst>
                  <a:ext uri="{FF2B5EF4-FFF2-40B4-BE49-F238E27FC236}">
                    <a16:creationId xmlns:a16="http://schemas.microsoft.com/office/drawing/2014/main" id="{99C33759-62DD-88D0-AE47-28DD8C8D6C43}"/>
                  </a:ext>
                </a:extLst>
              </p:cNvPr>
              <p:cNvSpPr/>
              <p:nvPr/>
            </p:nvSpPr>
            <p:spPr>
              <a:xfrm>
                <a:off x="6250780" y="4043070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7" name="مربع نص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404FAB5-2D4B-D7C2-1F8B-E3A07ED4547D}"/>
                  </a:ext>
                </a:extLst>
              </p:cNvPr>
              <p:cNvSpPr txBox="1"/>
              <p:nvPr/>
            </p:nvSpPr>
            <p:spPr>
              <a:xfrm>
                <a:off x="6335316" y="4107587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1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مربع نص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2078641E-64AA-C5C5-E487-0019F85D5BB3}"/>
                </a:ext>
              </a:extLst>
            </p:cNvPr>
            <p:cNvSpPr txBox="1"/>
            <p:nvPr/>
          </p:nvSpPr>
          <p:spPr>
            <a:xfrm>
              <a:off x="5919279" y="4119421"/>
              <a:ext cx="361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4C64A409-0D9B-2D2C-A817-E163165BE592}"/>
                </a:ext>
              </a:extLst>
            </p:cNvPr>
            <p:cNvGrpSpPr/>
            <p:nvPr/>
          </p:nvGrpSpPr>
          <p:grpSpPr>
            <a:xfrm>
              <a:off x="4994162" y="4054904"/>
              <a:ext cx="531023" cy="453876"/>
              <a:chOff x="3070621" y="4508780"/>
              <a:chExt cx="531023" cy="453876"/>
            </a:xfrm>
          </p:grpSpPr>
          <p:sp>
            <p:nvSpPr>
              <p:cNvPr id="33" name="مستطيل: زوايا قطرية مستديرة 32">
                <a:extLst>
                  <a:ext uri="{FF2B5EF4-FFF2-40B4-BE49-F238E27FC236}">
                    <a16:creationId xmlns:a16="http://schemas.microsoft.com/office/drawing/2014/main" id="{A332D438-6E58-D431-9D90-7247B61E02F7}"/>
                  </a:ext>
                </a:extLst>
              </p:cNvPr>
              <p:cNvSpPr/>
              <p:nvPr/>
            </p:nvSpPr>
            <p:spPr>
              <a:xfrm>
                <a:off x="3070621" y="4508780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4" name="مربع نص 3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93A2D4C-EDC2-25D1-FE05-737E3656548D}"/>
                  </a:ext>
                </a:extLst>
              </p:cNvPr>
              <p:cNvSpPr txBox="1"/>
              <p:nvPr/>
            </p:nvSpPr>
            <p:spPr>
              <a:xfrm>
                <a:off x="3155157" y="4583750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3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3" name="رسم 42" descr="تشغيل الأضواء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5394F85E-4998-4B67-174E-94694CF86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48900" y="15053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4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سم 1" descr="رجوع مع تعبئة خالصة">
            <a:hlinkClick r:id="rId2" action="ppaction://hlinksldjump"/>
            <a:extLst>
              <a:ext uri="{FF2B5EF4-FFF2-40B4-BE49-F238E27FC236}">
                <a16:creationId xmlns:a16="http://schemas.microsoft.com/office/drawing/2014/main" id="{2ACBB208-85E7-8A0C-848B-3CAB24814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1A42459-D03E-6F6E-B223-6293D921B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752" y="1295400"/>
            <a:ext cx="9768495" cy="3810000"/>
          </a:xfrm>
          <a:custGeom>
            <a:avLst/>
            <a:gdLst>
              <a:gd name="connsiteX0" fmla="*/ 0 w 9768495"/>
              <a:gd name="connsiteY0" fmla="*/ 0 h 3810000"/>
              <a:gd name="connsiteX1" fmla="*/ 769987 w 9768495"/>
              <a:gd name="connsiteY1" fmla="*/ 0 h 3810000"/>
              <a:gd name="connsiteX2" fmla="*/ 1051550 w 9768495"/>
              <a:gd name="connsiteY2" fmla="*/ 0 h 3810000"/>
              <a:gd name="connsiteX3" fmla="*/ 1821537 w 9768495"/>
              <a:gd name="connsiteY3" fmla="*/ 0 h 3810000"/>
              <a:gd name="connsiteX4" fmla="*/ 2200784 w 9768495"/>
              <a:gd name="connsiteY4" fmla="*/ 0 h 3810000"/>
              <a:gd name="connsiteX5" fmla="*/ 2775402 w 9768495"/>
              <a:gd name="connsiteY5" fmla="*/ 0 h 3810000"/>
              <a:gd name="connsiteX6" fmla="*/ 3056964 w 9768495"/>
              <a:gd name="connsiteY6" fmla="*/ 0 h 3810000"/>
              <a:gd name="connsiteX7" fmla="*/ 3631582 w 9768495"/>
              <a:gd name="connsiteY7" fmla="*/ 0 h 3810000"/>
              <a:gd name="connsiteX8" fmla="*/ 4206199 w 9768495"/>
              <a:gd name="connsiteY8" fmla="*/ 0 h 3810000"/>
              <a:gd name="connsiteX9" fmla="*/ 4585446 w 9768495"/>
              <a:gd name="connsiteY9" fmla="*/ 0 h 3810000"/>
              <a:gd name="connsiteX10" fmla="*/ 5160064 w 9768495"/>
              <a:gd name="connsiteY10" fmla="*/ 0 h 3810000"/>
              <a:gd name="connsiteX11" fmla="*/ 5636996 w 9768495"/>
              <a:gd name="connsiteY11" fmla="*/ 0 h 3810000"/>
              <a:gd name="connsiteX12" fmla="*/ 6113929 w 9768495"/>
              <a:gd name="connsiteY12" fmla="*/ 0 h 3810000"/>
              <a:gd name="connsiteX13" fmla="*/ 6590861 w 9768495"/>
              <a:gd name="connsiteY13" fmla="*/ 0 h 3810000"/>
              <a:gd name="connsiteX14" fmla="*/ 7360848 w 9768495"/>
              <a:gd name="connsiteY14" fmla="*/ 0 h 3810000"/>
              <a:gd name="connsiteX15" fmla="*/ 8033151 w 9768495"/>
              <a:gd name="connsiteY15" fmla="*/ 0 h 3810000"/>
              <a:gd name="connsiteX16" fmla="*/ 8705453 w 9768495"/>
              <a:gd name="connsiteY16" fmla="*/ 0 h 3810000"/>
              <a:gd name="connsiteX17" fmla="*/ 9768495 w 9768495"/>
              <a:gd name="connsiteY17" fmla="*/ 0 h 3810000"/>
              <a:gd name="connsiteX18" fmla="*/ 9768495 w 9768495"/>
              <a:gd name="connsiteY18" fmla="*/ 506186 h 3810000"/>
              <a:gd name="connsiteX19" fmla="*/ 9768495 w 9768495"/>
              <a:gd name="connsiteY19" fmla="*/ 1088571 h 3810000"/>
              <a:gd name="connsiteX20" fmla="*/ 9768495 w 9768495"/>
              <a:gd name="connsiteY20" fmla="*/ 1556657 h 3810000"/>
              <a:gd name="connsiteX21" fmla="*/ 9768495 w 9768495"/>
              <a:gd name="connsiteY21" fmla="*/ 1986643 h 3810000"/>
              <a:gd name="connsiteX22" fmla="*/ 9768495 w 9768495"/>
              <a:gd name="connsiteY22" fmla="*/ 2454729 h 3810000"/>
              <a:gd name="connsiteX23" fmla="*/ 9768495 w 9768495"/>
              <a:gd name="connsiteY23" fmla="*/ 2884714 h 3810000"/>
              <a:gd name="connsiteX24" fmla="*/ 9768495 w 9768495"/>
              <a:gd name="connsiteY24" fmla="*/ 3810000 h 3810000"/>
              <a:gd name="connsiteX25" fmla="*/ 9096193 w 9768495"/>
              <a:gd name="connsiteY25" fmla="*/ 3810000 h 3810000"/>
              <a:gd name="connsiteX26" fmla="*/ 8716945 w 9768495"/>
              <a:gd name="connsiteY26" fmla="*/ 3810000 h 3810000"/>
              <a:gd name="connsiteX27" fmla="*/ 8337698 w 9768495"/>
              <a:gd name="connsiteY27" fmla="*/ 3810000 h 3810000"/>
              <a:gd name="connsiteX28" fmla="*/ 7860765 w 9768495"/>
              <a:gd name="connsiteY28" fmla="*/ 3810000 h 3810000"/>
              <a:gd name="connsiteX29" fmla="*/ 7090778 w 9768495"/>
              <a:gd name="connsiteY29" fmla="*/ 3810000 h 3810000"/>
              <a:gd name="connsiteX30" fmla="*/ 6320791 w 9768495"/>
              <a:gd name="connsiteY30" fmla="*/ 3810000 h 3810000"/>
              <a:gd name="connsiteX31" fmla="*/ 5648489 w 9768495"/>
              <a:gd name="connsiteY31" fmla="*/ 3810000 h 3810000"/>
              <a:gd name="connsiteX32" fmla="*/ 4878501 w 9768495"/>
              <a:gd name="connsiteY32" fmla="*/ 3810000 h 3810000"/>
              <a:gd name="connsiteX33" fmla="*/ 4401569 w 9768495"/>
              <a:gd name="connsiteY33" fmla="*/ 3810000 h 3810000"/>
              <a:gd name="connsiteX34" fmla="*/ 3729267 w 9768495"/>
              <a:gd name="connsiteY34" fmla="*/ 3810000 h 3810000"/>
              <a:gd name="connsiteX35" fmla="*/ 3154649 w 9768495"/>
              <a:gd name="connsiteY35" fmla="*/ 3810000 h 3810000"/>
              <a:gd name="connsiteX36" fmla="*/ 2873087 w 9768495"/>
              <a:gd name="connsiteY36" fmla="*/ 3810000 h 3810000"/>
              <a:gd name="connsiteX37" fmla="*/ 2396154 w 9768495"/>
              <a:gd name="connsiteY37" fmla="*/ 3810000 h 3810000"/>
              <a:gd name="connsiteX38" fmla="*/ 2016907 w 9768495"/>
              <a:gd name="connsiteY38" fmla="*/ 3810000 h 3810000"/>
              <a:gd name="connsiteX39" fmla="*/ 1637659 w 9768495"/>
              <a:gd name="connsiteY39" fmla="*/ 3810000 h 3810000"/>
              <a:gd name="connsiteX40" fmla="*/ 1258412 w 9768495"/>
              <a:gd name="connsiteY40" fmla="*/ 3810000 h 3810000"/>
              <a:gd name="connsiteX41" fmla="*/ 879165 w 9768495"/>
              <a:gd name="connsiteY41" fmla="*/ 3810000 h 3810000"/>
              <a:gd name="connsiteX42" fmla="*/ 597602 w 9768495"/>
              <a:gd name="connsiteY42" fmla="*/ 3810000 h 3810000"/>
              <a:gd name="connsiteX43" fmla="*/ 0 w 9768495"/>
              <a:gd name="connsiteY43" fmla="*/ 3810000 h 3810000"/>
              <a:gd name="connsiteX44" fmla="*/ 0 w 9768495"/>
              <a:gd name="connsiteY44" fmla="*/ 3380014 h 3810000"/>
              <a:gd name="connsiteX45" fmla="*/ 0 w 9768495"/>
              <a:gd name="connsiteY45" fmla="*/ 2873829 h 3810000"/>
              <a:gd name="connsiteX46" fmla="*/ 0 w 9768495"/>
              <a:gd name="connsiteY46" fmla="*/ 2291443 h 3810000"/>
              <a:gd name="connsiteX47" fmla="*/ 0 w 9768495"/>
              <a:gd name="connsiteY47" fmla="*/ 1670957 h 3810000"/>
              <a:gd name="connsiteX48" fmla="*/ 0 w 9768495"/>
              <a:gd name="connsiteY48" fmla="*/ 1164771 h 3810000"/>
              <a:gd name="connsiteX49" fmla="*/ 0 w 9768495"/>
              <a:gd name="connsiteY49" fmla="*/ 734786 h 3810000"/>
              <a:gd name="connsiteX50" fmla="*/ 0 w 9768495"/>
              <a:gd name="connsiteY50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768495" h="3810000" fill="none" extrusionOk="0">
                <a:moveTo>
                  <a:pt x="0" y="0"/>
                </a:moveTo>
                <a:cubicBezTo>
                  <a:pt x="306926" y="-4390"/>
                  <a:pt x="517124" y="1107"/>
                  <a:pt x="769987" y="0"/>
                </a:cubicBezTo>
                <a:cubicBezTo>
                  <a:pt x="1022850" y="-1107"/>
                  <a:pt x="932402" y="25075"/>
                  <a:pt x="1051550" y="0"/>
                </a:cubicBezTo>
                <a:cubicBezTo>
                  <a:pt x="1170698" y="-25075"/>
                  <a:pt x="1478658" y="48161"/>
                  <a:pt x="1821537" y="0"/>
                </a:cubicBezTo>
                <a:cubicBezTo>
                  <a:pt x="2164416" y="-48161"/>
                  <a:pt x="2081760" y="8534"/>
                  <a:pt x="2200784" y="0"/>
                </a:cubicBezTo>
                <a:cubicBezTo>
                  <a:pt x="2319808" y="-8534"/>
                  <a:pt x="2563289" y="25865"/>
                  <a:pt x="2775402" y="0"/>
                </a:cubicBezTo>
                <a:cubicBezTo>
                  <a:pt x="2987515" y="-25865"/>
                  <a:pt x="2960439" y="5996"/>
                  <a:pt x="3056964" y="0"/>
                </a:cubicBezTo>
                <a:cubicBezTo>
                  <a:pt x="3153489" y="-5996"/>
                  <a:pt x="3427161" y="31298"/>
                  <a:pt x="3631582" y="0"/>
                </a:cubicBezTo>
                <a:cubicBezTo>
                  <a:pt x="3836003" y="-31298"/>
                  <a:pt x="4052653" y="57088"/>
                  <a:pt x="4206199" y="0"/>
                </a:cubicBezTo>
                <a:cubicBezTo>
                  <a:pt x="4359745" y="-57088"/>
                  <a:pt x="4447858" y="18870"/>
                  <a:pt x="4585446" y="0"/>
                </a:cubicBezTo>
                <a:cubicBezTo>
                  <a:pt x="4723034" y="-18870"/>
                  <a:pt x="5003092" y="50466"/>
                  <a:pt x="5160064" y="0"/>
                </a:cubicBezTo>
                <a:cubicBezTo>
                  <a:pt x="5317036" y="-50466"/>
                  <a:pt x="5457840" y="7346"/>
                  <a:pt x="5636996" y="0"/>
                </a:cubicBezTo>
                <a:cubicBezTo>
                  <a:pt x="5816152" y="-7346"/>
                  <a:pt x="5944983" y="50165"/>
                  <a:pt x="6113929" y="0"/>
                </a:cubicBezTo>
                <a:cubicBezTo>
                  <a:pt x="6282875" y="-50165"/>
                  <a:pt x="6407844" y="8804"/>
                  <a:pt x="6590861" y="0"/>
                </a:cubicBezTo>
                <a:cubicBezTo>
                  <a:pt x="6773878" y="-8804"/>
                  <a:pt x="7044447" y="42251"/>
                  <a:pt x="7360848" y="0"/>
                </a:cubicBezTo>
                <a:cubicBezTo>
                  <a:pt x="7677249" y="-42251"/>
                  <a:pt x="7780796" y="76414"/>
                  <a:pt x="8033151" y="0"/>
                </a:cubicBezTo>
                <a:cubicBezTo>
                  <a:pt x="8285506" y="-76414"/>
                  <a:pt x="8467490" y="29678"/>
                  <a:pt x="8705453" y="0"/>
                </a:cubicBezTo>
                <a:cubicBezTo>
                  <a:pt x="8943416" y="-29678"/>
                  <a:pt x="9303165" y="28595"/>
                  <a:pt x="9768495" y="0"/>
                </a:cubicBezTo>
                <a:cubicBezTo>
                  <a:pt x="9778604" y="189922"/>
                  <a:pt x="9746907" y="371235"/>
                  <a:pt x="9768495" y="506186"/>
                </a:cubicBezTo>
                <a:cubicBezTo>
                  <a:pt x="9790083" y="641137"/>
                  <a:pt x="9751352" y="878201"/>
                  <a:pt x="9768495" y="1088571"/>
                </a:cubicBezTo>
                <a:cubicBezTo>
                  <a:pt x="9785638" y="1298941"/>
                  <a:pt x="9752552" y="1368969"/>
                  <a:pt x="9768495" y="1556657"/>
                </a:cubicBezTo>
                <a:cubicBezTo>
                  <a:pt x="9784438" y="1744345"/>
                  <a:pt x="9739762" y="1816162"/>
                  <a:pt x="9768495" y="1986643"/>
                </a:cubicBezTo>
                <a:cubicBezTo>
                  <a:pt x="9797228" y="2157124"/>
                  <a:pt x="9740740" y="2334850"/>
                  <a:pt x="9768495" y="2454729"/>
                </a:cubicBezTo>
                <a:cubicBezTo>
                  <a:pt x="9796250" y="2574608"/>
                  <a:pt x="9725191" y="2768216"/>
                  <a:pt x="9768495" y="2884714"/>
                </a:cubicBezTo>
                <a:cubicBezTo>
                  <a:pt x="9811799" y="3001212"/>
                  <a:pt x="9683354" y="3369001"/>
                  <a:pt x="9768495" y="3810000"/>
                </a:cubicBezTo>
                <a:cubicBezTo>
                  <a:pt x="9485288" y="3866802"/>
                  <a:pt x="9336212" y="3769174"/>
                  <a:pt x="9096193" y="3810000"/>
                </a:cubicBezTo>
                <a:cubicBezTo>
                  <a:pt x="8856174" y="3850826"/>
                  <a:pt x="8873644" y="3807785"/>
                  <a:pt x="8716945" y="3810000"/>
                </a:cubicBezTo>
                <a:cubicBezTo>
                  <a:pt x="8560246" y="3812215"/>
                  <a:pt x="8474727" y="3806604"/>
                  <a:pt x="8337698" y="3810000"/>
                </a:cubicBezTo>
                <a:cubicBezTo>
                  <a:pt x="8200669" y="3813396"/>
                  <a:pt x="8017511" y="3802094"/>
                  <a:pt x="7860765" y="3810000"/>
                </a:cubicBezTo>
                <a:cubicBezTo>
                  <a:pt x="7704019" y="3817906"/>
                  <a:pt x="7385130" y="3748510"/>
                  <a:pt x="7090778" y="3810000"/>
                </a:cubicBezTo>
                <a:cubicBezTo>
                  <a:pt x="6796426" y="3871490"/>
                  <a:pt x="6529357" y="3726067"/>
                  <a:pt x="6320791" y="3810000"/>
                </a:cubicBezTo>
                <a:cubicBezTo>
                  <a:pt x="6112225" y="3893933"/>
                  <a:pt x="5921489" y="3762699"/>
                  <a:pt x="5648489" y="3810000"/>
                </a:cubicBezTo>
                <a:cubicBezTo>
                  <a:pt x="5375489" y="3857301"/>
                  <a:pt x="5129279" y="3757904"/>
                  <a:pt x="4878501" y="3810000"/>
                </a:cubicBezTo>
                <a:cubicBezTo>
                  <a:pt x="4627723" y="3862096"/>
                  <a:pt x="4561631" y="3775423"/>
                  <a:pt x="4401569" y="3810000"/>
                </a:cubicBezTo>
                <a:cubicBezTo>
                  <a:pt x="4241507" y="3844577"/>
                  <a:pt x="3878401" y="3785014"/>
                  <a:pt x="3729267" y="3810000"/>
                </a:cubicBezTo>
                <a:cubicBezTo>
                  <a:pt x="3580133" y="3834986"/>
                  <a:pt x="3291024" y="3760360"/>
                  <a:pt x="3154649" y="3810000"/>
                </a:cubicBezTo>
                <a:cubicBezTo>
                  <a:pt x="3018274" y="3859640"/>
                  <a:pt x="2940500" y="3809106"/>
                  <a:pt x="2873087" y="3810000"/>
                </a:cubicBezTo>
                <a:cubicBezTo>
                  <a:pt x="2805674" y="3810894"/>
                  <a:pt x="2584164" y="3758966"/>
                  <a:pt x="2396154" y="3810000"/>
                </a:cubicBezTo>
                <a:cubicBezTo>
                  <a:pt x="2208144" y="3861034"/>
                  <a:pt x="2112037" y="3804460"/>
                  <a:pt x="2016907" y="3810000"/>
                </a:cubicBezTo>
                <a:cubicBezTo>
                  <a:pt x="1921777" y="3815540"/>
                  <a:pt x="1785216" y="3771918"/>
                  <a:pt x="1637659" y="3810000"/>
                </a:cubicBezTo>
                <a:cubicBezTo>
                  <a:pt x="1490102" y="3848082"/>
                  <a:pt x="1446260" y="3788740"/>
                  <a:pt x="1258412" y="3810000"/>
                </a:cubicBezTo>
                <a:cubicBezTo>
                  <a:pt x="1070564" y="3831260"/>
                  <a:pt x="1002462" y="3808550"/>
                  <a:pt x="879165" y="3810000"/>
                </a:cubicBezTo>
                <a:cubicBezTo>
                  <a:pt x="755868" y="3811450"/>
                  <a:pt x="735858" y="3794993"/>
                  <a:pt x="597602" y="3810000"/>
                </a:cubicBezTo>
                <a:cubicBezTo>
                  <a:pt x="459346" y="3825007"/>
                  <a:pt x="250490" y="3772105"/>
                  <a:pt x="0" y="3810000"/>
                </a:cubicBezTo>
                <a:cubicBezTo>
                  <a:pt x="-7209" y="3601546"/>
                  <a:pt x="24476" y="3475086"/>
                  <a:pt x="0" y="3380014"/>
                </a:cubicBezTo>
                <a:cubicBezTo>
                  <a:pt x="-24476" y="3284942"/>
                  <a:pt x="52934" y="3076628"/>
                  <a:pt x="0" y="2873829"/>
                </a:cubicBezTo>
                <a:cubicBezTo>
                  <a:pt x="-52934" y="2671030"/>
                  <a:pt x="1004" y="2487085"/>
                  <a:pt x="0" y="2291443"/>
                </a:cubicBezTo>
                <a:cubicBezTo>
                  <a:pt x="-1004" y="2095801"/>
                  <a:pt x="69144" y="1941539"/>
                  <a:pt x="0" y="1670957"/>
                </a:cubicBezTo>
                <a:cubicBezTo>
                  <a:pt x="-69144" y="1400375"/>
                  <a:pt x="32309" y="1321682"/>
                  <a:pt x="0" y="1164771"/>
                </a:cubicBezTo>
                <a:cubicBezTo>
                  <a:pt x="-32309" y="1007860"/>
                  <a:pt x="149" y="835613"/>
                  <a:pt x="0" y="734786"/>
                </a:cubicBezTo>
                <a:cubicBezTo>
                  <a:pt x="-149" y="633960"/>
                  <a:pt x="71196" y="221533"/>
                  <a:pt x="0" y="0"/>
                </a:cubicBezTo>
                <a:close/>
              </a:path>
              <a:path w="9768495" h="3810000" stroke="0" extrusionOk="0">
                <a:moveTo>
                  <a:pt x="0" y="0"/>
                </a:moveTo>
                <a:cubicBezTo>
                  <a:pt x="296517" y="-5182"/>
                  <a:pt x="376295" y="49298"/>
                  <a:pt x="672302" y="0"/>
                </a:cubicBezTo>
                <a:cubicBezTo>
                  <a:pt x="968309" y="-49298"/>
                  <a:pt x="896816" y="4935"/>
                  <a:pt x="1051550" y="0"/>
                </a:cubicBezTo>
                <a:cubicBezTo>
                  <a:pt x="1206284" y="-4935"/>
                  <a:pt x="1279751" y="36609"/>
                  <a:pt x="1430797" y="0"/>
                </a:cubicBezTo>
                <a:cubicBezTo>
                  <a:pt x="1581843" y="-36609"/>
                  <a:pt x="1680461" y="39218"/>
                  <a:pt x="1810045" y="0"/>
                </a:cubicBezTo>
                <a:cubicBezTo>
                  <a:pt x="1939629" y="-39218"/>
                  <a:pt x="2317978" y="52413"/>
                  <a:pt x="2580032" y="0"/>
                </a:cubicBezTo>
                <a:cubicBezTo>
                  <a:pt x="2842086" y="-52413"/>
                  <a:pt x="2884033" y="40491"/>
                  <a:pt x="3154649" y="0"/>
                </a:cubicBezTo>
                <a:cubicBezTo>
                  <a:pt x="3425265" y="-40491"/>
                  <a:pt x="3642939" y="52874"/>
                  <a:pt x="3826952" y="0"/>
                </a:cubicBezTo>
                <a:cubicBezTo>
                  <a:pt x="4010965" y="-52874"/>
                  <a:pt x="4091368" y="49328"/>
                  <a:pt x="4303884" y="0"/>
                </a:cubicBezTo>
                <a:cubicBezTo>
                  <a:pt x="4516400" y="-49328"/>
                  <a:pt x="4619174" y="9780"/>
                  <a:pt x="4780816" y="0"/>
                </a:cubicBezTo>
                <a:cubicBezTo>
                  <a:pt x="4942458" y="-9780"/>
                  <a:pt x="5107561" y="42059"/>
                  <a:pt x="5355434" y="0"/>
                </a:cubicBezTo>
                <a:cubicBezTo>
                  <a:pt x="5603307" y="-42059"/>
                  <a:pt x="5926750" y="34855"/>
                  <a:pt x="6125421" y="0"/>
                </a:cubicBezTo>
                <a:cubicBezTo>
                  <a:pt x="6324092" y="-34855"/>
                  <a:pt x="6533361" y="90242"/>
                  <a:pt x="6895408" y="0"/>
                </a:cubicBezTo>
                <a:cubicBezTo>
                  <a:pt x="7257455" y="-90242"/>
                  <a:pt x="7086257" y="19695"/>
                  <a:pt x="7176971" y="0"/>
                </a:cubicBezTo>
                <a:cubicBezTo>
                  <a:pt x="7267685" y="-19695"/>
                  <a:pt x="7626763" y="41607"/>
                  <a:pt x="7849273" y="0"/>
                </a:cubicBezTo>
                <a:cubicBezTo>
                  <a:pt x="8071783" y="-41607"/>
                  <a:pt x="8407234" y="24065"/>
                  <a:pt x="8619260" y="0"/>
                </a:cubicBezTo>
                <a:cubicBezTo>
                  <a:pt x="8831286" y="-24065"/>
                  <a:pt x="8974462" y="19892"/>
                  <a:pt x="9096193" y="0"/>
                </a:cubicBezTo>
                <a:cubicBezTo>
                  <a:pt x="9217924" y="-19892"/>
                  <a:pt x="9440908" y="25549"/>
                  <a:pt x="9768495" y="0"/>
                </a:cubicBezTo>
                <a:cubicBezTo>
                  <a:pt x="9839104" y="270654"/>
                  <a:pt x="9751299" y="373600"/>
                  <a:pt x="9768495" y="620486"/>
                </a:cubicBezTo>
                <a:cubicBezTo>
                  <a:pt x="9785691" y="867372"/>
                  <a:pt x="9745487" y="971249"/>
                  <a:pt x="9768495" y="1240971"/>
                </a:cubicBezTo>
                <a:cubicBezTo>
                  <a:pt x="9791503" y="1510693"/>
                  <a:pt x="9719339" y="1689106"/>
                  <a:pt x="9768495" y="1861457"/>
                </a:cubicBezTo>
                <a:cubicBezTo>
                  <a:pt x="9817651" y="2033808"/>
                  <a:pt x="9752871" y="2327506"/>
                  <a:pt x="9768495" y="2481943"/>
                </a:cubicBezTo>
                <a:cubicBezTo>
                  <a:pt x="9784119" y="2636380"/>
                  <a:pt x="9737473" y="2872651"/>
                  <a:pt x="9768495" y="3064329"/>
                </a:cubicBezTo>
                <a:cubicBezTo>
                  <a:pt x="9799517" y="3256007"/>
                  <a:pt x="9701542" y="3486999"/>
                  <a:pt x="9768495" y="3810000"/>
                </a:cubicBezTo>
                <a:cubicBezTo>
                  <a:pt x="9560913" y="3847263"/>
                  <a:pt x="9489804" y="3783344"/>
                  <a:pt x="9291563" y="3810000"/>
                </a:cubicBezTo>
                <a:cubicBezTo>
                  <a:pt x="9093322" y="3836656"/>
                  <a:pt x="8871151" y="3724885"/>
                  <a:pt x="8521575" y="3810000"/>
                </a:cubicBezTo>
                <a:cubicBezTo>
                  <a:pt x="8171999" y="3895115"/>
                  <a:pt x="8159672" y="3809567"/>
                  <a:pt x="8044643" y="3810000"/>
                </a:cubicBezTo>
                <a:cubicBezTo>
                  <a:pt x="7929614" y="3810433"/>
                  <a:pt x="7667761" y="3772325"/>
                  <a:pt x="7372341" y="3810000"/>
                </a:cubicBezTo>
                <a:cubicBezTo>
                  <a:pt x="7076921" y="3847675"/>
                  <a:pt x="7083572" y="3794746"/>
                  <a:pt x="6895408" y="3810000"/>
                </a:cubicBezTo>
                <a:cubicBezTo>
                  <a:pt x="6707244" y="3825254"/>
                  <a:pt x="6503316" y="3802831"/>
                  <a:pt x="6320791" y="3810000"/>
                </a:cubicBezTo>
                <a:cubicBezTo>
                  <a:pt x="6138266" y="3817169"/>
                  <a:pt x="6110280" y="3797854"/>
                  <a:pt x="6039228" y="3810000"/>
                </a:cubicBezTo>
                <a:cubicBezTo>
                  <a:pt x="5968176" y="3822146"/>
                  <a:pt x="5809261" y="3791223"/>
                  <a:pt x="5659981" y="3810000"/>
                </a:cubicBezTo>
                <a:cubicBezTo>
                  <a:pt x="5510701" y="3828777"/>
                  <a:pt x="5439393" y="3796882"/>
                  <a:pt x="5378418" y="3810000"/>
                </a:cubicBezTo>
                <a:cubicBezTo>
                  <a:pt x="5317443" y="3823118"/>
                  <a:pt x="4783265" y="3718446"/>
                  <a:pt x="4608431" y="3810000"/>
                </a:cubicBezTo>
                <a:cubicBezTo>
                  <a:pt x="4433597" y="3901554"/>
                  <a:pt x="4315425" y="3786561"/>
                  <a:pt x="4033814" y="3810000"/>
                </a:cubicBezTo>
                <a:cubicBezTo>
                  <a:pt x="3752203" y="3833439"/>
                  <a:pt x="3612741" y="3793544"/>
                  <a:pt x="3459196" y="3810000"/>
                </a:cubicBezTo>
                <a:cubicBezTo>
                  <a:pt x="3305651" y="3826456"/>
                  <a:pt x="3270178" y="3783896"/>
                  <a:pt x="3177634" y="3810000"/>
                </a:cubicBezTo>
                <a:cubicBezTo>
                  <a:pt x="3085090" y="3836104"/>
                  <a:pt x="2889082" y="3776767"/>
                  <a:pt x="2798387" y="3810000"/>
                </a:cubicBezTo>
                <a:cubicBezTo>
                  <a:pt x="2707692" y="3843233"/>
                  <a:pt x="2322004" y="3805678"/>
                  <a:pt x="2126084" y="3810000"/>
                </a:cubicBezTo>
                <a:cubicBezTo>
                  <a:pt x="1930164" y="3814322"/>
                  <a:pt x="1858257" y="3778644"/>
                  <a:pt x="1746837" y="3810000"/>
                </a:cubicBezTo>
                <a:cubicBezTo>
                  <a:pt x="1635417" y="3841356"/>
                  <a:pt x="1459978" y="3800279"/>
                  <a:pt x="1269904" y="3810000"/>
                </a:cubicBezTo>
                <a:cubicBezTo>
                  <a:pt x="1079830" y="3819721"/>
                  <a:pt x="673230" y="3808735"/>
                  <a:pt x="499917" y="3810000"/>
                </a:cubicBezTo>
                <a:cubicBezTo>
                  <a:pt x="326604" y="3811265"/>
                  <a:pt x="157978" y="3767877"/>
                  <a:pt x="0" y="3810000"/>
                </a:cubicBezTo>
                <a:cubicBezTo>
                  <a:pt x="-36184" y="3607365"/>
                  <a:pt x="54501" y="3520772"/>
                  <a:pt x="0" y="3341914"/>
                </a:cubicBezTo>
                <a:cubicBezTo>
                  <a:pt x="-54501" y="3163056"/>
                  <a:pt x="12446" y="2880003"/>
                  <a:pt x="0" y="2721429"/>
                </a:cubicBezTo>
                <a:cubicBezTo>
                  <a:pt x="-12446" y="2562855"/>
                  <a:pt x="18035" y="2422750"/>
                  <a:pt x="0" y="2253343"/>
                </a:cubicBezTo>
                <a:cubicBezTo>
                  <a:pt x="-18035" y="2083936"/>
                  <a:pt x="9336" y="1946665"/>
                  <a:pt x="0" y="1747157"/>
                </a:cubicBezTo>
                <a:cubicBezTo>
                  <a:pt x="-9336" y="1547649"/>
                  <a:pt x="42926" y="1380101"/>
                  <a:pt x="0" y="1240971"/>
                </a:cubicBezTo>
                <a:cubicBezTo>
                  <a:pt x="-42926" y="1101841"/>
                  <a:pt x="3455" y="1000241"/>
                  <a:pt x="0" y="772886"/>
                </a:cubicBezTo>
                <a:cubicBezTo>
                  <a:pt x="-3455" y="545531"/>
                  <a:pt x="38778" y="249865"/>
                  <a:pt x="0" y="0"/>
                </a:cubicBezTo>
                <a:close/>
              </a:path>
            </a:pathLst>
          </a:custGeom>
          <a:ln>
            <a:solidFill>
              <a:srgbClr val="039D8F"/>
            </a:solidFill>
            <a:extLst>
              <a:ext uri="{C807C97D-BFC1-408E-A445-0C87EB9F89A2}">
                <ask:lineSketchStyleProps xmlns:ask="http://schemas.microsoft.com/office/drawing/2018/sketchyshapes" sd="1841430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373976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طيل: زوايا مستديرة 51">
            <a:hlinkClick r:id="rId3" action="ppaction://hlinksldjump"/>
            <a:extLst>
              <a:ext uri="{FF2B5EF4-FFF2-40B4-BE49-F238E27FC236}">
                <a16:creationId xmlns:a16="http://schemas.microsoft.com/office/drawing/2014/main" id="{ED981F96-63D1-780B-8C1E-4D9247EED664}"/>
              </a:ext>
            </a:extLst>
          </p:cNvPr>
          <p:cNvSpPr/>
          <p:nvPr/>
        </p:nvSpPr>
        <p:spPr>
          <a:xfrm>
            <a:off x="5119639" y="4156826"/>
            <a:ext cx="6562724" cy="757900"/>
          </a:xfrm>
          <a:prstGeom prst="roundRect">
            <a:avLst>
              <a:gd name="adj" fmla="val 103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ar-SA" dirty="0">
                <a:solidFill>
                  <a:schemeClr val="tx1"/>
                </a:solidFill>
              </a:rPr>
              <a:t>..........................................................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رسم 1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49EADD39-BE3E-1B71-3C59-AEA756B46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BF1DDB6-8D51-E207-E77A-89663097F3E1}"/>
              </a:ext>
            </a:extLst>
          </p:cNvPr>
          <p:cNvGrpSpPr/>
          <p:nvPr/>
        </p:nvGrpSpPr>
        <p:grpSpPr>
          <a:xfrm>
            <a:off x="4552026" y="989595"/>
            <a:ext cx="7202747" cy="1550405"/>
            <a:chOff x="2751905" y="1073980"/>
            <a:chExt cx="7591201" cy="1471059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7798F27C-A5E5-09C5-954E-5254D1E4DAE8}"/>
                </a:ext>
              </a:extLst>
            </p:cNvPr>
            <p:cNvSpPr/>
            <p:nvPr/>
          </p:nvSpPr>
          <p:spPr>
            <a:xfrm>
              <a:off x="2751905" y="1313580"/>
              <a:ext cx="7591201" cy="1231459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إذا ركبت العجلة الدوارة ،فأن بعدك عن مركز دوانه يكون ثابتاً ، </a:t>
              </a:r>
            </a:p>
            <a:p>
              <a:pPr algn="ctr">
                <a:lnSpc>
                  <a:spcPct val="150000"/>
                </a:lnSpc>
              </a:pP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فإذا كانت المسافة بين موقعك ومركزها </a:t>
              </a:r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44 ft </a:t>
              </a: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endParaRPr lang="ar-SA" sz="1800" b="1" i="1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sp>
          <p:nvSpPr>
            <p:cNvPr id="8" name="مستطيل: زوايا قطرية مستديرة 7">
              <a:extLst>
                <a:ext uri="{FF2B5EF4-FFF2-40B4-BE49-F238E27FC236}">
                  <a16:creationId xmlns:a16="http://schemas.microsoft.com/office/drawing/2014/main" id="{15C84546-8D3D-2FD5-33A3-6737A482E268}"/>
                </a:ext>
              </a:extLst>
            </p:cNvPr>
            <p:cNvSpPr/>
            <p:nvPr/>
          </p:nvSpPr>
          <p:spPr>
            <a:xfrm>
              <a:off x="8191501" y="107398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الأول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C8D32EF9-B03A-E940-46FE-7F8F8D25A4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247" y="1242118"/>
            <a:ext cx="3012155" cy="421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مستطيل: زوايا مستديرة 18">
            <a:hlinkClick r:id="rId3" action="ppaction://hlinksldjump"/>
            <a:extLst>
              <a:ext uri="{FF2B5EF4-FFF2-40B4-BE49-F238E27FC236}">
                <a16:creationId xmlns:a16="http://schemas.microsoft.com/office/drawing/2014/main" id="{F7F91167-7805-341B-331A-79B54C3B6726}"/>
              </a:ext>
            </a:extLst>
          </p:cNvPr>
          <p:cNvSpPr/>
          <p:nvPr/>
        </p:nvSpPr>
        <p:spPr>
          <a:xfrm>
            <a:off x="5119639" y="3097274"/>
            <a:ext cx="6562724" cy="757900"/>
          </a:xfrm>
          <a:prstGeom prst="roundRect">
            <a:avLst>
              <a:gd name="adj" fmla="val 103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ar-SA" dirty="0">
                <a:solidFill>
                  <a:schemeClr val="tx1"/>
                </a:solidFill>
              </a:rPr>
              <a:t>..........................................................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60E72BB4-F7F5-1F46-ED6E-2E0E50C5F018}"/>
              </a:ext>
            </a:extLst>
          </p:cNvPr>
          <p:cNvSpPr txBox="1"/>
          <p:nvPr/>
        </p:nvSpPr>
        <p:spPr>
          <a:xfrm>
            <a:off x="8625759" y="3323824"/>
            <a:ext cx="3012155" cy="408623"/>
          </a:xfrm>
          <a:prstGeom prst="roundRect">
            <a:avLst/>
          </a:prstGeom>
          <a:solidFill>
            <a:srgbClr val="039D8F"/>
          </a:solidFill>
          <a:ln>
            <a:solidFill>
              <a:srgbClr val="F3F3F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طول القطر يساوي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A2FCD6A4-E422-C6AE-6B6F-646F64FBF489}"/>
              </a:ext>
            </a:extLst>
          </p:cNvPr>
          <p:cNvSpPr txBox="1"/>
          <p:nvPr/>
        </p:nvSpPr>
        <p:spPr>
          <a:xfrm>
            <a:off x="8625759" y="4331465"/>
            <a:ext cx="3012155" cy="408623"/>
          </a:xfrm>
          <a:prstGeom prst="roundRect">
            <a:avLst/>
          </a:prstGeom>
          <a:solidFill>
            <a:srgbClr val="039D8F"/>
          </a:solidFill>
          <a:ln>
            <a:solidFill>
              <a:srgbClr val="F3F3F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محيط الدائرة يساوي تقريباً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" name="btnInknoeActivityCp2">
            <a:extLst>
              <a:ext uri="{FF2B5EF4-FFF2-40B4-BE49-F238E27FC236}">
                <a16:creationId xmlns:a16="http://schemas.microsoft.com/office/drawing/2014/main" id="{D096EE57-6CF1-E25B-58B6-D56A7F19FA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38" y="348021"/>
            <a:ext cx="1267962" cy="33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5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0EF8B52-BE7C-0C66-D7D5-CFFC2ED36035}"/>
              </a:ext>
            </a:extLst>
          </p:cNvPr>
          <p:cNvGrpSpPr/>
          <p:nvPr/>
        </p:nvGrpSpPr>
        <p:grpSpPr>
          <a:xfrm>
            <a:off x="5958282" y="948204"/>
            <a:ext cx="5685078" cy="1389580"/>
            <a:chOff x="4727326" y="1110130"/>
            <a:chExt cx="5685078" cy="1318466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F5EDEF8-A453-40B2-37A7-4581DA1E626A}"/>
                </a:ext>
              </a:extLst>
            </p:cNvPr>
            <p:cNvSpPr/>
            <p:nvPr/>
          </p:nvSpPr>
          <p:spPr>
            <a:xfrm>
              <a:off x="4727326" y="1393263"/>
              <a:ext cx="5685078" cy="1035333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نصف قطر البيتزا في الشكل المجاور يساوي : </a:t>
              </a:r>
              <a:endParaRPr lang="ar-SA" sz="1800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487E5DDA-AC5E-335E-47DC-86C169F835FA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الثاني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AAA89B61-9181-3847-D650-557E428A32E3}"/>
              </a:ext>
            </a:extLst>
          </p:cNvPr>
          <p:cNvGrpSpPr/>
          <p:nvPr/>
        </p:nvGrpSpPr>
        <p:grpSpPr>
          <a:xfrm>
            <a:off x="9234882" y="3088759"/>
            <a:ext cx="2405225" cy="670558"/>
            <a:chOff x="8499166" y="3703322"/>
            <a:chExt cx="2405225" cy="670558"/>
          </a:xfrm>
        </p:grpSpPr>
        <p:sp>
          <p:nvSpPr>
            <p:cNvPr id="8" name="مستطيل: زوايا قطرية مستديرة 7">
              <a:extLst>
                <a:ext uri="{FF2B5EF4-FFF2-40B4-BE49-F238E27FC236}">
                  <a16:creationId xmlns:a16="http://schemas.microsoft.com/office/drawing/2014/main" id="{F99625C6-9582-5516-151C-3DF9207E3789}"/>
                </a:ext>
              </a:extLst>
            </p:cNvPr>
            <p:cNvSpPr/>
            <p:nvPr/>
          </p:nvSpPr>
          <p:spPr>
            <a:xfrm>
              <a:off x="84991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99CB7919-3958-E751-B643-E74FDD33734C}"/>
                </a:ext>
              </a:extLst>
            </p:cNvPr>
            <p:cNvGrpSpPr/>
            <p:nvPr/>
          </p:nvGrpSpPr>
          <p:grpSpPr>
            <a:xfrm>
              <a:off x="10191749" y="3800571"/>
              <a:ext cx="531023" cy="453876"/>
              <a:chOff x="10191749" y="3800571"/>
              <a:chExt cx="531023" cy="453876"/>
            </a:xfrm>
          </p:grpSpPr>
          <p:sp>
            <p:nvSpPr>
              <p:cNvPr id="25" name="مستطيل: زوايا قطرية مستديرة 24">
                <a:extLst>
                  <a:ext uri="{FF2B5EF4-FFF2-40B4-BE49-F238E27FC236}">
                    <a16:creationId xmlns:a16="http://schemas.microsoft.com/office/drawing/2014/main" id="{0BBBE698-1B67-16F7-8419-55EFA5DE9A34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2B17AD91-FCC0-83F7-8507-5798B8DF1CC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22FC1709-5CD3-CA27-B4FB-B38E56D6D9B3}"/>
                </a:ext>
              </a:extLst>
            </p:cNvPr>
            <p:cNvSpPr txBox="1"/>
            <p:nvPr/>
          </p:nvSpPr>
          <p:spPr>
            <a:xfrm>
              <a:off x="8634341" y="3879599"/>
              <a:ext cx="15112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Irancell Medium" panose="02000504000000020004" pitchFamily="2" charset="-78"/>
                  <a:cs typeface="Irancell Medium" panose="02000504000000020004" pitchFamily="2" charset="-78"/>
                </a:rPr>
                <a:t>5 in    </a:t>
              </a:r>
              <a:endParaRPr lang="en-US" dirty="0"/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5F5D1B06-D246-1E3B-5C80-156D0F1D8236}"/>
              </a:ext>
            </a:extLst>
          </p:cNvPr>
          <p:cNvGrpSpPr/>
          <p:nvPr/>
        </p:nvGrpSpPr>
        <p:grpSpPr>
          <a:xfrm>
            <a:off x="9234881" y="4189141"/>
            <a:ext cx="2405225" cy="670558"/>
            <a:chOff x="8499165" y="4803704"/>
            <a:chExt cx="2405225" cy="670558"/>
          </a:xfrm>
        </p:grpSpPr>
        <p:sp>
          <p:nvSpPr>
            <p:cNvPr id="10" name="مستطيل: زوايا قطرية مستديرة 9">
              <a:extLst>
                <a:ext uri="{FF2B5EF4-FFF2-40B4-BE49-F238E27FC236}">
                  <a16:creationId xmlns:a16="http://schemas.microsoft.com/office/drawing/2014/main" id="{DB1B63CA-13D5-BF18-98B3-89A80EDD5F19}"/>
                </a:ext>
              </a:extLst>
            </p:cNvPr>
            <p:cNvSpPr/>
            <p:nvPr/>
          </p:nvSpPr>
          <p:spPr>
            <a:xfrm>
              <a:off x="8499165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1753698C-2263-5D0E-167C-18CCA800844B}"/>
                </a:ext>
              </a:extLst>
            </p:cNvPr>
            <p:cNvGrpSpPr/>
            <p:nvPr/>
          </p:nvGrpSpPr>
          <p:grpSpPr>
            <a:xfrm>
              <a:off x="10191749" y="4906529"/>
              <a:ext cx="531023" cy="453876"/>
              <a:chOff x="10191749" y="3800571"/>
              <a:chExt cx="531023" cy="453876"/>
            </a:xfrm>
          </p:grpSpPr>
          <p:sp>
            <p:nvSpPr>
              <p:cNvPr id="36" name="مستطيل: زوايا قطرية مستديرة 35">
                <a:extLst>
                  <a:ext uri="{FF2B5EF4-FFF2-40B4-BE49-F238E27FC236}">
                    <a16:creationId xmlns:a16="http://schemas.microsoft.com/office/drawing/2014/main" id="{2B57D8EB-5691-174A-2008-56D874A4F7DD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7" name="مربع نص 36">
                <a:extLst>
                  <a:ext uri="{FF2B5EF4-FFF2-40B4-BE49-F238E27FC236}">
                    <a16:creationId xmlns:a16="http://schemas.microsoft.com/office/drawing/2014/main" id="{D3A0223A-2A38-691A-223D-08E24520522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C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B256FB01-05B0-E9E3-FE28-EC008D509C7B}"/>
                </a:ext>
              </a:extLst>
            </p:cNvPr>
            <p:cNvSpPr txBox="1"/>
            <p:nvPr/>
          </p:nvSpPr>
          <p:spPr>
            <a:xfrm>
              <a:off x="8634341" y="4948801"/>
              <a:ext cx="15461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14 in   </a:t>
              </a:r>
              <a:endParaRPr lang="en-US" dirty="0"/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1A7BF4F9-6BEE-F714-B023-1E0EBDF994A6}"/>
              </a:ext>
            </a:extLst>
          </p:cNvPr>
          <p:cNvGrpSpPr/>
          <p:nvPr/>
        </p:nvGrpSpPr>
        <p:grpSpPr>
          <a:xfrm>
            <a:off x="5958282" y="3088759"/>
            <a:ext cx="2405225" cy="670558"/>
            <a:chOff x="5222566" y="3703322"/>
            <a:chExt cx="2405225" cy="670558"/>
          </a:xfrm>
        </p:grpSpPr>
        <p:sp>
          <p:nvSpPr>
            <p:cNvPr id="11" name="مستطيل: زوايا قطرية مستديرة 10">
              <a:extLst>
                <a:ext uri="{FF2B5EF4-FFF2-40B4-BE49-F238E27FC236}">
                  <a16:creationId xmlns:a16="http://schemas.microsoft.com/office/drawing/2014/main" id="{BA366589-9F47-B9CF-B9F7-1A2196BB605B}"/>
                </a:ext>
              </a:extLst>
            </p:cNvPr>
            <p:cNvSpPr/>
            <p:nvPr/>
          </p:nvSpPr>
          <p:spPr>
            <a:xfrm>
              <a:off x="52225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F97447F-8BA8-3F4E-02BF-D681B3DF567D}"/>
                </a:ext>
              </a:extLst>
            </p:cNvPr>
            <p:cNvGrpSpPr/>
            <p:nvPr/>
          </p:nvGrpSpPr>
          <p:grpSpPr>
            <a:xfrm>
              <a:off x="6941446" y="3800571"/>
              <a:ext cx="531023" cy="453876"/>
              <a:chOff x="10191749" y="3800571"/>
              <a:chExt cx="531023" cy="453876"/>
            </a:xfrm>
          </p:grpSpPr>
          <p:sp>
            <p:nvSpPr>
              <p:cNvPr id="30" name="مستطيل: زوايا قطرية مستديرة 29">
                <a:extLst>
                  <a:ext uri="{FF2B5EF4-FFF2-40B4-BE49-F238E27FC236}">
                    <a16:creationId xmlns:a16="http://schemas.microsoft.com/office/drawing/2014/main" id="{7D7D3954-7107-FEFC-956C-979113CF8A21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1" name="مربع نص 30">
                <a:extLst>
                  <a:ext uri="{FF2B5EF4-FFF2-40B4-BE49-F238E27FC236}">
                    <a16:creationId xmlns:a16="http://schemas.microsoft.com/office/drawing/2014/main" id="{7C941E73-5B48-35A4-5078-A59F9FB61877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B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ADB89481-192E-1F88-90EA-4C2AC6FCE780}"/>
                </a:ext>
              </a:extLst>
            </p:cNvPr>
            <p:cNvSpPr txBox="1"/>
            <p:nvPr/>
          </p:nvSpPr>
          <p:spPr>
            <a:xfrm>
              <a:off x="5329715" y="3879599"/>
              <a:ext cx="1588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7 in    </a:t>
              </a:r>
              <a:endParaRPr lang="en-US" dirty="0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7E48FCC6-2B36-B54B-9DAF-91E590C41CC5}"/>
              </a:ext>
            </a:extLst>
          </p:cNvPr>
          <p:cNvGrpSpPr/>
          <p:nvPr/>
        </p:nvGrpSpPr>
        <p:grpSpPr>
          <a:xfrm>
            <a:off x="5958282" y="4189141"/>
            <a:ext cx="2405225" cy="670558"/>
            <a:chOff x="5222566" y="4803704"/>
            <a:chExt cx="2405225" cy="670558"/>
          </a:xfrm>
        </p:grpSpPr>
        <p:sp>
          <p:nvSpPr>
            <p:cNvPr id="12" name="مستطيل: زوايا قطرية مستديرة 11">
              <a:extLst>
                <a:ext uri="{FF2B5EF4-FFF2-40B4-BE49-F238E27FC236}">
                  <a16:creationId xmlns:a16="http://schemas.microsoft.com/office/drawing/2014/main" id="{7E606CEC-0759-9DFA-59A9-789517D4F8B8}"/>
                </a:ext>
              </a:extLst>
            </p:cNvPr>
            <p:cNvSpPr/>
            <p:nvPr/>
          </p:nvSpPr>
          <p:spPr>
            <a:xfrm>
              <a:off x="5222566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6DF6F4AB-7A18-FD2F-877B-7C7D6D28C0FD}"/>
                </a:ext>
              </a:extLst>
            </p:cNvPr>
            <p:cNvGrpSpPr/>
            <p:nvPr/>
          </p:nvGrpSpPr>
          <p:grpSpPr>
            <a:xfrm>
              <a:off x="6935817" y="4912045"/>
              <a:ext cx="531023" cy="453876"/>
              <a:chOff x="10191749" y="3800571"/>
              <a:chExt cx="531023" cy="453876"/>
            </a:xfrm>
          </p:grpSpPr>
          <p:sp>
            <p:nvSpPr>
              <p:cNvPr id="33" name="مستطيل: زوايا قطرية مستديرة 32">
                <a:extLst>
                  <a:ext uri="{FF2B5EF4-FFF2-40B4-BE49-F238E27FC236}">
                    <a16:creationId xmlns:a16="http://schemas.microsoft.com/office/drawing/2014/main" id="{45D247B2-9B2D-0A5A-EA4D-5DB46DABCCAF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4" name="مربع نص 33">
                <a:extLst>
                  <a:ext uri="{FF2B5EF4-FFF2-40B4-BE49-F238E27FC236}">
                    <a16:creationId xmlns:a16="http://schemas.microsoft.com/office/drawing/2014/main" id="{5B555160-A054-A784-6AFA-B2D672E34B1F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BC439DC1-97BE-D7B6-18EF-3313AA4BFB5E}"/>
                </a:ext>
              </a:extLst>
            </p:cNvPr>
            <p:cNvSpPr txBox="1"/>
            <p:nvPr/>
          </p:nvSpPr>
          <p:spPr>
            <a:xfrm>
              <a:off x="5317559" y="4948801"/>
              <a:ext cx="16001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28 in   </a:t>
              </a:r>
              <a:endParaRPr lang="en-US" dirty="0"/>
            </a:p>
          </p:txBody>
        </p:sp>
      </p:grpSp>
      <p:pic>
        <p:nvPicPr>
          <p:cNvPr id="56" name="صورة 55">
            <a:extLst>
              <a:ext uri="{FF2B5EF4-FFF2-40B4-BE49-F238E27FC236}">
                <a16:creationId xmlns:a16="http://schemas.microsoft.com/office/drawing/2014/main" id="{3ED72C63-0DE5-6B4E-7992-3E0B88D458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141" y="1813544"/>
            <a:ext cx="3714243" cy="3291856"/>
          </a:xfrm>
          <a:prstGeom prst="rect">
            <a:avLst/>
          </a:prstGeom>
        </p:spPr>
      </p:pic>
      <p:pic>
        <p:nvPicPr>
          <p:cNvPr id="3" name="رسم 2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977F788A-258C-B557-80CF-811976566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pic>
        <p:nvPicPr>
          <p:cNvPr id="54" name="btnInknoeActivityCp2">
            <a:extLst>
              <a:ext uri="{FF2B5EF4-FFF2-40B4-BE49-F238E27FC236}">
                <a16:creationId xmlns:a16="http://schemas.microsoft.com/office/drawing/2014/main" id="{57222334-AC37-CA3B-7AE7-484540D81F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13" y="367721"/>
            <a:ext cx="1275899" cy="3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4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0EF8B52-BE7C-0C66-D7D5-CFFC2ED36035}"/>
              </a:ext>
            </a:extLst>
          </p:cNvPr>
          <p:cNvGrpSpPr/>
          <p:nvPr/>
        </p:nvGrpSpPr>
        <p:grpSpPr>
          <a:xfrm>
            <a:off x="5958282" y="948204"/>
            <a:ext cx="5685078" cy="1389580"/>
            <a:chOff x="4727326" y="1110130"/>
            <a:chExt cx="5685078" cy="1318466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F5EDEF8-A453-40B2-37A7-4581DA1E626A}"/>
                </a:ext>
              </a:extLst>
            </p:cNvPr>
            <p:cNvSpPr/>
            <p:nvPr/>
          </p:nvSpPr>
          <p:spPr>
            <a:xfrm>
              <a:off x="4727326" y="1393263"/>
              <a:ext cx="5685078" cy="1035333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محيط البيتزا في الشكل المجاور يساوي : </a:t>
              </a:r>
              <a:endParaRPr lang="ar-SA" sz="1800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487E5DDA-AC5E-335E-47DC-86C169F835FA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الثالث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AAA89B61-9181-3847-D650-557E428A32E3}"/>
              </a:ext>
            </a:extLst>
          </p:cNvPr>
          <p:cNvGrpSpPr/>
          <p:nvPr/>
        </p:nvGrpSpPr>
        <p:grpSpPr>
          <a:xfrm>
            <a:off x="9234882" y="3088759"/>
            <a:ext cx="2405225" cy="670558"/>
            <a:chOff x="8499166" y="3703322"/>
            <a:chExt cx="2405225" cy="670558"/>
          </a:xfrm>
        </p:grpSpPr>
        <p:sp>
          <p:nvSpPr>
            <p:cNvPr id="8" name="مستطيل: زوايا قطرية مستديرة 7">
              <a:extLst>
                <a:ext uri="{FF2B5EF4-FFF2-40B4-BE49-F238E27FC236}">
                  <a16:creationId xmlns:a16="http://schemas.microsoft.com/office/drawing/2014/main" id="{F99625C6-9582-5516-151C-3DF9207E3789}"/>
                </a:ext>
              </a:extLst>
            </p:cNvPr>
            <p:cNvSpPr/>
            <p:nvPr/>
          </p:nvSpPr>
          <p:spPr>
            <a:xfrm>
              <a:off x="84991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99CB7919-3958-E751-B643-E74FDD33734C}"/>
                </a:ext>
              </a:extLst>
            </p:cNvPr>
            <p:cNvGrpSpPr/>
            <p:nvPr/>
          </p:nvGrpSpPr>
          <p:grpSpPr>
            <a:xfrm>
              <a:off x="10191749" y="3800571"/>
              <a:ext cx="531023" cy="453876"/>
              <a:chOff x="10191749" y="3800571"/>
              <a:chExt cx="531023" cy="453876"/>
            </a:xfrm>
          </p:grpSpPr>
          <p:sp>
            <p:nvSpPr>
              <p:cNvPr id="25" name="مستطيل: زوايا قطرية مستديرة 24">
                <a:extLst>
                  <a:ext uri="{FF2B5EF4-FFF2-40B4-BE49-F238E27FC236}">
                    <a16:creationId xmlns:a16="http://schemas.microsoft.com/office/drawing/2014/main" id="{0BBBE698-1B67-16F7-8419-55EFA5DE9A34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2B17AD91-FCC0-83F7-8507-5798B8DF1CC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22FC1709-5CD3-CA27-B4FB-B38E56D6D9B3}"/>
                </a:ext>
              </a:extLst>
            </p:cNvPr>
            <p:cNvSpPr txBox="1"/>
            <p:nvPr/>
          </p:nvSpPr>
          <p:spPr>
            <a:xfrm>
              <a:off x="8634341" y="3879599"/>
              <a:ext cx="15112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Irancell Medium" panose="02000504000000020004" pitchFamily="2" charset="-78"/>
                  <a:cs typeface="Irancell Medium" panose="02000504000000020004" pitchFamily="2" charset="-78"/>
                </a:rPr>
                <a:t>87.97 in    </a:t>
              </a:r>
              <a:endParaRPr lang="en-US" dirty="0"/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5F5D1B06-D246-1E3B-5C80-156D0F1D8236}"/>
              </a:ext>
            </a:extLst>
          </p:cNvPr>
          <p:cNvGrpSpPr/>
          <p:nvPr/>
        </p:nvGrpSpPr>
        <p:grpSpPr>
          <a:xfrm>
            <a:off x="9234881" y="4189141"/>
            <a:ext cx="2405225" cy="670558"/>
            <a:chOff x="8499165" y="4803704"/>
            <a:chExt cx="2405225" cy="670558"/>
          </a:xfrm>
        </p:grpSpPr>
        <p:sp>
          <p:nvSpPr>
            <p:cNvPr id="10" name="مستطيل: زوايا قطرية مستديرة 9">
              <a:extLst>
                <a:ext uri="{FF2B5EF4-FFF2-40B4-BE49-F238E27FC236}">
                  <a16:creationId xmlns:a16="http://schemas.microsoft.com/office/drawing/2014/main" id="{DB1B63CA-13D5-BF18-98B3-89A80EDD5F19}"/>
                </a:ext>
              </a:extLst>
            </p:cNvPr>
            <p:cNvSpPr/>
            <p:nvPr/>
          </p:nvSpPr>
          <p:spPr>
            <a:xfrm>
              <a:off x="8499165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1753698C-2263-5D0E-167C-18CCA800844B}"/>
                </a:ext>
              </a:extLst>
            </p:cNvPr>
            <p:cNvGrpSpPr/>
            <p:nvPr/>
          </p:nvGrpSpPr>
          <p:grpSpPr>
            <a:xfrm>
              <a:off x="10191749" y="4906529"/>
              <a:ext cx="531023" cy="453876"/>
              <a:chOff x="10191749" y="3800571"/>
              <a:chExt cx="531023" cy="453876"/>
            </a:xfrm>
          </p:grpSpPr>
          <p:sp>
            <p:nvSpPr>
              <p:cNvPr id="36" name="مستطيل: زوايا قطرية مستديرة 35">
                <a:extLst>
                  <a:ext uri="{FF2B5EF4-FFF2-40B4-BE49-F238E27FC236}">
                    <a16:creationId xmlns:a16="http://schemas.microsoft.com/office/drawing/2014/main" id="{2B57D8EB-5691-174A-2008-56D874A4F7DD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7" name="مربع نص 36">
                <a:extLst>
                  <a:ext uri="{FF2B5EF4-FFF2-40B4-BE49-F238E27FC236}">
                    <a16:creationId xmlns:a16="http://schemas.microsoft.com/office/drawing/2014/main" id="{D3A0223A-2A38-691A-223D-08E24520522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C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B256FB01-05B0-E9E3-FE28-EC008D509C7B}"/>
                </a:ext>
              </a:extLst>
            </p:cNvPr>
            <p:cNvSpPr txBox="1"/>
            <p:nvPr/>
          </p:nvSpPr>
          <p:spPr>
            <a:xfrm>
              <a:off x="8634341" y="4948801"/>
              <a:ext cx="15461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175.93 in   </a:t>
              </a:r>
              <a:endParaRPr lang="en-US" dirty="0"/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1A7BF4F9-6BEE-F714-B023-1E0EBDF994A6}"/>
              </a:ext>
            </a:extLst>
          </p:cNvPr>
          <p:cNvGrpSpPr/>
          <p:nvPr/>
        </p:nvGrpSpPr>
        <p:grpSpPr>
          <a:xfrm>
            <a:off x="5958282" y="3088759"/>
            <a:ext cx="2405225" cy="670558"/>
            <a:chOff x="5222566" y="3703322"/>
            <a:chExt cx="2405225" cy="670558"/>
          </a:xfrm>
        </p:grpSpPr>
        <p:sp>
          <p:nvSpPr>
            <p:cNvPr id="11" name="مستطيل: زوايا قطرية مستديرة 10">
              <a:extLst>
                <a:ext uri="{FF2B5EF4-FFF2-40B4-BE49-F238E27FC236}">
                  <a16:creationId xmlns:a16="http://schemas.microsoft.com/office/drawing/2014/main" id="{BA366589-9F47-B9CF-B9F7-1A2196BB605B}"/>
                </a:ext>
              </a:extLst>
            </p:cNvPr>
            <p:cNvSpPr/>
            <p:nvPr/>
          </p:nvSpPr>
          <p:spPr>
            <a:xfrm>
              <a:off x="52225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F97447F-8BA8-3F4E-02BF-D681B3DF567D}"/>
                </a:ext>
              </a:extLst>
            </p:cNvPr>
            <p:cNvGrpSpPr/>
            <p:nvPr/>
          </p:nvGrpSpPr>
          <p:grpSpPr>
            <a:xfrm>
              <a:off x="6941446" y="3800571"/>
              <a:ext cx="531023" cy="453876"/>
              <a:chOff x="10191749" y="3800571"/>
              <a:chExt cx="531023" cy="453876"/>
            </a:xfrm>
          </p:grpSpPr>
          <p:sp>
            <p:nvSpPr>
              <p:cNvPr id="30" name="مستطيل: زوايا قطرية مستديرة 29">
                <a:extLst>
                  <a:ext uri="{FF2B5EF4-FFF2-40B4-BE49-F238E27FC236}">
                    <a16:creationId xmlns:a16="http://schemas.microsoft.com/office/drawing/2014/main" id="{7D7D3954-7107-FEFC-956C-979113CF8A21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1" name="مربع نص 30">
                <a:extLst>
                  <a:ext uri="{FF2B5EF4-FFF2-40B4-BE49-F238E27FC236}">
                    <a16:creationId xmlns:a16="http://schemas.microsoft.com/office/drawing/2014/main" id="{7C941E73-5B48-35A4-5078-A59F9FB61877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B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ADB89481-192E-1F88-90EA-4C2AC6FCE780}"/>
                </a:ext>
              </a:extLst>
            </p:cNvPr>
            <p:cNvSpPr txBox="1"/>
            <p:nvPr/>
          </p:nvSpPr>
          <p:spPr>
            <a:xfrm>
              <a:off x="5329715" y="3879599"/>
              <a:ext cx="1588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43.98 in    </a:t>
              </a:r>
              <a:endParaRPr lang="en-US" dirty="0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7E48FCC6-2B36-B54B-9DAF-91E590C41CC5}"/>
              </a:ext>
            </a:extLst>
          </p:cNvPr>
          <p:cNvGrpSpPr/>
          <p:nvPr/>
        </p:nvGrpSpPr>
        <p:grpSpPr>
          <a:xfrm>
            <a:off x="5958282" y="4189141"/>
            <a:ext cx="2405225" cy="670558"/>
            <a:chOff x="5222566" y="4803704"/>
            <a:chExt cx="2405225" cy="670558"/>
          </a:xfrm>
        </p:grpSpPr>
        <p:sp>
          <p:nvSpPr>
            <p:cNvPr id="12" name="مستطيل: زوايا قطرية مستديرة 11">
              <a:extLst>
                <a:ext uri="{FF2B5EF4-FFF2-40B4-BE49-F238E27FC236}">
                  <a16:creationId xmlns:a16="http://schemas.microsoft.com/office/drawing/2014/main" id="{7E606CEC-0759-9DFA-59A9-789517D4F8B8}"/>
                </a:ext>
              </a:extLst>
            </p:cNvPr>
            <p:cNvSpPr/>
            <p:nvPr/>
          </p:nvSpPr>
          <p:spPr>
            <a:xfrm>
              <a:off x="5222566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6DF6F4AB-7A18-FD2F-877B-7C7D6D28C0FD}"/>
                </a:ext>
              </a:extLst>
            </p:cNvPr>
            <p:cNvGrpSpPr/>
            <p:nvPr/>
          </p:nvGrpSpPr>
          <p:grpSpPr>
            <a:xfrm>
              <a:off x="6935817" y="4912045"/>
              <a:ext cx="531023" cy="453876"/>
              <a:chOff x="10191749" y="3800571"/>
              <a:chExt cx="531023" cy="453876"/>
            </a:xfrm>
          </p:grpSpPr>
          <p:sp>
            <p:nvSpPr>
              <p:cNvPr id="33" name="مستطيل: زوايا قطرية مستديرة 32">
                <a:extLst>
                  <a:ext uri="{FF2B5EF4-FFF2-40B4-BE49-F238E27FC236}">
                    <a16:creationId xmlns:a16="http://schemas.microsoft.com/office/drawing/2014/main" id="{45D247B2-9B2D-0A5A-EA4D-5DB46DABCCAF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4" name="مربع نص 33">
                <a:extLst>
                  <a:ext uri="{FF2B5EF4-FFF2-40B4-BE49-F238E27FC236}">
                    <a16:creationId xmlns:a16="http://schemas.microsoft.com/office/drawing/2014/main" id="{5B555160-A054-A784-6AFA-B2D672E34B1F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BC439DC1-97BE-D7B6-18EF-3313AA4BFB5E}"/>
                </a:ext>
              </a:extLst>
            </p:cNvPr>
            <p:cNvSpPr txBox="1"/>
            <p:nvPr/>
          </p:nvSpPr>
          <p:spPr>
            <a:xfrm>
              <a:off x="5317559" y="4948801"/>
              <a:ext cx="16001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31.42 in   </a:t>
              </a:r>
              <a:endParaRPr lang="en-US" dirty="0"/>
            </a:p>
          </p:txBody>
        </p:sp>
      </p:grpSp>
      <p:pic>
        <p:nvPicPr>
          <p:cNvPr id="56" name="صورة 55">
            <a:extLst>
              <a:ext uri="{FF2B5EF4-FFF2-40B4-BE49-F238E27FC236}">
                <a16:creationId xmlns:a16="http://schemas.microsoft.com/office/drawing/2014/main" id="{3ED72C63-0DE5-6B4E-7992-3E0B88D458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141" y="1813544"/>
            <a:ext cx="3714243" cy="3291856"/>
          </a:xfrm>
          <a:prstGeom prst="rect">
            <a:avLst/>
          </a:prstGeom>
        </p:spPr>
      </p:pic>
      <p:pic>
        <p:nvPicPr>
          <p:cNvPr id="3" name="رسم 2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977F788A-258C-B557-80CF-811976566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pic>
        <p:nvPicPr>
          <p:cNvPr id="54" name="btnInknoeActivityCp2">
            <a:extLst>
              <a:ext uri="{FF2B5EF4-FFF2-40B4-BE49-F238E27FC236}">
                <a16:creationId xmlns:a16="http://schemas.microsoft.com/office/drawing/2014/main" id="{BAE19975-BCCB-DA36-C0FB-62DCEBCB67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13" y="367721"/>
            <a:ext cx="1275899" cy="3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79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65BDDD76-50BA-BDBC-B659-3B93E9664798}"/>
              </a:ext>
            </a:extLst>
          </p:cNvPr>
          <p:cNvSpPr/>
          <p:nvPr/>
        </p:nvSpPr>
        <p:spPr>
          <a:xfrm>
            <a:off x="4479616" y="6181725"/>
            <a:ext cx="3248334" cy="323531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Irancell Medium" panose="02000504000000020004" pitchFamily="2" charset="-78"/>
              <a:cs typeface="Irancell Medium" panose="02000504000000020004" pitchFamily="2" charset="-78"/>
            </a:endParaRPr>
          </a:p>
        </p:txBody>
      </p:sp>
      <p:sp>
        <p:nvSpPr>
          <p:cNvPr id="13" name="سهم: بشكل رتبة عسكرية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52613-FF47-376C-AA29-789A17D72825}"/>
              </a:ext>
            </a:extLst>
          </p:cNvPr>
          <p:cNvSpPr/>
          <p:nvPr/>
        </p:nvSpPr>
        <p:spPr>
          <a:xfrm>
            <a:off x="7870516" y="6190931"/>
            <a:ext cx="282884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سهم: بشكل رتبة عسكرية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6280DA-17B3-F1E7-56BF-61A4E1389336}"/>
              </a:ext>
            </a:extLst>
          </p:cNvPr>
          <p:cNvSpPr/>
          <p:nvPr/>
        </p:nvSpPr>
        <p:spPr>
          <a:xfrm flipH="1">
            <a:off x="4048124" y="6190931"/>
            <a:ext cx="288925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1224DE3-8C61-EF69-1979-D6FD71A4F30D}"/>
              </a:ext>
            </a:extLst>
          </p:cNvPr>
          <p:cNvSpPr txBox="1"/>
          <p:nvPr/>
        </p:nvSpPr>
        <p:spPr>
          <a:xfrm>
            <a:off x="4619624" y="6209981"/>
            <a:ext cx="2962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أيجاد القطر أو نصف القطر 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2EA0E7C8-F0E5-016B-3877-C9048737DBB0}"/>
              </a:ext>
            </a:extLst>
          </p:cNvPr>
          <p:cNvGrpSpPr/>
          <p:nvPr/>
        </p:nvGrpSpPr>
        <p:grpSpPr>
          <a:xfrm>
            <a:off x="1042066" y="1223902"/>
            <a:ext cx="10313933" cy="1125319"/>
            <a:chOff x="914400" y="1095366"/>
            <a:chExt cx="10313933" cy="1125319"/>
          </a:xfrm>
        </p:grpSpPr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91F5C30F-4DE8-E7C2-2A4C-815044838F72}"/>
                </a:ext>
              </a:extLst>
            </p:cNvPr>
            <p:cNvGrpSpPr/>
            <p:nvPr/>
          </p:nvGrpSpPr>
          <p:grpSpPr>
            <a:xfrm>
              <a:off x="914400" y="1095366"/>
              <a:ext cx="10313933" cy="1125319"/>
              <a:chOff x="-1946132" y="984237"/>
              <a:chExt cx="10313933" cy="1125319"/>
            </a:xfrm>
          </p:grpSpPr>
          <p:sp>
            <p:nvSpPr>
              <p:cNvPr id="27" name="مستطيل: زوايا قطرية مستديرة 26">
                <a:extLst>
                  <a:ext uri="{FF2B5EF4-FFF2-40B4-BE49-F238E27FC236}">
                    <a16:creationId xmlns:a16="http://schemas.microsoft.com/office/drawing/2014/main" id="{32CAF8B6-6A59-8CDE-57B9-B1BDE1E78A28}"/>
                  </a:ext>
                </a:extLst>
              </p:cNvPr>
              <p:cNvSpPr/>
              <p:nvPr/>
            </p:nvSpPr>
            <p:spPr>
              <a:xfrm>
                <a:off x="-1946132" y="984237"/>
                <a:ext cx="10313933" cy="1125319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عزيزي الطالب دعنا نتعرف على </a:t>
                </a:r>
                <a:r>
                  <a:rPr lang="ar-SA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أيجاد طول قطر الدائرة او نصفها بمعلومية محيطها  </a:t>
                </a: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من خلال مشاهدتنا معا لـ مقطع الفيديو التالي </a:t>
                </a:r>
                <a:endParaRPr lang="ar-SA" sz="1600" b="1" i="0" dirty="0">
                  <a:solidFill>
                    <a:schemeClr val="tx1"/>
                  </a:solidFill>
                  <a:effectLst/>
                  <a:latin typeface="Irancell Light" panose="02000504000000020004" pitchFamily="2" charset="-78"/>
                  <a:cs typeface="Irancell Light" panose="02000504000000020004" pitchFamily="2" charset="-78"/>
                </a:endParaRPr>
              </a:p>
            </p:txBody>
          </p:sp>
          <p:pic>
            <p:nvPicPr>
              <p:cNvPr id="26" name="رسم 25" descr="شارة بشكل علامة استفهام مع تعبئة خالصة">
                <a:extLst>
                  <a:ext uri="{FF2B5EF4-FFF2-40B4-BE49-F238E27FC236}">
                    <a16:creationId xmlns:a16="http://schemas.microsoft.com/office/drawing/2014/main" id="{D20F8FD7-7F9E-FB41-A43A-272F9B5C6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15098" y="1135416"/>
                <a:ext cx="822960" cy="822960"/>
              </a:xfrm>
              <a:prstGeom prst="rect">
                <a:avLst/>
              </a:prstGeom>
            </p:spPr>
          </p:pic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9656EE4-69C9-C1B4-4DA3-713798A7BA5C}"/>
                </a:ext>
              </a:extLst>
            </p:cNvPr>
            <p:cNvGrpSpPr/>
            <p:nvPr/>
          </p:nvGrpSpPr>
          <p:grpSpPr>
            <a:xfrm>
              <a:off x="1195754" y="1337985"/>
              <a:ext cx="640080" cy="640080"/>
              <a:chOff x="9498217" y="2923424"/>
              <a:chExt cx="640080" cy="640080"/>
            </a:xfrm>
          </p:grpSpPr>
          <p:sp>
            <p:nvSpPr>
              <p:cNvPr id="30" name="شكل بيضاوي 29">
                <a:extLst>
                  <a:ext uri="{FF2B5EF4-FFF2-40B4-BE49-F238E27FC236}">
                    <a16:creationId xmlns:a16="http://schemas.microsoft.com/office/drawing/2014/main" id="{649E0C1E-2B26-716A-1E81-AF6E911D28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8217" y="2923424"/>
                <a:ext cx="640080" cy="640080"/>
              </a:xfrm>
              <a:prstGeom prst="ellipse">
                <a:avLst/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1" name="رسم 30" descr="مسرح خطوط عريضة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C77B759-7890-CBBE-76A5-E50B011D0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589657" y="3014864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B137649-CE39-8BEC-A00E-52199FC9EB69}"/>
              </a:ext>
            </a:extLst>
          </p:cNvPr>
          <p:cNvGrpSpPr/>
          <p:nvPr/>
        </p:nvGrpSpPr>
        <p:grpSpPr>
          <a:xfrm>
            <a:off x="2495550" y="2776586"/>
            <a:ext cx="7499350" cy="1732194"/>
            <a:chOff x="2495550" y="2776586"/>
            <a:chExt cx="7499350" cy="1732194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341DEED7-7A41-AE7E-A427-CA3E81625ABC}"/>
                </a:ext>
              </a:extLst>
            </p:cNvPr>
            <p:cNvGrpSpPr/>
            <p:nvPr/>
          </p:nvGrpSpPr>
          <p:grpSpPr>
            <a:xfrm>
              <a:off x="2495550" y="2776586"/>
              <a:ext cx="7499350" cy="1496118"/>
              <a:chOff x="4229100" y="3058202"/>
              <a:chExt cx="7499350" cy="1496118"/>
            </a:xfrm>
          </p:grpSpPr>
          <p:sp>
            <p:nvSpPr>
              <p:cNvPr id="10" name="مستطيل: زوايا مستديرة 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018B4EE-26C1-9EF2-456E-8B9F7BB4F617}"/>
                  </a:ext>
                </a:extLst>
              </p:cNvPr>
              <p:cNvSpPr/>
              <p:nvPr/>
            </p:nvSpPr>
            <p:spPr>
              <a:xfrm>
                <a:off x="4229100" y="3429000"/>
                <a:ext cx="7499350" cy="1125320"/>
              </a:xfrm>
              <a:prstGeom prst="roundRect">
                <a:avLst>
                  <a:gd name="adj" fmla="val 10360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18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في هذا النشاط نتدرب على </a:t>
                </a:r>
                <a:r>
                  <a:rPr lang="ar-SA" sz="18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أيجاد طول قطر الدائرة او نصفها بمعلومية محيطها  </a:t>
                </a:r>
                <a:endParaRPr lang="en-US" dirty="0"/>
              </a:p>
            </p:txBody>
          </p:sp>
          <p:grpSp>
            <p:nvGrpSpPr>
              <p:cNvPr id="11" name="مجموعة 10">
                <a:extLst>
                  <a:ext uri="{FF2B5EF4-FFF2-40B4-BE49-F238E27FC236}">
                    <a16:creationId xmlns:a16="http://schemas.microsoft.com/office/drawing/2014/main" id="{8EC29EAF-146A-9A58-7848-41F844AAAEEB}"/>
                  </a:ext>
                </a:extLst>
              </p:cNvPr>
              <p:cNvGrpSpPr/>
              <p:nvPr/>
            </p:nvGrpSpPr>
            <p:grpSpPr>
              <a:xfrm>
                <a:off x="8764214" y="3058202"/>
                <a:ext cx="2229906" cy="510913"/>
                <a:chOff x="8573028" y="2814496"/>
                <a:chExt cx="2229906" cy="510913"/>
              </a:xfrm>
            </p:grpSpPr>
            <p:sp>
              <p:nvSpPr>
                <p:cNvPr id="12" name="مستطيل: زوايا قطرية مستديرة 11">
                  <a:extLst>
                    <a:ext uri="{FF2B5EF4-FFF2-40B4-BE49-F238E27FC236}">
                      <a16:creationId xmlns:a16="http://schemas.microsoft.com/office/drawing/2014/main" id="{566544E1-68C2-D012-1473-40590843CB35}"/>
                    </a:ext>
                  </a:extLst>
                </p:cNvPr>
                <p:cNvSpPr/>
                <p:nvPr/>
              </p:nvSpPr>
              <p:spPr>
                <a:xfrm>
                  <a:off x="8573028" y="2892653"/>
                  <a:ext cx="2229906" cy="43275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>
                    <a:lnSpc>
                      <a:spcPct val="200000"/>
                    </a:lnSpc>
                  </a:pPr>
                  <a:endParaRPr lang="ar-SA" b="1" i="0" dirty="0">
                    <a:solidFill>
                      <a:schemeClr val="tx1"/>
                    </a:solidFill>
                    <a:effectLst/>
                    <a:latin typeface="Irancell Light" panose="02000504000000020004" pitchFamily="2" charset="-78"/>
                    <a:cs typeface="Irancell Light" panose="02000504000000020004" pitchFamily="2" charset="-78"/>
                  </a:endParaRPr>
                </a:p>
              </p:txBody>
            </p:sp>
            <p:sp>
              <p:nvSpPr>
                <p:cNvPr id="15" name="مربع نص 14">
                  <a:extLst>
                    <a:ext uri="{FF2B5EF4-FFF2-40B4-BE49-F238E27FC236}">
                      <a16:creationId xmlns:a16="http://schemas.microsoft.com/office/drawing/2014/main" id="{28FB6D87-D2B1-3721-5DF9-F5F35A6BD81F}"/>
                    </a:ext>
                  </a:extLst>
                </p:cNvPr>
                <p:cNvSpPr txBox="1"/>
                <p:nvPr/>
              </p:nvSpPr>
              <p:spPr>
                <a:xfrm>
                  <a:off x="8647396" y="2814496"/>
                  <a:ext cx="2081169" cy="4693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ar-SA" sz="1400" b="1" dirty="0">
                      <a:solidFill>
                        <a:srgbClr val="039D8F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تحقق من فهمك</a:t>
                  </a:r>
                  <a:endParaRPr lang="ar-SA" sz="1400" b="1" i="0" dirty="0">
                    <a:solidFill>
                      <a:srgbClr val="039D8F"/>
                    </a:solidFill>
                    <a:effectLst/>
                    <a:latin typeface="Irancell Light" panose="02000504000000020004" pitchFamily="2" charset="-78"/>
                    <a:cs typeface="Irancell Light" panose="02000504000000020004" pitchFamily="2" charset="-78"/>
                  </a:endParaRPr>
                </a:p>
              </p:txBody>
            </p:sp>
          </p:grpSp>
        </p:grpSp>
        <p:sp>
          <p:nvSpPr>
            <p:cNvPr id="5" name="مستطيل: زوايا قطرية مستديرة 4">
              <a:extLst>
                <a:ext uri="{FF2B5EF4-FFF2-40B4-BE49-F238E27FC236}">
                  <a16:creationId xmlns:a16="http://schemas.microsoft.com/office/drawing/2014/main" id="{CB9BDB8D-9C23-6FF9-8231-370239F8D450}"/>
                </a:ext>
              </a:extLst>
            </p:cNvPr>
            <p:cNvSpPr/>
            <p:nvPr/>
          </p:nvSpPr>
          <p:spPr>
            <a:xfrm>
              <a:off x="5453741" y="4054904"/>
              <a:ext cx="531023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D2C0241D-4ECE-07AA-BFA1-A0243A17669D}"/>
                </a:ext>
              </a:extLst>
            </p:cNvPr>
            <p:cNvGrpSpPr/>
            <p:nvPr/>
          </p:nvGrpSpPr>
          <p:grpSpPr>
            <a:xfrm>
              <a:off x="6294322" y="4054904"/>
              <a:ext cx="531023" cy="453876"/>
              <a:chOff x="6250780" y="4043070"/>
              <a:chExt cx="531023" cy="453876"/>
            </a:xfrm>
          </p:grpSpPr>
          <p:sp>
            <p:nvSpPr>
              <p:cNvPr id="8" name="مستطيل: زوايا قطرية مستديرة 7">
                <a:extLst>
                  <a:ext uri="{FF2B5EF4-FFF2-40B4-BE49-F238E27FC236}">
                    <a16:creationId xmlns:a16="http://schemas.microsoft.com/office/drawing/2014/main" id="{E6BCFF6D-AB7B-553E-F91F-AF6EB361F306}"/>
                  </a:ext>
                </a:extLst>
              </p:cNvPr>
              <p:cNvSpPr/>
              <p:nvPr/>
            </p:nvSpPr>
            <p:spPr>
              <a:xfrm>
                <a:off x="6250780" y="4043070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9" name="مربع نص 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6A6B047-4BEF-CA9A-8534-F6ED8BA77990}"/>
                  </a:ext>
                </a:extLst>
              </p:cNvPr>
              <p:cNvSpPr txBox="1"/>
              <p:nvPr/>
            </p:nvSpPr>
            <p:spPr>
              <a:xfrm>
                <a:off x="6335316" y="4107587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1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مربع نص 6">
              <a:hlinkClick r:id="rId9" action="ppaction://hlinksldjump"/>
              <a:extLst>
                <a:ext uri="{FF2B5EF4-FFF2-40B4-BE49-F238E27FC236}">
                  <a16:creationId xmlns:a16="http://schemas.microsoft.com/office/drawing/2014/main" id="{6AD91D5A-08AE-6DC8-5DC5-846CD84EC0FC}"/>
                </a:ext>
              </a:extLst>
            </p:cNvPr>
            <p:cNvSpPr txBox="1"/>
            <p:nvPr/>
          </p:nvSpPr>
          <p:spPr>
            <a:xfrm>
              <a:off x="5538277" y="4119421"/>
              <a:ext cx="361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374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رسم 4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23E6B2D8-FA63-7FEF-5685-9E4F2587D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20236" y="5627049"/>
            <a:ext cx="548640" cy="548640"/>
          </a:xfrm>
          <a:prstGeom prst="rect">
            <a:avLst/>
          </a:prstGeom>
        </p:spPr>
      </p:pic>
      <p:pic>
        <p:nvPicPr>
          <p:cNvPr id="2" name="ايجاد القطر ونصف القطر">
            <a:hlinkClick r:id="" action="ppaction://media"/>
            <a:extLst>
              <a:ext uri="{FF2B5EF4-FFF2-40B4-BE49-F238E27FC236}">
                <a16:creationId xmlns:a16="http://schemas.microsoft.com/office/drawing/2014/main" id="{D4EEBA0A-AC14-4E88-22B5-5A3885202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1800" y="957894"/>
            <a:ext cx="8788400" cy="494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2146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0EF8B52-BE7C-0C66-D7D5-CFFC2ED36035}"/>
              </a:ext>
            </a:extLst>
          </p:cNvPr>
          <p:cNvGrpSpPr/>
          <p:nvPr/>
        </p:nvGrpSpPr>
        <p:grpSpPr>
          <a:xfrm>
            <a:off x="622300" y="948204"/>
            <a:ext cx="11021060" cy="1710730"/>
            <a:chOff x="-608656" y="1110130"/>
            <a:chExt cx="11021060" cy="1623181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F5EDEF8-A453-40B2-37A7-4581DA1E626A}"/>
                </a:ext>
              </a:extLst>
            </p:cNvPr>
            <p:cNvSpPr/>
            <p:nvPr/>
          </p:nvSpPr>
          <p:spPr>
            <a:xfrm>
              <a:off x="-608656" y="1393262"/>
              <a:ext cx="11021060" cy="1340049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ar-SA" sz="1600" b="1" dirty="0">
                  <a:solidFill>
                    <a:schemeClr val="tx1"/>
                  </a:solidFill>
                  <a:latin typeface="Irancell Light" panose="02000504000000020004" pitchFamily="2" charset="-78"/>
                  <a:cs typeface="Irancell Light" panose="02000504000000020004" pitchFamily="2" charset="-78"/>
                </a:rPr>
                <a:t>محيط بركة السباحة الدائرية في الشكل المجاور يساوي </a:t>
              </a:r>
              <a:r>
                <a:rPr lang="en-US" sz="1600" b="1" dirty="0">
                  <a:solidFill>
                    <a:schemeClr val="tx1"/>
                  </a:solidFill>
                  <a:latin typeface="Irancell Light" panose="02000504000000020004" pitchFamily="2" charset="-78"/>
                  <a:cs typeface="Irancell Light" panose="02000504000000020004" pitchFamily="2" charset="-78"/>
                </a:rPr>
                <a:t> ft </a:t>
              </a:r>
              <a:r>
                <a:rPr lang="ar-SA" sz="1600" b="1" dirty="0">
                  <a:solidFill>
                    <a:schemeClr val="tx1"/>
                  </a:solidFill>
                  <a:latin typeface="Irancell Light" panose="02000504000000020004" pitchFamily="2" charset="-78"/>
                  <a:cs typeface="Irancell Light" panose="02000504000000020004" pitchFamily="2" charset="-78"/>
                </a:rPr>
                <a:t> </a:t>
              </a:r>
              <a:r>
                <a:rPr lang="en-US" sz="1600" b="1" dirty="0">
                  <a:solidFill>
                    <a:schemeClr val="tx1"/>
                  </a:solidFill>
                  <a:latin typeface="Irancell Light" panose="02000504000000020004" pitchFamily="2" charset="-78"/>
                  <a:cs typeface="Irancell Light" panose="02000504000000020004" pitchFamily="2" charset="-78"/>
                </a:rPr>
                <a:t>56.5</a:t>
              </a:r>
              <a:r>
                <a:rPr lang="ar-SA" sz="1600" b="1" dirty="0">
                  <a:solidFill>
                    <a:schemeClr val="tx1"/>
                  </a:solidFill>
                  <a:latin typeface="Irancell Light" panose="02000504000000020004" pitchFamily="2" charset="-78"/>
                  <a:cs typeface="Irancell Light" panose="02000504000000020004" pitchFamily="2" charset="-78"/>
                </a:rPr>
                <a:t>  تقريبًا، ما قطر هذه البركة؟ وما نصف قطرها؟</a:t>
              </a:r>
            </a:p>
            <a:p>
              <a:pPr algn="ctr">
                <a:lnSpc>
                  <a:spcPct val="200000"/>
                </a:lnSpc>
              </a:pPr>
              <a:r>
                <a:rPr lang="ar-SA" sz="1600" b="1" dirty="0">
                  <a:solidFill>
                    <a:schemeClr val="tx1"/>
                  </a:solidFill>
                  <a:latin typeface="Irancell Light" panose="02000504000000020004" pitchFamily="2" charset="-78"/>
                  <a:cs typeface="Irancell Light" panose="02000504000000020004" pitchFamily="2" charset="-78"/>
                </a:rPr>
                <a:t> قرّب إجابتك إلى أقرب جزء من مئة</a:t>
              </a:r>
            </a:p>
          </p:txBody>
        </p:sp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487E5DDA-AC5E-335E-47DC-86C169F835FA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الأول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pic>
        <p:nvPicPr>
          <p:cNvPr id="56" name="صورة 55">
            <a:extLst>
              <a:ext uri="{FF2B5EF4-FFF2-40B4-BE49-F238E27FC236}">
                <a16:creationId xmlns:a16="http://schemas.microsoft.com/office/drawing/2014/main" id="{3ED72C63-0DE5-6B4E-7992-3E0B88D458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05" y="2444622"/>
            <a:ext cx="3956568" cy="3072676"/>
          </a:xfrm>
          <a:prstGeom prst="rect">
            <a:avLst/>
          </a:prstGeom>
        </p:spPr>
      </p:pic>
      <p:pic>
        <p:nvPicPr>
          <p:cNvPr id="3" name="رسم 2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977F788A-258C-B557-80CF-811976566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88B09857-D55B-572F-BBCA-27083205F017}"/>
              </a:ext>
            </a:extLst>
          </p:cNvPr>
          <p:cNvGrpSpPr/>
          <p:nvPr/>
        </p:nvGrpSpPr>
        <p:grpSpPr>
          <a:xfrm>
            <a:off x="5805882" y="3184709"/>
            <a:ext cx="5681825" cy="1770940"/>
            <a:chOff x="5958282" y="3088759"/>
            <a:chExt cx="5681825" cy="1770940"/>
          </a:xfrm>
        </p:grpSpPr>
        <p:grpSp>
          <p:nvGrpSpPr>
            <p:cNvPr id="48" name="مجموعة 47">
              <a:extLst>
                <a:ext uri="{FF2B5EF4-FFF2-40B4-BE49-F238E27FC236}">
                  <a16:creationId xmlns:a16="http://schemas.microsoft.com/office/drawing/2014/main" id="{AAA89B61-9181-3847-D650-557E428A32E3}"/>
                </a:ext>
              </a:extLst>
            </p:cNvPr>
            <p:cNvGrpSpPr/>
            <p:nvPr/>
          </p:nvGrpSpPr>
          <p:grpSpPr>
            <a:xfrm>
              <a:off x="9234882" y="3088759"/>
              <a:ext cx="2405225" cy="670558"/>
              <a:chOff x="8499166" y="3703322"/>
              <a:chExt cx="2405225" cy="670558"/>
            </a:xfrm>
          </p:grpSpPr>
          <p:sp>
            <p:nvSpPr>
              <p:cNvPr id="8" name="مستطيل: زوايا قطرية مستديرة 7">
                <a:extLst>
                  <a:ext uri="{FF2B5EF4-FFF2-40B4-BE49-F238E27FC236}">
                    <a16:creationId xmlns:a16="http://schemas.microsoft.com/office/drawing/2014/main" id="{F99625C6-9582-5516-151C-3DF9207E3789}"/>
                  </a:ext>
                </a:extLst>
              </p:cNvPr>
              <p:cNvSpPr/>
              <p:nvPr/>
            </p:nvSpPr>
            <p:spPr>
              <a:xfrm>
                <a:off x="8499166" y="3703322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28" name="مجموعة 27">
                <a:extLst>
                  <a:ext uri="{FF2B5EF4-FFF2-40B4-BE49-F238E27FC236}">
                    <a16:creationId xmlns:a16="http://schemas.microsoft.com/office/drawing/2014/main" id="{99CB7919-3958-E751-B643-E74FDD33734C}"/>
                  </a:ext>
                </a:extLst>
              </p:cNvPr>
              <p:cNvGrpSpPr/>
              <p:nvPr/>
            </p:nvGrpSpPr>
            <p:grpSpPr>
              <a:xfrm>
                <a:off x="10191749" y="3800571"/>
                <a:ext cx="531023" cy="453876"/>
                <a:chOff x="10191749" y="3800571"/>
                <a:chExt cx="531023" cy="453876"/>
              </a:xfrm>
            </p:grpSpPr>
            <p:sp>
              <p:nvSpPr>
                <p:cNvPr id="25" name="مستطيل: زوايا قطرية مستديرة 24">
                  <a:extLst>
                    <a:ext uri="{FF2B5EF4-FFF2-40B4-BE49-F238E27FC236}">
                      <a16:creationId xmlns:a16="http://schemas.microsoft.com/office/drawing/2014/main" id="{0BBBE698-1B67-16F7-8419-55EFA5DE9A34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27" name="مربع نص 26">
                  <a:extLst>
                    <a:ext uri="{FF2B5EF4-FFF2-40B4-BE49-F238E27FC236}">
                      <a16:creationId xmlns:a16="http://schemas.microsoft.com/office/drawing/2014/main" id="{2B17AD91-FCC0-83F7-8507-5798B8DF1CCA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A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7" name="مجموعة 46">
              <a:extLst>
                <a:ext uri="{FF2B5EF4-FFF2-40B4-BE49-F238E27FC236}">
                  <a16:creationId xmlns:a16="http://schemas.microsoft.com/office/drawing/2014/main" id="{5F5D1B06-D246-1E3B-5C80-156D0F1D8236}"/>
                </a:ext>
              </a:extLst>
            </p:cNvPr>
            <p:cNvGrpSpPr/>
            <p:nvPr/>
          </p:nvGrpSpPr>
          <p:grpSpPr>
            <a:xfrm>
              <a:off x="9234881" y="4189141"/>
              <a:ext cx="2405225" cy="670558"/>
              <a:chOff x="8499165" y="4803704"/>
              <a:chExt cx="2405225" cy="670558"/>
            </a:xfrm>
          </p:grpSpPr>
          <p:sp>
            <p:nvSpPr>
              <p:cNvPr id="10" name="مستطيل: زوايا قطرية مستديرة 9">
                <a:extLst>
                  <a:ext uri="{FF2B5EF4-FFF2-40B4-BE49-F238E27FC236}">
                    <a16:creationId xmlns:a16="http://schemas.microsoft.com/office/drawing/2014/main" id="{DB1B63CA-13D5-BF18-98B3-89A80EDD5F19}"/>
                  </a:ext>
                </a:extLst>
              </p:cNvPr>
              <p:cNvSpPr/>
              <p:nvPr/>
            </p:nvSpPr>
            <p:spPr>
              <a:xfrm>
                <a:off x="8499165" y="4803704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35" name="مجموعة 34">
                <a:extLst>
                  <a:ext uri="{FF2B5EF4-FFF2-40B4-BE49-F238E27FC236}">
                    <a16:creationId xmlns:a16="http://schemas.microsoft.com/office/drawing/2014/main" id="{1753698C-2263-5D0E-167C-18CCA800844B}"/>
                  </a:ext>
                </a:extLst>
              </p:cNvPr>
              <p:cNvGrpSpPr/>
              <p:nvPr/>
            </p:nvGrpSpPr>
            <p:grpSpPr>
              <a:xfrm>
                <a:off x="10191749" y="4906529"/>
                <a:ext cx="531023" cy="453876"/>
                <a:chOff x="10191749" y="3800571"/>
                <a:chExt cx="531023" cy="453876"/>
              </a:xfrm>
            </p:grpSpPr>
            <p:sp>
              <p:nvSpPr>
                <p:cNvPr id="36" name="مستطيل: زوايا قطرية مستديرة 35">
                  <a:extLst>
                    <a:ext uri="{FF2B5EF4-FFF2-40B4-BE49-F238E27FC236}">
                      <a16:creationId xmlns:a16="http://schemas.microsoft.com/office/drawing/2014/main" id="{2B57D8EB-5691-174A-2008-56D874A4F7DD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37" name="مربع نص 36">
                  <a:extLst>
                    <a:ext uri="{FF2B5EF4-FFF2-40B4-BE49-F238E27FC236}">
                      <a16:creationId xmlns:a16="http://schemas.microsoft.com/office/drawing/2014/main" id="{D3A0223A-2A38-691A-223D-08E24520522A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C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9" name="مجموعة 48">
              <a:extLst>
                <a:ext uri="{FF2B5EF4-FFF2-40B4-BE49-F238E27FC236}">
                  <a16:creationId xmlns:a16="http://schemas.microsoft.com/office/drawing/2014/main" id="{1A7BF4F9-6BEE-F714-B023-1E0EBDF994A6}"/>
                </a:ext>
              </a:extLst>
            </p:cNvPr>
            <p:cNvGrpSpPr/>
            <p:nvPr/>
          </p:nvGrpSpPr>
          <p:grpSpPr>
            <a:xfrm>
              <a:off x="5958282" y="3088759"/>
              <a:ext cx="2405225" cy="670558"/>
              <a:chOff x="5222566" y="3703322"/>
              <a:chExt cx="2405225" cy="670558"/>
            </a:xfrm>
          </p:grpSpPr>
          <p:sp>
            <p:nvSpPr>
              <p:cNvPr id="11" name="مستطيل: زوايا قطرية مستديرة 10">
                <a:extLst>
                  <a:ext uri="{FF2B5EF4-FFF2-40B4-BE49-F238E27FC236}">
                    <a16:creationId xmlns:a16="http://schemas.microsoft.com/office/drawing/2014/main" id="{BA366589-9F47-B9CF-B9F7-1A2196BB605B}"/>
                  </a:ext>
                </a:extLst>
              </p:cNvPr>
              <p:cNvSpPr/>
              <p:nvPr/>
            </p:nvSpPr>
            <p:spPr>
              <a:xfrm>
                <a:off x="5222566" y="3703322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29" name="مجموعة 28">
                <a:extLst>
                  <a:ext uri="{FF2B5EF4-FFF2-40B4-BE49-F238E27FC236}">
                    <a16:creationId xmlns:a16="http://schemas.microsoft.com/office/drawing/2014/main" id="{AF97447F-8BA8-3F4E-02BF-D681B3DF567D}"/>
                  </a:ext>
                </a:extLst>
              </p:cNvPr>
              <p:cNvGrpSpPr/>
              <p:nvPr/>
            </p:nvGrpSpPr>
            <p:grpSpPr>
              <a:xfrm>
                <a:off x="6941446" y="3800571"/>
                <a:ext cx="531023" cy="453876"/>
                <a:chOff x="10191749" y="3800571"/>
                <a:chExt cx="531023" cy="453876"/>
              </a:xfrm>
            </p:grpSpPr>
            <p:sp>
              <p:nvSpPr>
                <p:cNvPr id="30" name="مستطيل: زوايا قطرية مستديرة 29">
                  <a:extLst>
                    <a:ext uri="{FF2B5EF4-FFF2-40B4-BE49-F238E27FC236}">
                      <a16:creationId xmlns:a16="http://schemas.microsoft.com/office/drawing/2014/main" id="{7D7D3954-7107-FEFC-956C-979113CF8A21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31" name="مربع نص 30">
                  <a:extLst>
                    <a:ext uri="{FF2B5EF4-FFF2-40B4-BE49-F238E27FC236}">
                      <a16:creationId xmlns:a16="http://schemas.microsoft.com/office/drawing/2014/main" id="{7C941E73-5B48-35A4-5078-A59F9FB61877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B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0" name="مجموعة 49">
              <a:extLst>
                <a:ext uri="{FF2B5EF4-FFF2-40B4-BE49-F238E27FC236}">
                  <a16:creationId xmlns:a16="http://schemas.microsoft.com/office/drawing/2014/main" id="{7E48FCC6-2B36-B54B-9DAF-91E590C41CC5}"/>
                </a:ext>
              </a:extLst>
            </p:cNvPr>
            <p:cNvGrpSpPr/>
            <p:nvPr/>
          </p:nvGrpSpPr>
          <p:grpSpPr>
            <a:xfrm>
              <a:off x="5958282" y="4189141"/>
              <a:ext cx="2405225" cy="670558"/>
              <a:chOff x="5222566" y="4803704"/>
              <a:chExt cx="2405225" cy="670558"/>
            </a:xfrm>
          </p:grpSpPr>
          <p:sp>
            <p:nvSpPr>
              <p:cNvPr id="12" name="مستطيل: زوايا قطرية مستديرة 11">
                <a:extLst>
                  <a:ext uri="{FF2B5EF4-FFF2-40B4-BE49-F238E27FC236}">
                    <a16:creationId xmlns:a16="http://schemas.microsoft.com/office/drawing/2014/main" id="{7E606CEC-0759-9DFA-59A9-789517D4F8B8}"/>
                  </a:ext>
                </a:extLst>
              </p:cNvPr>
              <p:cNvSpPr/>
              <p:nvPr/>
            </p:nvSpPr>
            <p:spPr>
              <a:xfrm>
                <a:off x="5222566" y="4803704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32" name="مجموعة 31">
                <a:extLst>
                  <a:ext uri="{FF2B5EF4-FFF2-40B4-BE49-F238E27FC236}">
                    <a16:creationId xmlns:a16="http://schemas.microsoft.com/office/drawing/2014/main" id="{6DF6F4AB-7A18-FD2F-877B-7C7D6D28C0FD}"/>
                  </a:ext>
                </a:extLst>
              </p:cNvPr>
              <p:cNvGrpSpPr/>
              <p:nvPr/>
            </p:nvGrpSpPr>
            <p:grpSpPr>
              <a:xfrm>
                <a:off x="6935817" y="4912045"/>
                <a:ext cx="531023" cy="453876"/>
                <a:chOff x="10191749" y="3800571"/>
                <a:chExt cx="531023" cy="453876"/>
              </a:xfrm>
            </p:grpSpPr>
            <p:sp>
              <p:nvSpPr>
                <p:cNvPr id="33" name="مستطيل: زوايا قطرية مستديرة 32">
                  <a:extLst>
                    <a:ext uri="{FF2B5EF4-FFF2-40B4-BE49-F238E27FC236}">
                      <a16:creationId xmlns:a16="http://schemas.microsoft.com/office/drawing/2014/main" id="{45D247B2-9B2D-0A5A-EA4D-5DB46DABCCAF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34" name="مربع نص 33">
                  <a:extLst>
                    <a:ext uri="{FF2B5EF4-FFF2-40B4-BE49-F238E27FC236}">
                      <a16:creationId xmlns:a16="http://schemas.microsoft.com/office/drawing/2014/main" id="{5B555160-A054-A784-6AFA-B2D672E34B1F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D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59ECF7B5-7AEA-F427-6882-F5F455A01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1483" t="11726" r="15422" b="60965"/>
            <a:stretch/>
          </p:blipFill>
          <p:spPr>
            <a:xfrm>
              <a:off x="9756702" y="3148051"/>
              <a:ext cx="955676" cy="561897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DBC47AE5-4F85-EF3E-457A-CCD57B0A1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511" t="12213" r="62926" b="60478"/>
            <a:stretch/>
          </p:blipFill>
          <p:spPr>
            <a:xfrm>
              <a:off x="6350000" y="3143089"/>
              <a:ext cx="1057798" cy="561897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F7C2DACE-C0FC-80AA-A3E1-85BA47F89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51" t="57224" r="14454" b="15467"/>
            <a:stretch/>
          </p:blipFill>
          <p:spPr>
            <a:xfrm>
              <a:off x="9814531" y="4274711"/>
              <a:ext cx="955676" cy="561897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875E39E5-6C3E-E17A-492A-9F86DC746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51" t="58958" r="62654" b="13733"/>
            <a:stretch/>
          </p:blipFill>
          <p:spPr>
            <a:xfrm>
              <a:off x="6452122" y="4236890"/>
              <a:ext cx="955676" cy="561897"/>
            </a:xfrm>
            <a:prstGeom prst="rect">
              <a:avLst/>
            </a:prstGeom>
          </p:spPr>
        </p:pic>
      </p:grpSp>
      <p:pic>
        <p:nvPicPr>
          <p:cNvPr id="55" name="btnInknoeActivityCp2">
            <a:extLst>
              <a:ext uri="{FF2B5EF4-FFF2-40B4-BE49-F238E27FC236}">
                <a16:creationId xmlns:a16="http://schemas.microsoft.com/office/drawing/2014/main" id="{F0B5BFD7-2E3F-C16E-DB00-5A882A2D33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53" y="367721"/>
            <a:ext cx="1275899" cy="3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35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طيل: زوايا مستديرة 51">
            <a:hlinkClick r:id="rId3" action="ppaction://hlinksldjump"/>
            <a:extLst>
              <a:ext uri="{FF2B5EF4-FFF2-40B4-BE49-F238E27FC236}">
                <a16:creationId xmlns:a16="http://schemas.microsoft.com/office/drawing/2014/main" id="{ED981F96-63D1-780B-8C1E-4D9247EED664}"/>
              </a:ext>
            </a:extLst>
          </p:cNvPr>
          <p:cNvSpPr/>
          <p:nvPr/>
        </p:nvSpPr>
        <p:spPr>
          <a:xfrm>
            <a:off x="2814638" y="3429000"/>
            <a:ext cx="6562724" cy="757900"/>
          </a:xfrm>
          <a:prstGeom prst="roundRect">
            <a:avLst>
              <a:gd name="adj" fmla="val 103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ar-SA" dirty="0">
                <a:solidFill>
                  <a:schemeClr val="tx1"/>
                </a:solidFill>
              </a:rPr>
              <a:t>..........................................................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BF1DDB6-8D51-E207-E77A-89663097F3E1}"/>
              </a:ext>
            </a:extLst>
          </p:cNvPr>
          <p:cNvGrpSpPr/>
          <p:nvPr/>
        </p:nvGrpSpPr>
        <p:grpSpPr>
          <a:xfrm>
            <a:off x="1054534" y="871062"/>
            <a:ext cx="10583381" cy="959212"/>
            <a:chOff x="-811051" y="1073980"/>
            <a:chExt cx="11154157" cy="910122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7798F27C-A5E5-09C5-954E-5254D1E4DAE8}"/>
                </a:ext>
              </a:extLst>
            </p:cNvPr>
            <p:cNvSpPr/>
            <p:nvPr/>
          </p:nvSpPr>
          <p:spPr>
            <a:xfrm>
              <a:off x="-811051" y="1313580"/>
              <a:ext cx="11154157" cy="670522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إذا كان محيط دائرة</a:t>
              </a:r>
              <a:r>
                <a:rPr lang="ku-Arab-IQ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يساوي </a:t>
              </a:r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124 ft </a:t>
              </a:r>
              <a:r>
                <a:rPr lang="ku-Arab-IQ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فإن </a:t>
              </a:r>
              <a:endParaRPr lang="ar-SA" sz="1800" b="1" i="1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sp>
          <p:nvSpPr>
            <p:cNvPr id="8" name="مستطيل: زوايا قطرية مستديرة 7">
              <a:extLst>
                <a:ext uri="{FF2B5EF4-FFF2-40B4-BE49-F238E27FC236}">
                  <a16:creationId xmlns:a16="http://schemas.microsoft.com/office/drawing/2014/main" id="{15C84546-8D3D-2FD5-33A3-6737A482E268}"/>
                </a:ext>
              </a:extLst>
            </p:cNvPr>
            <p:cNvSpPr/>
            <p:nvPr/>
          </p:nvSpPr>
          <p:spPr>
            <a:xfrm>
              <a:off x="8191501" y="107398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الثاني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sp>
        <p:nvSpPr>
          <p:cNvPr id="19" name="مستطيل: زوايا مستديرة 18">
            <a:hlinkClick r:id="rId3" action="ppaction://hlinksldjump"/>
            <a:extLst>
              <a:ext uri="{FF2B5EF4-FFF2-40B4-BE49-F238E27FC236}">
                <a16:creationId xmlns:a16="http://schemas.microsoft.com/office/drawing/2014/main" id="{F7F91167-7805-341B-331A-79B54C3B6726}"/>
              </a:ext>
            </a:extLst>
          </p:cNvPr>
          <p:cNvSpPr/>
          <p:nvPr/>
        </p:nvSpPr>
        <p:spPr>
          <a:xfrm>
            <a:off x="2814638" y="2369448"/>
            <a:ext cx="6562724" cy="757900"/>
          </a:xfrm>
          <a:prstGeom prst="roundRect">
            <a:avLst>
              <a:gd name="adj" fmla="val 103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ar-SA" dirty="0">
                <a:solidFill>
                  <a:schemeClr val="tx1"/>
                </a:solidFill>
              </a:rPr>
              <a:t>..........................................................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60E72BB4-F7F5-1F46-ED6E-2E0E50C5F018}"/>
              </a:ext>
            </a:extLst>
          </p:cNvPr>
          <p:cNvSpPr txBox="1"/>
          <p:nvPr/>
        </p:nvSpPr>
        <p:spPr>
          <a:xfrm>
            <a:off x="5848400" y="2595998"/>
            <a:ext cx="3484514" cy="408623"/>
          </a:xfrm>
          <a:prstGeom prst="roundRect">
            <a:avLst/>
          </a:prstGeom>
          <a:solidFill>
            <a:srgbClr val="039D8F"/>
          </a:solidFill>
          <a:ln>
            <a:solidFill>
              <a:srgbClr val="F3F3F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طول نصف القطر يساوي تقريبا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A2FCD6A4-E422-C6AE-6B6F-646F64FBF489}"/>
              </a:ext>
            </a:extLst>
          </p:cNvPr>
          <p:cNvSpPr txBox="1"/>
          <p:nvPr/>
        </p:nvSpPr>
        <p:spPr>
          <a:xfrm>
            <a:off x="5848399" y="3603638"/>
            <a:ext cx="3484515" cy="408623"/>
          </a:xfrm>
          <a:prstGeom prst="roundRect">
            <a:avLst/>
          </a:prstGeom>
          <a:solidFill>
            <a:srgbClr val="039D8F"/>
          </a:solidFill>
          <a:ln>
            <a:solidFill>
              <a:srgbClr val="F3F3F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طول  القطر يساوي تقريبا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رسم 8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3B74310F-3B6E-B6A4-244F-E620F6F27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pic>
        <p:nvPicPr>
          <p:cNvPr id="31" name="btnInknoeActivityCp2">
            <a:extLst>
              <a:ext uri="{FF2B5EF4-FFF2-40B4-BE49-F238E27FC236}">
                <a16:creationId xmlns:a16="http://schemas.microsoft.com/office/drawing/2014/main" id="{AE109DFE-8368-2A75-71AA-C96185AD6E9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78" y="382311"/>
            <a:ext cx="1267962" cy="33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9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0EF8B52-BE7C-0C66-D7D5-CFFC2ED36035}"/>
              </a:ext>
            </a:extLst>
          </p:cNvPr>
          <p:cNvGrpSpPr/>
          <p:nvPr/>
        </p:nvGrpSpPr>
        <p:grpSpPr>
          <a:xfrm>
            <a:off x="2008033" y="1872129"/>
            <a:ext cx="8191500" cy="1544171"/>
            <a:chOff x="1943100" y="1110129"/>
            <a:chExt cx="8191500" cy="1544171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F5EDEF8-A453-40B2-37A7-4581DA1E626A}"/>
                </a:ext>
              </a:extLst>
            </p:cNvPr>
            <p:cNvSpPr/>
            <p:nvPr/>
          </p:nvSpPr>
          <p:spPr>
            <a:xfrm>
              <a:off x="1943100" y="1422400"/>
              <a:ext cx="8191500" cy="1231900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أدخل القيمة الصحيحة للنسبة المئوية </a:t>
              </a:r>
              <a:r>
                <a:rPr lang="en-US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65</a:t>
              </a:r>
              <a:r>
                <a:rPr lang="en-US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% </a:t>
              </a:r>
              <a:r>
                <a:rPr lang="ku-Arab-IQ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من العدد </a:t>
              </a:r>
              <a:r>
                <a:rPr lang="en-US" sz="1800" b="1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360 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487E5DDA-AC5E-335E-47DC-86C169F835FA}"/>
                </a:ext>
              </a:extLst>
            </p:cNvPr>
            <p:cNvSpPr/>
            <p:nvPr/>
          </p:nvSpPr>
          <p:spPr>
            <a:xfrm>
              <a:off x="8191501" y="1110129"/>
              <a:ext cx="1624166" cy="566271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الثاني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pic>
        <p:nvPicPr>
          <p:cNvPr id="8" name="رسم 7" descr="رجوع مع تعبئة خالصة">
            <a:hlinkClick r:id="rId3" action="ppaction://hlinksldjump"/>
            <a:extLst>
              <a:ext uri="{FF2B5EF4-FFF2-40B4-BE49-F238E27FC236}">
                <a16:creationId xmlns:a16="http://schemas.microsoft.com/office/drawing/2014/main" id="{D5A55D85-7D3A-9961-2841-FFDB9B362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pic>
        <p:nvPicPr>
          <p:cNvPr id="29" name="btnInknoeActivityCp2">
            <a:extLst>
              <a:ext uri="{FF2B5EF4-FFF2-40B4-BE49-F238E27FC236}">
                <a16:creationId xmlns:a16="http://schemas.microsoft.com/office/drawing/2014/main" id="{C3D448CF-1826-B3D4-E160-25A3C926CF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13" y="404937"/>
            <a:ext cx="984728" cy="25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2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65BDDD76-50BA-BDBC-B659-3B93E9664798}"/>
              </a:ext>
            </a:extLst>
          </p:cNvPr>
          <p:cNvSpPr/>
          <p:nvPr/>
        </p:nvSpPr>
        <p:spPr>
          <a:xfrm>
            <a:off x="4479616" y="6181725"/>
            <a:ext cx="3248334" cy="323531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ancell Medium" panose="02000504000000020004" pitchFamily="2" charset="-78"/>
              <a:ea typeface="+mn-ea"/>
              <a:cs typeface="Irancell Medium" panose="02000504000000020004" pitchFamily="2" charset="-78"/>
            </a:endParaRPr>
          </a:p>
        </p:txBody>
      </p:sp>
      <p:sp>
        <p:nvSpPr>
          <p:cNvPr id="13" name="سهم: بشكل رتبة عسكرية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52613-FF47-376C-AA29-789A17D72825}"/>
              </a:ext>
            </a:extLst>
          </p:cNvPr>
          <p:cNvSpPr/>
          <p:nvPr/>
        </p:nvSpPr>
        <p:spPr>
          <a:xfrm>
            <a:off x="7870516" y="6190931"/>
            <a:ext cx="282884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سهم: بشكل رتبة عسكرية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6280DA-17B3-F1E7-56BF-61A4E1389336}"/>
              </a:ext>
            </a:extLst>
          </p:cNvPr>
          <p:cNvSpPr/>
          <p:nvPr/>
        </p:nvSpPr>
        <p:spPr>
          <a:xfrm flipH="1">
            <a:off x="4048124" y="6190931"/>
            <a:ext cx="288925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1224DE3-8C61-EF69-1979-D6FD71A4F30D}"/>
              </a:ext>
            </a:extLst>
          </p:cNvPr>
          <p:cNvSpPr txBox="1"/>
          <p:nvPr/>
        </p:nvSpPr>
        <p:spPr>
          <a:xfrm>
            <a:off x="4619624" y="6209981"/>
            <a:ext cx="2962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cell Medium" panose="02000504000000020004" pitchFamily="2" charset="-78"/>
                <a:ea typeface="+mn-ea"/>
                <a:cs typeface="Irancell Medium" panose="02000504000000020004" pitchFamily="2" charset="-78"/>
              </a:rPr>
              <a:t>مسائل على إيجاد المحيط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4CA414BA-9C7D-5F89-8806-6C133C4BB450}"/>
              </a:ext>
            </a:extLst>
          </p:cNvPr>
          <p:cNvGrpSpPr/>
          <p:nvPr/>
        </p:nvGrpSpPr>
        <p:grpSpPr>
          <a:xfrm>
            <a:off x="2503333" y="1089605"/>
            <a:ext cx="7200900" cy="1732194"/>
            <a:chOff x="2495550" y="2776586"/>
            <a:chExt cx="7200900" cy="1732194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4F51430D-32C4-12CB-46BD-1E2CC95AE01E}"/>
                </a:ext>
              </a:extLst>
            </p:cNvPr>
            <p:cNvGrpSpPr/>
            <p:nvPr/>
          </p:nvGrpSpPr>
          <p:grpSpPr>
            <a:xfrm>
              <a:off x="2495550" y="2776586"/>
              <a:ext cx="7200900" cy="1496118"/>
              <a:chOff x="4229100" y="3058202"/>
              <a:chExt cx="7200900" cy="1496118"/>
            </a:xfrm>
          </p:grpSpPr>
          <p:sp>
            <p:nvSpPr>
              <p:cNvPr id="38" name="مستطيل: زوايا مستديرة 37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CA95611-5083-388E-3CC6-55ADDDC560D1}"/>
                  </a:ext>
                </a:extLst>
              </p:cNvPr>
              <p:cNvSpPr/>
              <p:nvPr/>
            </p:nvSpPr>
            <p:spPr>
              <a:xfrm>
                <a:off x="4229100" y="3429000"/>
                <a:ext cx="7200900" cy="1125320"/>
              </a:xfrm>
              <a:prstGeom prst="roundRect">
                <a:avLst>
                  <a:gd name="adj" fmla="val 10360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rancell Light" panose="02000504000000020004" pitchFamily="2" charset="-78"/>
                    <a:ea typeface="+mn-ea"/>
                    <a:cs typeface="Irancell Light" panose="02000504000000020004" pitchFamily="2" charset="-78"/>
                  </a:rPr>
                  <a:t>في هذا النشاط تجد ،  </a:t>
                </a:r>
                <a:r>
                  <a:rPr kumimoji="0" lang="ar-S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Irancell Light" panose="02000504000000020004" pitchFamily="2" charset="-78"/>
                    <a:ea typeface="+mn-ea"/>
                    <a:cs typeface="Irancell Light" panose="02000504000000020004" pitchFamily="2" charset="-78"/>
                  </a:rPr>
                  <a:t> القيمة الدقيقة لمحيط دائرة </a:t>
                </a:r>
                <a:r>
                  <a:rPr kumimoji="0" lang="ar-S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rancell Light" panose="02000504000000020004" pitchFamily="2" charset="-78"/>
                    <a:ea typeface="+mn-ea"/>
                    <a:cs typeface="Irancell Light" panose="02000504000000020004" pitchFamily="2" charset="-78"/>
                  </a:rPr>
                  <a:t>  باستعمال المضلع الذي تحيط به ، او باستعمال المضلع الذي يحيط بها 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مجموعة 38">
                <a:extLst>
                  <a:ext uri="{FF2B5EF4-FFF2-40B4-BE49-F238E27FC236}">
                    <a16:creationId xmlns:a16="http://schemas.microsoft.com/office/drawing/2014/main" id="{A6D1C33C-D755-0C16-9C1E-4BC76FB7E014}"/>
                  </a:ext>
                </a:extLst>
              </p:cNvPr>
              <p:cNvGrpSpPr/>
              <p:nvPr/>
            </p:nvGrpSpPr>
            <p:grpSpPr>
              <a:xfrm>
                <a:off x="8764214" y="3058202"/>
                <a:ext cx="2229906" cy="510913"/>
                <a:chOff x="8573028" y="2814496"/>
                <a:chExt cx="2229906" cy="510913"/>
              </a:xfrm>
            </p:grpSpPr>
            <p:sp>
              <p:nvSpPr>
                <p:cNvPr id="40" name="مستطيل: زوايا قطرية مستديرة 39">
                  <a:extLst>
                    <a:ext uri="{FF2B5EF4-FFF2-40B4-BE49-F238E27FC236}">
                      <a16:creationId xmlns:a16="http://schemas.microsoft.com/office/drawing/2014/main" id="{AFFDD133-C7DE-B742-D724-0F45CD2EEB10}"/>
                    </a:ext>
                  </a:extLst>
                </p:cNvPr>
                <p:cNvSpPr/>
                <p:nvPr/>
              </p:nvSpPr>
              <p:spPr>
                <a:xfrm>
                  <a:off x="8573028" y="2892653"/>
                  <a:ext cx="2229906" cy="43275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rancell Light" panose="02000504000000020004" pitchFamily="2" charset="-78"/>
                    <a:ea typeface="+mn-ea"/>
                    <a:cs typeface="Irancell Light" panose="02000504000000020004" pitchFamily="2" charset="-78"/>
                  </a:endParaRPr>
                </a:p>
              </p:txBody>
            </p:sp>
            <p:sp>
              <p:nvSpPr>
                <p:cNvPr id="41" name="مربع نص 40">
                  <a:extLst>
                    <a:ext uri="{FF2B5EF4-FFF2-40B4-BE49-F238E27FC236}">
                      <a16:creationId xmlns:a16="http://schemas.microsoft.com/office/drawing/2014/main" id="{9BC93021-AB73-2AF5-0A8A-39586ED29CF2}"/>
                    </a:ext>
                  </a:extLst>
                </p:cNvPr>
                <p:cNvSpPr txBox="1"/>
                <p:nvPr/>
              </p:nvSpPr>
              <p:spPr>
                <a:xfrm>
                  <a:off x="8647396" y="2814496"/>
                  <a:ext cx="2081169" cy="4693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SA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39D8F"/>
                      </a:solidFill>
                      <a:effectLst/>
                      <a:uLnTx/>
                      <a:uFillTx/>
                      <a:latin typeface="Irancell Medium" panose="02000504000000020004" pitchFamily="2" charset="-78"/>
                      <a:ea typeface="+mn-ea"/>
                      <a:cs typeface="Irancell Medium" panose="02000504000000020004" pitchFamily="2" charset="-78"/>
                    </a:rPr>
                    <a:t>مسائل </a:t>
                  </a:r>
                  <a:endParaRPr kumimoji="0" lang="ar-S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39D8F"/>
                    </a:solidFill>
                    <a:effectLst/>
                    <a:uLnTx/>
                    <a:uFillTx/>
                    <a:latin typeface="Irancell Light" panose="02000504000000020004" pitchFamily="2" charset="-78"/>
                    <a:ea typeface="+mn-ea"/>
                    <a:cs typeface="Irancell Light" panose="02000504000000020004" pitchFamily="2" charset="-78"/>
                  </a:endParaRPr>
                </a:p>
              </p:txBody>
            </p:sp>
          </p:grpSp>
        </p:grpSp>
        <p:sp>
          <p:nvSpPr>
            <p:cNvPr id="23" name="مستطيل: زوايا قطرية مستديرة 22">
              <a:extLst>
                <a:ext uri="{FF2B5EF4-FFF2-40B4-BE49-F238E27FC236}">
                  <a16:creationId xmlns:a16="http://schemas.microsoft.com/office/drawing/2014/main" id="{5CCC288B-AE64-FD4C-C289-0A484D6E0C32}"/>
                </a:ext>
              </a:extLst>
            </p:cNvPr>
            <p:cNvSpPr/>
            <p:nvPr/>
          </p:nvSpPr>
          <p:spPr>
            <a:xfrm>
              <a:off x="5410198" y="4054904"/>
              <a:ext cx="531023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cell Medium" panose="02000504000000020004" pitchFamily="2" charset="-78"/>
                <a:ea typeface="+mn-ea"/>
                <a:cs typeface="Irancell Medium" panose="02000504000000020004" pitchFamily="2" charset="-78"/>
              </a:endParaRPr>
            </a:p>
          </p:txBody>
        </p:sp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B8FE8CEB-B1DE-B3E2-EB08-E31BF9BCECEC}"/>
                </a:ext>
              </a:extLst>
            </p:cNvPr>
            <p:cNvGrpSpPr/>
            <p:nvPr/>
          </p:nvGrpSpPr>
          <p:grpSpPr>
            <a:xfrm>
              <a:off x="6250779" y="4054904"/>
              <a:ext cx="531023" cy="453876"/>
              <a:chOff x="5826235" y="4043070"/>
              <a:chExt cx="531023" cy="453876"/>
            </a:xfrm>
          </p:grpSpPr>
          <p:sp>
            <p:nvSpPr>
              <p:cNvPr id="36" name="مستطيل: زوايا قطرية مستديرة 35">
                <a:extLst>
                  <a:ext uri="{FF2B5EF4-FFF2-40B4-BE49-F238E27FC236}">
                    <a16:creationId xmlns:a16="http://schemas.microsoft.com/office/drawing/2014/main" id="{99C33759-62DD-88D0-AE47-28DD8C8D6C43}"/>
                  </a:ext>
                </a:extLst>
              </p:cNvPr>
              <p:cNvSpPr/>
              <p:nvPr/>
            </p:nvSpPr>
            <p:spPr>
              <a:xfrm>
                <a:off x="5826235" y="4043070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rancell Medium" panose="02000504000000020004" pitchFamily="2" charset="-78"/>
                  <a:ea typeface="+mn-ea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7" name="مربع نص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404FAB5-2D4B-D7C2-1F8B-E3A07ED4547D}"/>
                  </a:ext>
                </a:extLst>
              </p:cNvPr>
              <p:cNvSpPr txBox="1"/>
              <p:nvPr/>
            </p:nvSpPr>
            <p:spPr>
              <a:xfrm>
                <a:off x="5899885" y="4107587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rancell Medium" panose="02000504000000020004" pitchFamily="2" charset="-78"/>
                    <a:ea typeface="+mn-ea"/>
                    <a:cs typeface="Irancell Medium" panose="02000504000000020004" pitchFamily="2" charset="-78"/>
                  </a:rPr>
                  <a:t>1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مربع نص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2078641E-64AA-C5C5-E487-0019F85D5BB3}"/>
                </a:ext>
              </a:extLst>
            </p:cNvPr>
            <p:cNvSpPr txBox="1"/>
            <p:nvPr/>
          </p:nvSpPr>
          <p:spPr>
            <a:xfrm>
              <a:off x="5494732" y="4119421"/>
              <a:ext cx="361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rancell Medium" panose="02000504000000020004" pitchFamily="2" charset="-78"/>
                  <a:ea typeface="+mn-ea"/>
                  <a:cs typeface="Irancell Medium" panose="02000504000000020004" pitchFamily="2" charset="-78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17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0EF8B52-BE7C-0C66-D7D5-CFFC2ED36035}"/>
              </a:ext>
            </a:extLst>
          </p:cNvPr>
          <p:cNvGrpSpPr/>
          <p:nvPr/>
        </p:nvGrpSpPr>
        <p:grpSpPr>
          <a:xfrm>
            <a:off x="622300" y="948204"/>
            <a:ext cx="11021060" cy="1098472"/>
            <a:chOff x="-608656" y="1110130"/>
            <a:chExt cx="11021060" cy="1042256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F5EDEF8-A453-40B2-37A7-4581DA1E626A}"/>
                </a:ext>
              </a:extLst>
            </p:cNvPr>
            <p:cNvSpPr/>
            <p:nvPr/>
          </p:nvSpPr>
          <p:spPr>
            <a:xfrm>
              <a:off x="-608656" y="1393262"/>
              <a:ext cx="11021060" cy="759124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ar-SA" sz="1600" b="1" dirty="0">
                  <a:solidFill>
                    <a:schemeClr val="tx1"/>
                  </a:solidFill>
                  <a:latin typeface="Irancell Light" panose="02000504000000020004" pitchFamily="2" charset="-78"/>
                  <a:cs typeface="Irancell Light" panose="02000504000000020004" pitchFamily="2" charset="-78"/>
                </a:rPr>
                <a:t>المثلث القائم الزاوية في الشكل المجاور محاط بالدائرة </a:t>
              </a:r>
              <a:r>
                <a:rPr lang="en-US" sz="1600" b="1" dirty="0">
                  <a:solidFill>
                    <a:schemeClr val="tx1"/>
                  </a:solidFill>
                  <a:latin typeface="Irancell Light" panose="02000504000000020004" pitchFamily="2" charset="-78"/>
                  <a:cs typeface="Irancell Light" panose="02000504000000020004" pitchFamily="2" charset="-78"/>
                </a:rPr>
                <a:t>D</a:t>
              </a:r>
              <a:r>
                <a:rPr lang="ku-Arab-IQ" sz="1600" b="1" dirty="0">
                  <a:solidFill>
                    <a:schemeClr val="tx1"/>
                  </a:solidFill>
                  <a:latin typeface="Irancell Light" panose="02000504000000020004" pitchFamily="2" charset="-78"/>
                  <a:cs typeface="Irancell Light" panose="02000504000000020004" pitchFamily="2" charset="-78"/>
                </a:rPr>
                <a:t> </a:t>
              </a:r>
              <a:r>
                <a:rPr lang="ar-SA" sz="1600" b="1" dirty="0">
                  <a:solidFill>
                    <a:schemeClr val="tx1"/>
                  </a:solidFill>
                  <a:latin typeface="Irancell Light" panose="02000504000000020004" pitchFamily="2" charset="-78"/>
                  <a:cs typeface="Irancell Light" panose="02000504000000020004" pitchFamily="2" charset="-78"/>
                </a:rPr>
                <a:t> ، ما  القيمة الدقيقة لمحيطها ؟  </a:t>
              </a:r>
            </a:p>
          </p:txBody>
        </p:sp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487E5DDA-AC5E-335E-47DC-86C169F835FA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الأول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pic>
        <p:nvPicPr>
          <p:cNvPr id="56" name="صورة 55">
            <a:extLst>
              <a:ext uri="{FF2B5EF4-FFF2-40B4-BE49-F238E27FC236}">
                <a16:creationId xmlns:a16="http://schemas.microsoft.com/office/drawing/2014/main" id="{3ED72C63-0DE5-6B4E-7992-3E0B88D458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951" y="2182153"/>
            <a:ext cx="3072676" cy="3072676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88B09857-D55B-572F-BBCA-27083205F017}"/>
              </a:ext>
            </a:extLst>
          </p:cNvPr>
          <p:cNvGrpSpPr/>
          <p:nvPr/>
        </p:nvGrpSpPr>
        <p:grpSpPr>
          <a:xfrm>
            <a:off x="5805882" y="2761372"/>
            <a:ext cx="5681825" cy="1770940"/>
            <a:chOff x="5958282" y="3088759"/>
            <a:chExt cx="5681825" cy="1770940"/>
          </a:xfrm>
        </p:grpSpPr>
        <p:grpSp>
          <p:nvGrpSpPr>
            <p:cNvPr id="48" name="مجموعة 47">
              <a:extLst>
                <a:ext uri="{FF2B5EF4-FFF2-40B4-BE49-F238E27FC236}">
                  <a16:creationId xmlns:a16="http://schemas.microsoft.com/office/drawing/2014/main" id="{AAA89B61-9181-3847-D650-557E428A32E3}"/>
                </a:ext>
              </a:extLst>
            </p:cNvPr>
            <p:cNvGrpSpPr/>
            <p:nvPr/>
          </p:nvGrpSpPr>
          <p:grpSpPr>
            <a:xfrm>
              <a:off x="9234882" y="3088759"/>
              <a:ext cx="2405225" cy="670558"/>
              <a:chOff x="8499166" y="3703322"/>
              <a:chExt cx="2405225" cy="670558"/>
            </a:xfrm>
          </p:grpSpPr>
          <p:sp>
            <p:nvSpPr>
              <p:cNvPr id="8" name="مستطيل: زوايا قطرية مستديرة 7">
                <a:extLst>
                  <a:ext uri="{FF2B5EF4-FFF2-40B4-BE49-F238E27FC236}">
                    <a16:creationId xmlns:a16="http://schemas.microsoft.com/office/drawing/2014/main" id="{F99625C6-9582-5516-151C-3DF9207E3789}"/>
                  </a:ext>
                </a:extLst>
              </p:cNvPr>
              <p:cNvSpPr/>
              <p:nvPr/>
            </p:nvSpPr>
            <p:spPr>
              <a:xfrm>
                <a:off x="8499166" y="3703322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28" name="مجموعة 27">
                <a:extLst>
                  <a:ext uri="{FF2B5EF4-FFF2-40B4-BE49-F238E27FC236}">
                    <a16:creationId xmlns:a16="http://schemas.microsoft.com/office/drawing/2014/main" id="{99CB7919-3958-E751-B643-E74FDD33734C}"/>
                  </a:ext>
                </a:extLst>
              </p:cNvPr>
              <p:cNvGrpSpPr/>
              <p:nvPr/>
            </p:nvGrpSpPr>
            <p:grpSpPr>
              <a:xfrm>
                <a:off x="10191749" y="3800571"/>
                <a:ext cx="531023" cy="453876"/>
                <a:chOff x="10191749" y="3800571"/>
                <a:chExt cx="531023" cy="453876"/>
              </a:xfrm>
            </p:grpSpPr>
            <p:sp>
              <p:nvSpPr>
                <p:cNvPr id="25" name="مستطيل: زوايا قطرية مستديرة 24">
                  <a:extLst>
                    <a:ext uri="{FF2B5EF4-FFF2-40B4-BE49-F238E27FC236}">
                      <a16:creationId xmlns:a16="http://schemas.microsoft.com/office/drawing/2014/main" id="{0BBBE698-1B67-16F7-8419-55EFA5DE9A34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27" name="مربع نص 26">
                  <a:extLst>
                    <a:ext uri="{FF2B5EF4-FFF2-40B4-BE49-F238E27FC236}">
                      <a16:creationId xmlns:a16="http://schemas.microsoft.com/office/drawing/2014/main" id="{2B17AD91-FCC0-83F7-8507-5798B8DF1CCA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A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7" name="مجموعة 46">
              <a:extLst>
                <a:ext uri="{FF2B5EF4-FFF2-40B4-BE49-F238E27FC236}">
                  <a16:creationId xmlns:a16="http://schemas.microsoft.com/office/drawing/2014/main" id="{5F5D1B06-D246-1E3B-5C80-156D0F1D8236}"/>
                </a:ext>
              </a:extLst>
            </p:cNvPr>
            <p:cNvGrpSpPr/>
            <p:nvPr/>
          </p:nvGrpSpPr>
          <p:grpSpPr>
            <a:xfrm>
              <a:off x="9234881" y="4189141"/>
              <a:ext cx="2405225" cy="670558"/>
              <a:chOff x="8499165" y="4803704"/>
              <a:chExt cx="2405225" cy="670558"/>
            </a:xfrm>
          </p:grpSpPr>
          <p:sp>
            <p:nvSpPr>
              <p:cNvPr id="10" name="مستطيل: زوايا قطرية مستديرة 9">
                <a:extLst>
                  <a:ext uri="{FF2B5EF4-FFF2-40B4-BE49-F238E27FC236}">
                    <a16:creationId xmlns:a16="http://schemas.microsoft.com/office/drawing/2014/main" id="{DB1B63CA-13D5-BF18-98B3-89A80EDD5F19}"/>
                  </a:ext>
                </a:extLst>
              </p:cNvPr>
              <p:cNvSpPr/>
              <p:nvPr/>
            </p:nvSpPr>
            <p:spPr>
              <a:xfrm>
                <a:off x="8499165" y="4803704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35" name="مجموعة 34">
                <a:extLst>
                  <a:ext uri="{FF2B5EF4-FFF2-40B4-BE49-F238E27FC236}">
                    <a16:creationId xmlns:a16="http://schemas.microsoft.com/office/drawing/2014/main" id="{1753698C-2263-5D0E-167C-18CCA800844B}"/>
                  </a:ext>
                </a:extLst>
              </p:cNvPr>
              <p:cNvGrpSpPr/>
              <p:nvPr/>
            </p:nvGrpSpPr>
            <p:grpSpPr>
              <a:xfrm>
                <a:off x="10191749" y="4906529"/>
                <a:ext cx="531023" cy="453876"/>
                <a:chOff x="10191749" y="3800571"/>
                <a:chExt cx="531023" cy="453876"/>
              </a:xfrm>
            </p:grpSpPr>
            <p:sp>
              <p:nvSpPr>
                <p:cNvPr id="36" name="مستطيل: زوايا قطرية مستديرة 35">
                  <a:extLst>
                    <a:ext uri="{FF2B5EF4-FFF2-40B4-BE49-F238E27FC236}">
                      <a16:creationId xmlns:a16="http://schemas.microsoft.com/office/drawing/2014/main" id="{2B57D8EB-5691-174A-2008-56D874A4F7DD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37" name="مربع نص 36">
                  <a:extLst>
                    <a:ext uri="{FF2B5EF4-FFF2-40B4-BE49-F238E27FC236}">
                      <a16:creationId xmlns:a16="http://schemas.microsoft.com/office/drawing/2014/main" id="{D3A0223A-2A38-691A-223D-08E24520522A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C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9" name="مجموعة 48">
              <a:extLst>
                <a:ext uri="{FF2B5EF4-FFF2-40B4-BE49-F238E27FC236}">
                  <a16:creationId xmlns:a16="http://schemas.microsoft.com/office/drawing/2014/main" id="{1A7BF4F9-6BEE-F714-B023-1E0EBDF994A6}"/>
                </a:ext>
              </a:extLst>
            </p:cNvPr>
            <p:cNvGrpSpPr/>
            <p:nvPr/>
          </p:nvGrpSpPr>
          <p:grpSpPr>
            <a:xfrm>
              <a:off x="5958282" y="3088759"/>
              <a:ext cx="2405225" cy="670558"/>
              <a:chOff x="5222566" y="3703322"/>
              <a:chExt cx="2405225" cy="670558"/>
            </a:xfrm>
          </p:grpSpPr>
          <p:sp>
            <p:nvSpPr>
              <p:cNvPr id="11" name="مستطيل: زوايا قطرية مستديرة 10">
                <a:extLst>
                  <a:ext uri="{FF2B5EF4-FFF2-40B4-BE49-F238E27FC236}">
                    <a16:creationId xmlns:a16="http://schemas.microsoft.com/office/drawing/2014/main" id="{BA366589-9F47-B9CF-B9F7-1A2196BB605B}"/>
                  </a:ext>
                </a:extLst>
              </p:cNvPr>
              <p:cNvSpPr/>
              <p:nvPr/>
            </p:nvSpPr>
            <p:spPr>
              <a:xfrm>
                <a:off x="5222566" y="3703322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29" name="مجموعة 28">
                <a:extLst>
                  <a:ext uri="{FF2B5EF4-FFF2-40B4-BE49-F238E27FC236}">
                    <a16:creationId xmlns:a16="http://schemas.microsoft.com/office/drawing/2014/main" id="{AF97447F-8BA8-3F4E-02BF-D681B3DF567D}"/>
                  </a:ext>
                </a:extLst>
              </p:cNvPr>
              <p:cNvGrpSpPr/>
              <p:nvPr/>
            </p:nvGrpSpPr>
            <p:grpSpPr>
              <a:xfrm>
                <a:off x="6941446" y="3800571"/>
                <a:ext cx="531023" cy="453876"/>
                <a:chOff x="10191749" y="3800571"/>
                <a:chExt cx="531023" cy="453876"/>
              </a:xfrm>
            </p:grpSpPr>
            <p:sp>
              <p:nvSpPr>
                <p:cNvPr id="30" name="مستطيل: زوايا قطرية مستديرة 29">
                  <a:extLst>
                    <a:ext uri="{FF2B5EF4-FFF2-40B4-BE49-F238E27FC236}">
                      <a16:creationId xmlns:a16="http://schemas.microsoft.com/office/drawing/2014/main" id="{7D7D3954-7107-FEFC-956C-979113CF8A21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31" name="مربع نص 30">
                  <a:extLst>
                    <a:ext uri="{FF2B5EF4-FFF2-40B4-BE49-F238E27FC236}">
                      <a16:creationId xmlns:a16="http://schemas.microsoft.com/office/drawing/2014/main" id="{7C941E73-5B48-35A4-5078-A59F9FB61877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B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0" name="مجموعة 49">
              <a:extLst>
                <a:ext uri="{FF2B5EF4-FFF2-40B4-BE49-F238E27FC236}">
                  <a16:creationId xmlns:a16="http://schemas.microsoft.com/office/drawing/2014/main" id="{7E48FCC6-2B36-B54B-9DAF-91E590C41CC5}"/>
                </a:ext>
              </a:extLst>
            </p:cNvPr>
            <p:cNvGrpSpPr/>
            <p:nvPr/>
          </p:nvGrpSpPr>
          <p:grpSpPr>
            <a:xfrm>
              <a:off x="5958282" y="4189141"/>
              <a:ext cx="2405225" cy="670558"/>
              <a:chOff x="5222566" y="4803704"/>
              <a:chExt cx="2405225" cy="670558"/>
            </a:xfrm>
          </p:grpSpPr>
          <p:sp>
            <p:nvSpPr>
              <p:cNvPr id="12" name="مستطيل: زوايا قطرية مستديرة 11">
                <a:extLst>
                  <a:ext uri="{FF2B5EF4-FFF2-40B4-BE49-F238E27FC236}">
                    <a16:creationId xmlns:a16="http://schemas.microsoft.com/office/drawing/2014/main" id="{7E606CEC-0759-9DFA-59A9-789517D4F8B8}"/>
                  </a:ext>
                </a:extLst>
              </p:cNvPr>
              <p:cNvSpPr/>
              <p:nvPr/>
            </p:nvSpPr>
            <p:spPr>
              <a:xfrm>
                <a:off x="5222566" y="4803704"/>
                <a:ext cx="2405225" cy="67055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grpSp>
            <p:nvGrpSpPr>
              <p:cNvPr id="32" name="مجموعة 31">
                <a:extLst>
                  <a:ext uri="{FF2B5EF4-FFF2-40B4-BE49-F238E27FC236}">
                    <a16:creationId xmlns:a16="http://schemas.microsoft.com/office/drawing/2014/main" id="{6DF6F4AB-7A18-FD2F-877B-7C7D6D28C0FD}"/>
                  </a:ext>
                </a:extLst>
              </p:cNvPr>
              <p:cNvGrpSpPr/>
              <p:nvPr/>
            </p:nvGrpSpPr>
            <p:grpSpPr>
              <a:xfrm>
                <a:off x="6935817" y="4912045"/>
                <a:ext cx="531023" cy="453876"/>
                <a:chOff x="10191749" y="3800571"/>
                <a:chExt cx="531023" cy="453876"/>
              </a:xfrm>
            </p:grpSpPr>
            <p:sp>
              <p:nvSpPr>
                <p:cNvPr id="33" name="مستطيل: زوايا قطرية مستديرة 32">
                  <a:extLst>
                    <a:ext uri="{FF2B5EF4-FFF2-40B4-BE49-F238E27FC236}">
                      <a16:creationId xmlns:a16="http://schemas.microsoft.com/office/drawing/2014/main" id="{45D247B2-9B2D-0A5A-EA4D-5DB46DABCCAF}"/>
                    </a:ext>
                  </a:extLst>
                </p:cNvPr>
                <p:cNvSpPr/>
                <p:nvPr/>
              </p:nvSpPr>
              <p:spPr>
                <a:xfrm>
                  <a:off x="10191749" y="3800571"/>
                  <a:ext cx="531023" cy="45387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rgbClr val="039D8F"/>
                </a:solidFill>
                <a:ln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  <p:sp>
              <p:nvSpPr>
                <p:cNvPr id="34" name="مربع نص 33">
                  <a:extLst>
                    <a:ext uri="{FF2B5EF4-FFF2-40B4-BE49-F238E27FC236}">
                      <a16:creationId xmlns:a16="http://schemas.microsoft.com/office/drawing/2014/main" id="{5B555160-A054-A784-6AFA-B2D672E34B1F}"/>
                    </a:ext>
                  </a:extLst>
                </p:cNvPr>
                <p:cNvSpPr txBox="1"/>
                <p:nvPr/>
              </p:nvSpPr>
              <p:spPr>
                <a:xfrm>
                  <a:off x="10270657" y="3879599"/>
                  <a:ext cx="3619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bg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D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57EBA87E-320D-C1FD-E79F-94225FFCC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02" t="12345" r="12679" b="69447"/>
          <a:stretch/>
        </p:blipFill>
        <p:spPr>
          <a:xfrm>
            <a:off x="9292838" y="2869379"/>
            <a:ext cx="1392062" cy="43760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520575F-1FF0-CAD5-6A53-380C2649F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4" t="11840" r="64377" b="69952"/>
          <a:stretch/>
        </p:blipFill>
        <p:spPr>
          <a:xfrm>
            <a:off x="6040865" y="2858621"/>
            <a:ext cx="1392062" cy="43760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969408F-49F7-EA62-E00B-C65ED5A22F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31" t="61234" r="12050" b="20558"/>
          <a:stretch/>
        </p:blipFill>
        <p:spPr>
          <a:xfrm>
            <a:off x="9308804" y="3957705"/>
            <a:ext cx="1392062" cy="43760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FE11E7D-D80D-9D3F-77B2-38D78525C4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1" t="58764" r="63500" b="23028"/>
          <a:stretch/>
        </p:blipFill>
        <p:spPr>
          <a:xfrm>
            <a:off x="6030636" y="3986369"/>
            <a:ext cx="1392062" cy="437602"/>
          </a:xfrm>
          <a:prstGeom prst="rect">
            <a:avLst/>
          </a:prstGeom>
        </p:spPr>
      </p:pic>
      <p:pic>
        <p:nvPicPr>
          <p:cNvPr id="43" name="رسم 42" descr="رجوع مع تعبئة خالصة">
            <a:hlinkClick r:id="rId5" action="ppaction://hlinksldjump"/>
            <a:extLst>
              <a:ext uri="{FF2B5EF4-FFF2-40B4-BE49-F238E27FC236}">
                <a16:creationId xmlns:a16="http://schemas.microsoft.com/office/drawing/2014/main" id="{412EA2AB-6155-D086-E5C7-C66737C4E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pic>
        <p:nvPicPr>
          <p:cNvPr id="55" name="btnInknoeActivityCp2">
            <a:extLst>
              <a:ext uri="{FF2B5EF4-FFF2-40B4-BE49-F238E27FC236}">
                <a16:creationId xmlns:a16="http://schemas.microsoft.com/office/drawing/2014/main" id="{58DE31E0-295B-2CE6-A206-723B09B678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13" y="365102"/>
            <a:ext cx="1275899" cy="3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06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طيل: زوايا مستديرة 51">
            <a:hlinkClick r:id="rId3" action="ppaction://hlinksldjump"/>
            <a:extLst>
              <a:ext uri="{FF2B5EF4-FFF2-40B4-BE49-F238E27FC236}">
                <a16:creationId xmlns:a16="http://schemas.microsoft.com/office/drawing/2014/main" id="{ED981F96-63D1-780B-8C1E-4D9247EED664}"/>
              </a:ext>
            </a:extLst>
          </p:cNvPr>
          <p:cNvSpPr/>
          <p:nvPr/>
        </p:nvSpPr>
        <p:spPr>
          <a:xfrm>
            <a:off x="4990132" y="2284994"/>
            <a:ext cx="2066915" cy="757900"/>
          </a:xfrm>
          <a:prstGeom prst="roundRect">
            <a:avLst>
              <a:gd name="adj" fmla="val 103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...........................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رسم 1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49EADD39-BE3E-1B71-3C59-AEA756B46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BF1DDB6-8D51-E207-E77A-89663097F3E1}"/>
              </a:ext>
            </a:extLst>
          </p:cNvPr>
          <p:cNvGrpSpPr/>
          <p:nvPr/>
        </p:nvGrpSpPr>
        <p:grpSpPr>
          <a:xfrm>
            <a:off x="4479616" y="1762480"/>
            <a:ext cx="7202747" cy="1550405"/>
            <a:chOff x="2751905" y="1073980"/>
            <a:chExt cx="7591201" cy="1471059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7798F27C-A5E5-09C5-954E-5254D1E4DAE8}"/>
                </a:ext>
              </a:extLst>
            </p:cNvPr>
            <p:cNvSpPr/>
            <p:nvPr/>
          </p:nvSpPr>
          <p:spPr>
            <a:xfrm>
              <a:off x="2751905" y="1313580"/>
              <a:ext cx="7591201" cy="1231459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ar-SA" sz="16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القيمة الدقيقة لمحيط لدائرة في الشكل المجاور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مستطيل: زوايا قطرية مستديرة 7">
              <a:extLst>
                <a:ext uri="{FF2B5EF4-FFF2-40B4-BE49-F238E27FC236}">
                  <a16:creationId xmlns:a16="http://schemas.microsoft.com/office/drawing/2014/main" id="{15C84546-8D3D-2FD5-33A3-6737A482E268}"/>
                </a:ext>
              </a:extLst>
            </p:cNvPr>
            <p:cNvSpPr/>
            <p:nvPr/>
          </p:nvSpPr>
          <p:spPr>
            <a:xfrm>
              <a:off x="8191501" y="107398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الثاني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C8D32EF9-B03A-E940-46FE-7F8F8D25A4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869" y="1474763"/>
            <a:ext cx="2813283" cy="2813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btnInknoeActivityCp2">
            <a:extLst>
              <a:ext uri="{FF2B5EF4-FFF2-40B4-BE49-F238E27FC236}">
                <a16:creationId xmlns:a16="http://schemas.microsoft.com/office/drawing/2014/main" id="{DED74008-68D6-A2AE-2967-45DFA264D3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57" y="385414"/>
            <a:ext cx="1259570" cy="32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2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7CFDD1B-D4B2-AD26-CDF6-3D98673B9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99"/>
          <a:stretch/>
        </p:blipFill>
        <p:spPr>
          <a:xfrm>
            <a:off x="3683786" y="978878"/>
            <a:ext cx="7294967" cy="490024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783240B-F8F2-6AAE-F41E-E5FC88D9F5C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06" r="76667" b="81210"/>
          <a:stretch/>
        </p:blipFill>
        <p:spPr>
          <a:xfrm>
            <a:off x="1213247" y="1239173"/>
            <a:ext cx="2245567" cy="73426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FAF1DE7-6953-807F-3A4B-EF8A633DEC6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459" r="76667" b="67557"/>
          <a:stretch/>
        </p:blipFill>
        <p:spPr>
          <a:xfrm>
            <a:off x="1213247" y="1982126"/>
            <a:ext cx="2245567" cy="7342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507D2C9-3204-8512-EBDC-B805A3353DB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9968" r="76667" b="55048"/>
          <a:stretch/>
        </p:blipFill>
        <p:spPr>
          <a:xfrm>
            <a:off x="1213247" y="2690322"/>
            <a:ext cx="2245567" cy="73426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F82AE7B-DB9A-F235-7879-CBD27E0AD3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525" r="76667" b="41491"/>
          <a:stretch/>
        </p:blipFill>
        <p:spPr>
          <a:xfrm>
            <a:off x="1213247" y="3494099"/>
            <a:ext cx="2245567" cy="73426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E32287C-87BD-F819-7673-2D910474C2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73" r="76667" b="28943"/>
          <a:stretch/>
        </p:blipFill>
        <p:spPr>
          <a:xfrm>
            <a:off x="1213247" y="4237052"/>
            <a:ext cx="2245567" cy="73426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DA75760-A657-BC47-94BA-EA334EF9E07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0081" r="76667" b="14935"/>
          <a:stretch/>
        </p:blipFill>
        <p:spPr>
          <a:xfrm>
            <a:off x="1213247" y="4980005"/>
            <a:ext cx="2245567" cy="734264"/>
          </a:xfrm>
          <a:prstGeom prst="rect">
            <a:avLst/>
          </a:prstGeom>
        </p:spPr>
      </p:pic>
      <p:sp>
        <p:nvSpPr>
          <p:cNvPr id="13" name="مستطيل: زوايا قطرية مستديرة 12">
            <a:extLst>
              <a:ext uri="{FF2B5EF4-FFF2-40B4-BE49-F238E27FC236}">
                <a16:creationId xmlns:a16="http://schemas.microsoft.com/office/drawing/2014/main" id="{33B33EE2-84BC-AD48-08BE-3733C69499E6}"/>
              </a:ext>
            </a:extLst>
          </p:cNvPr>
          <p:cNvSpPr/>
          <p:nvPr/>
        </p:nvSpPr>
        <p:spPr>
          <a:xfrm>
            <a:off x="4479616" y="6181725"/>
            <a:ext cx="3248334" cy="323531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ancell Medium" panose="02000504000000020004" pitchFamily="2" charset="-78"/>
              <a:ea typeface="+mn-ea"/>
              <a:cs typeface="Irancell Medium" panose="02000504000000020004" pitchFamily="2" charset="-78"/>
            </a:endParaRPr>
          </a:p>
        </p:txBody>
      </p:sp>
      <p:sp>
        <p:nvSpPr>
          <p:cNvPr id="14" name="سهم: بشكل رتبة عسكرية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F904A01-6C2A-4A16-B5A8-5946416CB9AE}"/>
              </a:ext>
            </a:extLst>
          </p:cNvPr>
          <p:cNvSpPr/>
          <p:nvPr/>
        </p:nvSpPr>
        <p:spPr>
          <a:xfrm>
            <a:off x="7870516" y="6190931"/>
            <a:ext cx="282884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سهم: بشكل رتبة عسكرية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8A355A-E4CF-4E0B-45CB-E83C8CF009FD}"/>
              </a:ext>
            </a:extLst>
          </p:cNvPr>
          <p:cNvSpPr/>
          <p:nvPr/>
        </p:nvSpPr>
        <p:spPr>
          <a:xfrm flipH="1">
            <a:off x="4048124" y="6190931"/>
            <a:ext cx="288925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D1DB740-0EDB-F6F2-52D3-2D548562515C}"/>
              </a:ext>
            </a:extLst>
          </p:cNvPr>
          <p:cNvSpPr txBox="1"/>
          <p:nvPr/>
        </p:nvSpPr>
        <p:spPr>
          <a:xfrm>
            <a:off x="4619624" y="6209981"/>
            <a:ext cx="2962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cell Medium" panose="02000504000000020004" pitchFamily="2" charset="-78"/>
                <a:ea typeface="+mn-ea"/>
                <a:cs typeface="Irancell Medium" panose="02000504000000020004" pitchFamily="2" charset="-78"/>
              </a:rPr>
              <a:t>ملخص الدرس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993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0EF8B52-BE7C-0C66-D7D5-CFFC2ED36035}"/>
              </a:ext>
            </a:extLst>
          </p:cNvPr>
          <p:cNvGrpSpPr/>
          <p:nvPr/>
        </p:nvGrpSpPr>
        <p:grpSpPr>
          <a:xfrm>
            <a:off x="581026" y="1176805"/>
            <a:ext cx="11062334" cy="1690220"/>
            <a:chOff x="-649930" y="1110130"/>
            <a:chExt cx="11062334" cy="1690220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F5EDEF8-A453-40B2-37A7-4581DA1E626A}"/>
                </a:ext>
              </a:extLst>
            </p:cNvPr>
            <p:cNvSpPr/>
            <p:nvPr/>
          </p:nvSpPr>
          <p:spPr>
            <a:xfrm>
              <a:off x="-649930" y="1393263"/>
              <a:ext cx="11062334" cy="1407087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اختر الإجابة الصحيحة مما يأتي : </a:t>
              </a:r>
            </a:p>
            <a:p>
              <a:pPr>
                <a:lnSpc>
                  <a:spcPct val="150000"/>
                </a:lnSpc>
              </a:pPr>
              <a:r>
                <a:rPr lang="ar-SA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إذا أراد أحمد أن يضع دعامة على لوح من الخشب كما في الشكل أدناه ، فإن طول هذه الدعامة تقريباً يساوي : </a:t>
              </a:r>
              <a:endParaRPr lang="ar-SA" sz="1800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487E5DDA-AC5E-335E-47DC-86C169F835FA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الثالث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pic>
        <p:nvPicPr>
          <p:cNvPr id="17" name="صورة 16" descr="صورة تحتوي على خط, مستطيل, لقطة شاشة, موازِ&#10;&#10;تم إنشاء الوصف تلقائياً">
            <a:extLst>
              <a:ext uri="{FF2B5EF4-FFF2-40B4-BE49-F238E27FC236}">
                <a16:creationId xmlns:a16="http://schemas.microsoft.com/office/drawing/2014/main" id="{6C3D3D3B-21CC-AA14-D17F-3659D19073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3800571"/>
            <a:ext cx="3443854" cy="1597491"/>
          </a:xfrm>
          <a:prstGeom prst="rect">
            <a:avLst/>
          </a:prstGeom>
        </p:spPr>
      </p:pic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AAA89B61-9181-3847-D650-557E428A32E3}"/>
              </a:ext>
            </a:extLst>
          </p:cNvPr>
          <p:cNvGrpSpPr/>
          <p:nvPr/>
        </p:nvGrpSpPr>
        <p:grpSpPr>
          <a:xfrm>
            <a:off x="8499166" y="3703322"/>
            <a:ext cx="2405225" cy="670558"/>
            <a:chOff x="8499166" y="3703322"/>
            <a:chExt cx="2405225" cy="670558"/>
          </a:xfrm>
        </p:grpSpPr>
        <p:sp>
          <p:nvSpPr>
            <p:cNvPr id="8" name="مستطيل: زوايا قطرية مستديرة 7">
              <a:extLst>
                <a:ext uri="{FF2B5EF4-FFF2-40B4-BE49-F238E27FC236}">
                  <a16:creationId xmlns:a16="http://schemas.microsoft.com/office/drawing/2014/main" id="{F99625C6-9582-5516-151C-3DF9207E3789}"/>
                </a:ext>
              </a:extLst>
            </p:cNvPr>
            <p:cNvSpPr/>
            <p:nvPr/>
          </p:nvSpPr>
          <p:spPr>
            <a:xfrm>
              <a:off x="84991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99CB7919-3958-E751-B643-E74FDD33734C}"/>
                </a:ext>
              </a:extLst>
            </p:cNvPr>
            <p:cNvGrpSpPr/>
            <p:nvPr/>
          </p:nvGrpSpPr>
          <p:grpSpPr>
            <a:xfrm>
              <a:off x="10191749" y="3800571"/>
              <a:ext cx="531023" cy="453876"/>
              <a:chOff x="10191749" y="3800571"/>
              <a:chExt cx="531023" cy="453876"/>
            </a:xfrm>
          </p:grpSpPr>
          <p:sp>
            <p:nvSpPr>
              <p:cNvPr id="25" name="مستطيل: زوايا قطرية مستديرة 24">
                <a:extLst>
                  <a:ext uri="{FF2B5EF4-FFF2-40B4-BE49-F238E27FC236}">
                    <a16:creationId xmlns:a16="http://schemas.microsoft.com/office/drawing/2014/main" id="{0BBBE698-1B67-16F7-8419-55EFA5DE9A34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2B17AD91-FCC0-83F7-8507-5798B8DF1CC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22FC1709-5CD3-CA27-B4FB-B38E56D6D9B3}"/>
                </a:ext>
              </a:extLst>
            </p:cNvPr>
            <p:cNvSpPr txBox="1"/>
            <p:nvPr/>
          </p:nvSpPr>
          <p:spPr>
            <a:xfrm>
              <a:off x="8545358" y="3879599"/>
              <a:ext cx="16001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9.5 ft   </a:t>
              </a:r>
              <a:endParaRPr lang="en-US" dirty="0"/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5F5D1B06-D246-1E3B-5C80-156D0F1D8236}"/>
              </a:ext>
            </a:extLst>
          </p:cNvPr>
          <p:cNvGrpSpPr/>
          <p:nvPr/>
        </p:nvGrpSpPr>
        <p:grpSpPr>
          <a:xfrm>
            <a:off x="8499165" y="4803704"/>
            <a:ext cx="2405225" cy="670558"/>
            <a:chOff x="8499165" y="4803704"/>
            <a:chExt cx="2405225" cy="670558"/>
          </a:xfrm>
        </p:grpSpPr>
        <p:sp>
          <p:nvSpPr>
            <p:cNvPr id="10" name="مستطيل: زوايا قطرية مستديرة 9">
              <a:extLst>
                <a:ext uri="{FF2B5EF4-FFF2-40B4-BE49-F238E27FC236}">
                  <a16:creationId xmlns:a16="http://schemas.microsoft.com/office/drawing/2014/main" id="{DB1B63CA-13D5-BF18-98B3-89A80EDD5F19}"/>
                </a:ext>
              </a:extLst>
            </p:cNvPr>
            <p:cNvSpPr/>
            <p:nvPr/>
          </p:nvSpPr>
          <p:spPr>
            <a:xfrm>
              <a:off x="8499165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1753698C-2263-5D0E-167C-18CCA800844B}"/>
                </a:ext>
              </a:extLst>
            </p:cNvPr>
            <p:cNvGrpSpPr/>
            <p:nvPr/>
          </p:nvGrpSpPr>
          <p:grpSpPr>
            <a:xfrm>
              <a:off x="10191749" y="4906529"/>
              <a:ext cx="531023" cy="453876"/>
              <a:chOff x="10191749" y="3800571"/>
              <a:chExt cx="531023" cy="453876"/>
            </a:xfrm>
          </p:grpSpPr>
          <p:sp>
            <p:nvSpPr>
              <p:cNvPr id="36" name="مستطيل: زوايا قطرية مستديرة 35">
                <a:extLst>
                  <a:ext uri="{FF2B5EF4-FFF2-40B4-BE49-F238E27FC236}">
                    <a16:creationId xmlns:a16="http://schemas.microsoft.com/office/drawing/2014/main" id="{2B57D8EB-5691-174A-2008-56D874A4F7DD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7" name="مربع نص 36">
                <a:extLst>
                  <a:ext uri="{FF2B5EF4-FFF2-40B4-BE49-F238E27FC236}">
                    <a16:creationId xmlns:a16="http://schemas.microsoft.com/office/drawing/2014/main" id="{D3A0223A-2A38-691A-223D-08E24520522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C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B256FB01-05B0-E9E3-FE28-EC008D509C7B}"/>
                </a:ext>
              </a:extLst>
            </p:cNvPr>
            <p:cNvSpPr txBox="1"/>
            <p:nvPr/>
          </p:nvSpPr>
          <p:spPr>
            <a:xfrm>
              <a:off x="8634341" y="4948801"/>
              <a:ext cx="15461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8.5 ft </a:t>
              </a:r>
              <a:endParaRPr lang="en-US" dirty="0"/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1A7BF4F9-6BEE-F714-B023-1E0EBDF994A6}"/>
              </a:ext>
            </a:extLst>
          </p:cNvPr>
          <p:cNvGrpSpPr/>
          <p:nvPr/>
        </p:nvGrpSpPr>
        <p:grpSpPr>
          <a:xfrm>
            <a:off x="5222566" y="3703322"/>
            <a:ext cx="2405225" cy="670558"/>
            <a:chOff x="5222566" y="3703322"/>
            <a:chExt cx="2405225" cy="670558"/>
          </a:xfrm>
        </p:grpSpPr>
        <p:sp>
          <p:nvSpPr>
            <p:cNvPr id="11" name="مستطيل: زوايا قطرية مستديرة 10">
              <a:extLst>
                <a:ext uri="{FF2B5EF4-FFF2-40B4-BE49-F238E27FC236}">
                  <a16:creationId xmlns:a16="http://schemas.microsoft.com/office/drawing/2014/main" id="{BA366589-9F47-B9CF-B9F7-1A2196BB605B}"/>
                </a:ext>
              </a:extLst>
            </p:cNvPr>
            <p:cNvSpPr/>
            <p:nvPr/>
          </p:nvSpPr>
          <p:spPr>
            <a:xfrm>
              <a:off x="52225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F97447F-8BA8-3F4E-02BF-D681B3DF567D}"/>
                </a:ext>
              </a:extLst>
            </p:cNvPr>
            <p:cNvGrpSpPr/>
            <p:nvPr/>
          </p:nvGrpSpPr>
          <p:grpSpPr>
            <a:xfrm>
              <a:off x="6941446" y="3800571"/>
              <a:ext cx="531023" cy="453876"/>
              <a:chOff x="10191749" y="3800571"/>
              <a:chExt cx="531023" cy="453876"/>
            </a:xfrm>
          </p:grpSpPr>
          <p:sp>
            <p:nvSpPr>
              <p:cNvPr id="30" name="مستطيل: زوايا قطرية مستديرة 29">
                <a:extLst>
                  <a:ext uri="{FF2B5EF4-FFF2-40B4-BE49-F238E27FC236}">
                    <a16:creationId xmlns:a16="http://schemas.microsoft.com/office/drawing/2014/main" id="{7D7D3954-7107-FEFC-956C-979113CF8A21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1" name="مربع نص 30">
                <a:extLst>
                  <a:ext uri="{FF2B5EF4-FFF2-40B4-BE49-F238E27FC236}">
                    <a16:creationId xmlns:a16="http://schemas.microsoft.com/office/drawing/2014/main" id="{7C941E73-5B48-35A4-5078-A59F9FB61877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B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ADB89481-192E-1F88-90EA-4C2AC6FCE780}"/>
                </a:ext>
              </a:extLst>
            </p:cNvPr>
            <p:cNvSpPr txBox="1"/>
            <p:nvPr/>
          </p:nvSpPr>
          <p:spPr>
            <a:xfrm>
              <a:off x="5329715" y="3879599"/>
              <a:ext cx="1588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9 ft  </a:t>
              </a:r>
              <a:endParaRPr lang="en-US" dirty="0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7E48FCC6-2B36-B54B-9DAF-91E590C41CC5}"/>
              </a:ext>
            </a:extLst>
          </p:cNvPr>
          <p:cNvGrpSpPr/>
          <p:nvPr/>
        </p:nvGrpSpPr>
        <p:grpSpPr>
          <a:xfrm>
            <a:off x="5222566" y="4803704"/>
            <a:ext cx="2405225" cy="670558"/>
            <a:chOff x="5222566" y="4803704"/>
            <a:chExt cx="2405225" cy="670558"/>
          </a:xfrm>
        </p:grpSpPr>
        <p:sp>
          <p:nvSpPr>
            <p:cNvPr id="12" name="مستطيل: زوايا قطرية مستديرة 11">
              <a:extLst>
                <a:ext uri="{FF2B5EF4-FFF2-40B4-BE49-F238E27FC236}">
                  <a16:creationId xmlns:a16="http://schemas.microsoft.com/office/drawing/2014/main" id="{7E606CEC-0759-9DFA-59A9-789517D4F8B8}"/>
                </a:ext>
              </a:extLst>
            </p:cNvPr>
            <p:cNvSpPr/>
            <p:nvPr/>
          </p:nvSpPr>
          <p:spPr>
            <a:xfrm>
              <a:off x="5222566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6DF6F4AB-7A18-FD2F-877B-7C7D6D28C0FD}"/>
                </a:ext>
              </a:extLst>
            </p:cNvPr>
            <p:cNvGrpSpPr/>
            <p:nvPr/>
          </p:nvGrpSpPr>
          <p:grpSpPr>
            <a:xfrm>
              <a:off x="6935817" y="4912045"/>
              <a:ext cx="531023" cy="453876"/>
              <a:chOff x="10191749" y="3800571"/>
              <a:chExt cx="531023" cy="453876"/>
            </a:xfrm>
          </p:grpSpPr>
          <p:sp>
            <p:nvSpPr>
              <p:cNvPr id="33" name="مستطيل: زوايا قطرية مستديرة 32">
                <a:extLst>
                  <a:ext uri="{FF2B5EF4-FFF2-40B4-BE49-F238E27FC236}">
                    <a16:creationId xmlns:a16="http://schemas.microsoft.com/office/drawing/2014/main" id="{45D247B2-9B2D-0A5A-EA4D-5DB46DABCCAF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4" name="مربع نص 33">
                <a:extLst>
                  <a:ext uri="{FF2B5EF4-FFF2-40B4-BE49-F238E27FC236}">
                    <a16:creationId xmlns:a16="http://schemas.microsoft.com/office/drawing/2014/main" id="{5B555160-A054-A784-6AFA-B2D672E34B1F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BC439DC1-97BE-D7B6-18EF-3313AA4BFB5E}"/>
                </a:ext>
              </a:extLst>
            </p:cNvPr>
            <p:cNvSpPr txBox="1"/>
            <p:nvPr/>
          </p:nvSpPr>
          <p:spPr>
            <a:xfrm>
              <a:off x="5317559" y="4948801"/>
              <a:ext cx="16001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10 ft </a:t>
              </a:r>
              <a:endParaRPr lang="en-US" dirty="0"/>
            </a:p>
          </p:txBody>
        </p:sp>
      </p:grpSp>
      <p:pic>
        <p:nvPicPr>
          <p:cNvPr id="9" name="رسم 8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DFDFFF29-4A77-B9E1-14A9-2DBF524F2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pic>
        <p:nvPicPr>
          <p:cNvPr id="54" name="btnInknoeActivityCp2">
            <a:extLst>
              <a:ext uri="{FF2B5EF4-FFF2-40B4-BE49-F238E27FC236}">
                <a16:creationId xmlns:a16="http://schemas.microsoft.com/office/drawing/2014/main" id="{2B3FCDD4-DFF4-B576-4AFA-99A72DFE4F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69" y="358534"/>
            <a:ext cx="1275899" cy="3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40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0EF8B52-BE7C-0C66-D7D5-CFFC2ED36035}"/>
              </a:ext>
            </a:extLst>
          </p:cNvPr>
          <p:cNvGrpSpPr/>
          <p:nvPr/>
        </p:nvGrpSpPr>
        <p:grpSpPr>
          <a:xfrm>
            <a:off x="714376" y="948204"/>
            <a:ext cx="10928984" cy="2480796"/>
            <a:chOff x="-516580" y="1110130"/>
            <a:chExt cx="10928984" cy="23538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مستطيل: زوايا مستديرة 4">
                  <a:extLst>
                    <a:ext uri="{FF2B5EF4-FFF2-40B4-BE49-F238E27FC236}">
                      <a16:creationId xmlns:a16="http://schemas.microsoft.com/office/drawing/2014/main" id="{5F5EDEF8-A453-40B2-37A7-4581DA1E626A}"/>
                    </a:ext>
                  </a:extLst>
                </p:cNvPr>
                <p:cNvSpPr/>
                <p:nvPr/>
              </p:nvSpPr>
              <p:spPr>
                <a:xfrm>
                  <a:off x="-516580" y="1393263"/>
                  <a:ext cx="10928984" cy="2070704"/>
                </a:xfrm>
                <a:prstGeom prst="roundRect">
                  <a:avLst>
                    <a:gd name="adj" fmla="val 33162"/>
                  </a:avLst>
                </a:prstGeom>
                <a:noFill/>
                <a:ln w="28575">
                  <a:solidFill>
                    <a:srgbClr val="039D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ar-SA" sz="1800" dirty="0">
                      <a:solidFill>
                        <a:schemeClr val="tx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اختر الإجابة الصحيحة مما يأتي : 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ar-SA" sz="1800" dirty="0">
                      <a:solidFill>
                        <a:schemeClr val="tx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أطلقت ألعاب نارية احتفاء باليوم الوطني ولم تنفجر إحدى هذه الألعاب فارتدت إلى الأرض إذا كان ارتفاعها عن سطح الأرض بعد 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t </a:t>
                  </a:r>
                  <a:r>
                    <a:rPr lang="ku-Arab-IQ" sz="1800" dirty="0">
                      <a:solidFill>
                        <a:schemeClr val="tx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 </a:t>
                  </a:r>
                  <a:r>
                    <a:rPr lang="ar-SA" sz="1800" dirty="0">
                      <a:solidFill>
                        <a:schemeClr val="tx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ثانية يعطى بالمعادلة :       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Irancell Medium" panose="02000504000000020004" pitchFamily="2" charset="-78"/>
                        </a:rPr>
                        <m:t>𝒅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Irancell Medium" panose="02000504000000020004" pitchFamily="2" charset="-78"/>
                        </a:rPr>
                        <m:t>=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Irancell Medium" panose="02000504000000020004" pitchFamily="2" charset="-78"/>
                        </a:rPr>
                        <m:t>𝟖𝟎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Irancell Medium" panose="02000504000000020004" pitchFamily="2" charset="-78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Irancell Medium" panose="02000504000000020004" pitchFamily="2" charset="-78"/>
                        </a:rPr>
                        <m:t>𝒕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Irancell Medium" panose="02000504000000020004" pitchFamily="2" charset="-78"/>
                        </a:rPr>
                        <m:t> −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Irancell Medium" panose="02000504000000020004" pitchFamily="2" charset="-78"/>
                        </a:rPr>
                        <m:t>𝟏𝟔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Irancell Medium" panose="02000504000000020004" pitchFamily="2" charset="-78"/>
                        </a:rPr>
                        <m:t> 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rancell Medium" panose="02000504000000020004" pitchFamily="2" charset="-78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rancell Medium" panose="02000504000000020004" pitchFamily="2" charset="-78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rancell Medium" panose="02000504000000020004" pitchFamily="2" charset="-78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ar-SA" sz="1800" dirty="0">
                      <a:solidFill>
                        <a:schemeClr val="tx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 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ar-SA" dirty="0">
                      <a:solidFill>
                        <a:schemeClr val="tx1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فإنها وصلت سطح الأرض بعد ....... ثوان</a:t>
                  </a:r>
                  <a:endParaRPr lang="ar-SA" sz="1800" b="1" i="1" dirty="0">
                    <a:solidFill>
                      <a:schemeClr val="tx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endParaRPr>
                </a:p>
              </p:txBody>
            </p:sp>
          </mc:Choice>
          <mc:Fallback xmlns="">
            <p:sp>
              <p:nvSpPr>
                <p:cNvPr id="5" name="مستطيل: زوايا مستديرة 4">
                  <a:extLst>
                    <a:ext uri="{FF2B5EF4-FFF2-40B4-BE49-F238E27FC236}">
                      <a16:creationId xmlns:a16="http://schemas.microsoft.com/office/drawing/2014/main" id="{5F5EDEF8-A453-40B2-37A7-4581DA1E62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16580" y="1393263"/>
                  <a:ext cx="10928984" cy="2070704"/>
                </a:xfrm>
                <a:prstGeom prst="roundRect">
                  <a:avLst>
                    <a:gd name="adj" fmla="val 33162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rgbClr val="039D8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487E5DDA-AC5E-335E-47DC-86C169F835FA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السؤال الرابع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AAA89B61-9181-3847-D650-557E428A32E3}"/>
              </a:ext>
            </a:extLst>
          </p:cNvPr>
          <p:cNvGrpSpPr/>
          <p:nvPr/>
        </p:nvGrpSpPr>
        <p:grpSpPr>
          <a:xfrm>
            <a:off x="6553603" y="3874722"/>
            <a:ext cx="2405225" cy="670558"/>
            <a:chOff x="8499166" y="3703322"/>
            <a:chExt cx="2405225" cy="670558"/>
          </a:xfrm>
        </p:grpSpPr>
        <p:sp>
          <p:nvSpPr>
            <p:cNvPr id="8" name="مستطيل: زوايا قطرية مستديرة 7">
              <a:extLst>
                <a:ext uri="{FF2B5EF4-FFF2-40B4-BE49-F238E27FC236}">
                  <a16:creationId xmlns:a16="http://schemas.microsoft.com/office/drawing/2014/main" id="{F99625C6-9582-5516-151C-3DF9207E3789}"/>
                </a:ext>
              </a:extLst>
            </p:cNvPr>
            <p:cNvSpPr/>
            <p:nvPr/>
          </p:nvSpPr>
          <p:spPr>
            <a:xfrm>
              <a:off x="84991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99CB7919-3958-E751-B643-E74FDD33734C}"/>
                </a:ext>
              </a:extLst>
            </p:cNvPr>
            <p:cNvGrpSpPr/>
            <p:nvPr/>
          </p:nvGrpSpPr>
          <p:grpSpPr>
            <a:xfrm>
              <a:off x="10191749" y="3800571"/>
              <a:ext cx="531023" cy="453876"/>
              <a:chOff x="10191749" y="3800571"/>
              <a:chExt cx="531023" cy="453876"/>
            </a:xfrm>
          </p:grpSpPr>
          <p:sp>
            <p:nvSpPr>
              <p:cNvPr id="25" name="مستطيل: زوايا قطرية مستديرة 24">
                <a:extLst>
                  <a:ext uri="{FF2B5EF4-FFF2-40B4-BE49-F238E27FC236}">
                    <a16:creationId xmlns:a16="http://schemas.microsoft.com/office/drawing/2014/main" id="{0BBBE698-1B67-16F7-8419-55EFA5DE9A34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2B17AD91-FCC0-83F7-8507-5798B8DF1CC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22FC1709-5CD3-CA27-B4FB-B38E56D6D9B3}"/>
                </a:ext>
              </a:extLst>
            </p:cNvPr>
            <p:cNvSpPr txBox="1"/>
            <p:nvPr/>
          </p:nvSpPr>
          <p:spPr>
            <a:xfrm>
              <a:off x="8634341" y="3879599"/>
              <a:ext cx="15112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Irancell Medium" panose="02000504000000020004" pitchFamily="2" charset="-78"/>
                  <a:cs typeface="Irancell Medium" panose="02000504000000020004" pitchFamily="2" charset="-78"/>
                </a:rPr>
                <a:t>6        </a:t>
              </a:r>
              <a:endParaRPr lang="en-US" dirty="0"/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5F5D1B06-D246-1E3B-5C80-156D0F1D8236}"/>
              </a:ext>
            </a:extLst>
          </p:cNvPr>
          <p:cNvGrpSpPr/>
          <p:nvPr/>
        </p:nvGrpSpPr>
        <p:grpSpPr>
          <a:xfrm>
            <a:off x="6553602" y="4975104"/>
            <a:ext cx="2405225" cy="670558"/>
            <a:chOff x="8499165" y="4803704"/>
            <a:chExt cx="2405225" cy="670558"/>
          </a:xfrm>
        </p:grpSpPr>
        <p:sp>
          <p:nvSpPr>
            <p:cNvPr id="10" name="مستطيل: زوايا قطرية مستديرة 9">
              <a:extLst>
                <a:ext uri="{FF2B5EF4-FFF2-40B4-BE49-F238E27FC236}">
                  <a16:creationId xmlns:a16="http://schemas.microsoft.com/office/drawing/2014/main" id="{DB1B63CA-13D5-BF18-98B3-89A80EDD5F19}"/>
                </a:ext>
              </a:extLst>
            </p:cNvPr>
            <p:cNvSpPr/>
            <p:nvPr/>
          </p:nvSpPr>
          <p:spPr>
            <a:xfrm>
              <a:off x="8499165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1753698C-2263-5D0E-167C-18CCA800844B}"/>
                </a:ext>
              </a:extLst>
            </p:cNvPr>
            <p:cNvGrpSpPr/>
            <p:nvPr/>
          </p:nvGrpSpPr>
          <p:grpSpPr>
            <a:xfrm>
              <a:off x="10191749" y="4906529"/>
              <a:ext cx="531023" cy="453876"/>
              <a:chOff x="10191749" y="3800571"/>
              <a:chExt cx="531023" cy="453876"/>
            </a:xfrm>
          </p:grpSpPr>
          <p:sp>
            <p:nvSpPr>
              <p:cNvPr id="36" name="مستطيل: زوايا قطرية مستديرة 35">
                <a:extLst>
                  <a:ext uri="{FF2B5EF4-FFF2-40B4-BE49-F238E27FC236}">
                    <a16:creationId xmlns:a16="http://schemas.microsoft.com/office/drawing/2014/main" id="{2B57D8EB-5691-174A-2008-56D874A4F7DD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7" name="مربع نص 36">
                <a:extLst>
                  <a:ext uri="{FF2B5EF4-FFF2-40B4-BE49-F238E27FC236}">
                    <a16:creationId xmlns:a16="http://schemas.microsoft.com/office/drawing/2014/main" id="{D3A0223A-2A38-691A-223D-08E24520522A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C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B256FB01-05B0-E9E3-FE28-EC008D509C7B}"/>
                </a:ext>
              </a:extLst>
            </p:cNvPr>
            <p:cNvSpPr txBox="1"/>
            <p:nvPr/>
          </p:nvSpPr>
          <p:spPr>
            <a:xfrm>
              <a:off x="8634341" y="4948801"/>
              <a:ext cx="15461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3       </a:t>
              </a:r>
              <a:endParaRPr lang="en-US" dirty="0"/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1A7BF4F9-6BEE-F714-B023-1E0EBDF994A6}"/>
              </a:ext>
            </a:extLst>
          </p:cNvPr>
          <p:cNvGrpSpPr/>
          <p:nvPr/>
        </p:nvGrpSpPr>
        <p:grpSpPr>
          <a:xfrm>
            <a:off x="3277003" y="3874722"/>
            <a:ext cx="2405225" cy="670558"/>
            <a:chOff x="5222566" y="3703322"/>
            <a:chExt cx="2405225" cy="670558"/>
          </a:xfrm>
        </p:grpSpPr>
        <p:sp>
          <p:nvSpPr>
            <p:cNvPr id="11" name="مستطيل: زوايا قطرية مستديرة 10">
              <a:extLst>
                <a:ext uri="{FF2B5EF4-FFF2-40B4-BE49-F238E27FC236}">
                  <a16:creationId xmlns:a16="http://schemas.microsoft.com/office/drawing/2014/main" id="{BA366589-9F47-B9CF-B9F7-1A2196BB605B}"/>
                </a:ext>
              </a:extLst>
            </p:cNvPr>
            <p:cNvSpPr/>
            <p:nvPr/>
          </p:nvSpPr>
          <p:spPr>
            <a:xfrm>
              <a:off x="52225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F97447F-8BA8-3F4E-02BF-D681B3DF567D}"/>
                </a:ext>
              </a:extLst>
            </p:cNvPr>
            <p:cNvGrpSpPr/>
            <p:nvPr/>
          </p:nvGrpSpPr>
          <p:grpSpPr>
            <a:xfrm>
              <a:off x="6941446" y="3800571"/>
              <a:ext cx="531023" cy="453876"/>
              <a:chOff x="10191749" y="3800571"/>
              <a:chExt cx="531023" cy="453876"/>
            </a:xfrm>
          </p:grpSpPr>
          <p:sp>
            <p:nvSpPr>
              <p:cNvPr id="30" name="مستطيل: زوايا قطرية مستديرة 29">
                <a:extLst>
                  <a:ext uri="{FF2B5EF4-FFF2-40B4-BE49-F238E27FC236}">
                    <a16:creationId xmlns:a16="http://schemas.microsoft.com/office/drawing/2014/main" id="{7D7D3954-7107-FEFC-956C-979113CF8A21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1" name="مربع نص 30">
                <a:extLst>
                  <a:ext uri="{FF2B5EF4-FFF2-40B4-BE49-F238E27FC236}">
                    <a16:creationId xmlns:a16="http://schemas.microsoft.com/office/drawing/2014/main" id="{7C941E73-5B48-35A4-5078-A59F9FB61877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B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ADB89481-192E-1F88-90EA-4C2AC6FCE780}"/>
                </a:ext>
              </a:extLst>
            </p:cNvPr>
            <p:cNvSpPr txBox="1"/>
            <p:nvPr/>
          </p:nvSpPr>
          <p:spPr>
            <a:xfrm>
              <a:off x="5329715" y="3879599"/>
              <a:ext cx="1588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4      </a:t>
              </a:r>
              <a:endParaRPr lang="en-US" dirty="0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7E48FCC6-2B36-B54B-9DAF-91E590C41CC5}"/>
              </a:ext>
            </a:extLst>
          </p:cNvPr>
          <p:cNvGrpSpPr/>
          <p:nvPr/>
        </p:nvGrpSpPr>
        <p:grpSpPr>
          <a:xfrm>
            <a:off x="3277003" y="4975104"/>
            <a:ext cx="2405225" cy="670558"/>
            <a:chOff x="5222566" y="4803704"/>
            <a:chExt cx="2405225" cy="670558"/>
          </a:xfrm>
        </p:grpSpPr>
        <p:sp>
          <p:nvSpPr>
            <p:cNvPr id="12" name="مستطيل: زوايا قطرية مستديرة 11">
              <a:extLst>
                <a:ext uri="{FF2B5EF4-FFF2-40B4-BE49-F238E27FC236}">
                  <a16:creationId xmlns:a16="http://schemas.microsoft.com/office/drawing/2014/main" id="{7E606CEC-0759-9DFA-59A9-789517D4F8B8}"/>
                </a:ext>
              </a:extLst>
            </p:cNvPr>
            <p:cNvSpPr/>
            <p:nvPr/>
          </p:nvSpPr>
          <p:spPr>
            <a:xfrm>
              <a:off x="5222566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6DF6F4AB-7A18-FD2F-877B-7C7D6D28C0FD}"/>
                </a:ext>
              </a:extLst>
            </p:cNvPr>
            <p:cNvGrpSpPr/>
            <p:nvPr/>
          </p:nvGrpSpPr>
          <p:grpSpPr>
            <a:xfrm>
              <a:off x="6935817" y="4912045"/>
              <a:ext cx="531023" cy="453876"/>
              <a:chOff x="10191749" y="3800571"/>
              <a:chExt cx="531023" cy="453876"/>
            </a:xfrm>
          </p:grpSpPr>
          <p:sp>
            <p:nvSpPr>
              <p:cNvPr id="33" name="مستطيل: زوايا قطرية مستديرة 32">
                <a:extLst>
                  <a:ext uri="{FF2B5EF4-FFF2-40B4-BE49-F238E27FC236}">
                    <a16:creationId xmlns:a16="http://schemas.microsoft.com/office/drawing/2014/main" id="{45D247B2-9B2D-0A5A-EA4D-5DB46DABCCAF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4" name="مربع نص 33">
                <a:extLst>
                  <a:ext uri="{FF2B5EF4-FFF2-40B4-BE49-F238E27FC236}">
                    <a16:creationId xmlns:a16="http://schemas.microsoft.com/office/drawing/2014/main" id="{5B555160-A054-A784-6AFA-B2D672E34B1F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BC439DC1-97BE-D7B6-18EF-3313AA4BFB5E}"/>
                </a:ext>
              </a:extLst>
            </p:cNvPr>
            <p:cNvSpPr txBox="1"/>
            <p:nvPr/>
          </p:nvSpPr>
          <p:spPr>
            <a:xfrm>
              <a:off x="5317559" y="4948801"/>
              <a:ext cx="16001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5       </a:t>
              </a:r>
              <a:endParaRPr lang="en-US" dirty="0"/>
            </a:p>
          </p:txBody>
        </p:sp>
      </p:grpSp>
      <p:pic>
        <p:nvPicPr>
          <p:cNvPr id="9" name="رسم 8" descr="رجوع مع تعبئة خالصة">
            <a:hlinkClick r:id="rId4" action="ppaction://hlinksldjump"/>
            <a:extLst>
              <a:ext uri="{FF2B5EF4-FFF2-40B4-BE49-F238E27FC236}">
                <a16:creationId xmlns:a16="http://schemas.microsoft.com/office/drawing/2014/main" id="{A378193C-F9E8-1F16-47FC-42FC80ADC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6" y="5931779"/>
            <a:ext cx="548640" cy="548640"/>
          </a:xfrm>
          <a:prstGeom prst="rect">
            <a:avLst/>
          </a:prstGeom>
        </p:spPr>
      </p:pic>
      <p:pic>
        <p:nvPicPr>
          <p:cNvPr id="53" name="btnInknoeActivityCp2">
            <a:extLst>
              <a:ext uri="{FF2B5EF4-FFF2-40B4-BE49-F238E27FC236}">
                <a16:creationId xmlns:a16="http://schemas.microsoft.com/office/drawing/2014/main" id="{425ABC78-6070-1507-943E-11227AFA57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24" y="367721"/>
            <a:ext cx="1275899" cy="3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39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65BDDD76-50BA-BDBC-B659-3B93E9664798}"/>
              </a:ext>
            </a:extLst>
          </p:cNvPr>
          <p:cNvSpPr/>
          <p:nvPr/>
        </p:nvSpPr>
        <p:spPr>
          <a:xfrm>
            <a:off x="4479616" y="6181725"/>
            <a:ext cx="3248334" cy="323531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Irancell Medium" panose="02000504000000020004" pitchFamily="2" charset="-78"/>
              <a:cs typeface="Irancell Medium" panose="02000504000000020004" pitchFamily="2" charset="-78"/>
            </a:endParaRPr>
          </a:p>
        </p:txBody>
      </p:sp>
      <p:sp>
        <p:nvSpPr>
          <p:cNvPr id="13" name="سهم: بشكل رتبة عسكرية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52613-FF47-376C-AA29-789A17D72825}"/>
              </a:ext>
            </a:extLst>
          </p:cNvPr>
          <p:cNvSpPr/>
          <p:nvPr/>
        </p:nvSpPr>
        <p:spPr>
          <a:xfrm>
            <a:off x="7870516" y="6190931"/>
            <a:ext cx="282884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سهم: بشكل رتبة عسكرية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6280DA-17B3-F1E7-56BF-61A4E1389336}"/>
              </a:ext>
            </a:extLst>
          </p:cNvPr>
          <p:cNvSpPr/>
          <p:nvPr/>
        </p:nvSpPr>
        <p:spPr>
          <a:xfrm flipH="1">
            <a:off x="4048124" y="6190931"/>
            <a:ext cx="288925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1224DE3-8C61-EF69-1979-D6FD71A4F30D}"/>
              </a:ext>
            </a:extLst>
          </p:cNvPr>
          <p:cNvSpPr txBox="1"/>
          <p:nvPr/>
        </p:nvSpPr>
        <p:spPr>
          <a:xfrm>
            <a:off x="5095875" y="6209981"/>
            <a:ext cx="2019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لماذا ؟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E3CDE3E-F3ED-0BC3-D766-16D3EEF494A0}"/>
              </a:ext>
            </a:extLst>
          </p:cNvPr>
          <p:cNvGrpSpPr/>
          <p:nvPr/>
        </p:nvGrpSpPr>
        <p:grpSpPr>
          <a:xfrm>
            <a:off x="714376" y="948204"/>
            <a:ext cx="10928984" cy="1883897"/>
            <a:chOff x="-516580" y="1110130"/>
            <a:chExt cx="10928984" cy="178748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35FE7385-729B-C4BA-74E8-7F109D3EB794}"/>
                </a:ext>
              </a:extLst>
            </p:cNvPr>
            <p:cNvSpPr/>
            <p:nvPr/>
          </p:nvSpPr>
          <p:spPr>
            <a:xfrm>
              <a:off x="-516580" y="1393263"/>
              <a:ext cx="10928984" cy="1504352"/>
            </a:xfrm>
            <a:prstGeom prst="roundRect">
              <a:avLst>
                <a:gd name="adj" fmla="val 33162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إذا ركبت العجلة الدوَّارة، فإن بُعدك عن مركز دورانها يكون ثابتًا، فإذا كانت المسافة بين</a:t>
              </a:r>
              <a:r>
                <a:rPr lang="en-US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موقعك ومركزها</a:t>
              </a:r>
            </a:p>
            <a:p>
              <a:pPr algn="ctr">
                <a:lnSpc>
                  <a:spcPct val="150000"/>
                </a:lnSpc>
              </a:pPr>
              <a:r>
                <a:rPr lang="en-US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44 ft </a:t>
              </a: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، فيمكنك أن تجد المسافة التي تقطعها في دورة واحدة. </a:t>
              </a:r>
              <a:r>
                <a:rPr lang="en-US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 </a:t>
              </a:r>
              <a:r>
                <a:rPr lang="ar-SA" sz="1800" dirty="0">
                  <a:solidFill>
                    <a:schemeClr val="tx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ما هي هذه المسافة ؟</a:t>
              </a:r>
              <a:endParaRPr lang="ar-SA" sz="1800" b="1" i="1" dirty="0">
                <a:solidFill>
                  <a:schemeClr val="tx1"/>
                </a:solidFill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44CB2381-CDCF-ED2B-FC25-599167CBFFDF}"/>
                </a:ext>
              </a:extLst>
            </p:cNvPr>
            <p:cNvSpPr/>
            <p:nvPr/>
          </p:nvSpPr>
          <p:spPr>
            <a:xfrm>
              <a:off x="8191501" y="1110130"/>
              <a:ext cx="1624166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لماذا ؟</a:t>
              </a:r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52262AE-68C6-032E-9819-D307B1AD9838}"/>
              </a:ext>
            </a:extLst>
          </p:cNvPr>
          <p:cNvGrpSpPr/>
          <p:nvPr/>
        </p:nvGrpSpPr>
        <p:grpSpPr>
          <a:xfrm>
            <a:off x="8169987" y="3675803"/>
            <a:ext cx="2405225" cy="670558"/>
            <a:chOff x="8499166" y="3703322"/>
            <a:chExt cx="2405225" cy="670558"/>
          </a:xfrm>
        </p:grpSpPr>
        <p:sp>
          <p:nvSpPr>
            <p:cNvPr id="10" name="مستطيل: زوايا قطرية مستديرة 9">
              <a:extLst>
                <a:ext uri="{FF2B5EF4-FFF2-40B4-BE49-F238E27FC236}">
                  <a16:creationId xmlns:a16="http://schemas.microsoft.com/office/drawing/2014/main" id="{D060C6AD-2ED9-09AE-E4C0-79B4DEB7A099}"/>
                </a:ext>
              </a:extLst>
            </p:cNvPr>
            <p:cNvSpPr/>
            <p:nvPr/>
          </p:nvSpPr>
          <p:spPr>
            <a:xfrm>
              <a:off x="84991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BE3DCFF0-B4D3-6510-F670-39923884060D}"/>
                </a:ext>
              </a:extLst>
            </p:cNvPr>
            <p:cNvGrpSpPr/>
            <p:nvPr/>
          </p:nvGrpSpPr>
          <p:grpSpPr>
            <a:xfrm>
              <a:off x="10191749" y="3800571"/>
              <a:ext cx="531023" cy="453876"/>
              <a:chOff x="10191749" y="3800571"/>
              <a:chExt cx="531023" cy="453876"/>
            </a:xfrm>
          </p:grpSpPr>
          <p:sp>
            <p:nvSpPr>
              <p:cNvPr id="15" name="مستطيل: زوايا قطرية مستديرة 14">
                <a:extLst>
                  <a:ext uri="{FF2B5EF4-FFF2-40B4-BE49-F238E27FC236}">
                    <a16:creationId xmlns:a16="http://schemas.microsoft.com/office/drawing/2014/main" id="{0E1F2F98-7B5E-382B-8EAA-FE017EE47117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17" name="مربع نص 16">
                <a:extLst>
                  <a:ext uri="{FF2B5EF4-FFF2-40B4-BE49-F238E27FC236}">
                    <a16:creationId xmlns:a16="http://schemas.microsoft.com/office/drawing/2014/main" id="{7085A3AB-C8A5-C8BA-5A0D-0DA3B4D4BF57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C33727A-6F6C-3557-C0F6-CADA2A2955DF}"/>
              </a:ext>
            </a:extLst>
          </p:cNvPr>
          <p:cNvGrpSpPr/>
          <p:nvPr/>
        </p:nvGrpSpPr>
        <p:grpSpPr>
          <a:xfrm>
            <a:off x="8169986" y="4776185"/>
            <a:ext cx="2405225" cy="670558"/>
            <a:chOff x="8499165" y="4803704"/>
            <a:chExt cx="2405225" cy="670558"/>
          </a:xfrm>
        </p:grpSpPr>
        <p:sp>
          <p:nvSpPr>
            <p:cNvPr id="19" name="مستطيل: زوايا قطرية مستديرة 18">
              <a:extLst>
                <a:ext uri="{FF2B5EF4-FFF2-40B4-BE49-F238E27FC236}">
                  <a16:creationId xmlns:a16="http://schemas.microsoft.com/office/drawing/2014/main" id="{D7765299-F3F0-2117-4987-A3D0F4B81D8B}"/>
                </a:ext>
              </a:extLst>
            </p:cNvPr>
            <p:cNvSpPr/>
            <p:nvPr/>
          </p:nvSpPr>
          <p:spPr>
            <a:xfrm>
              <a:off x="8499165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7BA9D576-2988-31A0-E7D7-485CE92311FE}"/>
                </a:ext>
              </a:extLst>
            </p:cNvPr>
            <p:cNvGrpSpPr/>
            <p:nvPr/>
          </p:nvGrpSpPr>
          <p:grpSpPr>
            <a:xfrm>
              <a:off x="10191749" y="4906529"/>
              <a:ext cx="531023" cy="453876"/>
              <a:chOff x="10191749" y="3800571"/>
              <a:chExt cx="531023" cy="453876"/>
            </a:xfrm>
          </p:grpSpPr>
          <p:sp>
            <p:nvSpPr>
              <p:cNvPr id="22" name="مستطيل: زوايا قطرية مستديرة 21">
                <a:extLst>
                  <a:ext uri="{FF2B5EF4-FFF2-40B4-BE49-F238E27FC236}">
                    <a16:creationId xmlns:a16="http://schemas.microsoft.com/office/drawing/2014/main" id="{502AF05E-79E9-B465-CB5B-8CD1EC538588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23" name="مربع نص 22">
                <a:extLst>
                  <a:ext uri="{FF2B5EF4-FFF2-40B4-BE49-F238E27FC236}">
                    <a16:creationId xmlns:a16="http://schemas.microsoft.com/office/drawing/2014/main" id="{4A2BC14F-A9C7-4CAE-DDA4-4C14AF8DABA9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C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24367A46-089F-48AB-7894-E8B56EFFC4A3}"/>
              </a:ext>
            </a:extLst>
          </p:cNvPr>
          <p:cNvGrpSpPr/>
          <p:nvPr/>
        </p:nvGrpSpPr>
        <p:grpSpPr>
          <a:xfrm>
            <a:off x="4893387" y="3675803"/>
            <a:ext cx="2405225" cy="670558"/>
            <a:chOff x="5222566" y="3703322"/>
            <a:chExt cx="2405225" cy="670558"/>
          </a:xfrm>
        </p:grpSpPr>
        <p:sp>
          <p:nvSpPr>
            <p:cNvPr id="25" name="مستطيل: زوايا قطرية مستديرة 24">
              <a:extLst>
                <a:ext uri="{FF2B5EF4-FFF2-40B4-BE49-F238E27FC236}">
                  <a16:creationId xmlns:a16="http://schemas.microsoft.com/office/drawing/2014/main" id="{A193CBB8-3FD0-E710-662C-1B253194BE1B}"/>
                </a:ext>
              </a:extLst>
            </p:cNvPr>
            <p:cNvSpPr/>
            <p:nvPr/>
          </p:nvSpPr>
          <p:spPr>
            <a:xfrm>
              <a:off x="5222566" y="3703322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8E8173F1-7B94-97C4-B6D0-E1EF68FA3F6E}"/>
                </a:ext>
              </a:extLst>
            </p:cNvPr>
            <p:cNvGrpSpPr/>
            <p:nvPr/>
          </p:nvGrpSpPr>
          <p:grpSpPr>
            <a:xfrm>
              <a:off x="6941446" y="3800571"/>
              <a:ext cx="531023" cy="453876"/>
              <a:chOff x="10191749" y="3800571"/>
              <a:chExt cx="531023" cy="453876"/>
            </a:xfrm>
          </p:grpSpPr>
          <p:sp>
            <p:nvSpPr>
              <p:cNvPr id="28" name="مستطيل: زوايا قطرية مستديرة 27">
                <a:extLst>
                  <a:ext uri="{FF2B5EF4-FFF2-40B4-BE49-F238E27FC236}">
                    <a16:creationId xmlns:a16="http://schemas.microsoft.com/office/drawing/2014/main" id="{6C1366E4-F833-D1E1-0108-F625515B847A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E2238AC3-0B56-CC89-E299-D9356409BB04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B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119FA1A4-82B0-709F-EA8C-75B3D29DFEAC}"/>
              </a:ext>
            </a:extLst>
          </p:cNvPr>
          <p:cNvGrpSpPr/>
          <p:nvPr/>
        </p:nvGrpSpPr>
        <p:grpSpPr>
          <a:xfrm>
            <a:off x="4893387" y="4776185"/>
            <a:ext cx="2405225" cy="670558"/>
            <a:chOff x="5222566" y="4803704"/>
            <a:chExt cx="2405225" cy="670558"/>
          </a:xfrm>
        </p:grpSpPr>
        <p:sp>
          <p:nvSpPr>
            <p:cNvPr id="31" name="مستطيل: زوايا قطرية مستديرة 30">
              <a:extLst>
                <a:ext uri="{FF2B5EF4-FFF2-40B4-BE49-F238E27FC236}">
                  <a16:creationId xmlns:a16="http://schemas.microsoft.com/office/drawing/2014/main" id="{A0FB90AE-B636-C0A8-C317-C6CD402FD4A8}"/>
                </a:ext>
              </a:extLst>
            </p:cNvPr>
            <p:cNvSpPr/>
            <p:nvPr/>
          </p:nvSpPr>
          <p:spPr>
            <a:xfrm>
              <a:off x="5222566" y="4803704"/>
              <a:ext cx="2405225" cy="670558"/>
            </a:xfrm>
            <a:prstGeom prst="round2DiagRect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B3DB3236-4A2D-ABCF-2251-A5042AE89253}"/>
                </a:ext>
              </a:extLst>
            </p:cNvPr>
            <p:cNvGrpSpPr/>
            <p:nvPr/>
          </p:nvGrpSpPr>
          <p:grpSpPr>
            <a:xfrm>
              <a:off x="6935817" y="4912045"/>
              <a:ext cx="531023" cy="453876"/>
              <a:chOff x="10191749" y="3800571"/>
              <a:chExt cx="531023" cy="453876"/>
            </a:xfrm>
          </p:grpSpPr>
          <p:sp>
            <p:nvSpPr>
              <p:cNvPr id="34" name="مستطيل: زوايا قطرية مستديرة 33">
                <a:extLst>
                  <a:ext uri="{FF2B5EF4-FFF2-40B4-BE49-F238E27FC236}">
                    <a16:creationId xmlns:a16="http://schemas.microsoft.com/office/drawing/2014/main" id="{35450215-1588-0BD5-2680-C73FECBC69FD}"/>
                  </a:ext>
                </a:extLst>
              </p:cNvPr>
              <p:cNvSpPr/>
              <p:nvPr/>
            </p:nvSpPr>
            <p:spPr>
              <a:xfrm>
                <a:off x="10191749" y="3800571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35" name="مربع نص 34">
                <a:extLst>
                  <a:ext uri="{FF2B5EF4-FFF2-40B4-BE49-F238E27FC236}">
                    <a16:creationId xmlns:a16="http://schemas.microsoft.com/office/drawing/2014/main" id="{771DBB5B-94A1-72EC-F36D-5CA942F15937}"/>
                  </a:ext>
                </a:extLst>
              </p:cNvPr>
              <p:cNvSpPr txBox="1"/>
              <p:nvPr/>
            </p:nvSpPr>
            <p:spPr>
              <a:xfrm>
                <a:off x="10270657" y="387959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29704139-7FCA-D86B-6066-E40F85BD4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98" y="3130505"/>
            <a:ext cx="2056329" cy="287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مربع نص 38">
                <a:extLst>
                  <a:ext uri="{FF2B5EF4-FFF2-40B4-BE49-F238E27FC236}">
                    <a16:creationId xmlns:a16="http://schemas.microsoft.com/office/drawing/2014/main" id="{722B1ECB-9261-FBE0-FCD1-D04D6D4008BD}"/>
                  </a:ext>
                </a:extLst>
              </p:cNvPr>
              <p:cNvSpPr txBox="1"/>
              <p:nvPr/>
            </p:nvSpPr>
            <p:spPr>
              <a:xfrm>
                <a:off x="8642929" y="3846859"/>
                <a:ext cx="12276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ar-SA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9" name="مربع نص 38">
                <a:extLst>
                  <a:ext uri="{FF2B5EF4-FFF2-40B4-BE49-F238E27FC236}">
                    <a16:creationId xmlns:a16="http://schemas.microsoft.com/office/drawing/2014/main" id="{722B1ECB-9261-FBE0-FCD1-D04D6D400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929" y="3846859"/>
                <a:ext cx="1227649" cy="307777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مربع نص 39">
                <a:extLst>
                  <a:ext uri="{FF2B5EF4-FFF2-40B4-BE49-F238E27FC236}">
                    <a16:creationId xmlns:a16="http://schemas.microsoft.com/office/drawing/2014/main" id="{F7F591BB-369D-83B7-60E5-F17C47A09CBB}"/>
                  </a:ext>
                </a:extLst>
              </p:cNvPr>
              <p:cNvSpPr txBox="1"/>
              <p:nvPr/>
            </p:nvSpPr>
            <p:spPr>
              <a:xfrm>
                <a:off x="8584272" y="4948299"/>
                <a:ext cx="12276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𝟒𝟒</m:t>
                      </m:r>
                      <m:r>
                        <a:rPr lang="ar-SA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0" name="مربع نص 39">
                <a:extLst>
                  <a:ext uri="{FF2B5EF4-FFF2-40B4-BE49-F238E27FC236}">
                    <a16:creationId xmlns:a16="http://schemas.microsoft.com/office/drawing/2014/main" id="{F7F591BB-369D-83B7-60E5-F17C47A09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272" y="4948299"/>
                <a:ext cx="1227649" cy="307777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مربع نص 40">
                <a:extLst>
                  <a:ext uri="{FF2B5EF4-FFF2-40B4-BE49-F238E27FC236}">
                    <a16:creationId xmlns:a16="http://schemas.microsoft.com/office/drawing/2014/main" id="{5E0A8DE0-1B82-99F8-A96B-7741993B9404}"/>
                  </a:ext>
                </a:extLst>
              </p:cNvPr>
              <p:cNvSpPr txBox="1"/>
              <p:nvPr/>
            </p:nvSpPr>
            <p:spPr>
              <a:xfrm>
                <a:off x="5392626" y="3819433"/>
                <a:ext cx="12276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𝟐𝟐</m:t>
                      </m:r>
                      <m:r>
                        <a:rPr lang="ar-SA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1" name="مربع نص 40">
                <a:extLst>
                  <a:ext uri="{FF2B5EF4-FFF2-40B4-BE49-F238E27FC236}">
                    <a16:creationId xmlns:a16="http://schemas.microsoft.com/office/drawing/2014/main" id="{5E0A8DE0-1B82-99F8-A96B-7741993B9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626" y="3819433"/>
                <a:ext cx="1227649" cy="307777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مربع نص 41">
                <a:extLst>
                  <a:ext uri="{FF2B5EF4-FFF2-40B4-BE49-F238E27FC236}">
                    <a16:creationId xmlns:a16="http://schemas.microsoft.com/office/drawing/2014/main" id="{07CB0737-7C53-257D-FD96-51F42FB99DD2}"/>
                  </a:ext>
                </a:extLst>
              </p:cNvPr>
              <p:cNvSpPr txBox="1"/>
              <p:nvPr/>
            </p:nvSpPr>
            <p:spPr>
              <a:xfrm>
                <a:off x="5349984" y="4963328"/>
                <a:ext cx="12276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𝟖𝟖</m:t>
                      </m:r>
                      <m:r>
                        <a:rPr lang="ar-SA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2" name="مربع نص 41">
                <a:extLst>
                  <a:ext uri="{FF2B5EF4-FFF2-40B4-BE49-F238E27FC236}">
                    <a16:creationId xmlns:a16="http://schemas.microsoft.com/office/drawing/2014/main" id="{07CB0737-7C53-257D-FD96-51F42FB99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984" y="4963328"/>
                <a:ext cx="1227649" cy="307777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btnInknoeActivityCp2">
            <a:extLst>
              <a:ext uri="{FF2B5EF4-FFF2-40B4-BE49-F238E27FC236}">
                <a16:creationId xmlns:a16="http://schemas.microsoft.com/office/drawing/2014/main" id="{211498C7-2489-7026-2F2D-4536F14C10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14" y="367721"/>
            <a:ext cx="1275899" cy="3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17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65BDDD76-50BA-BDBC-B659-3B93E9664798}"/>
              </a:ext>
            </a:extLst>
          </p:cNvPr>
          <p:cNvSpPr/>
          <p:nvPr/>
        </p:nvSpPr>
        <p:spPr>
          <a:xfrm>
            <a:off x="4479616" y="6181725"/>
            <a:ext cx="3248334" cy="323531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Irancell Medium" panose="02000504000000020004" pitchFamily="2" charset="-78"/>
              <a:cs typeface="Irancell Medium" panose="02000504000000020004" pitchFamily="2" charset="-78"/>
            </a:endParaRPr>
          </a:p>
        </p:txBody>
      </p:sp>
      <p:sp>
        <p:nvSpPr>
          <p:cNvPr id="13" name="سهم: بشكل رتبة عسكرية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52613-FF47-376C-AA29-789A17D72825}"/>
              </a:ext>
            </a:extLst>
          </p:cNvPr>
          <p:cNvSpPr/>
          <p:nvPr/>
        </p:nvSpPr>
        <p:spPr>
          <a:xfrm>
            <a:off x="7870516" y="6190931"/>
            <a:ext cx="282884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سهم: بشكل رتبة عسكرية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6280DA-17B3-F1E7-56BF-61A4E1389336}"/>
              </a:ext>
            </a:extLst>
          </p:cNvPr>
          <p:cNvSpPr/>
          <p:nvPr/>
        </p:nvSpPr>
        <p:spPr>
          <a:xfrm flipH="1">
            <a:off x="4048124" y="6190931"/>
            <a:ext cx="288925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1224DE3-8C61-EF69-1979-D6FD71A4F30D}"/>
              </a:ext>
            </a:extLst>
          </p:cNvPr>
          <p:cNvSpPr txBox="1"/>
          <p:nvPr/>
        </p:nvSpPr>
        <p:spPr>
          <a:xfrm>
            <a:off x="5095875" y="6209981"/>
            <a:ext cx="2019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أهداف الدرس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6D44399-0669-B07B-0C94-DF11572EC8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2220" y="999496"/>
            <a:ext cx="9763125" cy="485900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5E08352-3A36-90E9-DC86-ED1FC225395B}"/>
              </a:ext>
            </a:extLst>
          </p:cNvPr>
          <p:cNvSpPr/>
          <p:nvPr/>
        </p:nvSpPr>
        <p:spPr>
          <a:xfrm>
            <a:off x="1638300" y="866775"/>
            <a:ext cx="1971675" cy="514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8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65BDDD76-50BA-BDBC-B659-3B93E9664798}"/>
              </a:ext>
            </a:extLst>
          </p:cNvPr>
          <p:cNvSpPr/>
          <p:nvPr/>
        </p:nvSpPr>
        <p:spPr>
          <a:xfrm>
            <a:off x="4479616" y="6181725"/>
            <a:ext cx="3248334" cy="323531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Irancell Medium" panose="02000504000000020004" pitchFamily="2" charset="-78"/>
              <a:cs typeface="Irancell Medium" panose="02000504000000020004" pitchFamily="2" charset="-78"/>
            </a:endParaRPr>
          </a:p>
        </p:txBody>
      </p:sp>
      <p:sp>
        <p:nvSpPr>
          <p:cNvPr id="13" name="سهم: بشكل رتبة عسكرية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52613-FF47-376C-AA29-789A17D72825}"/>
              </a:ext>
            </a:extLst>
          </p:cNvPr>
          <p:cNvSpPr/>
          <p:nvPr/>
        </p:nvSpPr>
        <p:spPr>
          <a:xfrm>
            <a:off x="7870516" y="6190931"/>
            <a:ext cx="282884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سهم: بشكل رتبة عسكرية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6280DA-17B3-F1E7-56BF-61A4E1389336}"/>
              </a:ext>
            </a:extLst>
          </p:cNvPr>
          <p:cNvSpPr/>
          <p:nvPr/>
        </p:nvSpPr>
        <p:spPr>
          <a:xfrm flipH="1">
            <a:off x="4048124" y="6190931"/>
            <a:ext cx="288925" cy="314325"/>
          </a:xfrm>
          <a:prstGeom prst="chevron">
            <a:avLst/>
          </a:prstGeom>
          <a:solidFill>
            <a:srgbClr val="039D8F"/>
          </a:solidFill>
          <a:ln>
            <a:solidFill>
              <a:srgbClr val="03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1224DE3-8C61-EF69-1979-D6FD71A4F30D}"/>
              </a:ext>
            </a:extLst>
          </p:cNvPr>
          <p:cNvSpPr txBox="1"/>
          <p:nvPr/>
        </p:nvSpPr>
        <p:spPr>
          <a:xfrm>
            <a:off x="4619624" y="6209981"/>
            <a:ext cx="2962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dirty="0">
                <a:solidFill>
                  <a:schemeClr val="bg1"/>
                </a:solidFill>
                <a:latin typeface="Irancell Medium" panose="02000504000000020004" pitchFamily="2" charset="-78"/>
                <a:cs typeface="Irancell Medium" panose="02000504000000020004" pitchFamily="2" charset="-78"/>
              </a:rPr>
              <a:t>تعيين القطع المستقيمة في الدائرة 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2EA0E7C8-F0E5-016B-3877-C9048737DBB0}"/>
              </a:ext>
            </a:extLst>
          </p:cNvPr>
          <p:cNvGrpSpPr/>
          <p:nvPr/>
        </p:nvGrpSpPr>
        <p:grpSpPr>
          <a:xfrm>
            <a:off x="1042066" y="1223902"/>
            <a:ext cx="10313933" cy="1125319"/>
            <a:chOff x="914400" y="1095366"/>
            <a:chExt cx="10313933" cy="1125319"/>
          </a:xfrm>
        </p:grpSpPr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91F5C30F-4DE8-E7C2-2A4C-815044838F72}"/>
                </a:ext>
              </a:extLst>
            </p:cNvPr>
            <p:cNvGrpSpPr/>
            <p:nvPr/>
          </p:nvGrpSpPr>
          <p:grpSpPr>
            <a:xfrm>
              <a:off x="914400" y="1095366"/>
              <a:ext cx="10313933" cy="1125319"/>
              <a:chOff x="-1946132" y="984237"/>
              <a:chExt cx="10313933" cy="1125319"/>
            </a:xfrm>
          </p:grpSpPr>
          <p:sp>
            <p:nvSpPr>
              <p:cNvPr id="27" name="مستطيل: زوايا قطرية مستديرة 26">
                <a:extLst>
                  <a:ext uri="{FF2B5EF4-FFF2-40B4-BE49-F238E27FC236}">
                    <a16:creationId xmlns:a16="http://schemas.microsoft.com/office/drawing/2014/main" id="{32CAF8B6-6A59-8CDE-57B9-B1BDE1E78A28}"/>
                  </a:ext>
                </a:extLst>
              </p:cNvPr>
              <p:cNvSpPr/>
              <p:nvPr/>
            </p:nvSpPr>
            <p:spPr>
              <a:xfrm>
                <a:off x="-1946132" y="984237"/>
                <a:ext cx="10313933" cy="1125319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عزيزي الطالب دعنا نتعرف على </a:t>
                </a:r>
                <a:r>
                  <a:rPr lang="ar-SA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نصف  القطر  </a:t>
                </a: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،     </a:t>
                </a:r>
                <a:r>
                  <a:rPr lang="ar-SA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الوتر </a:t>
                </a: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    ،  </a:t>
                </a:r>
                <a:r>
                  <a:rPr lang="ar-SA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القطر</a:t>
                </a: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      في  الدائرة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lang="ar-SA" sz="16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من خلال مشاهدتنا معا لـ مقطع الفيديو التالي </a:t>
                </a:r>
                <a:endParaRPr lang="ar-SA" sz="1600" b="1" i="0" dirty="0">
                  <a:solidFill>
                    <a:schemeClr val="tx1"/>
                  </a:solidFill>
                  <a:effectLst/>
                  <a:latin typeface="Irancell Light" panose="02000504000000020004" pitchFamily="2" charset="-78"/>
                  <a:cs typeface="Irancell Light" panose="02000504000000020004" pitchFamily="2" charset="-78"/>
                </a:endParaRPr>
              </a:p>
            </p:txBody>
          </p:sp>
          <p:pic>
            <p:nvPicPr>
              <p:cNvPr id="26" name="رسم 25" descr="شارة بشكل علامة استفهام مع تعبئة خالصة">
                <a:extLst>
                  <a:ext uri="{FF2B5EF4-FFF2-40B4-BE49-F238E27FC236}">
                    <a16:creationId xmlns:a16="http://schemas.microsoft.com/office/drawing/2014/main" id="{D20F8FD7-7F9E-FB41-A43A-272F9B5C6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15098" y="1135416"/>
                <a:ext cx="822960" cy="822960"/>
              </a:xfrm>
              <a:prstGeom prst="rect">
                <a:avLst/>
              </a:prstGeom>
            </p:spPr>
          </p:pic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9656EE4-69C9-C1B4-4DA3-713798A7BA5C}"/>
                </a:ext>
              </a:extLst>
            </p:cNvPr>
            <p:cNvGrpSpPr/>
            <p:nvPr/>
          </p:nvGrpSpPr>
          <p:grpSpPr>
            <a:xfrm>
              <a:off x="1195754" y="1337985"/>
              <a:ext cx="640080" cy="640080"/>
              <a:chOff x="9498217" y="2923424"/>
              <a:chExt cx="640080" cy="640080"/>
            </a:xfrm>
          </p:grpSpPr>
          <p:sp>
            <p:nvSpPr>
              <p:cNvPr id="30" name="شكل بيضاوي 29">
                <a:extLst>
                  <a:ext uri="{FF2B5EF4-FFF2-40B4-BE49-F238E27FC236}">
                    <a16:creationId xmlns:a16="http://schemas.microsoft.com/office/drawing/2014/main" id="{649E0C1E-2B26-716A-1E81-AF6E911D28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8217" y="2923424"/>
                <a:ext cx="640080" cy="640080"/>
              </a:xfrm>
              <a:prstGeom prst="ellipse">
                <a:avLst/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1" name="رسم 30" descr="مسرح خطوط عريضة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C77B759-7890-CBBE-76A5-E50B011D0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589657" y="3014864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2E847B53-79E5-A249-F1D3-7150F1F88D4E}"/>
              </a:ext>
            </a:extLst>
          </p:cNvPr>
          <p:cNvGrpSpPr/>
          <p:nvPr/>
        </p:nvGrpSpPr>
        <p:grpSpPr>
          <a:xfrm>
            <a:off x="2495550" y="2776586"/>
            <a:ext cx="7200900" cy="1732194"/>
            <a:chOff x="2495550" y="2776586"/>
            <a:chExt cx="7200900" cy="1732194"/>
          </a:xfrm>
        </p:grpSpPr>
        <p:grpSp>
          <p:nvGrpSpPr>
            <p:cNvPr id="50" name="مجموعة 49">
              <a:extLst>
                <a:ext uri="{FF2B5EF4-FFF2-40B4-BE49-F238E27FC236}">
                  <a16:creationId xmlns:a16="http://schemas.microsoft.com/office/drawing/2014/main" id="{3FB7CCCA-18D8-EDF5-442F-9AC28DD152D1}"/>
                </a:ext>
              </a:extLst>
            </p:cNvPr>
            <p:cNvGrpSpPr/>
            <p:nvPr/>
          </p:nvGrpSpPr>
          <p:grpSpPr>
            <a:xfrm>
              <a:off x="2495550" y="2776586"/>
              <a:ext cx="7200900" cy="1496118"/>
              <a:chOff x="4229100" y="3058202"/>
              <a:chExt cx="7200900" cy="1496118"/>
            </a:xfrm>
          </p:grpSpPr>
          <p:sp>
            <p:nvSpPr>
              <p:cNvPr id="46" name="مستطيل: زوايا مستديرة 4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9F361B8-47AD-B6DB-AF6F-209428916A25}"/>
                  </a:ext>
                </a:extLst>
              </p:cNvPr>
              <p:cNvSpPr/>
              <p:nvPr/>
            </p:nvSpPr>
            <p:spPr>
              <a:xfrm>
                <a:off x="4229100" y="3429000"/>
                <a:ext cx="7200900" cy="1125320"/>
              </a:xfrm>
              <a:prstGeom prst="roundRect">
                <a:avLst>
                  <a:gd name="adj" fmla="val 10360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18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في هذا النشاط نتدرب على تعيين </a:t>
                </a:r>
                <a:r>
                  <a:rPr lang="ar-SA" b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القطع المستقيمة الخاصة </a:t>
                </a:r>
                <a:r>
                  <a:rPr lang="ar-SA" sz="1800" b="1" dirty="0">
                    <a:solidFill>
                      <a:schemeClr val="tx1"/>
                    </a:solidFill>
                    <a:latin typeface="Irancell Light" panose="02000504000000020004" pitchFamily="2" charset="-78"/>
                    <a:cs typeface="Irancell Light" panose="02000504000000020004" pitchFamily="2" charset="-78"/>
                  </a:rPr>
                  <a:t> في الدائرة </a:t>
                </a:r>
                <a:endParaRPr lang="en-US" dirty="0"/>
              </a:p>
            </p:txBody>
          </p:sp>
          <p:grpSp>
            <p:nvGrpSpPr>
              <p:cNvPr id="47" name="مجموعة 46">
                <a:extLst>
                  <a:ext uri="{FF2B5EF4-FFF2-40B4-BE49-F238E27FC236}">
                    <a16:creationId xmlns:a16="http://schemas.microsoft.com/office/drawing/2014/main" id="{FDF273E9-A341-8F1D-4820-16C08C0B901A}"/>
                  </a:ext>
                </a:extLst>
              </p:cNvPr>
              <p:cNvGrpSpPr/>
              <p:nvPr/>
            </p:nvGrpSpPr>
            <p:grpSpPr>
              <a:xfrm>
                <a:off x="8764214" y="3058202"/>
                <a:ext cx="2229906" cy="510913"/>
                <a:chOff x="8573028" y="2814496"/>
                <a:chExt cx="2229906" cy="510913"/>
              </a:xfrm>
            </p:grpSpPr>
            <p:sp>
              <p:nvSpPr>
                <p:cNvPr id="48" name="مستطيل: زوايا قطرية مستديرة 47">
                  <a:extLst>
                    <a:ext uri="{FF2B5EF4-FFF2-40B4-BE49-F238E27FC236}">
                      <a16:creationId xmlns:a16="http://schemas.microsoft.com/office/drawing/2014/main" id="{1B2E9DAF-D433-BEBF-CF64-11A17E15A71C}"/>
                    </a:ext>
                  </a:extLst>
                </p:cNvPr>
                <p:cNvSpPr/>
                <p:nvPr/>
              </p:nvSpPr>
              <p:spPr>
                <a:xfrm>
                  <a:off x="8573028" y="2892653"/>
                  <a:ext cx="2229906" cy="432756"/>
                </a:xfrm>
                <a:prstGeom prst="round2DiagRect">
                  <a:avLst>
                    <a:gd name="adj1" fmla="val 50000"/>
                    <a:gd name="adj2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>
                    <a:lnSpc>
                      <a:spcPct val="200000"/>
                    </a:lnSpc>
                  </a:pPr>
                  <a:endParaRPr lang="ar-SA" b="1" i="0" dirty="0">
                    <a:solidFill>
                      <a:schemeClr val="tx1"/>
                    </a:solidFill>
                    <a:effectLst/>
                    <a:latin typeface="Irancell Light" panose="02000504000000020004" pitchFamily="2" charset="-78"/>
                    <a:cs typeface="Irancell Light" panose="02000504000000020004" pitchFamily="2" charset="-78"/>
                  </a:endParaRPr>
                </a:p>
              </p:txBody>
            </p:sp>
            <p:sp>
              <p:nvSpPr>
                <p:cNvPr id="49" name="مربع نص 48">
                  <a:extLst>
                    <a:ext uri="{FF2B5EF4-FFF2-40B4-BE49-F238E27FC236}">
                      <a16:creationId xmlns:a16="http://schemas.microsoft.com/office/drawing/2014/main" id="{11C25F4A-8B7E-754F-7EF7-33A9273AB9C1}"/>
                    </a:ext>
                  </a:extLst>
                </p:cNvPr>
                <p:cNvSpPr txBox="1"/>
                <p:nvPr/>
              </p:nvSpPr>
              <p:spPr>
                <a:xfrm>
                  <a:off x="8647396" y="2814496"/>
                  <a:ext cx="2081169" cy="4693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ar-SA" sz="1400" b="1" dirty="0">
                      <a:solidFill>
                        <a:srgbClr val="039D8F"/>
                      </a:solidFill>
                      <a:latin typeface="Irancell Medium" panose="02000504000000020004" pitchFamily="2" charset="-78"/>
                      <a:cs typeface="Irancell Medium" panose="02000504000000020004" pitchFamily="2" charset="-78"/>
                    </a:rPr>
                    <a:t>تحقق من فهمك</a:t>
                  </a:r>
                  <a:endParaRPr lang="ar-SA" sz="1400" b="1" i="0" dirty="0">
                    <a:solidFill>
                      <a:srgbClr val="039D8F"/>
                    </a:solidFill>
                    <a:effectLst/>
                    <a:latin typeface="Irancell Light" panose="02000504000000020004" pitchFamily="2" charset="-78"/>
                    <a:cs typeface="Irancell Light" panose="02000504000000020004" pitchFamily="2" charset="-78"/>
                  </a:endParaRPr>
                </a:p>
              </p:txBody>
            </p:sp>
          </p:grpSp>
        </p:grpSp>
        <p:sp>
          <p:nvSpPr>
            <p:cNvPr id="52" name="مستطيل: زوايا قطرية مستديرة 51">
              <a:extLst>
                <a:ext uri="{FF2B5EF4-FFF2-40B4-BE49-F238E27FC236}">
                  <a16:creationId xmlns:a16="http://schemas.microsoft.com/office/drawing/2014/main" id="{94285BD0-1A24-D995-CD71-A440ADE53A52}"/>
                </a:ext>
              </a:extLst>
            </p:cNvPr>
            <p:cNvSpPr/>
            <p:nvPr/>
          </p:nvSpPr>
          <p:spPr>
            <a:xfrm>
              <a:off x="5834743" y="4054904"/>
              <a:ext cx="531023" cy="453876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039D8F"/>
            </a:solidFill>
            <a:ln>
              <a:solidFill>
                <a:srgbClr val="039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Irancell Medium" panose="02000504000000020004" pitchFamily="2" charset="-78"/>
                <a:cs typeface="Irancell Medium" panose="02000504000000020004" pitchFamily="2" charset="-78"/>
              </a:endParaRPr>
            </a:p>
          </p:txBody>
        </p:sp>
        <p:grpSp>
          <p:nvGrpSpPr>
            <p:cNvPr id="54" name="مجموعة 53">
              <a:extLst>
                <a:ext uri="{FF2B5EF4-FFF2-40B4-BE49-F238E27FC236}">
                  <a16:creationId xmlns:a16="http://schemas.microsoft.com/office/drawing/2014/main" id="{1141895D-70C6-534B-D18E-6716B16262BD}"/>
                </a:ext>
              </a:extLst>
            </p:cNvPr>
            <p:cNvGrpSpPr/>
            <p:nvPr/>
          </p:nvGrpSpPr>
          <p:grpSpPr>
            <a:xfrm>
              <a:off x="6675324" y="4054904"/>
              <a:ext cx="531023" cy="453876"/>
              <a:chOff x="6250780" y="4043070"/>
              <a:chExt cx="531023" cy="453876"/>
            </a:xfrm>
          </p:grpSpPr>
          <p:sp>
            <p:nvSpPr>
              <p:cNvPr id="51" name="مستطيل: زوايا قطرية مستديرة 50">
                <a:extLst>
                  <a:ext uri="{FF2B5EF4-FFF2-40B4-BE49-F238E27FC236}">
                    <a16:creationId xmlns:a16="http://schemas.microsoft.com/office/drawing/2014/main" id="{6A49A722-02DA-CF99-0B96-9CD493FB50D2}"/>
                  </a:ext>
                </a:extLst>
              </p:cNvPr>
              <p:cNvSpPr/>
              <p:nvPr/>
            </p:nvSpPr>
            <p:spPr>
              <a:xfrm>
                <a:off x="6250780" y="4043070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53" name="مربع نص 5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BF3C34A-0E87-F15E-CCE9-D8F04E64E84A}"/>
                  </a:ext>
                </a:extLst>
              </p:cNvPr>
              <p:cNvSpPr txBox="1"/>
              <p:nvPr/>
            </p:nvSpPr>
            <p:spPr>
              <a:xfrm>
                <a:off x="6335316" y="4107587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1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5" name="مربع نص 54">
              <a:hlinkClick r:id="rId8" action="ppaction://hlinksldjump"/>
              <a:extLst>
                <a:ext uri="{FF2B5EF4-FFF2-40B4-BE49-F238E27FC236}">
                  <a16:creationId xmlns:a16="http://schemas.microsoft.com/office/drawing/2014/main" id="{91990C5B-59D3-9857-CE8C-27818578340C}"/>
                </a:ext>
              </a:extLst>
            </p:cNvPr>
            <p:cNvSpPr txBox="1"/>
            <p:nvPr/>
          </p:nvSpPr>
          <p:spPr>
            <a:xfrm>
              <a:off x="5919279" y="4119421"/>
              <a:ext cx="361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Irancell Medium" panose="02000504000000020004" pitchFamily="2" charset="-78"/>
                  <a:cs typeface="Irancell Medium" panose="02000504000000020004" pitchFamily="2" charset="-78"/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59" name="مجموعة 58">
              <a:extLst>
                <a:ext uri="{FF2B5EF4-FFF2-40B4-BE49-F238E27FC236}">
                  <a16:creationId xmlns:a16="http://schemas.microsoft.com/office/drawing/2014/main" id="{B95437A8-9C12-C524-C049-9513A7AA892E}"/>
                </a:ext>
              </a:extLst>
            </p:cNvPr>
            <p:cNvGrpSpPr/>
            <p:nvPr/>
          </p:nvGrpSpPr>
          <p:grpSpPr>
            <a:xfrm>
              <a:off x="4994162" y="4054904"/>
              <a:ext cx="531023" cy="453876"/>
              <a:chOff x="3070621" y="4508780"/>
              <a:chExt cx="531023" cy="453876"/>
            </a:xfrm>
          </p:grpSpPr>
          <p:sp>
            <p:nvSpPr>
              <p:cNvPr id="58" name="مستطيل: زوايا قطرية مستديرة 57">
                <a:extLst>
                  <a:ext uri="{FF2B5EF4-FFF2-40B4-BE49-F238E27FC236}">
                    <a16:creationId xmlns:a16="http://schemas.microsoft.com/office/drawing/2014/main" id="{97612E2E-78C1-C31A-68F0-B74B05DC0EF6}"/>
                  </a:ext>
                </a:extLst>
              </p:cNvPr>
              <p:cNvSpPr/>
              <p:nvPr/>
            </p:nvSpPr>
            <p:spPr>
              <a:xfrm>
                <a:off x="3070621" y="4508780"/>
                <a:ext cx="531023" cy="453876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039D8F"/>
              </a:solidFill>
              <a:ln>
                <a:solidFill>
                  <a:srgbClr val="03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Irancell Medium" panose="02000504000000020004" pitchFamily="2" charset="-78"/>
                  <a:cs typeface="Irancell Medium" panose="02000504000000020004" pitchFamily="2" charset="-78"/>
                </a:endParaRPr>
              </a:p>
            </p:txBody>
          </p:sp>
          <p:sp>
            <p:nvSpPr>
              <p:cNvPr id="57" name="مربع نص 5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C86C91F-FEB0-C1BF-622E-1DE8960AE475}"/>
                  </a:ext>
                </a:extLst>
              </p:cNvPr>
              <p:cNvSpPr txBox="1"/>
              <p:nvPr/>
            </p:nvSpPr>
            <p:spPr>
              <a:xfrm>
                <a:off x="3155157" y="4583750"/>
                <a:ext cx="361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Irancell Medium" panose="02000504000000020004" pitchFamily="2" charset="-78"/>
                    <a:cs typeface="Irancell Medium" panose="02000504000000020004" pitchFamily="2" charset="-78"/>
                  </a:rPr>
                  <a:t>3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3412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عيين القطع المستقيمة في الدائرة">
            <a:hlinkClick r:id="" action="ppaction://media"/>
            <a:extLst>
              <a:ext uri="{FF2B5EF4-FFF2-40B4-BE49-F238E27FC236}">
                <a16:creationId xmlns:a16="http://schemas.microsoft.com/office/drawing/2014/main" id="{B35DA375-EC2E-F9D0-2709-664BEF36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867" y="887015"/>
            <a:ext cx="9988265" cy="561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رسم 4" descr="رجوع مع تعبئة خالصة">
            <a:hlinkClick r:id="rId5" action="ppaction://hlinksldjump"/>
            <a:extLst>
              <a:ext uri="{FF2B5EF4-FFF2-40B4-BE49-F238E27FC236}">
                <a16:creationId xmlns:a16="http://schemas.microsoft.com/office/drawing/2014/main" id="{23E6B2D8-FA63-7FEF-5685-9E4F2587D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9350" y="5901369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9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sa20230505150536851LSWF&quot;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false,&quot;activityId&quot;:null,&quot;activityType&quot;:&quot;Short Answer&quot;,&quot;countdown&quot;:60,&quot;StartWithSlide&quot;:false,&quot;CanMinimize&quot;:true,&quot;CanCountDown&quot;:true},&quot;IsLocked&quot;:false,&quot;IsMappedFromCp1&quot;:false,&quot;IsQuizMode&quot;:false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95c926a0-3d04-4ec1-8ddc-903d0c753fa7&quot;,&quot;location&quot;:{&quot;IsEmpty&quot;:false,&quot;X&quot;:143.825348,&quot;Y&quot;:332.1674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067f8da7-b945-4447-8173-afa32525d46b&quot;,&quot;location&quot;:{&quot;IsEmpty&quot;:false,&quot;X&quot;:230.570633,&quot;Y&quot;:412.2503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fb20230505162800829OTZV&quot;,&quot;Name&quot;:&quot;FillinBlanks&quot;,&quot;ActivityType&quot;:7,&quot;Width&quot;:0.0,&quot;Height&quot;:0.0,&quot;Graphics&quot;:null,&quot;ActivityBase&quot;:{&quot;$type&quot;:&quot;ClassPoint2.Core.DTO.Activities.FillinBlanksActivity, ClassPoint2.Core&quot;,&quot;fbNumOfBlanks&quot;:3,&quot;fbCorrectAnswers&quot;:{&quot;$type&quot;:&quot;System.Collections.Generic.List`1[[System.String, mscorlib]], mscorlib&quot;,&quot;$values&quot;:[&quot;[\&quot;EF\&quot;,\&quot;FE\&quot;,\&quot;DF \&quot;,\&quot;FD\&quot;]&quot;,&quot;[\&quot;DF\&quot;,\&quot;FD\&quot;]&quot;,&quot;[\&quot;EN\&quot;,\&quot;NE\&quot;,\&quot;CN\&quot;,\&quot;NC\&quot;,\&quot;ND\&quot;]&quot;]},&quot;isNamesHidden&quot;:false,&quot;activityId&quot;:null,&quot;activityType&quot;:&quot;Fill in the Blanks&quot;,&quot;countdown&quot;:120,&quot;StartWithSlide&quot;:false,&quot;CanMinimize&quot;:true,&quot;CanCountDown&quot;:true},&quot;IsLocked&quot;:false,&quot;IsMappedFromCp1&quot;:false,&quot;IsQuizMode&quot;:fals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,&quot;E&quot;]},&quot;mcIsAllowSelectMultiple&quot;:false,&quot;mcCorrectAnswers&quot;:{&quot;$type&quot;:&quot;System.Collections.Generic.List`1[[System.String, mscorlib]], mscorlib&quot;,&quot;$values&quot;:[&quot;D&quot;]},&quot;isQuizMode&quot;:true,&quot;correctPoints&quot;:1,&quot;correctSpeedBonus&quot;:null,&quot;HasCorrectAnswers&quot;:true,&quot;activityId&quot;:null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&quot;B&quot;]},&quot;isQuizMode&quot;:true,&quot;correctPoints&quot;:1,&quot;correctSpeedBonus&quot;:null,&quot;HasCorrectAnswers&quot;:true,&quot;activityId&quot;:null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sa20230504204353885BLTU&quot;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false,&quot;activityId&quot;:null,&quot;activityType&quot;:&quot;Short Answer&quot;,&quot;countdown&quot;:60,&quot;StartWithSlide&quot;:false,&quot;CanMinimize&quot;:true,&quot;CanCountDown&quot;:true},&quot;IsLocked&quot;:false,&quot;IsMappedFromCp1&quot;:false,&quot;IsQuizMode&quot;:fals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D&quot;]},&quot;isQuizMode&quot;:true,&quot;correctPoints&quot;:1,&quot;correctSpeedBonus&quot;:null,&quot;HasCorrectAnswers&quot;:true,&quot;activityId&quot;:null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D&quot;]},&quot;isQuizMode&quot;:true,&quot;correctPoints&quot;:1,&quot;correctSpeedBonus&quot;:null,&quot;HasCorrectAnswers&quot;:true,&quot;activityId&quot;:null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fb20230505162800829OTZV&quot;,&quot;Name&quot;:&quot;FillinBlanks&quot;,&quot;ActivityType&quot;:7,&quot;Width&quot;:0.0,&quot;Height&quot;:0.0,&quot;Graphics&quot;:null,&quot;ActivityBase&quot;:{&quot;$type&quot;:&quot;ClassPoint2.Core.DTO.Activities.FillinBlanksActivity, ClassPoint2.Core&quot;,&quot;fbNumOfBlanks&quot;:3,&quot;fbCorrectAnswers&quot;:{&quot;$type&quot;:&quot;System.Collections.Generic.List`1[[System.String, mscorlib]], mscorlib&quot;,&quot;$values&quot;:[&quot;[\&quot;EF\&quot;,\&quot;FE\&quot;,\&quot;DF \&quot;,\&quot;FD\&quot;]&quot;,&quot;[\&quot;DF\&quot;,\&quot;FD\&quot;]&quot;,&quot;[\&quot;EN\&quot;,\&quot;NE\&quot;,\&quot;CN\&quot;,\&quot;NC\&quot;,\&quot;ND\&quot;]&quot;]},&quot;isNamesHidden&quot;:false,&quot;activityId&quot;:null,&quot;activityType&quot;:&quot;Fill in the Blanks&quot;,&quot;countdown&quot;:120,&quot;StartWithSlide&quot;:false,&quot;CanMinimize&quot;:true,&quot;CanCountDown&quot;:true},&quot;IsLocked&quot;:false,&quot;IsMappedFromCp1&quot;:false,&quot;IsQuizMode&quot;:false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fb20230505162800829OTZV&quot;,&quot;Name&quot;:&quot;FillinBlanks&quot;,&quot;ActivityType&quot;:7,&quot;Width&quot;:0.0,&quot;Height&quot;:0.0,&quot;Graphics&quot;:null,&quot;ActivityBase&quot;:{&quot;$type&quot;:&quot;ClassPoint2.Core.DTO.Activities.FillinBlanksActivity, ClassPoint2.Core&quot;,&quot;fbNumOfBlanks&quot;:3,&quot;fbCorrectAnswers&quot;:{&quot;$type&quot;:&quot;System.Collections.Generic.List`1[[System.String, mscorlib]], mscorlib&quot;,&quot;$values&quot;:[&quot;[\&quot;EF\&quot;,\&quot;FE\&quot;,\&quot;DF \&quot;,\&quot;FD\&quot;]&quot;,&quot;[\&quot;DF\&quot;,\&quot;FD\&quot;]&quot;,&quot;[\&quot;EN\&quot;,\&quot;NE\&quot;,\&quot;CN\&quot;,\&quot;NC\&quot;,\&quot;ND\&quot;]&quot;]},&quot;isNamesHidden&quot;:false,&quot;activityId&quot;:null,&quot;activityType&quot;:&quot;Fill in the Blanks&quot;,&quot;countdown&quot;:120,&quot;StartWithSlide&quot;:false,&quot;CanMinimize&quot;:true,&quot;CanCountDown&quot;:true},&quot;IsLocked&quot;:false,&quot;IsMappedFromCp1&quot;:false,&quot;IsQuiz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sa20230504204353885BLTU&quot;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false,&quot;activityId&quot;:null,&quot;activityType&quot;:&quot;Short Answer&quot;,&quot;countdown&quot;:60,&quot;StartWithSlide&quot;:false,&quot;CanMinimize&quot;:true,&quot;CanCountDown&quot;:true},&quot;IsLocked&quot;:false,&quot;IsMappedFromCp1&quot;:false,&quot;IsQuizMode&quot;:false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D&quot;]},&quot;isQuizMode&quot;:true,&quot;correctPoints&quot;:1,&quot;correctSpeedBonus&quot;:null,&quot;HasCorrectAnswers&quot;:true,&quot;activityId&quot;:null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D&quot;]},&quot;isQuizMode&quot;:true,&quot;correctPoints&quot;:1,&quot;correctSpeedBonus&quot;:null,&quot;HasCorrectAnswers&quot;:true,&quot;activityId&quot;:null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D&quot;]},&quot;isQuizMode&quot;:true,&quot;correctPoints&quot;:1,&quot;correctSpeedBonus&quot;:null,&quot;HasCorrectAnswers&quot;:true,&quot;activityId&quot;:null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fb20230505162800829OTZV&quot;,&quot;Name&quot;:&quot;FillinBlanks&quot;,&quot;ActivityType&quot;:7,&quot;Width&quot;:0.0,&quot;Height&quot;:0.0,&quot;Graphics&quot;:null,&quot;ActivityBase&quot;:{&quot;$type&quot;:&quot;ClassPoint2.Core.DTO.Activities.FillinBlanksActivity, ClassPoint2.Core&quot;,&quot;fbNumOfBlanks&quot;:3,&quot;fbCorrectAnswers&quot;:{&quot;$type&quot;:&quot;System.Collections.Generic.List`1[[System.String, mscorlib]], mscorlib&quot;,&quot;$values&quot;:[&quot;[\&quot;EF\&quot;,\&quot;FE\&quot;,\&quot;DF \&quot;,\&quot;FD\&quot;]&quot;,&quot;[\&quot;DF\&quot;,\&quot;FD\&quot;]&quot;,&quot;[\&quot;EN\&quot;,\&quot;NE\&quot;,\&quot;CN\&quot;,\&quot;NC\&quot;,\&quot;ND\&quot;]&quot;]},&quot;isNamesHidden&quot;:false,&quot;activityId&quot;:null,&quot;activityType&quot;:&quot;Fill in the Blanks&quot;,&quot;countdown&quot;:120,&quot;StartWithSlide&quot;:false,&quot;CanMinimize&quot;:true,&quot;CanCountDown&quot;:true},&quot;IsLocked&quot;:false,&quot;IsMappedFromCp1&quot;:false,&quot;IsQuizMode&quot;:false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D&quot;]},&quot;isQuizMode&quot;:true,&quot;correctPoints&quot;:1,&quot;correctSpeedBonus&quot;:null,&quot;HasCorrectAnswers&quot;:true,&quot;activityId&quot;:null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false,&quot;activityId&quot;:null,&quot;activityType&quot;:&quot;Short Answer&quot;,&quot;countdown&quot;:120,&quot;StartWithSlide&quot;:false,&quot;CanMinimize&quot;:true,&quot;CanCountDown&quot;:true},&quot;IsLocked&quot;:false,&quot;IsMappedFromCp1&quot;:false,&quot;IsQuizMode&quot;:false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2e264fac-58ad-424c-b1a8-dea40a2a339d&quot;,&quot;location&quot;:{&quot;IsEmpty&quot;:false,&quot;X&quot;:95.53126,&quot;Y&quot;:97.57268}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02dc5e95-5716-48f3-8032-b8dd0fed4564&quot;,&quot;location&quot;:{&quot;IsEmpty&quot;:false,&quot;X&quot;:95.53126,&quot;Y&quot;:156.0729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a3e6d4cd-3dd7-4b51-ab50-999ecfd96440&quot;,&quot;location&quot;:{&quot;IsEmpty&quot;:false,&quot;X&quot;:95.53126,&quot;Y&quot;:211.83638}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8013ad10-b494-4c06-9035-1a3c124b2c73&quot;,&quot;location&quot;:{&quot;IsEmpty&quot;:false,&quot;X&quot;:95.53126,&quot;Y&quot;:275.125916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mq20230504210700010SHHE&quot;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C&quot;]},&quot;isQuizMode&quot;:true,&quot;correctPoints&quot;:1,&quot;correctSpeedBonus&quot;:null,&quot;HasCorrectAnswers&quot;:true,&quot;activityId&quot;:null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eeb39d08-92b4-4e5f-8d19-9aaba5c2a4f3&quot;,&quot;location&quot;:{&quot;IsEmpty&quot;:false,&quot;X&quot;:95.53126,&quot;Y&quot;:333.626129}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c4339d2f-8011-4774-aa3b-b392f469e726&quot;,&quot;location&quot;:{&quot;IsEmpty&quot;:false,&quot;X&quot;:95.53126,&quot;Y&quot;:392.126373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D&quot;]},&quot;isQuizMode&quot;:true,&quot;correctPoints&quot;:1,&quot;correctSpeedBonus&quot;:null,&quot;HasCorrectAnswers&quot;:true,&quot;activityId&quot;:null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mq20230505230505944LOAN&quot;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D&quot;]},&quot;isQuizMode&quot;:true,&quot;correctPoints&quot;:1,&quot;correctSpeedBonus&quot;:null,&quot;HasCorrectAnswers&quot;:true,&quot;activityId&quot;:null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debe83bb-e542-4a02-8d31-f55df560dc0d&quot;,&quot;location&quot;:{&quot;IsEmpty&quot;:false,&quot;X&quot;:226.074173,&quot;Y&quot;:255.549835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510cbbae-20c6-4984-9b0c-cf7413f6a6db&quot;,&quot;location&quot;:{&quot;IsEmpty&quot;:false,&quot;X&quot;:144.660156,&quot;Y&quot;:253.864166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28d9cd52-73cb-4b99-9a8e-f0898432520b&quot;,&quot;location&quot;:{&quot;IsEmpty&quot;:false,&quot;X&quot;:230.570633,&quot;Y&quot;:333.2638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7d0953f5-6b7d-4890-aac1-41a58a32d1de&quot;,&quot;location&quot;:{&quot;IsEmpty&quot;:false,&quot;X&quot;:144.660156,&quot;Y&quot;:412.2097}}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تصميم مخص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743</Words>
  <Application>Microsoft Office PowerPoint</Application>
  <PresentationFormat>شاشة عريضة</PresentationFormat>
  <Paragraphs>191</Paragraphs>
  <Slides>33</Slides>
  <Notes>0</Notes>
  <HiddenSlides>5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Irancell Light</vt:lpstr>
      <vt:lpstr>Irancell Medium</vt:lpstr>
      <vt:lpstr>نسق Office</vt:lpstr>
      <vt:lpstr>تصميم مخصص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AhmadAlherz@stulive.art</dc:creator>
  <cp:lastModifiedBy>AhmadAlherz@stulive.art</cp:lastModifiedBy>
  <cp:revision>75</cp:revision>
  <dcterms:created xsi:type="dcterms:W3CDTF">2023-05-04T20:17:24Z</dcterms:created>
  <dcterms:modified xsi:type="dcterms:W3CDTF">2023-05-05T23:17:50Z</dcterms:modified>
</cp:coreProperties>
</file>