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263" r:id="rId4"/>
    <p:sldId id="264" r:id="rId5"/>
    <p:sldId id="265" r:id="rId6"/>
    <p:sldId id="266" r:id="rId7"/>
    <p:sldId id="268" r:id="rId8"/>
    <p:sldId id="269" r:id="rId9"/>
    <p:sldId id="270" r:id="rId10"/>
    <p:sldId id="271" r:id="rId11"/>
    <p:sldId id="272" r:id="rId1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4B3"/>
    <a:srgbClr val="C2EEF4"/>
    <a:srgbClr val="FFA605"/>
    <a:srgbClr val="AFABAB"/>
    <a:srgbClr val="DAD8D8"/>
    <a:srgbClr val="70E4F0"/>
    <a:srgbClr val="17CEE2"/>
    <a:srgbClr val="C8C6C6"/>
    <a:srgbClr val="FEA982"/>
    <a:srgbClr val="9AE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17/10/44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17/10/44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17/10/44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17/10/44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17/10/44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17/10/44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17/10/44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17/10/44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17/10/44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17/10/44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17/10/44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17/10/44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17/10/44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image" Target="../media/image40.png"/><Relationship Id="rId3" Type="http://schemas.microsoft.com/office/2007/relationships/hdphoto" Target="../media/hdphoto2.wdp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38.png"/><Relationship Id="rId5" Type="http://schemas.microsoft.com/office/2007/relationships/hdphoto" Target="../media/hdphoto3.wdp"/><Relationship Id="rId10" Type="http://schemas.openxmlformats.org/officeDocument/2006/relationships/image" Target="../media/image37.png"/><Relationship Id="rId4" Type="http://schemas.openxmlformats.org/officeDocument/2006/relationships/image" Target="../media/image3.png"/><Relationship Id="rId9" Type="http://schemas.openxmlformats.org/officeDocument/2006/relationships/image" Target="../media/image36.emf"/><Relationship Id="rId1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microsoft.com/office/2007/relationships/hdphoto" Target="../media/hdphoto2.wdp"/><Relationship Id="rId7" Type="http://schemas.openxmlformats.org/officeDocument/2006/relationships/image" Target="../media/image4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microsoft.com/office/2007/relationships/hdphoto" Target="../media/hdphoto3.wdp"/><Relationship Id="rId10" Type="http://schemas.openxmlformats.org/officeDocument/2006/relationships/image" Target="../media/image45.jpeg"/><Relationship Id="rId4" Type="http://schemas.openxmlformats.org/officeDocument/2006/relationships/image" Target="../media/image3.pn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microsoft.com/office/2007/relationships/hdphoto" Target="../media/hdphoto5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11.emf"/><Relationship Id="rId4" Type="http://schemas.microsoft.com/office/2007/relationships/hdphoto" Target="../media/hdphoto2.wdp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13.emf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15.emf"/><Relationship Id="rId4" Type="http://schemas.microsoft.com/office/2007/relationships/hdphoto" Target="../media/hdphoto2.wdp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2.wdp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microsoft.com/office/2007/relationships/hdphoto" Target="../media/hdphoto3.wdp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microsoft.com/office/2007/relationships/hdphoto" Target="../media/hdphoto2.wdp"/><Relationship Id="rId7" Type="http://schemas.openxmlformats.org/officeDocument/2006/relationships/image" Target="../media/image19.emf"/><Relationship Id="rId12" Type="http://schemas.openxmlformats.org/officeDocument/2006/relationships/image" Target="../media/image24.emf"/><Relationship Id="rId2" Type="http://schemas.openxmlformats.org/officeDocument/2006/relationships/image" Target="../media/image2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23.png"/><Relationship Id="rId5" Type="http://schemas.microsoft.com/office/2007/relationships/hdphoto" Target="../media/hdphoto3.wdp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2.wdp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32.png"/><Relationship Id="rId5" Type="http://schemas.microsoft.com/office/2007/relationships/hdphoto" Target="../media/hdphoto3.wdp"/><Relationship Id="rId10" Type="http://schemas.openxmlformats.org/officeDocument/2006/relationships/image" Target="../media/image31.emf"/><Relationship Id="rId4" Type="http://schemas.openxmlformats.org/officeDocument/2006/relationships/image" Target="../media/image3.png"/><Relationship Id="rId9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مستطيل مستدير الزوايا 36"/>
          <p:cNvSpPr/>
          <p:nvPr/>
        </p:nvSpPr>
        <p:spPr>
          <a:xfrm>
            <a:off x="4090733" y="2463111"/>
            <a:ext cx="3645750" cy="767871"/>
          </a:xfrm>
          <a:prstGeom prst="round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813" b="77656" l="0" r="99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4" t="29864" r="6451" b="30085"/>
          <a:stretch/>
        </p:blipFill>
        <p:spPr>
          <a:xfrm>
            <a:off x="8987686" y="3963009"/>
            <a:ext cx="2327565" cy="1045030"/>
          </a:xfrm>
          <a:prstGeom prst="rect">
            <a:avLst/>
          </a:prstGeom>
        </p:spPr>
      </p:pic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9219365" y="847273"/>
            <a:ext cx="1717778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تمثيل الكسور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831573" y="158830"/>
            <a:ext cx="1371600" cy="455324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استكشاف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١٢٣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813" b="77656" l="0" r="99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4" t="29864" r="6451" b="30085"/>
          <a:stretch/>
        </p:blipFill>
        <p:spPr>
          <a:xfrm>
            <a:off x="8865048" y="2308292"/>
            <a:ext cx="2327565" cy="1045030"/>
          </a:xfrm>
          <a:prstGeom prst="rect">
            <a:avLst/>
          </a:prstGeom>
        </p:spPr>
      </p:pic>
      <p:sp>
        <p:nvSpPr>
          <p:cNvPr id="31" name="مخطط انسيابي: محطة طرفية 30"/>
          <p:cNvSpPr/>
          <p:nvPr/>
        </p:nvSpPr>
        <p:spPr>
          <a:xfrm>
            <a:off x="8882187" y="2503823"/>
            <a:ext cx="1767581" cy="512534"/>
          </a:xfrm>
          <a:prstGeom prst="flowChartTerminator">
            <a:avLst/>
          </a:prstGeom>
          <a:ln>
            <a:solidFill>
              <a:srgbClr val="FF9F4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فـكـرة الدرس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مخطط انسيابي: محطة طرفية 31"/>
          <p:cNvSpPr/>
          <p:nvPr/>
        </p:nvSpPr>
        <p:spPr>
          <a:xfrm>
            <a:off x="9011378" y="4171440"/>
            <a:ext cx="1493067" cy="490785"/>
          </a:xfrm>
          <a:prstGeom prst="flowChartTerminator">
            <a:avLst/>
          </a:prstGeom>
          <a:ln>
            <a:solidFill>
              <a:srgbClr val="FFA60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الـمـفـردات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4478570" y="2585436"/>
            <a:ext cx="28700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أمـثل الكـسـور بنـمـاذج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766" l="952" r="976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603" y="4670881"/>
            <a:ext cx="1762884" cy="2050702"/>
          </a:xfrm>
          <a:prstGeom prst="rect">
            <a:avLst/>
          </a:prstGeom>
        </p:spPr>
      </p:pic>
      <p:sp>
        <p:nvSpPr>
          <p:cNvPr id="38" name="مستطيل مستدير الزوايا 37"/>
          <p:cNvSpPr/>
          <p:nvPr/>
        </p:nvSpPr>
        <p:spPr>
          <a:xfrm>
            <a:off x="5943786" y="4263864"/>
            <a:ext cx="1770298" cy="695327"/>
          </a:xfrm>
          <a:prstGeom prst="round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مربع نص 38"/>
          <p:cNvSpPr txBox="1"/>
          <p:nvPr/>
        </p:nvSpPr>
        <p:spPr>
          <a:xfrm>
            <a:off x="6096085" y="4349917"/>
            <a:ext cx="14657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الـكـسـر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1" grpId="0" animBg="1"/>
      <p:bldP spid="32" grpId="0" animBg="1"/>
      <p:bldP spid="35" grpId="0"/>
      <p:bldP spid="38" grpId="0" animBg="1"/>
      <p:bldP spid="3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مخطط انسيابي: معالجة متعاقبة 55"/>
          <p:cNvSpPr/>
          <p:nvPr/>
        </p:nvSpPr>
        <p:spPr>
          <a:xfrm>
            <a:off x="9173401" y="1460183"/>
            <a:ext cx="1319297" cy="409303"/>
          </a:xfrm>
          <a:prstGeom prst="flowChartAlternateProcess">
            <a:avLst/>
          </a:prstGeom>
          <a:solidFill>
            <a:srgbClr val="FFE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 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أتــأكـــد</a:t>
            </a:r>
            <a:r>
              <a:rPr lang="ar-S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ar-S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9219365" y="847273"/>
            <a:ext cx="1717778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تمثيل الكسور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831573" y="158830"/>
            <a:ext cx="1371600" cy="455324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استكشاف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١٢٤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4" name="مربع نص 53"/>
          <p:cNvSpPr txBox="1"/>
          <p:nvPr/>
        </p:nvSpPr>
        <p:spPr>
          <a:xfrm>
            <a:off x="3922807" y="1460156"/>
            <a:ext cx="52101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أمثل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كل زوج من الكسور بنموذج ، ثم أحدد الكسر الأكبر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5" name="شارة رتبة 54"/>
          <p:cNvSpPr/>
          <p:nvPr/>
        </p:nvSpPr>
        <p:spPr>
          <a:xfrm rot="10800000">
            <a:off x="10261561" y="1464676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963698" y="5298242"/>
            <a:ext cx="40059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&gt;</a:t>
            </a:r>
            <a:r>
              <a:rPr lang="ar-SA" dirty="0" smtClean="0"/>
              <a:t> </a:t>
            </a:r>
            <a:endParaRPr lang="ar-S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مربع نص 74"/>
              <p:cNvSpPr txBox="1"/>
              <p:nvPr/>
            </p:nvSpPr>
            <p:spPr>
              <a:xfrm>
                <a:off x="10340648" y="5197262"/>
                <a:ext cx="596495" cy="70436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١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٤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>
          <p:sp>
            <p:nvSpPr>
              <p:cNvPr id="75" name="مربع نص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0648" y="5197262"/>
                <a:ext cx="596495" cy="7043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مربع نص 90"/>
          <p:cNvSpPr txBox="1"/>
          <p:nvPr/>
        </p:nvSpPr>
        <p:spPr>
          <a:xfrm>
            <a:off x="3996036" y="5298242"/>
            <a:ext cx="40059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&gt;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101" name="مستطيل 100"/>
          <p:cNvSpPr/>
          <p:nvPr/>
        </p:nvSpPr>
        <p:spPr>
          <a:xfrm>
            <a:off x="2401406" y="4344200"/>
            <a:ext cx="3055700" cy="5911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2" name="مستطيل 101"/>
          <p:cNvSpPr/>
          <p:nvPr/>
        </p:nvSpPr>
        <p:spPr>
          <a:xfrm>
            <a:off x="2416626" y="4361250"/>
            <a:ext cx="3040480" cy="5732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3" name="مربع نص 102"/>
          <p:cNvSpPr txBox="1"/>
          <p:nvPr/>
        </p:nvSpPr>
        <p:spPr>
          <a:xfrm>
            <a:off x="1745651" y="4378184"/>
            <a:ext cx="4313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4" name="مربع نص 103"/>
          <p:cNvSpPr txBox="1"/>
          <p:nvPr/>
        </p:nvSpPr>
        <p:spPr>
          <a:xfrm>
            <a:off x="4365139" y="5301369"/>
            <a:ext cx="4313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27890" y="2170881"/>
            <a:ext cx="2373580" cy="103329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8489" y="2213909"/>
            <a:ext cx="2275093" cy="1036307"/>
          </a:xfrm>
          <a:prstGeom prst="rect">
            <a:avLst/>
          </a:prstGeom>
        </p:spPr>
      </p:pic>
      <p:sp>
        <p:nvSpPr>
          <p:cNvPr id="50" name="مستطيل 49"/>
          <p:cNvSpPr/>
          <p:nvPr/>
        </p:nvSpPr>
        <p:spPr>
          <a:xfrm>
            <a:off x="8164270" y="3477500"/>
            <a:ext cx="3055700" cy="5911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57" name="رابط مستقيم 56"/>
          <p:cNvCxnSpPr/>
          <p:nvPr/>
        </p:nvCxnSpPr>
        <p:spPr>
          <a:xfrm>
            <a:off x="9682617" y="3477500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مستطيل 58"/>
          <p:cNvSpPr/>
          <p:nvPr/>
        </p:nvSpPr>
        <p:spPr>
          <a:xfrm>
            <a:off x="10463308" y="3486494"/>
            <a:ext cx="747639" cy="5732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مربع نص 59"/>
              <p:cNvSpPr txBox="1"/>
              <p:nvPr/>
            </p:nvSpPr>
            <p:spPr>
              <a:xfrm>
                <a:off x="7567775" y="3434489"/>
                <a:ext cx="596495" cy="70436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١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٤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>
          <p:sp>
            <p:nvSpPr>
              <p:cNvPr id="60" name="مربع نص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775" y="3434489"/>
                <a:ext cx="596495" cy="70436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رابط مستقيم 60"/>
          <p:cNvCxnSpPr/>
          <p:nvPr/>
        </p:nvCxnSpPr>
        <p:spPr>
          <a:xfrm>
            <a:off x="10454284" y="3490345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رابط مستقيم 61"/>
          <p:cNvCxnSpPr/>
          <p:nvPr/>
        </p:nvCxnSpPr>
        <p:spPr>
          <a:xfrm>
            <a:off x="8911908" y="3484273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مستطيل 62"/>
          <p:cNvSpPr/>
          <p:nvPr/>
        </p:nvSpPr>
        <p:spPr>
          <a:xfrm>
            <a:off x="8147847" y="4327443"/>
            <a:ext cx="3055700" cy="5911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64" name="رابط مستقيم 63"/>
          <p:cNvCxnSpPr/>
          <p:nvPr/>
        </p:nvCxnSpPr>
        <p:spPr>
          <a:xfrm>
            <a:off x="10451345" y="4345431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رابط مستقيم 64"/>
          <p:cNvCxnSpPr/>
          <p:nvPr/>
        </p:nvCxnSpPr>
        <p:spPr>
          <a:xfrm>
            <a:off x="8895333" y="4327443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رابط مستقيم 66"/>
          <p:cNvCxnSpPr/>
          <p:nvPr/>
        </p:nvCxnSpPr>
        <p:spPr>
          <a:xfrm>
            <a:off x="10847284" y="4345431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رابط مستقيم 67"/>
          <p:cNvCxnSpPr/>
          <p:nvPr/>
        </p:nvCxnSpPr>
        <p:spPr>
          <a:xfrm>
            <a:off x="10063735" y="4327443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رابط مستقيم 68"/>
          <p:cNvCxnSpPr/>
          <p:nvPr/>
        </p:nvCxnSpPr>
        <p:spPr>
          <a:xfrm>
            <a:off x="9678132" y="4327443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رابط مستقيم 69"/>
          <p:cNvCxnSpPr/>
          <p:nvPr/>
        </p:nvCxnSpPr>
        <p:spPr>
          <a:xfrm>
            <a:off x="9292206" y="4327443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رابط مستقيم 70"/>
          <p:cNvCxnSpPr/>
          <p:nvPr/>
        </p:nvCxnSpPr>
        <p:spPr>
          <a:xfrm>
            <a:off x="8516356" y="4327443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مستطيل 71"/>
          <p:cNvSpPr/>
          <p:nvPr/>
        </p:nvSpPr>
        <p:spPr>
          <a:xfrm>
            <a:off x="10864668" y="4346375"/>
            <a:ext cx="355302" cy="5732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مربع نص 72"/>
              <p:cNvSpPr txBox="1"/>
              <p:nvPr/>
            </p:nvSpPr>
            <p:spPr>
              <a:xfrm>
                <a:off x="7540885" y="4255960"/>
                <a:ext cx="596495" cy="70436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١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٨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>
          <p:sp>
            <p:nvSpPr>
              <p:cNvPr id="73" name="مربع نص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885" y="4255960"/>
                <a:ext cx="596495" cy="70436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مربع نص 82"/>
              <p:cNvSpPr txBox="1"/>
              <p:nvPr/>
            </p:nvSpPr>
            <p:spPr>
              <a:xfrm>
                <a:off x="9378995" y="5218209"/>
                <a:ext cx="596495" cy="70436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١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٨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>
          <p:sp>
            <p:nvSpPr>
              <p:cNvPr id="83" name="مربع نص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8995" y="5218209"/>
                <a:ext cx="596495" cy="70436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مستطيل 84"/>
          <p:cNvSpPr/>
          <p:nvPr/>
        </p:nvSpPr>
        <p:spPr>
          <a:xfrm>
            <a:off x="2390146" y="3502574"/>
            <a:ext cx="3055700" cy="5911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86" name="رابط مستقيم 85"/>
          <p:cNvCxnSpPr/>
          <p:nvPr/>
        </p:nvCxnSpPr>
        <p:spPr>
          <a:xfrm>
            <a:off x="4693644" y="3520562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رابط مستقيم 86"/>
          <p:cNvCxnSpPr/>
          <p:nvPr/>
        </p:nvCxnSpPr>
        <p:spPr>
          <a:xfrm>
            <a:off x="3137632" y="3502574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رابط مستقيم 87"/>
          <p:cNvCxnSpPr/>
          <p:nvPr/>
        </p:nvCxnSpPr>
        <p:spPr>
          <a:xfrm>
            <a:off x="5089583" y="3520562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رابط مستقيم 88"/>
          <p:cNvCxnSpPr/>
          <p:nvPr/>
        </p:nvCxnSpPr>
        <p:spPr>
          <a:xfrm>
            <a:off x="4306034" y="3502574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رابط مستقيم 89"/>
          <p:cNvCxnSpPr/>
          <p:nvPr/>
        </p:nvCxnSpPr>
        <p:spPr>
          <a:xfrm>
            <a:off x="3920431" y="3502574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رابط مستقيم 91"/>
          <p:cNvCxnSpPr/>
          <p:nvPr/>
        </p:nvCxnSpPr>
        <p:spPr>
          <a:xfrm>
            <a:off x="3534505" y="3502574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رابط مستقيم 105"/>
          <p:cNvCxnSpPr/>
          <p:nvPr/>
        </p:nvCxnSpPr>
        <p:spPr>
          <a:xfrm>
            <a:off x="2758655" y="3502574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مستطيل 106"/>
          <p:cNvSpPr/>
          <p:nvPr/>
        </p:nvSpPr>
        <p:spPr>
          <a:xfrm>
            <a:off x="5106967" y="3521506"/>
            <a:ext cx="355302" cy="5732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مربع نص 107"/>
              <p:cNvSpPr txBox="1"/>
              <p:nvPr/>
            </p:nvSpPr>
            <p:spPr>
              <a:xfrm>
                <a:off x="1783184" y="3431091"/>
                <a:ext cx="596495" cy="70436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١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٨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>
          <p:sp>
            <p:nvSpPr>
              <p:cNvPr id="108" name="مربع نص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184" y="3431091"/>
                <a:ext cx="596495" cy="70436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مربع نص 108"/>
              <p:cNvSpPr txBox="1"/>
              <p:nvPr/>
            </p:nvSpPr>
            <p:spPr>
              <a:xfrm>
                <a:off x="3390318" y="5206039"/>
                <a:ext cx="596495" cy="70436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١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٨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>
          <p:sp>
            <p:nvSpPr>
              <p:cNvPr id="109" name="مربع نص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318" y="5206039"/>
                <a:ext cx="596495" cy="70436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137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500"/>
                            </p:stCondLst>
                            <p:childTnLst>
                              <p:par>
                                <p:cTn id="1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"/>
                            </p:stCondLst>
                            <p:childTnLst>
                              <p:par>
                                <p:cTn id="1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500"/>
                            </p:stCondLst>
                            <p:childTnLst>
                              <p:par>
                                <p:cTn id="1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5" grpId="0"/>
      <p:bldP spid="91" grpId="0"/>
      <p:bldP spid="101" grpId="0" animBg="1"/>
      <p:bldP spid="102" grpId="0" animBg="1"/>
      <p:bldP spid="103" grpId="0"/>
      <p:bldP spid="104" grpId="0"/>
      <p:bldP spid="50" grpId="0" animBg="1"/>
      <p:bldP spid="59" grpId="0" animBg="1"/>
      <p:bldP spid="60" grpId="0"/>
      <p:bldP spid="63" grpId="0" animBg="1"/>
      <p:bldP spid="72" grpId="0" animBg="1"/>
      <p:bldP spid="73" grpId="0"/>
      <p:bldP spid="83" grpId="0"/>
      <p:bldP spid="85" grpId="0" animBg="1"/>
      <p:bldP spid="107" grpId="0" animBg="1"/>
      <p:bldP spid="108" grpId="0"/>
      <p:bldP spid="10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مخطط انسيابي: معالجة متعاقبة 55"/>
          <p:cNvSpPr/>
          <p:nvPr/>
        </p:nvSpPr>
        <p:spPr>
          <a:xfrm>
            <a:off x="9173401" y="1460183"/>
            <a:ext cx="1319297" cy="409303"/>
          </a:xfrm>
          <a:prstGeom prst="flowChartAlternateProcess">
            <a:avLst/>
          </a:prstGeom>
          <a:solidFill>
            <a:srgbClr val="FFE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 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أتــأكـــد</a:t>
            </a:r>
            <a:r>
              <a:rPr lang="ar-S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ar-S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9219365" y="847273"/>
            <a:ext cx="1717778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تمثيل الكسور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831573" y="158830"/>
            <a:ext cx="1371600" cy="455324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استكشاف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١٢٤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5" name="شارة رتبة 54"/>
          <p:cNvSpPr/>
          <p:nvPr/>
        </p:nvSpPr>
        <p:spPr>
          <a:xfrm rot="10800000">
            <a:off x="10261561" y="1464676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8189" y="2060575"/>
            <a:ext cx="7972201" cy="10088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6" name="مربع نص 65"/>
              <p:cNvSpPr txBox="1"/>
              <p:nvPr/>
            </p:nvSpPr>
            <p:spPr>
              <a:xfrm>
                <a:off x="1967271" y="3256867"/>
                <a:ext cx="8110983" cy="123296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أطوي ورقة من المنتصف أربع مرات ، فأحصل على </a:t>
                </a:r>
                <a:r>
                  <a:rPr lang="ku-Arab-IQ" sz="28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١٦ </a:t>
                </a:r>
                <a:r>
                  <a:rPr lang="ar-SA" sz="28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جزءًا متطابقاً ، ثم أفتحها لأرى أن كل جزء منها يمثل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١</m:t>
                        </m:r>
                      </m:num>
                      <m:den>
                        <m:r>
                          <a:rPr lang="ku-Arab-IQ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١٦</m:t>
                        </m:r>
                      </m:den>
                    </m:f>
                    <m:r>
                      <a:rPr lang="ar-SA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ar-SA" sz="28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الورقة </a:t>
                </a:r>
                <a:endParaRPr lang="ar-SA" sz="28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66" name="مربع نص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271" y="3256867"/>
                <a:ext cx="8110983" cy="1232966"/>
              </a:xfrm>
              <a:prstGeom prst="rect">
                <a:avLst/>
              </a:prstGeom>
              <a:blipFill>
                <a:blip r:embed="rId8"/>
                <a:stretch>
                  <a:fillRect t="-4926" b="-394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مستطيل 73"/>
          <p:cNvSpPr/>
          <p:nvPr/>
        </p:nvSpPr>
        <p:spPr>
          <a:xfrm>
            <a:off x="2200656" y="4951776"/>
            <a:ext cx="7156005" cy="69257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6" name="رابط مستقيم 75"/>
          <p:cNvCxnSpPr/>
          <p:nvPr/>
        </p:nvCxnSpPr>
        <p:spPr>
          <a:xfrm>
            <a:off x="8898846" y="4951776"/>
            <a:ext cx="10023" cy="6925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رابط مستقيم 76"/>
          <p:cNvCxnSpPr/>
          <p:nvPr/>
        </p:nvCxnSpPr>
        <p:spPr>
          <a:xfrm>
            <a:off x="8456449" y="4947428"/>
            <a:ext cx="10023" cy="6925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رابط مستقيم 77"/>
          <p:cNvCxnSpPr/>
          <p:nvPr/>
        </p:nvCxnSpPr>
        <p:spPr>
          <a:xfrm>
            <a:off x="7993239" y="4947428"/>
            <a:ext cx="10023" cy="6925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رابط مستقيم 78"/>
          <p:cNvCxnSpPr/>
          <p:nvPr/>
        </p:nvCxnSpPr>
        <p:spPr>
          <a:xfrm>
            <a:off x="7532027" y="4947428"/>
            <a:ext cx="10023" cy="6925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رابط مستقيم 92"/>
          <p:cNvCxnSpPr/>
          <p:nvPr/>
        </p:nvCxnSpPr>
        <p:spPr>
          <a:xfrm>
            <a:off x="7073828" y="4956124"/>
            <a:ext cx="10023" cy="6925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رابط مستقيم 93"/>
          <p:cNvCxnSpPr/>
          <p:nvPr/>
        </p:nvCxnSpPr>
        <p:spPr>
          <a:xfrm>
            <a:off x="6618475" y="4956124"/>
            <a:ext cx="10023" cy="6925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رابط مستقيم 94"/>
          <p:cNvCxnSpPr/>
          <p:nvPr/>
        </p:nvCxnSpPr>
        <p:spPr>
          <a:xfrm>
            <a:off x="6179664" y="4956124"/>
            <a:ext cx="10023" cy="6925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رابط مستقيم 95"/>
          <p:cNvCxnSpPr/>
          <p:nvPr/>
        </p:nvCxnSpPr>
        <p:spPr>
          <a:xfrm>
            <a:off x="5742278" y="4956124"/>
            <a:ext cx="10023" cy="6925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رابط مستقيم 96"/>
          <p:cNvCxnSpPr/>
          <p:nvPr/>
        </p:nvCxnSpPr>
        <p:spPr>
          <a:xfrm>
            <a:off x="5279778" y="4953950"/>
            <a:ext cx="10023" cy="6925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رابط مستقيم 97"/>
          <p:cNvCxnSpPr/>
          <p:nvPr/>
        </p:nvCxnSpPr>
        <p:spPr>
          <a:xfrm>
            <a:off x="4827864" y="4953950"/>
            <a:ext cx="10023" cy="6925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رابط مستقيم 98"/>
          <p:cNvCxnSpPr/>
          <p:nvPr/>
        </p:nvCxnSpPr>
        <p:spPr>
          <a:xfrm>
            <a:off x="4394064" y="4953950"/>
            <a:ext cx="10023" cy="6925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رابط مستقيم 99"/>
          <p:cNvCxnSpPr/>
          <p:nvPr/>
        </p:nvCxnSpPr>
        <p:spPr>
          <a:xfrm>
            <a:off x="3955253" y="4953950"/>
            <a:ext cx="10023" cy="6925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رابط مستقيم 104"/>
          <p:cNvCxnSpPr/>
          <p:nvPr/>
        </p:nvCxnSpPr>
        <p:spPr>
          <a:xfrm>
            <a:off x="3508350" y="4947427"/>
            <a:ext cx="10023" cy="6925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رابط مستقيم 109"/>
          <p:cNvCxnSpPr/>
          <p:nvPr/>
        </p:nvCxnSpPr>
        <p:spPr>
          <a:xfrm>
            <a:off x="3075732" y="4953950"/>
            <a:ext cx="10023" cy="6925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رابط مستقيم 110"/>
          <p:cNvCxnSpPr/>
          <p:nvPr/>
        </p:nvCxnSpPr>
        <p:spPr>
          <a:xfrm>
            <a:off x="2619531" y="4953950"/>
            <a:ext cx="10023" cy="6925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مستطيل 111"/>
          <p:cNvSpPr/>
          <p:nvPr/>
        </p:nvSpPr>
        <p:spPr>
          <a:xfrm>
            <a:off x="8898846" y="4947426"/>
            <a:ext cx="470407" cy="69257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مربع نص 112"/>
              <p:cNvSpPr txBox="1"/>
              <p:nvPr/>
            </p:nvSpPr>
            <p:spPr>
              <a:xfrm>
                <a:off x="9509333" y="4953950"/>
                <a:ext cx="596495" cy="70436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١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١٦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>
          <p:sp>
            <p:nvSpPr>
              <p:cNvPr id="113" name="مربع نص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9333" y="4953950"/>
                <a:ext cx="596495" cy="7043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صورة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065" y="2739058"/>
            <a:ext cx="1438239" cy="226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1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74" grpId="0" animBg="1"/>
      <p:bldP spid="112" grpId="0" animBg="1"/>
      <p:bldP spid="1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80" b="97760" l="1118" r="982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13" y="1220824"/>
            <a:ext cx="5574989" cy="5566083"/>
          </a:xfrm>
          <a:prstGeom prst="rect">
            <a:avLst/>
          </a:prstGeom>
        </p:spPr>
      </p:pic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9219365" y="847273"/>
            <a:ext cx="1717778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تمثيل الكسور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831573" y="158830"/>
            <a:ext cx="1371600" cy="455324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استكشاف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١٢٣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3409496" y="1724454"/>
            <a:ext cx="5740651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</a:rPr>
              <a:t>الـكسر :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 هو عدد يمثل جزءًا من الكل أو جزءًا من مجموعة أشياء ، ويمكنني أن أمثل الكسر باعتباره جزءًا من الكل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22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054" y="4100316"/>
            <a:ext cx="4060872" cy="2698562"/>
          </a:xfrm>
          <a:prstGeom prst="rect">
            <a:avLst/>
          </a:prstGeom>
        </p:spPr>
      </p:pic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9219365" y="847273"/>
            <a:ext cx="1717778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تمثيل الكسور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831573" y="158830"/>
            <a:ext cx="1371600" cy="455324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استكشاف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١٢٣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1" b="81852"/>
          <a:stretch/>
        </p:blipFill>
        <p:spPr>
          <a:xfrm>
            <a:off x="6404910" y="1364252"/>
            <a:ext cx="4036144" cy="524209"/>
          </a:xfrm>
          <a:prstGeom prst="rect">
            <a:avLst/>
          </a:prstGeom>
        </p:spPr>
      </p:pic>
      <p:sp>
        <p:nvSpPr>
          <p:cNvPr id="24" name="مربع نص 23"/>
          <p:cNvSpPr txBox="1"/>
          <p:nvPr/>
        </p:nvSpPr>
        <p:spPr>
          <a:xfrm>
            <a:off x="7687506" y="2070888"/>
            <a:ext cx="27472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70C0"/>
                </a:solidFill>
              </a:rPr>
              <a:t>الخطوة </a:t>
            </a:r>
            <a:r>
              <a:rPr lang="ku-Arab-IQ" sz="2400" b="1" dirty="0" smtClean="0">
                <a:solidFill>
                  <a:srgbClr val="0070C0"/>
                </a:solidFill>
              </a:rPr>
              <a:t>١ :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أعمل نموذجاً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2394857" y="2665486"/>
            <a:ext cx="689742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أقص </a:t>
            </a:r>
            <a:r>
              <a:rPr lang="ku-Arab-IQ" sz="2400" b="1" dirty="0" smtClean="0">
                <a:solidFill>
                  <a:schemeClr val="bg2">
                    <a:lumMod val="2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أشرطة ورقية طول كل واحد منها </a:t>
            </a:r>
            <a:r>
              <a:rPr lang="ku-Arab-IQ" sz="2400" b="1" dirty="0" smtClean="0">
                <a:solidFill>
                  <a:schemeClr val="bg2">
                    <a:lumMod val="25000"/>
                  </a:schemeClr>
                </a:solidFill>
              </a:rPr>
              <a:t>٢٠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سم وعرضها </a:t>
            </a:r>
            <a:r>
              <a:rPr lang="ku-Arab-IQ" sz="2400" b="1" dirty="0" smtClean="0">
                <a:solidFill>
                  <a:schemeClr val="bg2">
                    <a:lumMod val="25000"/>
                  </a:schemeClr>
                </a:solidFill>
              </a:rPr>
              <a:t>٢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سم ، ثم أكتب على واحد منها العدد </a:t>
            </a:r>
            <a:r>
              <a:rPr lang="ku-Arab-IQ" sz="2400" b="1" dirty="0" smtClean="0">
                <a:solidFill>
                  <a:schemeClr val="bg2">
                    <a:lumMod val="25000"/>
                  </a:schemeClr>
                </a:solidFill>
              </a:rPr>
              <a:t>١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79090" y="3830441"/>
            <a:ext cx="4635810" cy="218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7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054" y="4100316"/>
            <a:ext cx="4060872" cy="2698562"/>
          </a:xfrm>
          <a:prstGeom prst="rect">
            <a:avLst/>
          </a:prstGeom>
        </p:spPr>
      </p:pic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9219365" y="847273"/>
            <a:ext cx="1717778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تمثيل الكسور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831573" y="158830"/>
            <a:ext cx="1371600" cy="455324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استكشاف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١٢٤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1" b="81852"/>
          <a:stretch/>
        </p:blipFill>
        <p:spPr>
          <a:xfrm>
            <a:off x="6404910" y="1364252"/>
            <a:ext cx="4036144" cy="524209"/>
          </a:xfrm>
          <a:prstGeom prst="rect">
            <a:avLst/>
          </a:prstGeom>
        </p:spPr>
      </p:pic>
      <p:sp>
        <p:nvSpPr>
          <p:cNvPr id="24" name="مربع نص 23"/>
          <p:cNvSpPr txBox="1"/>
          <p:nvPr/>
        </p:nvSpPr>
        <p:spPr>
          <a:xfrm>
            <a:off x="6958149" y="2070888"/>
            <a:ext cx="34765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70C0"/>
                </a:solidFill>
              </a:rPr>
              <a:t>الخطوة </a:t>
            </a:r>
            <a:r>
              <a:rPr lang="ku-Arab-IQ" sz="2400" b="1" dirty="0" smtClean="0">
                <a:solidFill>
                  <a:srgbClr val="0070C0"/>
                </a:solidFill>
              </a:rPr>
              <a:t>٢ </a:t>
            </a:r>
            <a:r>
              <a:rPr lang="ku-Arab-IQ" sz="2400" b="1" dirty="0" smtClean="0">
                <a:solidFill>
                  <a:srgbClr val="0070C0"/>
                </a:solidFill>
              </a:rPr>
              <a:t>: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أعمل نموذجاً لكسر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مربع نص 24"/>
              <p:cNvSpPr txBox="1"/>
              <p:nvPr/>
            </p:nvSpPr>
            <p:spPr>
              <a:xfrm>
                <a:off x="2139062" y="2665244"/>
                <a:ext cx="7080303" cy="106234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أطوي الشريط الورقي الثاني من المنتصف ، ثم أقصه على خط الطي ، ثم أكتب على كل جزء "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4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4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١</m:t>
                        </m:r>
                      </m:num>
                      <m:den>
                        <m:r>
                          <a:rPr lang="ku-Arab-IQ" sz="24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٢</m:t>
                        </m:r>
                        <m:r>
                          <a:rPr lang="ku-Arab-IQ" sz="24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ar-SA" sz="24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:r>
                  <a:rPr lang="ku-Arab-IQ" sz="24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:r>
                  <a:rPr lang="ar-SA" sz="24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" </a:t>
                </a:r>
                <a:endParaRPr lang="ar-SA" sz="2400" b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5" name="مربع نص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062" y="2665244"/>
                <a:ext cx="7080303" cy="1062342"/>
              </a:xfrm>
              <a:prstGeom prst="rect">
                <a:avLst/>
              </a:prstGeom>
              <a:blipFill>
                <a:blip r:embed="rId9"/>
                <a:stretch>
                  <a:fillRect l="-1809" t="-4023" r="-689" b="-459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صورة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86446" y="4100316"/>
            <a:ext cx="3457200" cy="68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1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054" y="4100316"/>
            <a:ext cx="4060872" cy="2698562"/>
          </a:xfrm>
          <a:prstGeom prst="rect">
            <a:avLst/>
          </a:prstGeom>
        </p:spPr>
      </p:pic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9219365" y="847273"/>
            <a:ext cx="1717778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تمثيل الكسور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831573" y="158830"/>
            <a:ext cx="1371600" cy="455324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استكشاف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١٢٤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1" b="81852"/>
          <a:stretch/>
        </p:blipFill>
        <p:spPr>
          <a:xfrm>
            <a:off x="6404910" y="1364252"/>
            <a:ext cx="4036144" cy="524209"/>
          </a:xfrm>
          <a:prstGeom prst="rect">
            <a:avLst/>
          </a:prstGeom>
        </p:spPr>
      </p:pic>
      <p:sp>
        <p:nvSpPr>
          <p:cNvPr id="24" name="مربع نص 23"/>
          <p:cNvSpPr txBox="1"/>
          <p:nvPr/>
        </p:nvSpPr>
        <p:spPr>
          <a:xfrm>
            <a:off x="6165669" y="2070888"/>
            <a:ext cx="42690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70C0"/>
                </a:solidFill>
              </a:rPr>
              <a:t>الخطوة </a:t>
            </a:r>
            <a:r>
              <a:rPr lang="ku-Arab-IQ" sz="2400" b="1" dirty="0">
                <a:solidFill>
                  <a:srgbClr val="0070C0"/>
                </a:solidFill>
              </a:rPr>
              <a:t>٣</a:t>
            </a:r>
            <a:r>
              <a:rPr lang="ku-Arab-IQ" sz="2400" b="1" dirty="0" smtClean="0">
                <a:solidFill>
                  <a:srgbClr val="0070C0"/>
                </a:solidFill>
              </a:rPr>
              <a:t> </a:t>
            </a:r>
            <a:r>
              <a:rPr lang="ku-Arab-IQ" sz="2400" b="1" dirty="0" smtClean="0">
                <a:solidFill>
                  <a:srgbClr val="0070C0"/>
                </a:solidFill>
              </a:rPr>
              <a:t>: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أعمل نماذج لكسور أخرى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مربع نص 24"/>
              <p:cNvSpPr txBox="1"/>
              <p:nvPr/>
            </p:nvSpPr>
            <p:spPr>
              <a:xfrm>
                <a:off x="2139062" y="2665244"/>
                <a:ext cx="7080303" cy="106234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أطوي الشريط الورقي الثالث من المنتصف مرتين ، ثم أقصه على خطوط الطي ، ثم أكتب على كل جزء "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4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4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١</m:t>
                        </m:r>
                      </m:num>
                      <m:den>
                        <m:r>
                          <a:rPr lang="ku-Arab-IQ" sz="24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٤</m:t>
                        </m:r>
                        <m:r>
                          <a:rPr lang="ku-Arab-IQ" sz="24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ar-SA" sz="24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:r>
                  <a:rPr lang="ku-Arab-IQ" sz="24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:r>
                  <a:rPr lang="ar-SA" sz="24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" </a:t>
                </a:r>
                <a:endParaRPr lang="ar-SA" sz="2400" b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5" name="مربع نص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062" y="2665244"/>
                <a:ext cx="7080303" cy="1062342"/>
              </a:xfrm>
              <a:prstGeom prst="rect">
                <a:avLst/>
              </a:prstGeom>
              <a:blipFill>
                <a:blip r:embed="rId9"/>
                <a:stretch>
                  <a:fillRect t="-4023" b="-459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صورة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2115" y="4251838"/>
            <a:ext cx="3696894" cy="80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7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054" y="4100316"/>
            <a:ext cx="4060872" cy="2698562"/>
          </a:xfrm>
          <a:prstGeom prst="rect">
            <a:avLst/>
          </a:prstGeom>
        </p:spPr>
      </p:pic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9219365" y="847273"/>
            <a:ext cx="1717778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تمثيل الكسور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831573" y="158830"/>
            <a:ext cx="1371600" cy="455324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استكشاف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١٢٤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1" b="81852"/>
          <a:stretch/>
        </p:blipFill>
        <p:spPr>
          <a:xfrm>
            <a:off x="6404910" y="1364252"/>
            <a:ext cx="4036144" cy="524209"/>
          </a:xfrm>
          <a:prstGeom prst="rect">
            <a:avLst/>
          </a:prstGeom>
        </p:spPr>
      </p:pic>
      <p:sp>
        <p:nvSpPr>
          <p:cNvPr id="24" name="مربع نص 23"/>
          <p:cNvSpPr txBox="1"/>
          <p:nvPr/>
        </p:nvSpPr>
        <p:spPr>
          <a:xfrm>
            <a:off x="8943703" y="2070888"/>
            <a:ext cx="149102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70C0"/>
                </a:solidFill>
              </a:rPr>
              <a:t>الخطوة </a:t>
            </a:r>
            <a:r>
              <a:rPr lang="ku-Arab-IQ" sz="2400" b="1" dirty="0" smtClean="0">
                <a:solidFill>
                  <a:srgbClr val="0070C0"/>
                </a:solidFill>
              </a:rPr>
              <a:t>٤</a:t>
            </a:r>
            <a:r>
              <a:rPr lang="ku-Arab-IQ" sz="2400" b="1" dirty="0" smtClean="0">
                <a:solidFill>
                  <a:srgbClr val="0070C0"/>
                </a:solidFill>
              </a:rPr>
              <a:t> :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مربع نص 24"/>
              <p:cNvSpPr txBox="1"/>
              <p:nvPr/>
            </p:nvSpPr>
            <p:spPr>
              <a:xfrm>
                <a:off x="2139062" y="2437582"/>
                <a:ext cx="7080303" cy="106234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أطوي الشريط الورقي الأخير من منتصفه ثلاث مرات ، ثم أقصه على خطوط الطي ، ثم أكتب على كل جزء "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4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4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١</m:t>
                        </m:r>
                      </m:num>
                      <m:den>
                        <m:r>
                          <a:rPr lang="ku-Arab-IQ" sz="24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٨</m:t>
                        </m:r>
                        <m:r>
                          <a:rPr lang="ku-Arab-IQ" sz="24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ar-SA" sz="24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:r>
                  <a:rPr lang="ku-Arab-IQ" sz="24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:r>
                  <a:rPr lang="ar-SA" sz="24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" </a:t>
                </a:r>
                <a:endParaRPr lang="ar-SA" sz="2400" b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5" name="مربع نص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062" y="2437582"/>
                <a:ext cx="7080303" cy="1062342"/>
              </a:xfrm>
              <a:prstGeom prst="rect">
                <a:avLst/>
              </a:prstGeom>
              <a:blipFill>
                <a:blip r:embed="rId9"/>
                <a:stretch>
                  <a:fillRect l="-947" t="-4023" b="-459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صورة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70146" y="4022624"/>
            <a:ext cx="4361427" cy="83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2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9219365" y="847273"/>
            <a:ext cx="1717778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تمثيل الكسور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831573" y="158830"/>
            <a:ext cx="1371600" cy="455324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استكشاف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١٢٤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9463325" y="1518723"/>
            <a:ext cx="95931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70C0"/>
                </a:solidFill>
              </a:rPr>
              <a:t>أفــكــر</a:t>
            </a:r>
            <a:r>
              <a:rPr lang="ar-SA" sz="2400" dirty="0" smtClean="0"/>
              <a:t> </a:t>
            </a:r>
            <a:endParaRPr lang="ar-SA" sz="2400" dirty="0"/>
          </a:p>
        </p:txBody>
      </p:sp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4989" l="17600" r="8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98" r="13398" b="36254"/>
          <a:stretch/>
        </p:blipFill>
        <p:spPr>
          <a:xfrm>
            <a:off x="10505411" y="1522475"/>
            <a:ext cx="1184366" cy="1363651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9"/>
          <a:srcRect b="68535"/>
          <a:stretch/>
        </p:blipFill>
        <p:spPr>
          <a:xfrm>
            <a:off x="3230509" y="1992911"/>
            <a:ext cx="6527401" cy="765065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9"/>
          <a:srcRect t="31465" b="33794"/>
          <a:stretch/>
        </p:blipFill>
        <p:spPr>
          <a:xfrm>
            <a:off x="3229169" y="3716891"/>
            <a:ext cx="6527401" cy="844732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9"/>
          <a:srcRect t="67281"/>
          <a:stretch/>
        </p:blipFill>
        <p:spPr>
          <a:xfrm>
            <a:off x="3229169" y="4603074"/>
            <a:ext cx="6527401" cy="795544"/>
          </a:xfrm>
          <a:prstGeom prst="rect">
            <a:avLst/>
          </a:prstGeom>
        </p:spPr>
      </p:pic>
      <p:sp>
        <p:nvSpPr>
          <p:cNvPr id="34" name="مربع نص 33"/>
          <p:cNvSpPr txBox="1"/>
          <p:nvPr/>
        </p:nvSpPr>
        <p:spPr>
          <a:xfrm>
            <a:off x="2775423" y="3877647"/>
            <a:ext cx="4462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</a:t>
            </a:r>
            <a:endParaRPr lang="ar-SA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6258892" y="2974689"/>
            <a:ext cx="470634" cy="52322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5659218" y="2974689"/>
            <a:ext cx="470634" cy="52322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5059544" y="2962303"/>
            <a:ext cx="470634" cy="52322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6" name="رابط كسهم مستقيم 15"/>
          <p:cNvCxnSpPr/>
          <p:nvPr/>
        </p:nvCxnSpPr>
        <p:spPr>
          <a:xfrm flipV="1">
            <a:off x="6492870" y="2750139"/>
            <a:ext cx="1" cy="216713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كسهم مستقيم 45"/>
          <p:cNvCxnSpPr/>
          <p:nvPr/>
        </p:nvCxnSpPr>
        <p:spPr>
          <a:xfrm flipV="1">
            <a:off x="5894535" y="2758826"/>
            <a:ext cx="1" cy="216713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رابط كسهم مستقيم 46"/>
          <p:cNvCxnSpPr/>
          <p:nvPr/>
        </p:nvCxnSpPr>
        <p:spPr>
          <a:xfrm flipV="1">
            <a:off x="5294861" y="2753745"/>
            <a:ext cx="1" cy="216713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مربع نص 48"/>
              <p:cNvSpPr txBox="1"/>
              <p:nvPr/>
            </p:nvSpPr>
            <p:spPr>
              <a:xfrm>
                <a:off x="5129877" y="5508205"/>
                <a:ext cx="4576353" cy="8043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8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ar-SA" sz="28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ar-SA" sz="2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١</m:t>
                        </m:r>
                      </m:num>
                      <m:den>
                        <m:r>
                          <a:rPr lang="ku-Arab-IQ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٢</m:t>
                        </m:r>
                      </m:den>
                    </m:f>
                  </m:oMath>
                </a14:m>
                <a:r>
                  <a:rPr lang="ar-SA" sz="28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١</m:t>
                        </m:r>
                      </m:num>
                      <m:den>
                        <m:r>
                          <a:rPr lang="ku-Arab-IQ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٨</m:t>
                        </m:r>
                      </m:den>
                    </m:f>
                  </m:oMath>
                </a14:m>
                <a:r>
                  <a:rPr lang="ku-Arab-IQ" sz="28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ar-SA" sz="28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، لأن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١</m:t>
                        </m:r>
                      </m:num>
                      <m:den>
                        <m:r>
                          <a:rPr lang="ku-Arab-IQ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٢</m:t>
                        </m:r>
                      </m:den>
                    </m:f>
                  </m:oMath>
                </a14:m>
                <a:r>
                  <a:rPr lang="ku-Arab-IQ" sz="28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= ٤ </a:t>
                </a:r>
                <a:r>
                  <a:rPr lang="ar-SA" sz="28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أجزاء من </a:t>
                </a:r>
                <a:r>
                  <a:rPr lang="ku-Arab-IQ" sz="28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٨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ku-Arab-IQ" sz="2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٤</m:t>
                        </m:r>
                      </m:num>
                      <m:den>
                        <m:r>
                          <a:rPr lang="ku-Arab-IQ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٨</m:t>
                        </m:r>
                      </m:den>
                    </m:f>
                  </m:oMath>
                </a14:m>
                <a:endParaRPr lang="ar-SA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9" name="مربع نص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877" y="5508205"/>
                <a:ext cx="4576353" cy="804387"/>
              </a:xfrm>
              <a:prstGeom prst="rect">
                <a:avLst/>
              </a:prstGeom>
              <a:blipFill>
                <a:blip r:embed="rId10"/>
                <a:stretch>
                  <a:fillRect r="-2800" b="-681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مستطيل 34"/>
          <p:cNvSpPr/>
          <p:nvPr/>
        </p:nvSpPr>
        <p:spPr>
          <a:xfrm>
            <a:off x="1783080" y="5668316"/>
            <a:ext cx="3055700" cy="5911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9" name="رابط مستقيم 38"/>
          <p:cNvCxnSpPr/>
          <p:nvPr/>
        </p:nvCxnSpPr>
        <p:spPr>
          <a:xfrm>
            <a:off x="4086578" y="5686304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رابط مستقيم 40"/>
          <p:cNvCxnSpPr/>
          <p:nvPr/>
        </p:nvCxnSpPr>
        <p:spPr>
          <a:xfrm>
            <a:off x="2530566" y="5668316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رابط مستقيم 41"/>
          <p:cNvCxnSpPr/>
          <p:nvPr/>
        </p:nvCxnSpPr>
        <p:spPr>
          <a:xfrm>
            <a:off x="4482517" y="5686304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رابط مستقيم 42"/>
          <p:cNvCxnSpPr/>
          <p:nvPr/>
        </p:nvCxnSpPr>
        <p:spPr>
          <a:xfrm>
            <a:off x="3698968" y="5668316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مستقيم 43"/>
          <p:cNvCxnSpPr/>
          <p:nvPr/>
        </p:nvCxnSpPr>
        <p:spPr>
          <a:xfrm>
            <a:off x="3310449" y="5686304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رابط مستقيم 47"/>
          <p:cNvCxnSpPr/>
          <p:nvPr/>
        </p:nvCxnSpPr>
        <p:spPr>
          <a:xfrm>
            <a:off x="2927439" y="5668316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رابط مستقيم 49"/>
          <p:cNvCxnSpPr/>
          <p:nvPr/>
        </p:nvCxnSpPr>
        <p:spPr>
          <a:xfrm>
            <a:off x="2151589" y="5668316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مستطيل 65"/>
          <p:cNvSpPr/>
          <p:nvPr/>
        </p:nvSpPr>
        <p:spPr>
          <a:xfrm>
            <a:off x="3322868" y="5677310"/>
            <a:ext cx="1514951" cy="5732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720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4" grpId="0" animBg="1"/>
      <p:bldP spid="37" grpId="0" animBg="1"/>
      <p:bldP spid="38" grpId="0" animBg="1"/>
      <p:bldP spid="49" grpId="0"/>
      <p:bldP spid="35" grpId="0" animBg="1"/>
      <p:bldP spid="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مخطط انسيابي: معالجة متعاقبة 55"/>
          <p:cNvSpPr/>
          <p:nvPr/>
        </p:nvSpPr>
        <p:spPr>
          <a:xfrm>
            <a:off x="9173401" y="1460183"/>
            <a:ext cx="1319297" cy="409303"/>
          </a:xfrm>
          <a:prstGeom prst="flowChartAlternateProcess">
            <a:avLst/>
          </a:prstGeom>
          <a:solidFill>
            <a:srgbClr val="FFE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 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أتــأكـــد</a:t>
            </a:r>
            <a:r>
              <a:rPr lang="ar-S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ar-S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9219365" y="847273"/>
            <a:ext cx="1717778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تمثيل الكسور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831573" y="158830"/>
            <a:ext cx="1371600" cy="455324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استكشاف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١٢٤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4" name="مربع نص 53"/>
          <p:cNvSpPr txBox="1"/>
          <p:nvPr/>
        </p:nvSpPr>
        <p:spPr>
          <a:xfrm>
            <a:off x="3922807" y="1460156"/>
            <a:ext cx="52101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أمثل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كل زوج من الكسور بنموذج ، ثم أحدد الكسر الأكبر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5" name="شارة رتبة 54"/>
          <p:cNvSpPr/>
          <p:nvPr/>
        </p:nvSpPr>
        <p:spPr>
          <a:xfrm rot="10800000">
            <a:off x="10261561" y="1464676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2391" y="2204296"/>
            <a:ext cx="2254133" cy="980560"/>
          </a:xfrm>
          <a:prstGeom prst="rect">
            <a:avLst/>
          </a:prstGeom>
        </p:spPr>
      </p:pic>
      <p:sp>
        <p:nvSpPr>
          <p:cNvPr id="57" name="مستطيل 56"/>
          <p:cNvSpPr/>
          <p:nvPr/>
        </p:nvSpPr>
        <p:spPr>
          <a:xfrm>
            <a:off x="8401785" y="3438180"/>
            <a:ext cx="3055700" cy="5911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59" name="رابط مستقيم 58"/>
          <p:cNvCxnSpPr/>
          <p:nvPr/>
        </p:nvCxnSpPr>
        <p:spPr>
          <a:xfrm>
            <a:off x="10705283" y="3456168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رابط مستقيم 59"/>
          <p:cNvCxnSpPr/>
          <p:nvPr/>
        </p:nvCxnSpPr>
        <p:spPr>
          <a:xfrm>
            <a:off x="9149271" y="3438180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رابط مستقيم 60"/>
          <p:cNvCxnSpPr/>
          <p:nvPr/>
        </p:nvCxnSpPr>
        <p:spPr>
          <a:xfrm>
            <a:off x="11101222" y="3456168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رابط مستقيم 61"/>
          <p:cNvCxnSpPr/>
          <p:nvPr/>
        </p:nvCxnSpPr>
        <p:spPr>
          <a:xfrm>
            <a:off x="10317673" y="3438180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رابط مستقيم 62"/>
          <p:cNvCxnSpPr/>
          <p:nvPr/>
        </p:nvCxnSpPr>
        <p:spPr>
          <a:xfrm>
            <a:off x="9932070" y="3438180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رابط مستقيم 63"/>
          <p:cNvCxnSpPr/>
          <p:nvPr/>
        </p:nvCxnSpPr>
        <p:spPr>
          <a:xfrm>
            <a:off x="9546144" y="3438180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رابط مستقيم 64"/>
          <p:cNvCxnSpPr/>
          <p:nvPr/>
        </p:nvCxnSpPr>
        <p:spPr>
          <a:xfrm>
            <a:off x="8770294" y="3438180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مستطيل 66"/>
          <p:cNvSpPr/>
          <p:nvPr/>
        </p:nvSpPr>
        <p:spPr>
          <a:xfrm>
            <a:off x="11118606" y="3457112"/>
            <a:ext cx="355302" cy="5732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8" name="مستطيل 67"/>
          <p:cNvSpPr/>
          <p:nvPr/>
        </p:nvSpPr>
        <p:spPr>
          <a:xfrm>
            <a:off x="8413723" y="4288739"/>
            <a:ext cx="3055700" cy="5911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69" name="رابط مستقيم 68"/>
          <p:cNvCxnSpPr/>
          <p:nvPr/>
        </p:nvCxnSpPr>
        <p:spPr>
          <a:xfrm>
            <a:off x="9932070" y="4288739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مستطيل 69"/>
          <p:cNvSpPr/>
          <p:nvPr/>
        </p:nvSpPr>
        <p:spPr>
          <a:xfrm>
            <a:off x="9951418" y="4297733"/>
            <a:ext cx="1524454" cy="5732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مربع نص 70"/>
              <p:cNvSpPr txBox="1"/>
              <p:nvPr/>
            </p:nvSpPr>
            <p:spPr>
              <a:xfrm>
                <a:off x="7817228" y="4245728"/>
                <a:ext cx="596495" cy="70436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١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٢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>
          <p:sp>
            <p:nvSpPr>
              <p:cNvPr id="71" name="مربع نص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7228" y="4245728"/>
                <a:ext cx="596495" cy="7043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مربع نص 72"/>
              <p:cNvSpPr txBox="1"/>
              <p:nvPr/>
            </p:nvSpPr>
            <p:spPr>
              <a:xfrm>
                <a:off x="7794823" y="3366697"/>
                <a:ext cx="596495" cy="70436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١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٨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>
          <p:sp>
            <p:nvSpPr>
              <p:cNvPr id="73" name="مربع نص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823" y="3366697"/>
                <a:ext cx="596495" cy="7043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مربع نص 73"/>
              <p:cNvSpPr txBox="1"/>
              <p:nvPr/>
            </p:nvSpPr>
            <p:spPr>
              <a:xfrm>
                <a:off x="10329457" y="5190254"/>
                <a:ext cx="596495" cy="70436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١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٢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>
          <p:sp>
            <p:nvSpPr>
              <p:cNvPr id="74" name="مربع نص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9457" y="5190254"/>
                <a:ext cx="596495" cy="70436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مربع نص 3"/>
          <p:cNvSpPr txBox="1"/>
          <p:nvPr/>
        </p:nvSpPr>
        <p:spPr>
          <a:xfrm>
            <a:off x="9963698" y="5298242"/>
            <a:ext cx="40059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&gt;</a:t>
            </a:r>
            <a:r>
              <a:rPr lang="ar-SA" dirty="0" smtClean="0"/>
              <a:t> </a:t>
            </a:r>
            <a:endParaRPr lang="ar-S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مربع نص 74"/>
              <p:cNvSpPr txBox="1"/>
              <p:nvPr/>
            </p:nvSpPr>
            <p:spPr>
              <a:xfrm>
                <a:off x="9438944" y="5190254"/>
                <a:ext cx="596495" cy="70436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١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٨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>
          <p:sp>
            <p:nvSpPr>
              <p:cNvPr id="75" name="مربع نص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8944" y="5190254"/>
                <a:ext cx="596495" cy="70436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صورة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31430" y="2204345"/>
            <a:ext cx="2330944" cy="980511"/>
          </a:xfrm>
          <a:prstGeom prst="rect">
            <a:avLst/>
          </a:prstGeom>
        </p:spPr>
      </p:pic>
      <p:sp>
        <p:nvSpPr>
          <p:cNvPr id="76" name="مستطيل 75"/>
          <p:cNvSpPr/>
          <p:nvPr/>
        </p:nvSpPr>
        <p:spPr>
          <a:xfrm>
            <a:off x="2394957" y="3407339"/>
            <a:ext cx="3055700" cy="5911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7" name="رابط مستقيم 76"/>
          <p:cNvCxnSpPr/>
          <p:nvPr/>
        </p:nvCxnSpPr>
        <p:spPr>
          <a:xfrm>
            <a:off x="3913304" y="3407339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مستطيل 77"/>
          <p:cNvSpPr/>
          <p:nvPr/>
        </p:nvSpPr>
        <p:spPr>
          <a:xfrm>
            <a:off x="3932652" y="3416333"/>
            <a:ext cx="1524454" cy="5732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مربع نص 78"/>
              <p:cNvSpPr txBox="1"/>
              <p:nvPr/>
            </p:nvSpPr>
            <p:spPr>
              <a:xfrm>
                <a:off x="1798462" y="3364328"/>
                <a:ext cx="596495" cy="70436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١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٢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>
          <p:sp>
            <p:nvSpPr>
              <p:cNvPr id="79" name="مربع نص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462" y="3364328"/>
                <a:ext cx="596495" cy="70436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مستطيل 82"/>
          <p:cNvSpPr/>
          <p:nvPr/>
        </p:nvSpPr>
        <p:spPr>
          <a:xfrm>
            <a:off x="2385454" y="4238955"/>
            <a:ext cx="3055700" cy="5911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85" name="رابط مستقيم 84"/>
          <p:cNvCxnSpPr/>
          <p:nvPr/>
        </p:nvCxnSpPr>
        <p:spPr>
          <a:xfrm>
            <a:off x="3903801" y="4238955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مستطيل 85"/>
          <p:cNvSpPr/>
          <p:nvPr/>
        </p:nvSpPr>
        <p:spPr>
          <a:xfrm>
            <a:off x="4684492" y="4247949"/>
            <a:ext cx="747639" cy="5732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مربع نص 86"/>
              <p:cNvSpPr txBox="1"/>
              <p:nvPr/>
            </p:nvSpPr>
            <p:spPr>
              <a:xfrm>
                <a:off x="1788959" y="4195944"/>
                <a:ext cx="596495" cy="70436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١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٤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>
          <p:sp>
            <p:nvSpPr>
              <p:cNvPr id="87" name="مربع نص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959" y="4195944"/>
                <a:ext cx="596495" cy="70436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رابط مستقيم 87"/>
          <p:cNvCxnSpPr/>
          <p:nvPr/>
        </p:nvCxnSpPr>
        <p:spPr>
          <a:xfrm>
            <a:off x="4675468" y="4260509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رابط مستقيم 88"/>
          <p:cNvCxnSpPr/>
          <p:nvPr/>
        </p:nvCxnSpPr>
        <p:spPr>
          <a:xfrm>
            <a:off x="3133092" y="4245728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0" name="مربع نص 89"/>
              <p:cNvSpPr txBox="1"/>
              <p:nvPr/>
            </p:nvSpPr>
            <p:spPr>
              <a:xfrm>
                <a:off x="4396631" y="5200748"/>
                <a:ext cx="596495" cy="70436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١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٢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>
          <p:sp>
            <p:nvSpPr>
              <p:cNvPr id="90" name="مربع نص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631" y="5200748"/>
                <a:ext cx="596495" cy="70436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مربع نص 90"/>
          <p:cNvSpPr txBox="1"/>
          <p:nvPr/>
        </p:nvSpPr>
        <p:spPr>
          <a:xfrm>
            <a:off x="3996036" y="5298242"/>
            <a:ext cx="40059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&gt;</a:t>
            </a:r>
            <a:r>
              <a:rPr lang="ar-SA" dirty="0" smtClean="0"/>
              <a:t> </a:t>
            </a:r>
            <a:endParaRPr lang="ar-S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2" name="مربع نص 91"/>
              <p:cNvSpPr txBox="1"/>
              <p:nvPr/>
            </p:nvSpPr>
            <p:spPr>
              <a:xfrm>
                <a:off x="3392067" y="5200748"/>
                <a:ext cx="596495" cy="70436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١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٤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>
          <p:sp>
            <p:nvSpPr>
              <p:cNvPr id="92" name="مربع نص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067" y="5200748"/>
                <a:ext cx="596495" cy="70436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418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"/>
                            </p:stCondLst>
                            <p:childTnLst>
                              <p:par>
                                <p:cTn id="1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7" grpId="0" animBg="1"/>
      <p:bldP spid="68" grpId="0" animBg="1"/>
      <p:bldP spid="70" grpId="0" animBg="1"/>
      <p:bldP spid="71" grpId="0"/>
      <p:bldP spid="73" grpId="0"/>
      <p:bldP spid="74" grpId="0"/>
      <p:bldP spid="4" grpId="0"/>
      <p:bldP spid="75" grpId="0"/>
      <p:bldP spid="76" grpId="0" animBg="1"/>
      <p:bldP spid="78" grpId="0" animBg="1"/>
      <p:bldP spid="79" grpId="0"/>
      <p:bldP spid="83" grpId="0" animBg="1"/>
      <p:bldP spid="86" grpId="0" animBg="1"/>
      <p:bldP spid="87" grpId="0"/>
      <p:bldP spid="90" grpId="0"/>
      <p:bldP spid="91" grpId="0"/>
      <p:bldP spid="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مخطط انسيابي: معالجة متعاقبة 55"/>
          <p:cNvSpPr/>
          <p:nvPr/>
        </p:nvSpPr>
        <p:spPr>
          <a:xfrm>
            <a:off x="9173401" y="1460183"/>
            <a:ext cx="1319297" cy="409303"/>
          </a:xfrm>
          <a:prstGeom prst="flowChartAlternateProcess">
            <a:avLst/>
          </a:prstGeom>
          <a:solidFill>
            <a:srgbClr val="FFE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 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أتــأكـــد</a:t>
            </a:r>
            <a:r>
              <a:rPr lang="ar-S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ar-S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9219365" y="847273"/>
            <a:ext cx="1717778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تمثيل الكسور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831573" y="158830"/>
            <a:ext cx="1371600" cy="455324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استكشاف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١٢٤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4" name="مربع نص 53"/>
          <p:cNvSpPr txBox="1"/>
          <p:nvPr/>
        </p:nvSpPr>
        <p:spPr>
          <a:xfrm>
            <a:off x="3922807" y="1460156"/>
            <a:ext cx="52101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أمثل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كل زوج من الكسور بنموذج ، ثم أحدد الكسر الأكبر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5" name="شارة رتبة 54"/>
          <p:cNvSpPr/>
          <p:nvPr/>
        </p:nvSpPr>
        <p:spPr>
          <a:xfrm rot="10800000">
            <a:off x="10261561" y="1464676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963698" y="5298242"/>
            <a:ext cx="40059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&gt;</a:t>
            </a:r>
            <a:r>
              <a:rPr lang="ar-SA" dirty="0" smtClean="0"/>
              <a:t> </a:t>
            </a:r>
            <a:endParaRPr lang="ar-S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مربع نص 74"/>
              <p:cNvSpPr txBox="1"/>
              <p:nvPr/>
            </p:nvSpPr>
            <p:spPr>
              <a:xfrm>
                <a:off x="9438944" y="5190254"/>
                <a:ext cx="596495" cy="70436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١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٤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>
          <p:sp>
            <p:nvSpPr>
              <p:cNvPr id="75" name="مربع نص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8944" y="5190254"/>
                <a:ext cx="596495" cy="7043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مستطيل 75"/>
          <p:cNvSpPr/>
          <p:nvPr/>
        </p:nvSpPr>
        <p:spPr>
          <a:xfrm>
            <a:off x="2394957" y="3407339"/>
            <a:ext cx="3055700" cy="5911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7" name="رابط مستقيم 76"/>
          <p:cNvCxnSpPr/>
          <p:nvPr/>
        </p:nvCxnSpPr>
        <p:spPr>
          <a:xfrm>
            <a:off x="3913304" y="3407339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مستطيل 77"/>
          <p:cNvSpPr/>
          <p:nvPr/>
        </p:nvSpPr>
        <p:spPr>
          <a:xfrm>
            <a:off x="3932652" y="3416333"/>
            <a:ext cx="1524454" cy="5732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مربع نص 78"/>
              <p:cNvSpPr txBox="1"/>
              <p:nvPr/>
            </p:nvSpPr>
            <p:spPr>
              <a:xfrm>
                <a:off x="1798462" y="3364328"/>
                <a:ext cx="596495" cy="70436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١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٢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>
          <p:sp>
            <p:nvSpPr>
              <p:cNvPr id="79" name="مربع نص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462" y="3364328"/>
                <a:ext cx="596495" cy="7043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مربع نص 90"/>
          <p:cNvSpPr txBox="1"/>
          <p:nvPr/>
        </p:nvSpPr>
        <p:spPr>
          <a:xfrm>
            <a:off x="3996036" y="5298242"/>
            <a:ext cx="40059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&gt;</a:t>
            </a:r>
            <a:r>
              <a:rPr lang="ar-SA" dirty="0" smtClean="0"/>
              <a:t> </a:t>
            </a:r>
            <a:endParaRPr lang="ar-SA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67318" y="2159854"/>
            <a:ext cx="2433904" cy="1099096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33092" y="2231213"/>
            <a:ext cx="2057217" cy="990824"/>
          </a:xfrm>
          <a:prstGeom prst="rect">
            <a:avLst/>
          </a:prstGeom>
        </p:spPr>
      </p:pic>
      <p:sp>
        <p:nvSpPr>
          <p:cNvPr id="66" name="مستطيل 65"/>
          <p:cNvSpPr/>
          <p:nvPr/>
        </p:nvSpPr>
        <p:spPr>
          <a:xfrm>
            <a:off x="8286830" y="3390886"/>
            <a:ext cx="3055700" cy="5911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3" name="مستطيل 92"/>
          <p:cNvSpPr/>
          <p:nvPr/>
        </p:nvSpPr>
        <p:spPr>
          <a:xfrm>
            <a:off x="8302050" y="3399453"/>
            <a:ext cx="3040480" cy="5732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/>
          <p:cNvSpPr txBox="1"/>
          <p:nvPr/>
        </p:nvSpPr>
        <p:spPr>
          <a:xfrm>
            <a:off x="7632187" y="3433864"/>
            <a:ext cx="4313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4" name="مستطيل 93"/>
          <p:cNvSpPr/>
          <p:nvPr/>
        </p:nvSpPr>
        <p:spPr>
          <a:xfrm>
            <a:off x="8287306" y="4327667"/>
            <a:ext cx="3055700" cy="5911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5" name="رابط مستقيم 94"/>
          <p:cNvCxnSpPr/>
          <p:nvPr/>
        </p:nvCxnSpPr>
        <p:spPr>
          <a:xfrm>
            <a:off x="9805653" y="4327667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مستطيل 95"/>
          <p:cNvSpPr/>
          <p:nvPr/>
        </p:nvSpPr>
        <p:spPr>
          <a:xfrm>
            <a:off x="10586344" y="4336661"/>
            <a:ext cx="747639" cy="5732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7" name="مربع نص 96"/>
              <p:cNvSpPr txBox="1"/>
              <p:nvPr/>
            </p:nvSpPr>
            <p:spPr>
              <a:xfrm>
                <a:off x="7690811" y="4284656"/>
                <a:ext cx="596495" cy="70436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١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٤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>
          <p:sp>
            <p:nvSpPr>
              <p:cNvPr id="97" name="مربع نص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0811" y="4284656"/>
                <a:ext cx="596495" cy="70436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رابط مستقيم 97"/>
          <p:cNvCxnSpPr/>
          <p:nvPr/>
        </p:nvCxnSpPr>
        <p:spPr>
          <a:xfrm>
            <a:off x="10577320" y="4349221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رابط مستقيم 98"/>
          <p:cNvCxnSpPr/>
          <p:nvPr/>
        </p:nvCxnSpPr>
        <p:spPr>
          <a:xfrm>
            <a:off x="9034944" y="4334440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مربع نص 99"/>
          <p:cNvSpPr txBox="1"/>
          <p:nvPr/>
        </p:nvSpPr>
        <p:spPr>
          <a:xfrm>
            <a:off x="10344505" y="5291318"/>
            <a:ext cx="4313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1" name="مستطيل 100"/>
          <p:cNvSpPr/>
          <p:nvPr/>
        </p:nvSpPr>
        <p:spPr>
          <a:xfrm>
            <a:off x="2401406" y="4245423"/>
            <a:ext cx="3055700" cy="5911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2" name="مستطيل 101"/>
          <p:cNvSpPr/>
          <p:nvPr/>
        </p:nvSpPr>
        <p:spPr>
          <a:xfrm>
            <a:off x="2416626" y="4263184"/>
            <a:ext cx="3040480" cy="5732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3" name="مربع نص 102"/>
          <p:cNvSpPr txBox="1"/>
          <p:nvPr/>
        </p:nvSpPr>
        <p:spPr>
          <a:xfrm>
            <a:off x="1746763" y="4288401"/>
            <a:ext cx="4313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4" name="مربع نص 103"/>
          <p:cNvSpPr txBox="1"/>
          <p:nvPr/>
        </p:nvSpPr>
        <p:spPr>
          <a:xfrm>
            <a:off x="4365139" y="5301369"/>
            <a:ext cx="4313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مربع نص 104"/>
              <p:cNvSpPr txBox="1"/>
              <p:nvPr/>
            </p:nvSpPr>
            <p:spPr>
              <a:xfrm>
                <a:off x="3411272" y="5190254"/>
                <a:ext cx="596495" cy="70436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١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٢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>
          <p:sp>
            <p:nvSpPr>
              <p:cNvPr id="105" name="مربع نص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272" y="5190254"/>
                <a:ext cx="596495" cy="70436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818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5" grpId="0"/>
      <p:bldP spid="76" grpId="0" animBg="1"/>
      <p:bldP spid="78" grpId="0" animBg="1"/>
      <p:bldP spid="79" grpId="0"/>
      <p:bldP spid="91" grpId="0"/>
      <p:bldP spid="66" grpId="0" animBg="1"/>
      <p:bldP spid="93" grpId="0" animBg="1"/>
      <p:bldP spid="9" grpId="0"/>
      <p:bldP spid="94" grpId="0" animBg="1"/>
      <p:bldP spid="96" grpId="0" animBg="1"/>
      <p:bldP spid="97" grpId="0"/>
      <p:bldP spid="100" grpId="0"/>
      <p:bldP spid="101" grpId="0" animBg="1"/>
      <p:bldP spid="102" grpId="0" animBg="1"/>
      <p:bldP spid="103" grpId="0"/>
      <p:bldP spid="104" grpId="0"/>
      <p:bldP spid="105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</TotalTime>
  <Words>313</Words>
  <Application>Microsoft Office PowerPoint</Application>
  <PresentationFormat>شاشة عريضة</PresentationFormat>
  <Paragraphs>113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166</cp:revision>
  <dcterms:created xsi:type="dcterms:W3CDTF">2022-12-02T21:48:32Z</dcterms:created>
  <dcterms:modified xsi:type="dcterms:W3CDTF">2023-05-07T11:39:37Z</dcterms:modified>
</cp:coreProperties>
</file>