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73" r:id="rId5"/>
    <p:sldId id="264" r:id="rId6"/>
    <p:sldId id="274" r:id="rId7"/>
    <p:sldId id="269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2EEF4"/>
    <a:srgbClr val="FFE4B3"/>
    <a:srgbClr val="3B3838"/>
    <a:srgbClr val="FFA605"/>
    <a:srgbClr val="AFABAB"/>
    <a:srgbClr val="DAD8D8"/>
    <a:srgbClr val="70E4F0"/>
    <a:srgbClr val="17CEE2"/>
    <a:srgbClr val="C8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JP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microsoft.com/office/2007/relationships/hdphoto" Target="../media/hdphoto2.wdp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3.wdp"/><Relationship Id="rId10" Type="http://schemas.openxmlformats.org/officeDocument/2006/relationships/image" Target="../media/image38.emf"/><Relationship Id="rId4" Type="http://schemas.openxmlformats.org/officeDocument/2006/relationships/image" Target="../media/image3.png"/><Relationship Id="rId9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microsoft.com/office/2007/relationships/hdphoto" Target="../media/hdphoto2.wdp"/><Relationship Id="rId7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6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51.emf"/><Relationship Id="rId5" Type="http://schemas.openxmlformats.org/officeDocument/2006/relationships/image" Target="../media/image3.png"/><Relationship Id="rId10" Type="http://schemas.openxmlformats.org/officeDocument/2006/relationships/image" Target="../media/image50.emf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microsoft.com/office/2007/relationships/hdphoto" Target="../media/hdphoto6.wdp"/><Relationship Id="rId3" Type="http://schemas.microsoft.com/office/2007/relationships/hdphoto" Target="../media/hdphoto5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em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0.emf"/><Relationship Id="rId5" Type="http://schemas.openxmlformats.org/officeDocument/2006/relationships/image" Target="../media/image3.png"/><Relationship Id="rId10" Type="http://schemas.openxmlformats.org/officeDocument/2006/relationships/image" Target="../media/image19.emf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emf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12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21.emf"/><Relationship Id="rId5" Type="http://schemas.microsoft.com/office/2007/relationships/hdphoto" Target="../media/hdphoto3.wdp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1.emf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32.emf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45.png"/><Relationship Id="rId3" Type="http://schemas.microsoft.com/office/2007/relationships/hdphoto" Target="../media/hdphoto2.wdp"/><Relationship Id="rId7" Type="http://schemas.openxmlformats.org/officeDocument/2006/relationships/image" Target="../media/image33.emf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43.png"/><Relationship Id="rId5" Type="http://schemas.microsoft.com/office/2007/relationships/hdphoto" Target="../media/hdphoto3.wdp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35.emf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2093925" y="2463111"/>
            <a:ext cx="5642558" cy="767871"/>
          </a:xfrm>
          <a:prstGeom prst="round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987686" y="3963009"/>
            <a:ext cx="2327565" cy="1045030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865048" y="2308292"/>
            <a:ext cx="2327565" cy="1045030"/>
          </a:xfrm>
          <a:prstGeom prst="rect">
            <a:avLst/>
          </a:prstGeom>
        </p:spPr>
      </p:pic>
      <p:sp>
        <p:nvSpPr>
          <p:cNvPr id="31" name="مخطط انسيابي: محطة طرفية 30"/>
          <p:cNvSpPr/>
          <p:nvPr/>
        </p:nvSpPr>
        <p:spPr>
          <a:xfrm>
            <a:off x="8882187" y="2503823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9011378" y="4171440"/>
            <a:ext cx="1493067" cy="490785"/>
          </a:xfrm>
          <a:prstGeom prst="flowChartTerminator">
            <a:avLst/>
          </a:prstGeom>
          <a:ln>
            <a:solidFill>
              <a:srgbClr val="FFA60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265463" y="2588919"/>
            <a:ext cx="5113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أكـتب الكـسـور كأجزاء من الكل ،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وأقرؤها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34" b="99425" l="0" r="95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43" y="3829161"/>
            <a:ext cx="2253862" cy="2617971"/>
          </a:xfrm>
          <a:prstGeom prst="rect">
            <a:avLst/>
          </a:prstGeom>
        </p:spPr>
      </p:pic>
      <p:sp>
        <p:nvSpPr>
          <p:cNvPr id="46" name="مستطيل مستدير الزوايا 45"/>
          <p:cNvSpPr/>
          <p:nvPr/>
        </p:nvSpPr>
        <p:spPr>
          <a:xfrm>
            <a:off x="5942813" y="3980706"/>
            <a:ext cx="1770298" cy="695327"/>
          </a:xfrm>
          <a:prstGeom prst="roundRect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/>
          <p:cNvSpPr txBox="1"/>
          <p:nvPr/>
        </p:nvSpPr>
        <p:spPr>
          <a:xfrm>
            <a:off x="6095112" y="4066759"/>
            <a:ext cx="1465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الـكـسـر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5960139" y="4768936"/>
            <a:ext cx="1770298" cy="695327"/>
          </a:xfrm>
          <a:prstGeom prst="roundRect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ربع نص 48"/>
          <p:cNvSpPr txBox="1"/>
          <p:nvPr/>
        </p:nvSpPr>
        <p:spPr>
          <a:xfrm>
            <a:off x="6112438" y="4854989"/>
            <a:ext cx="1465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الـبسط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5945303" y="5601811"/>
            <a:ext cx="1770298" cy="695327"/>
          </a:xfrm>
          <a:prstGeom prst="roundRect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ربع نص 53"/>
          <p:cNvSpPr txBox="1"/>
          <p:nvPr/>
        </p:nvSpPr>
        <p:spPr>
          <a:xfrm>
            <a:off x="6097602" y="5687864"/>
            <a:ext cx="1465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الـمقام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2" grpId="0" animBg="1"/>
      <p:bldP spid="35" grpId="0"/>
      <p:bldP spid="46" grpId="0" animBg="1"/>
      <p:bldP spid="47" grpId="0"/>
      <p:bldP spid="48" grpId="0" animBg="1"/>
      <p:bldP spid="49" grpId="0"/>
      <p:bldP spid="50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>
                <a:off x="7898674" y="3165807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١٠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674" y="3165807"/>
                <a:ext cx="596495" cy="704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2065" y="2197288"/>
            <a:ext cx="6166201" cy="7695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033" y="1664834"/>
            <a:ext cx="2729504" cy="206966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9063" y="4892165"/>
            <a:ext cx="1393200" cy="995867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8768077" y="4215153"/>
            <a:ext cx="263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أرسم صورة لأمثل كل كسر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6036696" y="5033673"/>
            <a:ext cx="3107094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رابط مستقيم 42"/>
          <p:cNvCxnSpPr/>
          <p:nvPr/>
        </p:nvCxnSpPr>
        <p:spPr>
          <a:xfrm>
            <a:off x="7283041" y="503367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8519564" y="5042667"/>
            <a:ext cx="611578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>
            <a:off x="6648274" y="503367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>
            <a:off x="7891186" y="503367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>
            <a:off x="8511164" y="503367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7897235" y="5052094"/>
            <a:ext cx="611578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55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2" grpId="0" animBg="1"/>
      <p:bldP spid="44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064118" y="1469376"/>
            <a:ext cx="263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أرسم صورة لأمثل كل كسر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4961" y="2398616"/>
            <a:ext cx="1393200" cy="937667"/>
          </a:xfrm>
          <a:prstGeom prst="rect">
            <a:avLst/>
          </a:prstGeom>
        </p:spPr>
      </p:pic>
      <p:sp>
        <p:nvSpPr>
          <p:cNvPr id="37" name="مستطيل 36"/>
          <p:cNvSpPr/>
          <p:nvPr/>
        </p:nvSpPr>
        <p:spPr>
          <a:xfrm>
            <a:off x="4370172" y="2561918"/>
            <a:ext cx="4680785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8" name="رابط مستقيم 37"/>
          <p:cNvCxnSpPr/>
          <p:nvPr/>
        </p:nvCxnSpPr>
        <p:spPr>
          <a:xfrm>
            <a:off x="7702373" y="256191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5038391" y="257185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8364324" y="256191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>
            <a:off x="7029115" y="256191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>
            <a:off x="6373085" y="256191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>
            <a:off x="5711648" y="257185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8375631" y="2571855"/>
            <a:ext cx="660744" cy="573200"/>
          </a:xfrm>
          <a:prstGeom prst="rect">
            <a:avLst/>
          </a:prstGeom>
          <a:solidFill>
            <a:srgbClr val="FF66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/>
          <a:srcRect l="48895"/>
          <a:stretch/>
        </p:blipFill>
        <p:spPr>
          <a:xfrm>
            <a:off x="8553215" y="3726633"/>
            <a:ext cx="2465640" cy="82126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/>
          <a:srcRect r="56002"/>
          <a:stretch/>
        </p:blipFill>
        <p:spPr>
          <a:xfrm>
            <a:off x="9192510" y="4983880"/>
            <a:ext cx="2122741" cy="821267"/>
          </a:xfrm>
          <a:prstGeom prst="rect">
            <a:avLst/>
          </a:prstGeom>
        </p:spPr>
      </p:pic>
      <p:sp>
        <p:nvSpPr>
          <p:cNvPr id="61" name="مستطيل 60"/>
          <p:cNvSpPr/>
          <p:nvPr/>
        </p:nvSpPr>
        <p:spPr>
          <a:xfrm>
            <a:off x="2835747" y="3835601"/>
            <a:ext cx="53413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2" name="رابط مستقيم 61"/>
          <p:cNvCxnSpPr/>
          <p:nvPr/>
        </p:nvCxnSpPr>
        <p:spPr>
          <a:xfrm>
            <a:off x="6828463" y="383560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>
            <a:off x="4164481" y="384553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>
            <a:off x="7490414" y="383560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>
            <a:off x="6155205" y="383560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>
            <a:off x="5499175" y="383560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>
            <a:off x="4837738" y="384553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ستطيل 68"/>
          <p:cNvSpPr/>
          <p:nvPr/>
        </p:nvSpPr>
        <p:spPr>
          <a:xfrm>
            <a:off x="7511647" y="3843221"/>
            <a:ext cx="660744" cy="573200"/>
          </a:xfrm>
          <a:prstGeom prst="rect">
            <a:avLst/>
          </a:prstGeom>
          <a:solidFill>
            <a:srgbClr val="00B0F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0" name="رابط مستقيم 69"/>
          <p:cNvCxnSpPr/>
          <p:nvPr/>
        </p:nvCxnSpPr>
        <p:spPr>
          <a:xfrm>
            <a:off x="3489243" y="383560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6818598" y="3844595"/>
            <a:ext cx="660744" cy="573200"/>
          </a:xfrm>
          <a:prstGeom prst="rect">
            <a:avLst/>
          </a:prstGeom>
          <a:solidFill>
            <a:srgbClr val="00B0F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/>
          <p:cNvSpPr/>
          <p:nvPr/>
        </p:nvSpPr>
        <p:spPr>
          <a:xfrm>
            <a:off x="6158186" y="3845527"/>
            <a:ext cx="660744" cy="573200"/>
          </a:xfrm>
          <a:prstGeom prst="rect">
            <a:avLst/>
          </a:prstGeom>
          <a:solidFill>
            <a:srgbClr val="00B0F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73"/>
          <p:cNvSpPr/>
          <p:nvPr/>
        </p:nvSpPr>
        <p:spPr>
          <a:xfrm>
            <a:off x="6545580" y="5137788"/>
            <a:ext cx="2073047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7" name="رابط مستقيم 76"/>
          <p:cNvCxnSpPr/>
          <p:nvPr/>
        </p:nvCxnSpPr>
        <p:spPr>
          <a:xfrm>
            <a:off x="7589094" y="513778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ستطيل 84"/>
          <p:cNvSpPr/>
          <p:nvPr/>
        </p:nvSpPr>
        <p:spPr>
          <a:xfrm>
            <a:off x="7596860" y="5145408"/>
            <a:ext cx="1014951" cy="573200"/>
          </a:xfrm>
          <a:prstGeom prst="rect">
            <a:avLst/>
          </a:prstGeom>
          <a:solidFill>
            <a:srgbClr val="FFFF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ستطيل 85"/>
          <p:cNvSpPr/>
          <p:nvPr/>
        </p:nvSpPr>
        <p:spPr>
          <a:xfrm>
            <a:off x="6566378" y="5145408"/>
            <a:ext cx="1014951" cy="573200"/>
          </a:xfrm>
          <a:prstGeom prst="rect">
            <a:avLst/>
          </a:prstGeom>
          <a:solidFill>
            <a:srgbClr val="FFFF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23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0" grpId="0" animBg="1"/>
      <p:bldP spid="61" grpId="0" animBg="1"/>
      <p:bldP spid="69" grpId="0" animBg="1"/>
      <p:bldP spid="71" grpId="0" animBg="1"/>
      <p:bldP spid="73" grpId="0" animBg="1"/>
      <p:bldP spid="7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962" t="1667" r="1131"/>
          <a:stretch/>
        </p:blipFill>
        <p:spPr>
          <a:xfrm>
            <a:off x="1340269" y="1885879"/>
            <a:ext cx="10050780" cy="4131183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/>
              <p:cNvSpPr txBox="1"/>
              <p:nvPr/>
            </p:nvSpPr>
            <p:spPr>
              <a:xfrm>
                <a:off x="5552485" y="4126730"/>
                <a:ext cx="596495" cy="7063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59" name="مربع نص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485" y="4126730"/>
                <a:ext cx="596495" cy="706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/>
              <p:cNvSpPr txBox="1"/>
              <p:nvPr/>
            </p:nvSpPr>
            <p:spPr>
              <a:xfrm>
                <a:off x="3890316" y="4586750"/>
                <a:ext cx="596495" cy="7063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316" y="4586750"/>
                <a:ext cx="596495" cy="706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/>
              <p:cNvSpPr txBox="1"/>
              <p:nvPr/>
            </p:nvSpPr>
            <p:spPr>
              <a:xfrm>
                <a:off x="4356203" y="5235150"/>
                <a:ext cx="596495" cy="675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76" name="مربع نص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203" y="5235150"/>
                <a:ext cx="596495" cy="6752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03" y="1320099"/>
            <a:ext cx="5409155" cy="88214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50" b="95469" l="23906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8636" r="33619" b="33065"/>
          <a:stretch/>
        </p:blipFill>
        <p:spPr>
          <a:xfrm>
            <a:off x="2907602" y="287031"/>
            <a:ext cx="1372450" cy="191521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188" y="2314270"/>
            <a:ext cx="9262201" cy="88593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2988" y="4644694"/>
            <a:ext cx="8591401" cy="814800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2586446" y="5605386"/>
            <a:ext cx="78011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أعد الأجزاء المتطابقة جميعها وأضع الناتج في المقام ، ثم أعد الأجزاء المتطابقة التي تصف الكسر وأضع الناتج في البسط 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5147473" y="3486875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4" name="رابط مستقيم 33"/>
          <p:cNvCxnSpPr/>
          <p:nvPr/>
        </p:nvCxnSpPr>
        <p:spPr>
          <a:xfrm>
            <a:off x="6665820" y="348687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7446511" y="3495869"/>
            <a:ext cx="747639" cy="5732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7" name="رابط مستقيم 36"/>
          <p:cNvCxnSpPr/>
          <p:nvPr/>
        </p:nvCxnSpPr>
        <p:spPr>
          <a:xfrm>
            <a:off x="7437487" y="349972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5895111" y="349364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8673601" y="3430289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01" y="3430289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مستطيل 39"/>
          <p:cNvSpPr/>
          <p:nvPr/>
        </p:nvSpPr>
        <p:spPr>
          <a:xfrm>
            <a:off x="6684877" y="3501579"/>
            <a:ext cx="747639" cy="5732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5909158" y="3501579"/>
            <a:ext cx="747639" cy="5732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54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 animBg="1"/>
      <p:bldP spid="39" grpId="0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"/>
          <a:stretch/>
        </p:blipFill>
        <p:spPr>
          <a:xfrm>
            <a:off x="8660742" y="4059488"/>
            <a:ext cx="2296108" cy="2542110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425116" y="2243606"/>
            <a:ext cx="597178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سجادة مقسمة إلى خمسة أجزاء متطابقة ، وملونة بالألوان : الأصفر ، والبرتقالي ، والبنفسجي ، والأحمر ، والأخضر ، ما لكسر الذي يمثل الجزء الملون باللون الأحمر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654" y="1806431"/>
            <a:ext cx="2038200" cy="3007000"/>
          </a:xfrm>
          <a:prstGeom prst="rect">
            <a:avLst/>
          </a:prstGeom>
        </p:spPr>
      </p:pic>
      <p:sp>
        <p:nvSpPr>
          <p:cNvPr id="26" name="مخطط انسيابي: معالجة متعاقبة 2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أسـتعـد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688954" y="5130378"/>
            <a:ext cx="5971788" cy="9541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يمكن أن أستعمل </a:t>
            </a:r>
            <a:r>
              <a:rPr lang="ar-SA" sz="2800" b="1" dirty="0" smtClean="0">
                <a:solidFill>
                  <a:srgbClr val="FF0000"/>
                </a:solidFill>
              </a:rPr>
              <a:t>الكسر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لأعبر عن الجزء الملون بالأحمر من السجادة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364289" y="2789907"/>
            <a:ext cx="39120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الطريقة </a:t>
            </a:r>
            <a:r>
              <a:rPr lang="ku-Arab-IQ" sz="2400" b="1" dirty="0" smtClean="0">
                <a:solidFill>
                  <a:srgbClr val="C00000"/>
                </a:solidFill>
              </a:rPr>
              <a:t>١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أستعمل نماذج الكسور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421263" y="3389771"/>
            <a:ext cx="38861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تمثل السجادة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endParaRPr lang="ku-Arab-IQ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وهي مقسمة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أجزاء متطابقة </a:t>
            </a: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129" y="1406599"/>
            <a:ext cx="5856601" cy="51733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40"/>
          <a:stretch/>
        </p:blipFill>
        <p:spPr>
          <a:xfrm>
            <a:off x="2329150" y="2002787"/>
            <a:ext cx="8070279" cy="65663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/>
          <a:srcRect l="990" t="3574" r="1064" b="51272"/>
          <a:stretch/>
        </p:blipFill>
        <p:spPr>
          <a:xfrm>
            <a:off x="2329150" y="3496115"/>
            <a:ext cx="3468225" cy="618308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6358802" y="4358967"/>
            <a:ext cx="38861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نماذج الكسور لأقسم " الكل "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أجزاء متطابقة </a:t>
            </a: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9"/>
          <a:srcRect l="990" t="48727" r="1064" b="3925"/>
          <a:stretch/>
        </p:blipFill>
        <p:spPr>
          <a:xfrm>
            <a:off x="2329149" y="4358967"/>
            <a:ext cx="3468225" cy="648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8539157" y="5328163"/>
                <a:ext cx="1554739" cy="6930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C00000"/>
                    </a:solidFill>
                  </a:rPr>
                  <a:t>وأكتب :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den>
                    </m:f>
                  </m:oMath>
                </a14:m>
                <a:endParaRPr lang="ar-SA" sz="2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157" y="5328163"/>
                <a:ext cx="1554739" cy="693010"/>
              </a:xfrm>
              <a:prstGeom prst="rect">
                <a:avLst/>
              </a:prstGeom>
              <a:blipFill>
                <a:blip r:embed="rId1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6"/>
          <p:cNvSpPr txBox="1"/>
          <p:nvPr/>
        </p:nvSpPr>
        <p:spPr>
          <a:xfrm>
            <a:off x="8227037" y="6044966"/>
            <a:ext cx="20346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وأقرأ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خمس 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6199917" y="5474613"/>
            <a:ext cx="1547895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باستعمال الأرقام 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6147119" y="6097304"/>
            <a:ext cx="1663434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باستعمال الكلمات 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7747812" y="5674668"/>
            <a:ext cx="39262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7810553" y="6286822"/>
            <a:ext cx="39262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  <p:bldP spid="35" grpId="0"/>
      <p:bldP spid="37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8909" y="4688569"/>
            <a:ext cx="2879976" cy="1956745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402285" y="2789907"/>
            <a:ext cx="2874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الطريقة </a:t>
            </a:r>
            <a:r>
              <a:rPr lang="ku-Arab-IQ" sz="2400" b="1" dirty="0" smtClean="0">
                <a:solidFill>
                  <a:srgbClr val="C00000"/>
                </a:solidFill>
              </a:rPr>
              <a:t>٢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أرسم صورة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421263" y="3389771"/>
            <a:ext cx="38861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أرسم صورة للسجادة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 أقسمها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أجزاء متطابقة </a:t>
            </a: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129" y="1406599"/>
            <a:ext cx="5856601" cy="51733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40"/>
          <a:stretch/>
        </p:blipFill>
        <p:spPr>
          <a:xfrm>
            <a:off x="2329150" y="2002787"/>
            <a:ext cx="8070279" cy="656630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6292153" y="4237620"/>
            <a:ext cx="38861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 ألون جزءًا واحدًا باللون الأحمر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5708717" y="4999419"/>
                <a:ext cx="1139035" cy="7966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717" y="4999419"/>
                <a:ext cx="1139035" cy="796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مربع نص 37"/>
          <p:cNvSpPr txBox="1"/>
          <p:nvPr/>
        </p:nvSpPr>
        <p:spPr>
          <a:xfrm>
            <a:off x="2269041" y="4999867"/>
            <a:ext cx="2941714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يعبر عن الجزء الملون بالأحمر 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2011680" y="5617823"/>
            <a:ext cx="3245491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يعبر عن عدد الأجزاء المتطابقة كلها 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5219590" y="5184269"/>
            <a:ext cx="828302" cy="505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V="1">
            <a:off x="5257800" y="5617823"/>
            <a:ext cx="830220" cy="525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2103661" y="3659256"/>
            <a:ext cx="3107094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2" name="رابط مستقيم 41"/>
          <p:cNvCxnSpPr/>
          <p:nvPr/>
        </p:nvCxnSpPr>
        <p:spPr>
          <a:xfrm>
            <a:off x="3350006" y="365925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/>
          <p:cNvSpPr/>
          <p:nvPr/>
        </p:nvSpPr>
        <p:spPr>
          <a:xfrm>
            <a:off x="3965639" y="3664964"/>
            <a:ext cx="611578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4" name="رابط مستقيم 43"/>
          <p:cNvCxnSpPr/>
          <p:nvPr/>
        </p:nvCxnSpPr>
        <p:spPr>
          <a:xfrm>
            <a:off x="2715239" y="365925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>
            <a:off x="3958151" y="365925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>
            <a:off x="4578129" y="365925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65" b="97066" l="3738" r="97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40"/>
          <a:stretch/>
        </p:blipFill>
        <p:spPr>
          <a:xfrm>
            <a:off x="6577147" y="4771125"/>
            <a:ext cx="1911762" cy="2030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/>
              <p:cNvSpPr txBox="1"/>
              <p:nvPr/>
            </p:nvSpPr>
            <p:spPr>
              <a:xfrm>
                <a:off x="8713472" y="5018393"/>
                <a:ext cx="2271815" cy="10623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لذا فإن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(خمس) السجادة لونه </a:t>
                </a:r>
                <a:r>
                  <a:rPr lang="ar-SA" sz="2400" b="1" dirty="0" smtClean="0">
                    <a:solidFill>
                      <a:srgbClr val="FF0000"/>
                    </a:solidFill>
                  </a:rPr>
                  <a:t>أحمر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مربع نص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72" y="5018393"/>
                <a:ext cx="2271815" cy="1062342"/>
              </a:xfrm>
              <a:prstGeom prst="rect">
                <a:avLst/>
              </a:prstGeom>
              <a:blipFill>
                <a:blip r:embed="rId14"/>
                <a:stretch>
                  <a:fillRect l="-2145" b="-126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9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  <p:bldP spid="35" grpId="0"/>
      <p:bldP spid="38" grpId="0" animBg="1"/>
      <p:bldP spid="39" grpId="0" animBg="1"/>
      <p:bldP spid="40" grpId="0" animBg="1"/>
      <p:bldP spid="43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/>
              <p:cNvSpPr txBox="1"/>
              <p:nvPr/>
            </p:nvSpPr>
            <p:spPr>
              <a:xfrm>
                <a:off x="7225289" y="2159854"/>
                <a:ext cx="1139035" cy="11488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36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289" y="2159854"/>
                <a:ext cx="1139035" cy="1148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9643" y="2032318"/>
            <a:ext cx="2261081" cy="3454402"/>
          </a:xfrm>
          <a:prstGeom prst="rect">
            <a:avLst/>
          </a:prstGeom>
        </p:spPr>
      </p:pic>
      <p:sp>
        <p:nvSpPr>
          <p:cNvPr id="8" name="سهم إلى اليمين 7"/>
          <p:cNvSpPr/>
          <p:nvPr/>
        </p:nvSpPr>
        <p:spPr>
          <a:xfrm flipH="1">
            <a:off x="6686508" y="2346969"/>
            <a:ext cx="644434" cy="1645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إلى اليمين 31"/>
          <p:cNvSpPr/>
          <p:nvPr/>
        </p:nvSpPr>
        <p:spPr>
          <a:xfrm flipH="1">
            <a:off x="6686508" y="2989522"/>
            <a:ext cx="644434" cy="16455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5520134" y="2117049"/>
            <a:ext cx="8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البسط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520134" y="2810698"/>
            <a:ext cx="8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المقام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088276" y="4138333"/>
            <a:ext cx="62916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يدل </a:t>
            </a:r>
            <a:r>
              <a:rPr lang="ar-SA" sz="2800" b="1" dirty="0" smtClean="0">
                <a:solidFill>
                  <a:srgbClr val="FF0000"/>
                </a:solidFill>
              </a:rPr>
              <a:t>البسط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على عدد الأجزاء المتطابقة التي استعملت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2088276" y="4958498"/>
            <a:ext cx="62916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يدل </a:t>
            </a:r>
            <a:r>
              <a:rPr lang="ar-SA" sz="2800" b="1" dirty="0" smtClean="0">
                <a:solidFill>
                  <a:srgbClr val="00B050"/>
                </a:solidFill>
              </a:rPr>
              <a:t>المقام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على عدد الأجزاء المتطابقة كلها</a:t>
            </a:r>
          </a:p>
        </p:txBody>
      </p:sp>
    </p:spTree>
    <p:extLst>
      <p:ext uri="{BB962C8B-B14F-4D97-AF65-F5344CB8AC3E}">
        <p14:creationId xmlns:p14="http://schemas.microsoft.com/office/powerpoint/2010/main" val="1958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9" grpId="0"/>
      <p:bldP spid="34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6026" y="1402919"/>
            <a:ext cx="4282800" cy="5044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6"/>
          <a:stretch/>
        </p:blipFill>
        <p:spPr>
          <a:xfrm>
            <a:off x="2443459" y="2028786"/>
            <a:ext cx="7841660" cy="70888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0885" y="3035491"/>
            <a:ext cx="2186416" cy="162839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0454" y="3075814"/>
            <a:ext cx="2012726" cy="1560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7922083" y="3426255"/>
                <a:ext cx="1139035" cy="9163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ar-SA" sz="28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083" y="3426255"/>
                <a:ext cx="1139035" cy="916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8"/>
          <p:cNvSpPr txBox="1"/>
          <p:nvPr/>
        </p:nvSpPr>
        <p:spPr>
          <a:xfrm>
            <a:off x="4420687" y="3420978"/>
            <a:ext cx="29417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عدد الأجزاء الملونة بالأخضر 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4473988" y="3914412"/>
            <a:ext cx="29417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عدد الأجزاء المتطابقة كلها</a:t>
            </a:r>
          </a:p>
        </p:txBody>
      </p:sp>
      <p:cxnSp>
        <p:nvCxnSpPr>
          <p:cNvPr id="41" name="رابط كسهم مستقيم 40"/>
          <p:cNvCxnSpPr/>
          <p:nvPr/>
        </p:nvCxnSpPr>
        <p:spPr>
          <a:xfrm flipV="1">
            <a:off x="7244624" y="3650783"/>
            <a:ext cx="828302" cy="505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flipV="1">
            <a:off x="7244624" y="4114467"/>
            <a:ext cx="828302" cy="505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/>
              <p:cNvSpPr txBox="1"/>
              <p:nvPr/>
            </p:nvSpPr>
            <p:spPr>
              <a:xfrm>
                <a:off x="7114378" y="4663883"/>
                <a:ext cx="1554739" cy="8066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C00000"/>
                    </a:solidFill>
                  </a:rPr>
                  <a:t>أكتب :</a:t>
                </a:r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endParaRPr lang="ar-SA" sz="28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مربع نص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378" y="4663883"/>
                <a:ext cx="1554739" cy="806696"/>
              </a:xfrm>
              <a:prstGeom prst="rect">
                <a:avLst/>
              </a:prstGeom>
              <a:blipFill>
                <a:blip r:embed="rId1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مربع نص 43"/>
          <p:cNvSpPr txBox="1"/>
          <p:nvPr/>
        </p:nvSpPr>
        <p:spPr>
          <a:xfrm>
            <a:off x="5058700" y="4849703"/>
            <a:ext cx="20346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 smtClean="0">
                <a:solidFill>
                  <a:srgbClr val="C00000"/>
                </a:solidFill>
              </a:rPr>
              <a:t>وأقرؤه</a:t>
            </a:r>
            <a:r>
              <a:rPr lang="ar-SA" sz="2400" b="1" dirty="0" smtClean="0">
                <a:solidFill>
                  <a:srgbClr val="C00000"/>
                </a:solidFill>
              </a:rPr>
              <a:t>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ثلثان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/>
              <p:cNvSpPr txBox="1"/>
              <p:nvPr/>
            </p:nvSpPr>
            <p:spPr>
              <a:xfrm>
                <a:off x="4694555" y="5644545"/>
                <a:ext cx="4068270" cy="7047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لذا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أو ثلثا الشكل لونهما </a:t>
                </a:r>
                <a:r>
                  <a:rPr lang="ar-SA" sz="2400" b="1" dirty="0" smtClean="0">
                    <a:solidFill>
                      <a:srgbClr val="00B050"/>
                    </a:solidFill>
                  </a:rPr>
                  <a:t>أخضر</a:t>
                </a:r>
                <a:r>
                  <a:rPr lang="ar-SA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مربع نص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55" y="5644545"/>
                <a:ext cx="4068270" cy="704745"/>
              </a:xfrm>
              <a:prstGeom prst="rect">
                <a:avLst/>
              </a:prstGeom>
              <a:blipFill>
                <a:blip r:embed="rId14"/>
                <a:stretch>
                  <a:fillRect l="-150" b="-603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3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791631" y="1496999"/>
            <a:ext cx="84449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أكتب الكسر الذي يمثل الجزء الملون بالأزرق ، ثم أكتب الكسر الذي يمثل الجزء غير الملون بالأزرق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/>
              <p:cNvSpPr txBox="1"/>
              <p:nvPr/>
            </p:nvSpPr>
            <p:spPr>
              <a:xfrm>
                <a:off x="9827589" y="452783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74" name="مربع نص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589" y="4527834"/>
                <a:ext cx="596495" cy="704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/>
              <p:cNvSpPr txBox="1"/>
              <p:nvPr/>
            </p:nvSpPr>
            <p:spPr>
              <a:xfrm>
                <a:off x="9827589" y="5558219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589" y="5558219"/>
                <a:ext cx="596495" cy="704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مربع نص 89"/>
              <p:cNvSpPr txBox="1"/>
              <p:nvPr/>
            </p:nvSpPr>
            <p:spPr>
              <a:xfrm>
                <a:off x="5789772" y="4880014"/>
                <a:ext cx="596495" cy="675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90" name="مربع نص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72" y="4880014"/>
                <a:ext cx="596495" cy="6752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مربع نص 91"/>
              <p:cNvSpPr txBox="1"/>
              <p:nvPr/>
            </p:nvSpPr>
            <p:spPr>
              <a:xfrm>
                <a:off x="5789772" y="5746995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92" name="مربع نص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72" y="5746995"/>
                <a:ext cx="596495" cy="7043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5266" y="2513937"/>
            <a:ext cx="3044400" cy="18559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527" y="2509015"/>
            <a:ext cx="3044400" cy="217926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9188" y="2446286"/>
            <a:ext cx="2709000" cy="213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مربع نص 92"/>
              <p:cNvSpPr txBox="1"/>
              <p:nvPr/>
            </p:nvSpPr>
            <p:spPr>
              <a:xfrm>
                <a:off x="2227193" y="4880013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93" name="مربع نص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93" y="4880013"/>
                <a:ext cx="596495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مربع نص 93"/>
              <p:cNvSpPr txBox="1"/>
              <p:nvPr/>
            </p:nvSpPr>
            <p:spPr>
              <a:xfrm>
                <a:off x="2227193" y="5736590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94" name="مربع نص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93" y="5736590"/>
                <a:ext cx="596495" cy="704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90" grpId="0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13"/>
          <a:stretch/>
        </p:blipFill>
        <p:spPr>
          <a:xfrm>
            <a:off x="1002206" y="4307578"/>
            <a:ext cx="10624535" cy="139439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472" y="2174610"/>
            <a:ext cx="6785401" cy="1577867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مربع نص 92"/>
              <p:cNvSpPr txBox="1"/>
              <p:nvPr/>
            </p:nvSpPr>
            <p:spPr>
              <a:xfrm>
                <a:off x="8066076" y="3305155"/>
                <a:ext cx="596495" cy="82400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93" name="مربع نص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076" y="3305155"/>
                <a:ext cx="596495" cy="824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0454" y="2186318"/>
            <a:ext cx="2915400" cy="1952934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2187430" y="5899703"/>
            <a:ext cx="7801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أكتب عدد الأجزاء المظللة في البسط ، وعدد أجزاء الشكل كلها في المقام </a:t>
            </a:r>
          </a:p>
        </p:txBody>
      </p:sp>
    </p:spTree>
    <p:extLst>
      <p:ext uri="{BB962C8B-B14F-4D97-AF65-F5344CB8AC3E}">
        <p14:creationId xmlns:p14="http://schemas.microsoft.com/office/powerpoint/2010/main" val="13298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١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8301863" y="846820"/>
            <a:ext cx="263787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الكل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39966" y="1882353"/>
            <a:ext cx="84449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أكتب الكسر الذي يمثل الجزء الملون بالأزرق ، ثم أكتب الكسر الذي يمثل الجزء غير الملون بالأزرق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3928" y="2588919"/>
            <a:ext cx="2657400" cy="17783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7197" y="2588919"/>
            <a:ext cx="2347800" cy="17783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1866" y="2507010"/>
            <a:ext cx="2786400" cy="2088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>
                <a:off x="9459664" y="4583725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664" y="4583725"/>
                <a:ext cx="596495" cy="7043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9459664" y="5614110"/>
                <a:ext cx="596495" cy="62292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٠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664" y="5614110"/>
                <a:ext cx="596495" cy="6229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/>
              <p:cNvSpPr txBox="1"/>
              <p:nvPr/>
            </p:nvSpPr>
            <p:spPr>
              <a:xfrm>
                <a:off x="5979987" y="4583725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37" name="مربع نص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987" y="4583725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5979987" y="5614110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987" y="5614110"/>
                <a:ext cx="596495" cy="7043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2421078" y="480736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8" y="4807368"/>
                <a:ext cx="596495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/>
              <p:cNvSpPr txBox="1"/>
              <p:nvPr/>
            </p:nvSpPr>
            <p:spPr>
              <a:xfrm>
                <a:off x="2421077" y="5803123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7" y="5803123"/>
                <a:ext cx="596495" cy="704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2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438</Words>
  <Application>Microsoft Office PowerPoint</Application>
  <PresentationFormat>شاشة عريضة</PresentationFormat>
  <Paragraphs>131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192</cp:revision>
  <dcterms:created xsi:type="dcterms:W3CDTF">2022-12-02T21:48:32Z</dcterms:created>
  <dcterms:modified xsi:type="dcterms:W3CDTF">2023-05-09T07:27:38Z</dcterms:modified>
</cp:coreProperties>
</file>