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70" r:id="rId5"/>
    <p:sldId id="298" r:id="rId6"/>
    <p:sldId id="267" r:id="rId7"/>
    <p:sldId id="268" r:id="rId8"/>
    <p:sldId id="271" r:id="rId9"/>
    <p:sldId id="278" r:id="rId10"/>
    <p:sldId id="296" r:id="rId11"/>
    <p:sldId id="297" r:id="rId12"/>
    <p:sldId id="299" r:id="rId13"/>
    <p:sldId id="300" r:id="rId14"/>
    <p:sldId id="301" r:id="rId15"/>
    <p:sldId id="302" r:id="rId16"/>
    <p:sldId id="269" r:id="rId17"/>
    <p:sldId id="272" r:id="rId18"/>
    <p:sldId id="285" r:id="rId19"/>
    <p:sldId id="273" r:id="rId20"/>
    <p:sldId id="274" r:id="rId21"/>
    <p:sldId id="275" r:id="rId22"/>
    <p:sldId id="276" r:id="rId23"/>
    <p:sldId id="257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Segoe UI Semibold" panose="020B0702040204020203" pitchFamily="34" charset="0"/>
      <p:bold r:id="rId29"/>
    </p:embeddedFont>
    <p:embeddedFont>
      <p:font typeface="AGA Aladdin Regular" pitchFamily="2" charset="-78"/>
      <p:regular r:id="rId30"/>
    </p:embeddedFont>
  </p:embeddedFontLst>
  <p:custDataLst>
    <p:tags r:id="rId31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58"/>
            <p14:sldId id="259"/>
            <p14:sldId id="270"/>
            <p14:sldId id="298"/>
            <p14:sldId id="267"/>
            <p14:sldId id="268"/>
            <p14:sldId id="271"/>
            <p14:sldId id="278"/>
            <p14:sldId id="296"/>
            <p14:sldId id="297"/>
            <p14:sldId id="299"/>
            <p14:sldId id="300"/>
            <p14:sldId id="301"/>
            <p14:sldId id="302"/>
            <p14:sldId id="269"/>
            <p14:sldId id="272"/>
            <p14:sldId id="285"/>
            <p14:sldId id="273"/>
            <p14:sldId id="274"/>
            <p14:sldId id="275"/>
            <p14:sldId id="276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B050"/>
    <a:srgbClr val="0070C0"/>
    <a:srgbClr val="FFC000"/>
    <a:srgbClr val="474F54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0110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159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9045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886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6048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567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9070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650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088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9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30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33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36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38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gif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45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7.gif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0" Type="http://schemas.openxmlformats.org/officeDocument/2006/relationships/image" Target="../media/image45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1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5" Type="http://schemas.openxmlformats.org/officeDocument/2006/relationships/image" Target="../media/image20.pn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gif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24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28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1" y="1551713"/>
            <a:ext cx="3233694" cy="3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2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37" y="389192"/>
            <a:ext cx="3213262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33" y="135219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593252" y="1679110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881" y="-313879"/>
            <a:ext cx="3422938" cy="853957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479" y="1754374"/>
            <a:ext cx="2438234" cy="35296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0582" y="2822051"/>
            <a:ext cx="4212721" cy="192605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9093" y="2716566"/>
            <a:ext cx="2906141" cy="22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36" y="1414899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051456" y="1745146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1801" y="-276532"/>
            <a:ext cx="3237193" cy="865062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616" y="1699459"/>
            <a:ext cx="1207440" cy="358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مربع نص 24"/>
              <p:cNvSpPr txBox="1"/>
              <p:nvPr/>
            </p:nvSpPr>
            <p:spPr>
              <a:xfrm>
                <a:off x="4585854" y="2770909"/>
                <a:ext cx="5292435" cy="248741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/>
                  <a:t>ب</a:t>
                </a:r>
                <a:r>
                  <a:rPr lang="ar-SA" dirty="0" smtClean="0"/>
                  <a:t> ) </a:t>
                </a:r>
                <a:r>
                  <a:rPr lang="ar-SA" dirty="0" smtClean="0">
                    <a:solidFill>
                      <a:srgbClr val="002060"/>
                    </a:solidFill>
                  </a:rPr>
                  <a:t>تصميم داخلي : </a:t>
                </a:r>
                <a:r>
                  <a:rPr lang="ar-SA" dirty="0" smtClean="0"/>
                  <a:t>على المخطط المجاور ، طول ضلع كل مربع يساوي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٤</m:t>
                        </m:r>
                      </m:den>
                    </m:f>
                  </m:oMath>
                </a14:m>
                <a:r>
                  <a:rPr lang="ar-SA" dirty="0" smtClean="0"/>
                  <a:t>  سم . ما البعدان الفعليان لغرفة الجلوس ؟</a:t>
                </a:r>
              </a:p>
              <a:p>
                <a:endParaRPr lang="ar-SA" dirty="0"/>
              </a:p>
              <a:p>
                <a:r>
                  <a:rPr lang="ar-SA" dirty="0" smtClean="0"/>
                  <a:t>..................................................................................</a:t>
                </a:r>
              </a:p>
              <a:p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</a:t>
                </a:r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25" name="مربع نص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854" y="2770909"/>
                <a:ext cx="5292435" cy="2487412"/>
              </a:xfrm>
              <a:prstGeom prst="rect">
                <a:avLst/>
              </a:prstGeom>
              <a:blipFill>
                <a:blip r:embed="rId15"/>
                <a:stretch>
                  <a:fillRect t="-1225" r="-1037" b="-318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1341" y="3069785"/>
            <a:ext cx="2151766" cy="23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</a:t>
            </a:r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3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37" y="389192"/>
            <a:ext cx="3213262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31" y="135219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3645174" y="1679110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3805" y="1196265"/>
            <a:ext cx="3422938" cy="551928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5997" y="1714047"/>
            <a:ext cx="2379768" cy="44620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4455" y="2559471"/>
            <a:ext cx="3602852" cy="28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29" y="145646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93773" y="1786711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890" y="612852"/>
            <a:ext cx="3237193" cy="687185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616" y="1699459"/>
            <a:ext cx="1207440" cy="358318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3865415" y="2895602"/>
            <a:ext cx="529243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ج</a:t>
            </a:r>
            <a:r>
              <a:rPr lang="ar-SA" dirty="0" smtClean="0"/>
              <a:t> ) </a:t>
            </a:r>
            <a:r>
              <a:rPr lang="ar-SA" dirty="0" smtClean="0">
                <a:solidFill>
                  <a:srgbClr val="002060"/>
                </a:solidFill>
              </a:rPr>
              <a:t>دراجات : </a:t>
            </a:r>
            <a:r>
              <a:rPr lang="ar-SA" dirty="0" smtClean="0"/>
              <a:t>طول دراجة 1.5 م . ما طول نموذج الدراجة إذا كان المقياس 1 سم = 0.125 م . 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</a:t>
            </a:r>
          </a:p>
          <a:p>
            <a:endParaRPr lang="ar-SA" dirty="0" smtClean="0"/>
          </a:p>
          <a:p>
            <a:r>
              <a:rPr lang="ar-SA" dirty="0" smtClean="0"/>
              <a:t>.................................................................................</a:t>
            </a:r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16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</a:t>
            </a:r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4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37" y="389192"/>
            <a:ext cx="3213262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31" y="135219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3645174" y="1679110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3805" y="1196265"/>
            <a:ext cx="3422938" cy="551928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75" y="1738417"/>
            <a:ext cx="2345805" cy="43604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1775" y="2945204"/>
            <a:ext cx="4366452" cy="1871336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1247043" y="2627704"/>
            <a:ext cx="2963343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ar-SA" dirty="0" smtClean="0"/>
              <a:t>عند كتابة المقياس على صورة كسر في أبسط صورة دون وحدات فإنه يسمى </a:t>
            </a:r>
            <a:r>
              <a:rPr lang="ar-SA" dirty="0" smtClean="0">
                <a:solidFill>
                  <a:srgbClr val="002060"/>
                </a:solidFill>
              </a:rPr>
              <a:t>عامل المقياس </a:t>
            </a:r>
            <a:r>
              <a:rPr lang="ar-SA" dirty="0" smtClean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865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29" y="145646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93773" y="1786711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2849" y="376892"/>
            <a:ext cx="2765273" cy="687185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616" y="1699459"/>
            <a:ext cx="1207440" cy="358318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3865415" y="2895602"/>
            <a:ext cx="529243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د</a:t>
            </a:r>
            <a:r>
              <a:rPr lang="ar-SA" dirty="0" smtClean="0"/>
              <a:t> ) </a:t>
            </a:r>
            <a:r>
              <a:rPr lang="ar-SA" dirty="0" smtClean="0">
                <a:solidFill>
                  <a:srgbClr val="002060"/>
                </a:solidFill>
              </a:rPr>
              <a:t>مراكب شراعية : </a:t>
            </a:r>
            <a:r>
              <a:rPr lang="ar-SA" dirty="0" smtClean="0"/>
              <a:t>ما عامل المقياس في نموذج مركب شراعي إذا كان المقياس 1 سم = 2 متر ؟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</a:t>
            </a:r>
          </a:p>
          <a:p>
            <a:endParaRPr lang="ar-SA" dirty="0" smtClean="0"/>
          </a:p>
          <a:p>
            <a:r>
              <a:rPr lang="ar-SA" dirty="0" smtClean="0"/>
              <a:t>.................................................................................</a:t>
            </a:r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918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7232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18535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341 -0.0784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90" y="119447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 rot="20520887">
            <a:off x="2233617" y="1525290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3592175" y="1245941"/>
            <a:ext cx="4989924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جغرافيا : أوجد المسافة الفعلية بين كل مديتين في سلطنة عمان . استعمل مسطرة للقياس .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8111" y="-101631"/>
            <a:ext cx="3237193" cy="7897090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5832764" y="2770909"/>
            <a:ext cx="404552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1 ) مسقط وصلالة .</a:t>
            </a:r>
            <a:endParaRPr lang="ar-SA" dirty="0" smtClean="0"/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</a:t>
            </a:r>
          </a:p>
          <a:p>
            <a:endParaRPr lang="ar-SA" dirty="0" smtClean="0"/>
          </a:p>
          <a:p>
            <a:r>
              <a:rPr lang="ar-SA" dirty="0" smtClean="0"/>
              <a:t>2 ) مسقط و </a:t>
            </a:r>
            <a:r>
              <a:rPr lang="ar-SA" dirty="0" err="1" smtClean="0"/>
              <a:t>البريمي</a:t>
            </a:r>
            <a:r>
              <a:rPr lang="ar-SA" dirty="0" smtClean="0"/>
              <a:t> 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2081" y="2488029"/>
            <a:ext cx="1770079" cy="25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198" y="1026160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824430" y="1264282"/>
            <a:ext cx="1036288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866865" y="1303050"/>
            <a:ext cx="963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تأكد3</a:t>
            </a:r>
            <a:endParaRPr lang="ar-SA" sz="44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4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17" y="117872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 rot="20520887">
            <a:off x="2326444" y="1509534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4082759" y="1506163"/>
            <a:ext cx="4584184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أوجد عامل مقياس الرسم في كل مما يأتي :</a:t>
            </a:r>
            <a:endParaRPr lang="ar-SA" sz="2000" b="1" dirty="0"/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1801" y="-276532"/>
            <a:ext cx="3237193" cy="865062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3808" y="2925496"/>
            <a:ext cx="2636910" cy="1630456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6941127" y="4555952"/>
            <a:ext cx="30895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9327" y="2948802"/>
            <a:ext cx="2826941" cy="1583844"/>
          </a:xfrm>
          <a:prstGeom prst="rect">
            <a:avLst/>
          </a:prstGeom>
        </p:spPr>
      </p:pic>
      <p:sp>
        <p:nvSpPr>
          <p:cNvPr id="26" name="مربع نص 25"/>
          <p:cNvSpPr txBox="1"/>
          <p:nvPr/>
        </p:nvSpPr>
        <p:spPr>
          <a:xfrm>
            <a:off x="2784761" y="4555947"/>
            <a:ext cx="30895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269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201" y="1226793"/>
            <a:ext cx="2148394" cy="638712"/>
          </a:xfrm>
          <a:prstGeom prst="rect">
            <a:avLst/>
          </a:prstGeom>
        </p:spPr>
      </p:pic>
      <p:pic>
        <p:nvPicPr>
          <p:cNvPr id="13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5" y="80464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803" y="-740038"/>
            <a:ext cx="4146163" cy="8445257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 rot="20520887">
            <a:off x="2601470" y="1135456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1953490" y="296859"/>
            <a:ext cx="9779901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4481" y="2362295"/>
            <a:ext cx="5820805" cy="1149651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3828059" y="3553583"/>
            <a:ext cx="589139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4461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2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001" y="1169888"/>
            <a:ext cx="1440135" cy="108010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5122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5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981679" y="1367178"/>
            <a:ext cx="1234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406" y="-418716"/>
            <a:ext cx="3159461" cy="7653250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4017818" y="3294742"/>
            <a:ext cx="508018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47" y="120979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563422" y="1540610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375" y="2558120"/>
            <a:ext cx="5749633" cy="57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1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8703493" y="1367178"/>
            <a:ext cx="1204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2" y="1937581"/>
            <a:ext cx="7476914" cy="3933103"/>
          </a:xfrm>
          <a:prstGeom prst="rect">
            <a:avLst/>
          </a:prstGeom>
        </p:spPr>
      </p:pic>
      <p:pic>
        <p:nvPicPr>
          <p:cNvPr id="8196" name="Picture 4" descr="https://i.pinimg.com/564x/38/4c/9f/384c9fcc633098ac38d10ce71e78b807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7" y="2241441"/>
            <a:ext cx="1033056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853766"/>
            <a:ext cx="1148232" cy="1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07480"/>
              </p:ext>
            </p:extLst>
          </p:nvPr>
        </p:nvGraphicFramePr>
        <p:xfrm>
          <a:off x="2334127" y="2087381"/>
          <a:ext cx="8127999" cy="3167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45049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61081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0419815"/>
                    </a:ext>
                  </a:extLst>
                </a:gridCol>
              </a:tblGrid>
              <a:tr h="334178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أعرف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أريد أن أعرف ؟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تعلمت ؟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3029"/>
                  </a:ext>
                </a:extLst>
              </a:tr>
              <a:tr h="2801605">
                <a:tc>
                  <a:txBody>
                    <a:bodyPr/>
                    <a:lstStyle/>
                    <a:p>
                      <a:pPr rtl="1"/>
                      <a:endParaRPr lang="ar-SA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40388"/>
                  </a:ext>
                </a:extLst>
              </a:tr>
            </a:tbl>
          </a:graphicData>
        </a:graphic>
      </p:graphicFrame>
      <p:pic>
        <p:nvPicPr>
          <p:cNvPr id="1026" name="Picture 2" descr="https://i.pinimg.com/564x/29/b6/f0/29b6f083fe87f21abd685718761a233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858614"/>
            <a:ext cx="3172690" cy="1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561702" y="1180098"/>
            <a:ext cx="1705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جدول التعلم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82332" y="1325575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4592" y="1051496"/>
            <a:ext cx="1165231" cy="68062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432" y="1856688"/>
            <a:ext cx="5735331" cy="32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82332" y="1325575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4592" y="1051496"/>
            <a:ext cx="1165231" cy="6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86176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32385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81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62" y="712357"/>
            <a:ext cx="8553639" cy="5275277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25682" y="1200883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4" descr="يحتوي هذا على صورة لـ: {{ pinTitle }}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71" y="1266355"/>
            <a:ext cx="4028439" cy="269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0728" y="1635687"/>
            <a:ext cx="1618218" cy="201838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5547" y="3579283"/>
            <a:ext cx="6079706" cy="16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1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37" y="389192"/>
            <a:ext cx="3213262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23" y="978116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552718" y="1305032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670" y="-626145"/>
            <a:ext cx="2909456" cy="865062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899" y="1760383"/>
            <a:ext cx="2530729" cy="32602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0578" y="2802614"/>
            <a:ext cx="4112116" cy="1903931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144" y="2760986"/>
            <a:ext cx="3295936" cy="180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36" y="1373335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051456" y="1703582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مقياس الرسم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1801" y="-276532"/>
            <a:ext cx="3237193" cy="8650621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516582" y="2770909"/>
            <a:ext cx="536170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أ ) </a:t>
            </a:r>
            <a:r>
              <a:rPr lang="ar-SA" dirty="0" smtClean="0">
                <a:solidFill>
                  <a:srgbClr val="002060"/>
                </a:solidFill>
              </a:rPr>
              <a:t>خرائط : </a:t>
            </a:r>
            <a:r>
              <a:rPr lang="ar-SA" dirty="0" smtClean="0"/>
              <a:t>على الخريطة المجاورة ، أوجد المسافة الفعلية بين مدينتي ( أبو ظبي والعين ) . استعمل مسطرة للقياس 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</a:t>
            </a:r>
          </a:p>
          <a:p>
            <a:endParaRPr lang="ar-SA" dirty="0" smtClean="0"/>
          </a:p>
          <a:p>
            <a:r>
              <a:rPr lang="ar-SA" dirty="0" smtClean="0"/>
              <a:t>.................................................................................</a:t>
            </a:r>
            <a:endParaRPr lang="ar-SA" dirty="0"/>
          </a:p>
          <a:p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2833" y="1674923"/>
            <a:ext cx="1233055" cy="35035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470" y="3258108"/>
            <a:ext cx="2227905" cy="18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789</Words>
  <Application>Microsoft Office PowerPoint</Application>
  <PresentationFormat>شاشة عريضة</PresentationFormat>
  <Paragraphs>210</Paragraphs>
  <Slides>23</Slides>
  <Notes>23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Cambria Math</vt:lpstr>
      <vt:lpstr>Calibri</vt:lpstr>
      <vt:lpstr>Segoe UI Semibold</vt:lpstr>
      <vt:lpstr>AGA Aladdin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Maher</cp:lastModifiedBy>
  <cp:revision>127</cp:revision>
  <dcterms:created xsi:type="dcterms:W3CDTF">2021-05-11T19:30:39Z</dcterms:created>
  <dcterms:modified xsi:type="dcterms:W3CDTF">2021-11-05T11:35:14Z</dcterms:modified>
</cp:coreProperties>
</file>