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70" r:id="rId5"/>
    <p:sldId id="298" r:id="rId6"/>
    <p:sldId id="267" r:id="rId7"/>
    <p:sldId id="268" r:id="rId8"/>
    <p:sldId id="271" r:id="rId9"/>
    <p:sldId id="278" r:id="rId10"/>
    <p:sldId id="299" r:id="rId11"/>
    <p:sldId id="296" r:id="rId12"/>
    <p:sldId id="300" r:id="rId13"/>
    <p:sldId id="301" r:id="rId14"/>
    <p:sldId id="302" r:id="rId15"/>
    <p:sldId id="303" r:id="rId16"/>
    <p:sldId id="280" r:id="rId17"/>
    <p:sldId id="269" r:id="rId18"/>
    <p:sldId id="272" r:id="rId19"/>
    <p:sldId id="285" r:id="rId20"/>
    <p:sldId id="273" r:id="rId21"/>
    <p:sldId id="274" r:id="rId22"/>
    <p:sldId id="275" r:id="rId23"/>
    <p:sldId id="276" r:id="rId24"/>
    <p:sldId id="257" r:id="rId25"/>
  </p:sldIdLst>
  <p:sldSz cx="12192000" cy="6858000"/>
  <p:notesSz cx="6858000" cy="9144000"/>
  <p:embeddedFontLst>
    <p:embeddedFont>
      <p:font typeface="AGA Aladdin Regular" pitchFamily="2" charset="-78"/>
      <p:regular r:id="rId27"/>
    </p:embeddedFont>
    <p:embeddedFont>
      <p:font typeface="Cambria Math" panose="02040503050406030204" pitchFamily="18" charset="0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رموز الرياضيات العربية" panose="02020603050405020304" pitchFamily="18" charset="0"/>
      <p:regular r:id="rId31"/>
    </p:embeddedFont>
    <p:embeddedFont>
      <p:font typeface="Segoe UI Semibold" panose="020B0702040204020203" pitchFamily="34" charset="0"/>
      <p:bold r:id="rId32"/>
    </p:embeddedFont>
  </p:embeddedFontLst>
  <p:custDataLst>
    <p:tags r:id="rId33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58"/>
            <p14:sldId id="259"/>
            <p14:sldId id="270"/>
            <p14:sldId id="298"/>
            <p14:sldId id="267"/>
            <p14:sldId id="268"/>
            <p14:sldId id="271"/>
            <p14:sldId id="278"/>
            <p14:sldId id="299"/>
            <p14:sldId id="296"/>
            <p14:sldId id="300"/>
            <p14:sldId id="301"/>
            <p14:sldId id="302"/>
            <p14:sldId id="303"/>
            <p14:sldId id="280"/>
            <p14:sldId id="269"/>
            <p14:sldId id="272"/>
            <p14:sldId id="285"/>
            <p14:sldId id="273"/>
            <p14:sldId id="274"/>
            <p14:sldId id="275"/>
            <p14:sldId id="276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B050"/>
    <a:srgbClr val="0070C0"/>
    <a:srgbClr val="FFC000"/>
    <a:srgbClr val="474F54"/>
    <a:srgbClr val="1E23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405FB-812C-489A-BC57-FAAB0D8EBFF1}" v="38" dt="2021-05-11T21:56:1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4653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0110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9918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4498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0059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2118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390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9070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2650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4065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96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30/03/43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5" Type="http://schemas.openxmlformats.org/officeDocument/2006/relationships/image" Target="../media/image30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5.jpg"/><Relationship Id="rId5" Type="http://schemas.openxmlformats.org/officeDocument/2006/relationships/image" Target="../media/image12.svg"/><Relationship Id="rId15" Type="http://schemas.openxmlformats.org/officeDocument/2006/relationships/image" Target="../media/image32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5" Type="http://schemas.openxmlformats.org/officeDocument/2006/relationships/image" Target="../media/image35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5.jpg"/><Relationship Id="rId5" Type="http://schemas.openxmlformats.org/officeDocument/2006/relationships/image" Target="../media/image12.svg"/><Relationship Id="rId15" Type="http://schemas.openxmlformats.org/officeDocument/2006/relationships/image" Target="../media/image37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8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5.jp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43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0" Type="http://schemas.openxmlformats.org/officeDocument/2006/relationships/image" Target="../media/image43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1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5" Type="http://schemas.openxmlformats.org/officeDocument/2006/relationships/image" Target="../media/image20.pn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gif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1.jpeg"/><Relationship Id="rId5" Type="http://schemas.openxmlformats.org/officeDocument/2006/relationships/image" Target="../media/image12.svg"/><Relationship Id="rId15" Type="http://schemas.openxmlformats.org/officeDocument/2006/relationships/image" Target="../media/image24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5.jpg"/><Relationship Id="rId5" Type="http://schemas.openxmlformats.org/officeDocument/2006/relationships/image" Target="../media/image12.svg"/><Relationship Id="rId15" Type="http://schemas.openxmlformats.org/officeDocument/2006/relationships/image" Target="../media/image27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31" y="1551713"/>
            <a:ext cx="3233694" cy="33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84069" y="-1302326"/>
            <a:ext cx="3463639" cy="942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69508" y="1325575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5" name="صورة 14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7391" y="2511663"/>
            <a:ext cx="7164759" cy="150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2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39" y="389192"/>
            <a:ext cx="4882460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33" y="135219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567604" y="1679110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601" y="1083003"/>
            <a:ext cx="3422938" cy="574580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5876" y="1766149"/>
            <a:ext cx="3741283" cy="351609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5994" y="2524282"/>
            <a:ext cx="4193825" cy="28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36" y="102696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025808" y="1357215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114153" y="1671749"/>
            <a:ext cx="5211442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اكتب كل كسر اعتيادي مما يأتي على صورة نسبة مئوية ، ثم قرب الناتج إلى أقرب جزء من مئة :</a:t>
            </a:r>
            <a:endParaRPr lang="ar-SA" sz="2000" b="1" dirty="0"/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7367" y="99672"/>
            <a:ext cx="3237193" cy="78505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6314544" y="2656528"/>
                <a:ext cx="3255818" cy="292913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د 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٢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١٥</m:t>
                        </m:r>
                      </m:den>
                    </m:f>
                  </m:oMath>
                </a14:m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/>
              </a:p>
              <a:p>
                <a:r>
                  <a:rPr lang="ar-SA" dirty="0" smtClean="0"/>
                  <a:t>هـ 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٧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١٦٠٠</m:t>
                        </m:r>
                      </m:den>
                    </m:f>
                  </m:oMath>
                </a14:m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44" y="2656528"/>
                <a:ext cx="3255818" cy="2929135"/>
              </a:xfrm>
              <a:prstGeom prst="rect">
                <a:avLst/>
              </a:prstGeom>
              <a:blipFill>
                <a:blip r:embed="rId14"/>
                <a:stretch>
                  <a:fillRect l="-2060" r="-1498" b="-250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مربع نص 18"/>
              <p:cNvSpPr txBox="1"/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و 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١٧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٢٥</m:t>
                        </m:r>
                      </m:den>
                    </m:f>
                  </m:oMath>
                </a14:m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 smtClean="0"/>
              </a:p>
              <a:p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19" name="مربع نص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blipFill>
                <a:blip r:embed="rId15"/>
                <a:stretch>
                  <a:fillRect l="-1873" r="-1685" b="-411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رابط مستقيم 6"/>
          <p:cNvCxnSpPr/>
          <p:nvPr/>
        </p:nvCxnSpPr>
        <p:spPr>
          <a:xfrm>
            <a:off x="6300689" y="2606441"/>
            <a:ext cx="0" cy="28193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صورة 2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199" y="1700455"/>
            <a:ext cx="1179068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84069" y="-1302326"/>
            <a:ext cx="3463639" cy="942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56684" y="1325575"/>
            <a:ext cx="11176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5" name="صورة 14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7303" y="2222177"/>
            <a:ext cx="6485531" cy="23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39" y="389192"/>
            <a:ext cx="4882460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33" y="135219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554780" y="1679110"/>
            <a:ext cx="11176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601" y="1083003"/>
            <a:ext cx="3422938" cy="574580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8559" y="1735217"/>
            <a:ext cx="3593063" cy="32734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6373" y="2692521"/>
            <a:ext cx="5008973" cy="25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36" y="102696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012984" y="1357215"/>
            <a:ext cx="11176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114153" y="1671749"/>
            <a:ext cx="5211442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اكتب كل كسر اعتيادي مما يأتي على صورة نسبة مئوية ، ثم قرب الناتج إلى أقرب جزء من مئة :</a:t>
            </a:r>
            <a:endParaRPr lang="ar-SA" sz="2000" b="1" dirty="0"/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7367" y="99672"/>
            <a:ext cx="3237193" cy="78505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6314544" y="2656528"/>
                <a:ext cx="3255818" cy="292913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ز 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٥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١٦</m:t>
                        </m:r>
                      </m:den>
                    </m:f>
                  </m:oMath>
                </a14:m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/>
              </a:p>
              <a:p>
                <a:r>
                  <a:rPr lang="ar-SA" dirty="0" smtClean="0"/>
                  <a:t>ح 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٧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١٢</m:t>
                        </m:r>
                      </m:den>
                    </m:f>
                  </m:oMath>
                </a14:m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544" y="2656528"/>
                <a:ext cx="3255818" cy="2929135"/>
              </a:xfrm>
              <a:prstGeom prst="rect">
                <a:avLst/>
              </a:prstGeom>
              <a:blipFill>
                <a:blip r:embed="rId14"/>
                <a:stretch>
                  <a:fillRect l="-2060" r="-1498" b="-1875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مربع نص 18"/>
              <p:cNvSpPr txBox="1"/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ط 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٢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٩</m:t>
                        </m:r>
                      </m:den>
                    </m:f>
                  </m:oMath>
                </a14:m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 smtClean="0"/>
              </a:p>
              <a:p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19" name="مربع نص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blipFill>
                <a:blip r:embed="rId15"/>
                <a:stretch>
                  <a:fillRect l="-1873" r="-1685" b="-4430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رابط مستقيم 6"/>
          <p:cNvCxnSpPr/>
          <p:nvPr/>
        </p:nvCxnSpPr>
        <p:spPr>
          <a:xfrm>
            <a:off x="6300689" y="2606441"/>
            <a:ext cx="0" cy="28193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صورة 2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199" y="1700455"/>
            <a:ext cx="1179068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34" y="132403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120942" y="1632147"/>
            <a:ext cx="11176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28" y="2065180"/>
            <a:ext cx="7743182" cy="3469023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3260020" y="3415035"/>
            <a:ext cx="589139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283527" y="2597587"/>
            <a:ext cx="58913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ي </a:t>
            </a:r>
            <a:r>
              <a:rPr lang="ar-SA" dirty="0" smtClean="0"/>
              <a:t>) </a:t>
            </a:r>
            <a:r>
              <a:rPr lang="ar-SA" dirty="0" smtClean="0">
                <a:solidFill>
                  <a:srgbClr val="002060"/>
                </a:solidFill>
              </a:rPr>
              <a:t>كتب </a:t>
            </a:r>
            <a:r>
              <a:rPr lang="ar-SA" dirty="0" smtClean="0">
                <a:solidFill>
                  <a:srgbClr val="002060"/>
                </a:solidFill>
              </a:rPr>
              <a:t>: </a:t>
            </a:r>
            <a:r>
              <a:rPr lang="ar-SA" dirty="0" smtClean="0"/>
              <a:t>اشترى أكرم 13 كتاباً . فإذا قرأ منها 6 كتب في الأسبوع الأول ، فما النسبة المئوية للكتب التي قرأها ؟</a:t>
            </a:r>
            <a:endParaRPr lang="ar-SA" dirty="0"/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199" y="1700455"/>
            <a:ext cx="1179068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7232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18535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341 -0.0784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1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90" y="119447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 rot="20520887">
            <a:off x="2220793" y="1525290"/>
            <a:ext cx="11176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3592175" y="1245941"/>
            <a:ext cx="4989924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/>
              <a:t>اكتب كل نسبة مئوية مما يأتي على صورة كسر اعتيادي في أبسط صورة :</a:t>
            </a:r>
            <a:endParaRPr lang="ar-SA" sz="20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8111" y="-101631"/>
            <a:ext cx="3237193" cy="7897090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6314544" y="2559544"/>
            <a:ext cx="3255818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1 </a:t>
            </a:r>
            <a:r>
              <a:rPr lang="ar-SA" dirty="0" smtClean="0"/>
              <a:t>) </a:t>
            </a:r>
            <a:r>
              <a:rPr lang="ar-SA" dirty="0" smtClean="0"/>
              <a:t>135 </a:t>
            </a:r>
            <a:r>
              <a:rPr lang="ar-SA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٪ </a:t>
            </a:r>
            <a:endParaRPr lang="ar-SA" dirty="0" smtClean="0"/>
          </a:p>
          <a:p>
            <a:r>
              <a:rPr lang="ar-SA" dirty="0" smtClean="0"/>
              <a:t>.....................................................................................................................................................................</a:t>
            </a:r>
          </a:p>
          <a:p>
            <a:endParaRPr lang="ar-SA" dirty="0" smtClean="0"/>
          </a:p>
          <a:p>
            <a:r>
              <a:rPr lang="ar-SA" dirty="0" smtClean="0"/>
              <a:t>2 </a:t>
            </a:r>
            <a:r>
              <a:rPr lang="ar-SA" dirty="0" smtClean="0"/>
              <a:t>) </a:t>
            </a:r>
            <a:r>
              <a:rPr lang="ar-SA" dirty="0" smtClean="0"/>
              <a:t>18.75 </a:t>
            </a:r>
            <a:r>
              <a:rPr lang="ar-SA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٪ </a:t>
            </a:r>
            <a:endParaRPr lang="ar-SA" dirty="0" smtClean="0"/>
          </a:p>
          <a:p>
            <a:r>
              <a:rPr lang="ar-SA" dirty="0" smtClean="0"/>
              <a:t>.....................................................................................................................................................................</a:t>
            </a:r>
            <a:endParaRPr lang="ar-SA" dirty="0"/>
          </a:p>
          <a:p>
            <a:endParaRPr lang="ar-S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مربع نص 26"/>
              <p:cNvSpPr txBox="1"/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3 ) 7</a:t>
                </a:r>
                <a14:m>
                  <m:oMath xmlns:m="http://schemas.openxmlformats.org/officeDocument/2006/math">
                    <m:r>
                      <a:rPr lang="ar-SA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r>
                  <a:rPr lang="ar-SA" dirty="0" smtClean="0"/>
                  <a:t>  </a:t>
                </a:r>
                <a:r>
                  <a:rPr lang="ar-SA" dirty="0" smtClean="0"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٪ </a:t>
                </a:r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 smtClean="0"/>
              </a:p>
              <a:p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27" name="مربع نص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blipFill>
                <a:blip r:embed="rId13"/>
                <a:stretch>
                  <a:fillRect l="-1873" r="-1873" b="-411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رابط مستقيم 27"/>
          <p:cNvCxnSpPr/>
          <p:nvPr/>
        </p:nvCxnSpPr>
        <p:spPr>
          <a:xfrm>
            <a:off x="6300689" y="2606441"/>
            <a:ext cx="0" cy="28193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0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198" y="1026160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824430" y="1264282"/>
            <a:ext cx="1036288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971861" y="1303050"/>
            <a:ext cx="753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4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4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17" y="117872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 rot="20520887">
            <a:off x="2313620" y="1509534"/>
            <a:ext cx="11176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177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28" y="2065180"/>
            <a:ext cx="7743182" cy="3469023"/>
          </a:xfrm>
          <a:prstGeom prst="rect">
            <a:avLst/>
          </a:prstGeom>
        </p:spPr>
      </p:pic>
      <p:sp>
        <p:nvSpPr>
          <p:cNvPr id="27" name="مربع نص 26"/>
          <p:cNvSpPr txBox="1"/>
          <p:nvPr/>
        </p:nvSpPr>
        <p:spPr>
          <a:xfrm>
            <a:off x="3260020" y="3415035"/>
            <a:ext cx="589139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  <a:endParaRPr lang="ar-SA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3283527" y="2597587"/>
            <a:ext cx="58913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5 </a:t>
            </a:r>
            <a:r>
              <a:rPr lang="ar-SA" dirty="0" smtClean="0"/>
              <a:t>) </a:t>
            </a:r>
            <a:r>
              <a:rPr lang="ar-SA" dirty="0" smtClean="0">
                <a:solidFill>
                  <a:srgbClr val="002060"/>
                </a:solidFill>
              </a:rPr>
              <a:t>طعام </a:t>
            </a:r>
            <a:r>
              <a:rPr lang="ar-SA" dirty="0" smtClean="0">
                <a:solidFill>
                  <a:srgbClr val="002060"/>
                </a:solidFill>
              </a:rPr>
              <a:t>: </a:t>
            </a:r>
            <a:r>
              <a:rPr lang="ar-SA" dirty="0" smtClean="0"/>
              <a:t>أكل وليد وأسامه 62.5 </a:t>
            </a:r>
            <a:r>
              <a:rPr lang="ar-SA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٪ </a:t>
            </a:r>
            <a:r>
              <a:rPr lang="ar-SA" dirty="0" smtClean="0">
                <a:latin typeface="رموز الرياضيات العربية" panose="02020603050405020304" pitchFamily="18" charset="0"/>
              </a:rPr>
              <a:t>من الفطيرة ، فما الكسر </a:t>
            </a:r>
            <a:r>
              <a:rPr lang="ar-SA" dirty="0" err="1" smtClean="0">
                <a:latin typeface="رموز الرياضيات العربية" panose="02020603050405020304" pitchFamily="18" charset="0"/>
              </a:rPr>
              <a:t>الإعتيادي</a:t>
            </a:r>
            <a:r>
              <a:rPr lang="ar-SA" dirty="0" smtClean="0">
                <a:latin typeface="رموز الرياضيات العربية" panose="02020603050405020304" pitchFamily="18" charset="0"/>
              </a:rPr>
              <a:t> الذي يمثل الجزء المأكول ؟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52694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201" y="1226793"/>
            <a:ext cx="2148394" cy="638712"/>
          </a:xfrm>
          <a:prstGeom prst="rect">
            <a:avLst/>
          </a:prstGeom>
        </p:spPr>
      </p:pic>
      <p:pic>
        <p:nvPicPr>
          <p:cNvPr id="13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95" y="804643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803" y="-740038"/>
            <a:ext cx="4146163" cy="8445257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 rot="20520887">
            <a:off x="2575822" y="1135456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179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1781" y="2295297"/>
            <a:ext cx="6486206" cy="719138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3855765" y="3234924"/>
            <a:ext cx="5891397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......................................................................................................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4461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49262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001" y="1169888"/>
            <a:ext cx="1440135" cy="1080101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5122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45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981679" y="1367178"/>
            <a:ext cx="1234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التقويم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6995" y="-817726"/>
            <a:ext cx="3616667" cy="8908476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3338949" y="3585751"/>
            <a:ext cx="598072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ar-SA" dirty="0"/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90" y="120979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57117" y="1540610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179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896491" y="2627430"/>
            <a:ext cx="65947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39 </a:t>
            </a:r>
            <a:r>
              <a:rPr lang="ar-SA" dirty="0" smtClean="0"/>
              <a:t>) </a:t>
            </a:r>
            <a:r>
              <a:rPr lang="ar-SA" dirty="0" smtClean="0"/>
              <a:t>صمم طالب مخططا لحديقة مدرسته المستطيلة الشكل وفق مقياس الرسم 1 سم = 80 سم ، إذا كان الطول الفعلي للحديقة 12 متراً ، فما طولها على المخطط ؟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1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8703493" y="1367178"/>
            <a:ext cx="1204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الواجب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82" y="1937581"/>
            <a:ext cx="7476914" cy="3933103"/>
          </a:xfrm>
          <a:prstGeom prst="rect">
            <a:avLst/>
          </a:prstGeom>
        </p:spPr>
      </p:pic>
      <p:pic>
        <p:nvPicPr>
          <p:cNvPr id="8196" name="Picture 4" descr="https://i.pinimg.com/564x/38/4c/9f/384c9fcc633098ac38d10ce71e78b807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7" y="2241441"/>
            <a:ext cx="1033056" cy="10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853766"/>
            <a:ext cx="1148232" cy="1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469545"/>
              </p:ext>
            </p:extLst>
          </p:nvPr>
        </p:nvGraphicFramePr>
        <p:xfrm>
          <a:off x="2334127" y="2087381"/>
          <a:ext cx="8127999" cy="31673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245049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761081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20419815"/>
                    </a:ext>
                  </a:extLst>
                </a:gridCol>
              </a:tblGrid>
              <a:tr h="334178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أعرف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أريد أن أعرف ؟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تعلمت ؟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3029"/>
                  </a:ext>
                </a:extLst>
              </a:tr>
              <a:tr h="2801605">
                <a:tc>
                  <a:txBody>
                    <a:bodyPr/>
                    <a:lstStyle/>
                    <a:p>
                      <a:pPr rtl="1"/>
                      <a:endParaRPr lang="ar-SA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40388"/>
                  </a:ext>
                </a:extLst>
              </a:tr>
            </a:tbl>
          </a:graphicData>
        </a:graphic>
      </p:graphicFrame>
      <p:pic>
        <p:nvPicPr>
          <p:cNvPr id="1026" name="Picture 2" descr="https://i.pinimg.com/564x/29/b6/f0/29b6f083fe87f21abd685718761a233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858614"/>
            <a:ext cx="3172690" cy="11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561702" y="1180098"/>
            <a:ext cx="1705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جدول التعلم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82332" y="1325575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2463" y="1051692"/>
            <a:ext cx="1419734" cy="72435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1110" y="1988511"/>
            <a:ext cx="6337037" cy="316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49" y="98685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382332" y="1325575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2463" y="1051692"/>
            <a:ext cx="1419734" cy="7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86176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32385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81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62" y="712357"/>
            <a:ext cx="8553639" cy="5275277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3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825682" y="1200883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4" descr="يحتوي هذا على صورة لـ: {{ pinTitle }}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71" y="1266355"/>
            <a:ext cx="4028439" cy="269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4249" y="1620982"/>
            <a:ext cx="1785333" cy="193705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7759" y="3731226"/>
            <a:ext cx="6644051" cy="13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1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81" y="389192"/>
            <a:ext cx="4078318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23" y="978116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552718" y="1305032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175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7981" y="700090"/>
            <a:ext cx="3422938" cy="651163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869" y="1795722"/>
            <a:ext cx="3084186" cy="29096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7010" y="2624693"/>
            <a:ext cx="4699256" cy="27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26" y="954592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36" y="102696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025808" y="1357215"/>
            <a:ext cx="10919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</a:t>
            </a:r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176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الكسور والنسب المئوية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195125" y="1671749"/>
            <a:ext cx="5047339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اكتب كل نسبة مئوية مما يأتي على صورة كسر اعتيادي في أبسط صورة :</a:t>
            </a:r>
            <a:endParaRPr lang="ar-SA" sz="2000" b="1" dirty="0"/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7367" y="99672"/>
            <a:ext cx="3237193" cy="7850548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6314544" y="2781220"/>
            <a:ext cx="3255818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أ ) </a:t>
            </a:r>
            <a:r>
              <a:rPr lang="ar-SA" dirty="0" smtClean="0"/>
              <a:t>150 </a:t>
            </a:r>
            <a:r>
              <a:rPr lang="ar-SA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٪ </a:t>
            </a:r>
            <a:endParaRPr lang="ar-SA" dirty="0" smtClean="0"/>
          </a:p>
          <a:p>
            <a:r>
              <a:rPr lang="ar-SA" dirty="0" smtClean="0"/>
              <a:t>.....................................................................................................................................................................</a:t>
            </a:r>
            <a:endParaRPr lang="ar-SA" dirty="0" smtClean="0"/>
          </a:p>
          <a:p>
            <a:endParaRPr lang="ar-SA" dirty="0"/>
          </a:p>
          <a:p>
            <a:r>
              <a:rPr lang="ar-SA" dirty="0" smtClean="0"/>
              <a:t>ب ) </a:t>
            </a:r>
            <a:r>
              <a:rPr lang="ar-SA" dirty="0" smtClean="0"/>
              <a:t>17.5 </a:t>
            </a:r>
            <a:r>
              <a:rPr lang="ar-SA" dirty="0" smtClean="0"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٪ </a:t>
            </a:r>
            <a:endParaRPr lang="ar-SA" dirty="0" smtClean="0"/>
          </a:p>
          <a:p>
            <a:r>
              <a:rPr lang="ar-SA" dirty="0" smtClean="0"/>
              <a:t>.....................................................................................................................................................................</a:t>
            </a:r>
            <a:endParaRPr lang="ar-SA" dirty="0"/>
          </a:p>
          <a:p>
            <a:endParaRPr lang="ar-S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مربع نص 18"/>
              <p:cNvSpPr txBox="1"/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ج ) 33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ar-SA" i="1" smtClean="0">
                            <a:latin typeface="Cambria Math" panose="02040503050406030204" pitchFamily="18" charset="0"/>
                          </a:rPr>
                          <m:t>٣</m:t>
                        </m:r>
                      </m:den>
                    </m:f>
                  </m:oMath>
                </a14:m>
                <a:r>
                  <a:rPr lang="ar-SA" dirty="0" smtClean="0"/>
                  <a:t>  </a:t>
                </a:r>
                <a:r>
                  <a:rPr lang="ar-SA" dirty="0" smtClean="0"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٪ </a:t>
                </a:r>
                <a:endParaRPr lang="ar-SA" dirty="0" smtClean="0"/>
              </a:p>
              <a:p>
                <a:r>
                  <a:rPr lang="ar-SA" dirty="0" smtClean="0"/>
                  <a:t>.....................................................................................................................................................................</a:t>
                </a:r>
                <a:endParaRPr lang="ar-SA" dirty="0" smtClean="0"/>
              </a:p>
              <a:p>
                <a:endParaRPr lang="ar-SA" dirty="0"/>
              </a:p>
              <a:p>
                <a:endParaRPr lang="ar-SA" dirty="0"/>
              </a:p>
            </p:txBody>
          </p:sp>
        </mc:Choice>
        <mc:Fallback>
          <p:sp>
            <p:nvSpPr>
              <p:cNvPr id="19" name="مربع نص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022" y="3446237"/>
                <a:ext cx="3255818" cy="1924116"/>
              </a:xfrm>
              <a:prstGeom prst="rect">
                <a:avLst/>
              </a:prstGeom>
              <a:blipFill>
                <a:blip r:embed="rId14"/>
                <a:stretch>
                  <a:fillRect l="-1873" r="-1685" b="-411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رابط مستقيم 6"/>
          <p:cNvCxnSpPr/>
          <p:nvPr/>
        </p:nvCxnSpPr>
        <p:spPr>
          <a:xfrm>
            <a:off x="6300689" y="2606441"/>
            <a:ext cx="0" cy="28193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صورة 2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199" y="1700455"/>
            <a:ext cx="1179068" cy="3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879</Words>
  <Application>Microsoft Office PowerPoint</Application>
  <PresentationFormat>شاشة عريضة</PresentationFormat>
  <Paragraphs>227</Paragraphs>
  <Slides>24</Slides>
  <Notes>24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Arial</vt:lpstr>
      <vt:lpstr>AGA Aladdin Regular</vt:lpstr>
      <vt:lpstr>Cambria Math</vt:lpstr>
      <vt:lpstr>Calibri</vt:lpstr>
      <vt:lpstr>رموز الرياضيات العربية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Maher</cp:lastModifiedBy>
  <cp:revision>126</cp:revision>
  <dcterms:created xsi:type="dcterms:W3CDTF">2021-05-11T19:30:39Z</dcterms:created>
  <dcterms:modified xsi:type="dcterms:W3CDTF">2021-11-05T12:33:08Z</dcterms:modified>
</cp:coreProperties>
</file>