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8" autoAdjust="0"/>
    <p:restoredTop sz="94660"/>
  </p:normalViewPr>
  <p:slideViewPr>
    <p:cSldViewPr snapToGrid="0">
      <p:cViewPr varScale="1">
        <p:scale>
          <a:sx n="66" d="100"/>
          <a:sy n="66" d="100"/>
        </p:scale>
        <p:origin x="67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57C3F-0FB2-4B2E-BA6A-FEEEFF1AF7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57400" y="685801"/>
            <a:ext cx="8115300" cy="3046228"/>
          </a:xfrm>
        </p:spPr>
        <p:txBody>
          <a:bodyPr anchor="b">
            <a:normAutofit/>
          </a:bodyPr>
          <a:lstStyle>
            <a:lvl1pPr algn="ctr">
              <a:defRPr sz="5400" b="0" cap="none" spc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583AE9-1CC1-4572-A6E5-E97F80E476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7400" y="4114800"/>
            <a:ext cx="8115300" cy="2057400"/>
          </a:xfrm>
        </p:spPr>
        <p:txBody>
          <a:bodyPr/>
          <a:lstStyle>
            <a:lvl1pPr marL="0" indent="0" algn="ctr">
              <a:buNone/>
              <a:defRPr sz="24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04DE7C-68AB-403D-B9D8-7398C292C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EA57E-7C1A-457B-A4CD-5DCEB057B502}" type="datetime1">
              <a:rPr lang="en-US" smtClean="0"/>
              <a:t>4/3/2023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003E50-6613-4D86-AA22-43B14E727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069AB5-A56D-471F-9236-EFA981E2E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949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2744C-12E6-455B-B646-2EA92DE0E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D71C4D-C062-4EEE-9A9A-31ADCC5C87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44DC97-C26E-407A-9E29-68C52D547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89749-A4CD-447F-8298-2B7988C91CEA}" type="datetime1">
              <a:rPr lang="en-US" smtClean="0"/>
              <a:t>4/3/2023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2E9353-B771-47FF-975E-72337414E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A5A858-B8B2-4364-A7D0-B2E8FAE0A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436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A6BABE-D80C-4F54-A03C-E1F9EBCA83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285191-EF5B-48BE-AB5D-B7BA4C3D09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FA387A-1231-4FE3-8574-D4331A343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444D3-C0BA-4587-A56C-581AB9F841BE}" type="datetime1">
              <a:rPr lang="en-US" smtClean="0"/>
              <a:t>4/3/2023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F21559-4901-4AD3-ABE7-DF0235457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F6C18E-B751-4E7B-9CD8-1BF44DAB8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527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9B412-EBAB-4569-B3D9-6B346BF83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486900" cy="1371600"/>
          </a:xfrm>
        </p:spPr>
        <p:txBody>
          <a:bodyPr>
            <a:normAutofit/>
          </a:bodyPr>
          <a:lstStyle>
            <a:lvl1pPr algn="l">
              <a:defRPr sz="3200"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E7C8AE-B0F4-404F-BCAD-A14C18E50D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AA9CAD-DAFB-4DE3-9C41-7FD03EA8D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AF2CE-4F37-411C-A3EE-BBBE223265BF}" type="datetime1">
              <a:rPr lang="en-US" smtClean="0"/>
              <a:t>4/3/2023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CE3137-8136-46C5-AC2F-49E5F55E4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1AB6EF-A0B1-4706-AE44-253A6B182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541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02F68-BF19-468D-B422-54B6D189F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77407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CBF7D7-84D4-4A39-B44E-9B029EEB1F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641624"/>
            <a:ext cx="10515600" cy="1448026"/>
          </a:xfrm>
        </p:spPr>
        <p:txBody>
          <a:bodyPr/>
          <a:lstStyle>
            <a:lvl1pPr marL="0" indent="0" algn="ctr">
              <a:buNone/>
              <a:defRPr sz="2400" i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E29709-D243-41E8-89FA-62FA7AEB5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83D4-708C-4BB5-B4FD-30CE9FA12FD5}" type="datetime1">
              <a:rPr lang="en-US" smtClean="0"/>
              <a:t>4/3/2023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AB99C0-DC2A-4133-A10D-D43A1E05B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122EFD-A17E-47F5-8AC9-EFD6D813D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112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C668D-BFBE-4765-A294-8303931B5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6071" y="566278"/>
            <a:ext cx="9512429" cy="965458"/>
          </a:xfrm>
        </p:spPr>
        <p:txBody>
          <a:bodyPr/>
          <a:lstStyle>
            <a:lvl1pPr algn="ctr">
              <a:defRPr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B3C212-F55F-4D0D-BFA7-F00A33CAA1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09758" y="2057400"/>
            <a:ext cx="5031521" cy="4119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54BDD7-2575-4E82-887D-DCAF9EB159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65408" y="2057401"/>
            <a:ext cx="5016834" cy="41195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CAECC8-3C3A-4A5D-AB7A-1F99E5023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239B2-65BC-4C2A-A62B-3EABFE9590E4}" type="datetime1">
              <a:rPr lang="en-US" smtClean="0"/>
              <a:t>4/3/2023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47609B-ACA4-4323-9340-C7DB166D7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409EA3-C5C7-4AC6-956A-DB9A3B4F3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52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0CDE0-7431-4F05-AA47-F10EB46C9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276552" cy="1149350"/>
          </a:xfrm>
        </p:spPr>
        <p:txBody>
          <a:bodyPr>
            <a:normAutofit/>
          </a:bodyPr>
          <a:lstStyle>
            <a:lvl1pPr algn="ctr">
              <a:defRPr sz="3200"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D9FFA7-D3EA-4CB8-A471-94235AD625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5360D2-88E8-43C8-92D1-67AB23BBE2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C768F6-20A1-47A1-90FE-903135EEFD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555EC1-268F-4324-A003-3608AA0D84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55C8E4-FCB8-4E06-9C43-0ACD949A7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05F5A-E4A3-476F-A89E-C2B73F2431E4}" type="datetime1">
              <a:rPr lang="en-US" smtClean="0"/>
              <a:t>4/3/2023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01C005-C973-4D82-942A-334F1D431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FB6186-6570-4DE8-8603-70B0A51DF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528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5ADD3-88C8-4B01-8CC6-808C0E416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634E6A-1390-4101-B78E-759231340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61515-4A26-4F31-9F61-5A10B1FABBFC}" type="datetime1">
              <a:rPr lang="en-US" smtClean="0"/>
              <a:t>4/3/2023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BC7B90-4C99-4653-872A-3572A02DA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B03516-4D31-49D2-9488-33C734A7A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184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0D8488-CF25-431B-A87A-AAF141BD0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DC65-7D1F-4BAB-9695-F7E734143E14}" type="datetime1">
              <a:rPr lang="en-US" smtClean="0"/>
              <a:t>4/3/2023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2F58E5-C92D-4C64-B867-0576B1EAD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216797-ABEC-4FE0-AFDE-36107B967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40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68F2B0-990D-418E-9D10-2464E9866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881131-AFFD-4339-9F30-D408B5105C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7C47F4-7968-4698-8BD3-A583099FAA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12BC6F-3996-4B2B-B8F2-DD3A82CCF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24077-BD55-4036-8E92-6558FDF3B653}" type="datetime1">
              <a:rPr lang="en-US" smtClean="0"/>
              <a:t>4/3/2023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832E66-581A-4CF2-A40A-4E24FAAC4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3B1C89-C625-4618-81A2-FB34E4DA0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079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1486F-443A-4F2D-AB1F-8B1F4C4DE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A21213-E7FB-406A-B8CD-735AAC7AD0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F41A03-500E-49F7-8D99-A1EAFE4D34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91523D-69E9-4EAE-A610-B3A237B75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225F2-7107-4609-BCC2-77C63064A5E8}" type="datetime1">
              <a:rPr lang="en-US" smtClean="0"/>
              <a:t>4/3/2023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DB852F-4134-4AB5-BA87-483B1E1AD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34C5CB-918E-4A09-8222-D36E37B63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767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AA0686-7BAC-45C0-BA30-0D0CBCE5C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486900" cy="1371600"/>
          </a:xfrm>
          <a:prstGeom prst="rect">
            <a:avLst/>
          </a:prstGeom>
        </p:spPr>
        <p:txBody>
          <a:bodyPr lIns="109728" tIns="109728" rIns="109728" bIns="91440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4202DE-82CD-407D-8C68-174B0CBB57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599" y="2254103"/>
            <a:ext cx="9486901" cy="3918098"/>
          </a:xfrm>
          <a:prstGeom prst="rect">
            <a:avLst/>
          </a:prstGeom>
        </p:spPr>
        <p:txBody>
          <a:bodyPr lIns="109728" tIns="109728" rIns="109728" bIns="9144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54AC9D-6E1B-46D3-959F-A068A1EDBD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9800022" y="3223751"/>
            <a:ext cx="4114801" cy="410501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ctr">
              <a:defRPr sz="1200" cap="all" spc="0" baseline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fld id="{D3FE42E8-8B57-452D-A122-4DCE9AC771EF}" type="datetime1">
              <a:rPr lang="en-US" smtClean="0"/>
              <a:t>4/3/2023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FC0015-9EFB-40F8-BC00-AC2483D609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708136" y="3223750"/>
            <a:ext cx="4114800" cy="410501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ctr">
              <a:defRPr sz="1200" cap="none" spc="0" baseline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72C732-0E3E-49E0-A72E-D4C08CB445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16340" y="6356350"/>
            <a:ext cx="871868" cy="365125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r">
              <a:defRPr sz="1200" spc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fld id="{F8E28480-1C08-4458-AD97-0283E6FFD0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029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4000"/>
        </a:lnSpc>
        <a:spcBef>
          <a:spcPts val="1000"/>
        </a:spcBef>
        <a:buSzPct val="70000"/>
        <a:buFont typeface="Arial" panose="020B0604020202020204" pitchFamily="34" charset="0"/>
        <a:buChar char="•"/>
        <a:defRPr sz="2800" kern="1200">
          <a:solidFill>
            <a:schemeClr val="tx2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4000"/>
        </a:lnSpc>
        <a:spcBef>
          <a:spcPts val="500"/>
        </a:spcBef>
        <a:buSzPct val="70000"/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4000"/>
        </a:lnSpc>
        <a:spcBef>
          <a:spcPts val="500"/>
        </a:spcBef>
        <a:buSzPct val="70000"/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4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4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A121316-E4D0-41D7-9C79-9FF8F36D42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صوره بخطوط متعرجة ثلاثية الابعاد">
            <a:extLst>
              <a:ext uri="{FF2B5EF4-FFF2-40B4-BE49-F238E27FC236}">
                <a16:creationId xmlns:a16="http://schemas.microsoft.com/office/drawing/2014/main" id="{67787858-A7F7-C68F-987C-44DBF155761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280" r="9833" b="2"/>
          <a:stretch/>
        </p:blipFill>
        <p:spPr>
          <a:xfrm>
            <a:off x="1" y="10"/>
            <a:ext cx="6096000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07EE0F9E-42CB-4AE4-971C-7BD191D5DC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1AEB967B-31A3-42E3-8382-73443D2640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67600" y="1371601"/>
            <a:ext cx="3390900" cy="4114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عنوان 1">
            <a:extLst>
              <a:ext uri="{FF2B5EF4-FFF2-40B4-BE49-F238E27FC236}">
                <a16:creationId xmlns:a16="http://schemas.microsoft.com/office/drawing/2014/main" id="{9ABD6C63-8ADC-ECFE-5978-B62D42FD63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54536" y="1903335"/>
            <a:ext cx="2550941" cy="1029285"/>
          </a:xfrm>
        </p:spPr>
        <p:txBody>
          <a:bodyPr>
            <a:noAutofit/>
          </a:bodyPr>
          <a:lstStyle/>
          <a:p>
            <a:pPr algn="l"/>
            <a:r>
              <a:rPr lang="en-US" sz="4800" b="1" dirty="0"/>
              <a:t>Unit 13 </a:t>
            </a:r>
            <a:br>
              <a:rPr lang="en-US" sz="4800" b="1" dirty="0"/>
            </a:br>
            <a:r>
              <a:rPr lang="en-US" sz="4800" b="1" dirty="0"/>
              <a:t>page 121</a:t>
            </a:r>
            <a:endParaRPr lang="ar-SA" sz="4800" b="1" dirty="0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7440585C-E086-9500-07A0-B120F1F294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7599" y="4114800"/>
            <a:ext cx="3390901" cy="1029286"/>
          </a:xfrm>
        </p:spPr>
        <p:txBody>
          <a:bodyPr>
            <a:normAutofit/>
          </a:bodyPr>
          <a:lstStyle/>
          <a:p>
            <a:r>
              <a:rPr lang="en-US" b="1" i="0" u="none" strike="noStrike" baseline="0" dirty="0">
                <a:solidFill>
                  <a:srgbClr val="E62600"/>
                </a:solidFill>
                <a:latin typeface="ProximaNova-Extrabld"/>
              </a:rPr>
              <a:t>11 </a:t>
            </a:r>
            <a:r>
              <a:rPr lang="en-US" b="1" i="0" u="none" strike="noStrike" baseline="0" dirty="0">
                <a:solidFill>
                  <a:srgbClr val="000000"/>
                </a:solidFill>
                <a:latin typeface="ProximaNova-Extrabld"/>
              </a:rPr>
              <a:t>Form, Meaning, and Function</a:t>
            </a:r>
            <a:endParaRPr lang="ar-SA" sz="2800" b="1" dirty="0"/>
          </a:p>
        </p:txBody>
      </p:sp>
    </p:spTree>
    <p:extLst>
      <p:ext uri="{BB962C8B-B14F-4D97-AF65-F5344CB8AC3E}">
        <p14:creationId xmlns:p14="http://schemas.microsoft.com/office/powerpoint/2010/main" val="3993470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9CD6474-47AA-4D47-AF35-32FA3089BD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1FEFA6-7D4F-4746-AE64-D4D52FE76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75000"/>
              <a:lumOff val="25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F8DA3CF-9D4B-403A-9AD4-BB177DAB6C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5800" y="685800"/>
            <a:ext cx="10820400" cy="5486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149DEE9-7BBD-D086-C90E-D543213E3C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00940"/>
            <a:ext cx="9486901" cy="35778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 </a:t>
            </a:r>
            <a:endParaRPr lang="ar-SA" dirty="0"/>
          </a:p>
        </p:txBody>
      </p:sp>
      <p:sp>
        <p:nvSpPr>
          <p:cNvPr id="6" name="عنوان 5">
            <a:extLst>
              <a:ext uri="{FF2B5EF4-FFF2-40B4-BE49-F238E27FC236}">
                <a16:creationId xmlns:a16="http://schemas.microsoft.com/office/drawing/2014/main" id="{F2BE6768-8278-5DE4-BE43-C47B0CE34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13" name="صورة 12" descr="صورة تحتوي على نص&#10;&#10;تم إنشاء الوصف تلقائياً">
            <a:extLst>
              <a:ext uri="{FF2B5EF4-FFF2-40B4-BE49-F238E27FC236}">
                <a16:creationId xmlns:a16="http://schemas.microsoft.com/office/drawing/2014/main" id="{703D1D2D-97BD-44A0-1B7C-C246D91C83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655" y="560570"/>
            <a:ext cx="11755345" cy="5736859"/>
          </a:xfrm>
          <a:prstGeom prst="rect">
            <a:avLst/>
          </a:prstGeom>
        </p:spPr>
      </p:pic>
      <p:sp>
        <p:nvSpPr>
          <p:cNvPr id="14" name="شكل بيضاوي 13">
            <a:extLst>
              <a:ext uri="{FF2B5EF4-FFF2-40B4-BE49-F238E27FC236}">
                <a16:creationId xmlns:a16="http://schemas.microsoft.com/office/drawing/2014/main" id="{1CA10608-C22C-3637-F651-16447DEFF45D}"/>
              </a:ext>
            </a:extLst>
          </p:cNvPr>
          <p:cNvSpPr/>
          <p:nvPr/>
        </p:nvSpPr>
        <p:spPr>
          <a:xfrm>
            <a:off x="1371600" y="2075711"/>
            <a:ext cx="1583872" cy="435259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شكل بيضاوي 14">
            <a:extLst>
              <a:ext uri="{FF2B5EF4-FFF2-40B4-BE49-F238E27FC236}">
                <a16:creationId xmlns:a16="http://schemas.microsoft.com/office/drawing/2014/main" id="{30F833AA-1A51-1C1C-5E99-7BA089E25368}"/>
              </a:ext>
            </a:extLst>
          </p:cNvPr>
          <p:cNvSpPr/>
          <p:nvPr/>
        </p:nvSpPr>
        <p:spPr>
          <a:xfrm>
            <a:off x="1333499" y="3256052"/>
            <a:ext cx="1583872" cy="435260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cxnSp>
        <p:nvCxnSpPr>
          <p:cNvPr id="4" name="رابط مستقيم 3">
            <a:extLst>
              <a:ext uri="{FF2B5EF4-FFF2-40B4-BE49-F238E27FC236}">
                <a16:creationId xmlns:a16="http://schemas.microsoft.com/office/drawing/2014/main" id="{CA8486F9-491C-6C08-4843-00B9BA0FDFFE}"/>
              </a:ext>
            </a:extLst>
          </p:cNvPr>
          <p:cNvCxnSpPr/>
          <p:nvPr/>
        </p:nvCxnSpPr>
        <p:spPr>
          <a:xfrm>
            <a:off x="5863771" y="2119422"/>
            <a:ext cx="493485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" name="رابط مستقيم 4">
            <a:extLst>
              <a:ext uri="{FF2B5EF4-FFF2-40B4-BE49-F238E27FC236}">
                <a16:creationId xmlns:a16="http://schemas.microsoft.com/office/drawing/2014/main" id="{4AACF224-8B82-0563-FD19-28378EEB3FF3}"/>
              </a:ext>
            </a:extLst>
          </p:cNvPr>
          <p:cNvCxnSpPr/>
          <p:nvPr/>
        </p:nvCxnSpPr>
        <p:spPr>
          <a:xfrm>
            <a:off x="6799942" y="2119590"/>
            <a:ext cx="493485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رابط مستقيم 6">
            <a:extLst>
              <a:ext uri="{FF2B5EF4-FFF2-40B4-BE49-F238E27FC236}">
                <a16:creationId xmlns:a16="http://schemas.microsoft.com/office/drawing/2014/main" id="{D8FD90F1-0B75-1084-8E67-419AA3592907}"/>
              </a:ext>
            </a:extLst>
          </p:cNvPr>
          <p:cNvCxnSpPr>
            <a:cxnSpLocks/>
          </p:cNvCxnSpPr>
          <p:nvPr/>
        </p:nvCxnSpPr>
        <p:spPr>
          <a:xfrm>
            <a:off x="3889829" y="3897590"/>
            <a:ext cx="4049485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رابط كسهم مستقيم 17">
            <a:extLst>
              <a:ext uri="{FF2B5EF4-FFF2-40B4-BE49-F238E27FC236}">
                <a16:creationId xmlns:a16="http://schemas.microsoft.com/office/drawing/2014/main" id="{072BB137-21F5-57A3-19F3-C4E8D8B9CC09}"/>
              </a:ext>
            </a:extLst>
          </p:cNvPr>
          <p:cNvCxnSpPr>
            <a:cxnSpLocks/>
          </p:cNvCxnSpPr>
          <p:nvPr/>
        </p:nvCxnSpPr>
        <p:spPr>
          <a:xfrm>
            <a:off x="810078" y="4005943"/>
            <a:ext cx="960665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رابط كسهم مستقيم 20">
            <a:extLst>
              <a:ext uri="{FF2B5EF4-FFF2-40B4-BE49-F238E27FC236}">
                <a16:creationId xmlns:a16="http://schemas.microsoft.com/office/drawing/2014/main" id="{F615E224-A2EB-3039-7AAA-071BB63FF20A}"/>
              </a:ext>
            </a:extLst>
          </p:cNvPr>
          <p:cNvCxnSpPr>
            <a:cxnSpLocks/>
          </p:cNvCxnSpPr>
          <p:nvPr/>
        </p:nvCxnSpPr>
        <p:spPr>
          <a:xfrm>
            <a:off x="738415" y="4283230"/>
            <a:ext cx="1084943" cy="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رابط كسهم مستقيم 21">
            <a:extLst>
              <a:ext uri="{FF2B5EF4-FFF2-40B4-BE49-F238E27FC236}">
                <a16:creationId xmlns:a16="http://schemas.microsoft.com/office/drawing/2014/main" id="{654523B6-A125-811D-FEFB-3DDEE4E822B1}"/>
              </a:ext>
            </a:extLst>
          </p:cNvPr>
          <p:cNvCxnSpPr>
            <a:cxnSpLocks/>
          </p:cNvCxnSpPr>
          <p:nvPr/>
        </p:nvCxnSpPr>
        <p:spPr>
          <a:xfrm>
            <a:off x="731158" y="4501536"/>
            <a:ext cx="1084943" cy="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رابط كسهم مستقيم 22">
            <a:extLst>
              <a:ext uri="{FF2B5EF4-FFF2-40B4-BE49-F238E27FC236}">
                <a16:creationId xmlns:a16="http://schemas.microsoft.com/office/drawing/2014/main" id="{6E576D98-90CD-829D-17B6-48AB46D4AA57}"/>
              </a:ext>
            </a:extLst>
          </p:cNvPr>
          <p:cNvCxnSpPr>
            <a:cxnSpLocks/>
          </p:cNvCxnSpPr>
          <p:nvPr/>
        </p:nvCxnSpPr>
        <p:spPr>
          <a:xfrm>
            <a:off x="693057" y="4746424"/>
            <a:ext cx="1084943" cy="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رابط كسهم مستقيم 23">
            <a:extLst>
              <a:ext uri="{FF2B5EF4-FFF2-40B4-BE49-F238E27FC236}">
                <a16:creationId xmlns:a16="http://schemas.microsoft.com/office/drawing/2014/main" id="{173A17EB-2154-0E46-CF56-9C0C38285C83}"/>
              </a:ext>
            </a:extLst>
          </p:cNvPr>
          <p:cNvCxnSpPr>
            <a:cxnSpLocks/>
          </p:cNvCxnSpPr>
          <p:nvPr/>
        </p:nvCxnSpPr>
        <p:spPr>
          <a:xfrm>
            <a:off x="685799" y="5026709"/>
            <a:ext cx="1084943" cy="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8191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thruBlk="1" dir="r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066A3E5-BFAE-22FB-A688-D47D56D4C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6971" y="527959"/>
            <a:ext cx="5573486" cy="885371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>
                <a:solidFill>
                  <a:srgbClr val="FFFF00"/>
                </a:solidFill>
              </a:rPr>
              <a:t>Present facts </a:t>
            </a:r>
            <a:endParaRPr lang="ar-SA" sz="5400" b="1" dirty="0">
              <a:solidFill>
                <a:srgbClr val="FFFF00"/>
              </a:solidFill>
            </a:endParaRP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745D6404-C007-1F59-78E9-A06B83DA66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44" y="1683657"/>
            <a:ext cx="11858170" cy="5050972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ar-SA" dirty="0"/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16AE42C4-C5BE-B9E4-BE87-FD55584A0E68}"/>
              </a:ext>
            </a:extLst>
          </p:cNvPr>
          <p:cNvSpPr/>
          <p:nvPr/>
        </p:nvSpPr>
        <p:spPr>
          <a:xfrm>
            <a:off x="2706917" y="2177143"/>
            <a:ext cx="9122225" cy="98697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6000" b="1" dirty="0">
                <a:solidFill>
                  <a:schemeClr val="tx1"/>
                </a:solidFill>
              </a:rPr>
              <a:t>To talk about </a:t>
            </a:r>
            <a:r>
              <a:rPr lang="en-US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causes</a:t>
            </a:r>
            <a:r>
              <a:rPr lang="en-US" sz="6000" b="1" dirty="0">
                <a:solidFill>
                  <a:schemeClr val="tx1"/>
                </a:solidFill>
              </a:rPr>
              <a:t> and </a:t>
            </a:r>
            <a:r>
              <a:rPr lang="en-US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results</a:t>
            </a:r>
            <a:r>
              <a:rPr lang="en-US" sz="6000" b="1" dirty="0">
                <a:solidFill>
                  <a:schemeClr val="tx1"/>
                </a:solidFill>
              </a:rPr>
              <a:t> 	</a:t>
            </a:r>
          </a:p>
        </p:txBody>
      </p:sp>
      <p:sp>
        <p:nvSpPr>
          <p:cNvPr id="5" name="شكل بيضاوي 4">
            <a:extLst>
              <a:ext uri="{FF2B5EF4-FFF2-40B4-BE49-F238E27FC236}">
                <a16:creationId xmlns:a16="http://schemas.microsoft.com/office/drawing/2014/main" id="{629905ED-FEA3-AAF4-5ADC-6D4318E19B0B}"/>
              </a:ext>
            </a:extLst>
          </p:cNvPr>
          <p:cNvSpPr/>
          <p:nvPr/>
        </p:nvSpPr>
        <p:spPr>
          <a:xfrm>
            <a:off x="145144" y="1468665"/>
            <a:ext cx="2431144" cy="1132114"/>
          </a:xfrm>
          <a:prstGeom prst="ellipse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5400" b="1" dirty="0"/>
              <a:t>Usage</a:t>
            </a:r>
            <a:r>
              <a:rPr lang="en-US" dirty="0"/>
              <a:t> </a:t>
            </a:r>
            <a:endParaRPr lang="ar-SA" dirty="0"/>
          </a:p>
        </p:txBody>
      </p:sp>
      <p:sp>
        <p:nvSpPr>
          <p:cNvPr id="6" name="شكل بيضاوي 5">
            <a:extLst>
              <a:ext uri="{FF2B5EF4-FFF2-40B4-BE49-F238E27FC236}">
                <a16:creationId xmlns:a16="http://schemas.microsoft.com/office/drawing/2014/main" id="{389B8221-E3DD-026A-65B9-F090F48B068E}"/>
              </a:ext>
            </a:extLst>
          </p:cNvPr>
          <p:cNvSpPr/>
          <p:nvPr/>
        </p:nvSpPr>
        <p:spPr>
          <a:xfrm>
            <a:off x="188686" y="3656690"/>
            <a:ext cx="2431144" cy="1088573"/>
          </a:xfrm>
          <a:prstGeom prst="ellipse">
            <a:avLst/>
          </a:prstGeom>
          <a:blipFill>
            <a:blip r:embed="rId2"/>
            <a:tile tx="0" ty="0" sx="100000" sy="100000" flip="none" algn="tl"/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6600" b="1" dirty="0"/>
              <a:t>Form </a:t>
            </a:r>
            <a:r>
              <a:rPr lang="en-US" sz="2400" dirty="0"/>
              <a:t> </a:t>
            </a:r>
            <a:endParaRPr lang="ar-SA" sz="2400" dirty="0"/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9A87DAC1-4BB1-BFFB-CB93-A39635001F8E}"/>
              </a:ext>
            </a:extLst>
          </p:cNvPr>
          <p:cNvSpPr/>
          <p:nvPr/>
        </p:nvSpPr>
        <p:spPr>
          <a:xfrm>
            <a:off x="493487" y="4927595"/>
            <a:ext cx="11437256" cy="158205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5400" b="1" dirty="0"/>
              <a:t> </a:t>
            </a:r>
            <a:r>
              <a:rPr lang="en-US" sz="5400" b="1" dirty="0">
                <a:solidFill>
                  <a:srgbClr val="FF0000"/>
                </a:solidFill>
              </a:rPr>
              <a:t>If </a:t>
            </a:r>
            <a:r>
              <a:rPr lang="en-US" sz="5400" b="1" dirty="0"/>
              <a:t>+ </a:t>
            </a:r>
            <a:r>
              <a:rPr lang="en-US" sz="5400" b="1" dirty="0">
                <a:solidFill>
                  <a:srgbClr val="0070C0"/>
                </a:solidFill>
              </a:rPr>
              <a:t>present simple</a:t>
            </a:r>
            <a:r>
              <a:rPr lang="en-US" sz="5400" b="1" dirty="0">
                <a:solidFill>
                  <a:srgbClr val="FF0000"/>
                </a:solidFill>
              </a:rPr>
              <a:t>,</a:t>
            </a:r>
            <a:r>
              <a:rPr lang="en-US" sz="5400" b="1" dirty="0"/>
              <a:t> + </a:t>
            </a:r>
            <a:r>
              <a:rPr lang="en-US" sz="5400" b="1" dirty="0">
                <a:solidFill>
                  <a:srgbClr val="0070C0"/>
                </a:solidFill>
              </a:rPr>
              <a:t>present simple</a:t>
            </a:r>
          </a:p>
          <a:p>
            <a:pPr algn="ctr"/>
            <a:r>
              <a:rPr lang="en-US" sz="5400" b="1" dirty="0">
                <a:solidFill>
                  <a:srgbClr val="0070C0"/>
                </a:solidFill>
              </a:rPr>
              <a:t>Present simple </a:t>
            </a:r>
            <a:r>
              <a:rPr lang="en-US" sz="5400" b="1" dirty="0"/>
              <a:t>+ </a:t>
            </a:r>
            <a:r>
              <a:rPr lang="en-US" sz="5400" b="1" dirty="0">
                <a:solidFill>
                  <a:srgbClr val="FF0000"/>
                </a:solidFill>
              </a:rPr>
              <a:t>if </a:t>
            </a:r>
            <a:r>
              <a:rPr lang="en-US" sz="5400" b="1" dirty="0"/>
              <a:t>+ </a:t>
            </a:r>
            <a:r>
              <a:rPr lang="en-US" sz="5400" b="1" dirty="0">
                <a:solidFill>
                  <a:srgbClr val="0070C0"/>
                </a:solidFill>
              </a:rPr>
              <a:t>present simple  </a:t>
            </a:r>
            <a:endParaRPr lang="ar-SA" sz="5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2499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34DB590-13FD-C2D9-2960-E1D202799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2550" y="551543"/>
            <a:ext cx="9486900" cy="638629"/>
          </a:xfrm>
        </p:spPr>
        <p:txBody>
          <a:bodyPr>
            <a:noAutofit/>
          </a:bodyPr>
          <a:lstStyle/>
          <a:p>
            <a:pPr algn="ctr"/>
            <a:r>
              <a:rPr lang="en-US" sz="6600" b="1" u="sng" dirty="0"/>
              <a:t>Examples </a:t>
            </a:r>
            <a:endParaRPr lang="ar-SA" sz="6600" b="1" u="sng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277A7CF-5DCF-A42D-D65C-7804633AE7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257" y="1828800"/>
            <a:ext cx="11509829" cy="4818743"/>
          </a:xfrm>
        </p:spPr>
        <p:txBody>
          <a:bodyPr/>
          <a:lstStyle/>
          <a:p>
            <a:pPr marL="0" indent="0">
              <a:buNone/>
            </a:pPr>
            <a:r>
              <a:rPr lang="en-US" sz="6000" b="1" dirty="0"/>
              <a:t>(1) </a:t>
            </a:r>
            <a:r>
              <a:rPr lang="en-US" sz="6000" b="1" dirty="0">
                <a:solidFill>
                  <a:srgbClr val="FF0000"/>
                </a:solidFill>
              </a:rPr>
              <a:t>If </a:t>
            </a:r>
            <a:r>
              <a:rPr lang="en-US" sz="6000" b="1" dirty="0"/>
              <a:t>you </a:t>
            </a:r>
            <a:r>
              <a:rPr lang="en-US" sz="6000" b="1" dirty="0">
                <a:solidFill>
                  <a:srgbClr val="0070C0"/>
                </a:solidFill>
              </a:rPr>
              <a:t>freeze</a:t>
            </a:r>
            <a:r>
              <a:rPr lang="en-US" sz="6000" b="1" dirty="0"/>
              <a:t> water</a:t>
            </a:r>
            <a:r>
              <a:rPr lang="en-US" sz="6000" b="1" dirty="0">
                <a:solidFill>
                  <a:srgbClr val="FF0000"/>
                </a:solidFill>
              </a:rPr>
              <a:t>,</a:t>
            </a:r>
            <a:r>
              <a:rPr lang="en-US" sz="6000" b="1" dirty="0"/>
              <a:t> it </a:t>
            </a:r>
            <a:r>
              <a:rPr lang="en-US" sz="6000" b="1" dirty="0">
                <a:solidFill>
                  <a:srgbClr val="0070C0"/>
                </a:solidFill>
              </a:rPr>
              <a:t>becomes</a:t>
            </a:r>
            <a:r>
              <a:rPr lang="en-US" sz="6000" b="1" dirty="0"/>
              <a:t> a solid. </a:t>
            </a:r>
          </a:p>
          <a:p>
            <a:pPr marL="0" indent="0">
              <a:buNone/>
            </a:pPr>
            <a:r>
              <a:rPr lang="en-US" sz="6000" b="1" dirty="0">
                <a:solidFill>
                  <a:schemeClr val="accent3"/>
                </a:solidFill>
              </a:rPr>
              <a:t>It becomes </a:t>
            </a:r>
            <a:r>
              <a:rPr lang="en-US" sz="6000" b="1" dirty="0"/>
              <a:t>a solid </a:t>
            </a:r>
            <a:r>
              <a:rPr lang="en-US" sz="6000" b="1" dirty="0">
                <a:solidFill>
                  <a:srgbClr val="FF0000"/>
                </a:solidFill>
              </a:rPr>
              <a:t>if </a:t>
            </a:r>
            <a:r>
              <a:rPr lang="en-US" sz="6000" b="1" dirty="0"/>
              <a:t>you </a:t>
            </a:r>
            <a:r>
              <a:rPr lang="en-US" sz="6000" b="1" dirty="0">
                <a:solidFill>
                  <a:schemeClr val="accent3"/>
                </a:solidFill>
              </a:rPr>
              <a:t>freeze</a:t>
            </a:r>
            <a:r>
              <a:rPr lang="en-US" sz="6000" b="1" dirty="0"/>
              <a:t> water.</a:t>
            </a:r>
          </a:p>
          <a:p>
            <a:pPr marL="0" indent="0">
              <a:buNone/>
            </a:pPr>
            <a:r>
              <a:rPr lang="en-US" sz="6000" b="1" dirty="0"/>
              <a:t>(2) </a:t>
            </a:r>
            <a:r>
              <a:rPr lang="en-US" sz="6000" b="1" dirty="0">
                <a:solidFill>
                  <a:srgbClr val="FF0000"/>
                </a:solidFill>
              </a:rPr>
              <a:t>If </a:t>
            </a:r>
            <a:r>
              <a:rPr lang="en-US" sz="6000" b="1" dirty="0"/>
              <a:t>you </a:t>
            </a:r>
            <a:r>
              <a:rPr lang="en-US" sz="6000" b="1" dirty="0">
                <a:solidFill>
                  <a:srgbClr val="0070C0"/>
                </a:solidFill>
              </a:rPr>
              <a:t>touch</a:t>
            </a:r>
            <a:r>
              <a:rPr lang="en-US" sz="6000" b="1" dirty="0"/>
              <a:t> a fire</a:t>
            </a:r>
            <a:r>
              <a:rPr lang="en-US" sz="6000" b="1" dirty="0">
                <a:solidFill>
                  <a:srgbClr val="FF0000"/>
                </a:solidFill>
              </a:rPr>
              <a:t>,</a:t>
            </a:r>
            <a:r>
              <a:rPr lang="en-US" sz="6000" b="1" dirty="0"/>
              <a:t> you </a:t>
            </a:r>
            <a:r>
              <a:rPr lang="en-US" sz="6000" b="1" dirty="0">
                <a:solidFill>
                  <a:srgbClr val="0070C0"/>
                </a:solidFill>
              </a:rPr>
              <a:t>get</a:t>
            </a:r>
            <a:r>
              <a:rPr lang="en-US" sz="6000" b="1" dirty="0"/>
              <a:t> burned.</a:t>
            </a:r>
          </a:p>
          <a:p>
            <a:pPr marL="0" indent="0">
              <a:buNone/>
            </a:pPr>
            <a:r>
              <a:rPr lang="en-US" sz="6000" b="1" dirty="0"/>
              <a:t>You </a:t>
            </a:r>
            <a:r>
              <a:rPr lang="en-US" sz="6000" b="1" dirty="0">
                <a:solidFill>
                  <a:srgbClr val="0070C0"/>
                </a:solidFill>
              </a:rPr>
              <a:t>get</a:t>
            </a:r>
            <a:r>
              <a:rPr lang="en-US" sz="6000" b="1" dirty="0"/>
              <a:t> burned </a:t>
            </a:r>
            <a:r>
              <a:rPr lang="en-US" sz="6000" b="1" dirty="0">
                <a:solidFill>
                  <a:srgbClr val="FF0000"/>
                </a:solidFill>
              </a:rPr>
              <a:t>if</a:t>
            </a:r>
            <a:r>
              <a:rPr lang="en-US" sz="6000" b="1" dirty="0"/>
              <a:t> you </a:t>
            </a:r>
            <a:r>
              <a:rPr lang="en-US" sz="6000" b="1" dirty="0">
                <a:solidFill>
                  <a:schemeClr val="accent3"/>
                </a:solidFill>
              </a:rPr>
              <a:t>touch</a:t>
            </a:r>
            <a:r>
              <a:rPr lang="en-US" sz="6000" b="1" dirty="0"/>
              <a:t> a fire.</a:t>
            </a:r>
          </a:p>
          <a:p>
            <a:pPr marL="0" indent="0">
              <a:buNone/>
            </a:pPr>
            <a:endParaRPr lang="en-US" sz="6000" b="1" dirty="0"/>
          </a:p>
          <a:p>
            <a:pPr marL="0" indent="0">
              <a:buNone/>
            </a:pPr>
            <a:br>
              <a:rPr lang="en-US" sz="6000" dirty="0"/>
            </a:br>
            <a:endParaRPr lang="en-US" sz="6000" dirty="0"/>
          </a:p>
        </p:txBody>
      </p:sp>
      <p:sp>
        <p:nvSpPr>
          <p:cNvPr id="4" name="شكل بيضاوي 3">
            <a:extLst>
              <a:ext uri="{FF2B5EF4-FFF2-40B4-BE49-F238E27FC236}">
                <a16:creationId xmlns:a16="http://schemas.microsoft.com/office/drawing/2014/main" id="{A47E6F46-5B34-A33E-475A-18FB94FD5180}"/>
              </a:ext>
            </a:extLst>
          </p:cNvPr>
          <p:cNvSpPr/>
          <p:nvPr/>
        </p:nvSpPr>
        <p:spPr>
          <a:xfrm>
            <a:off x="943429" y="1190172"/>
            <a:ext cx="2307771" cy="95794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Conditional</a:t>
            </a:r>
            <a:endParaRPr lang="ar-SA" sz="3200" b="1" dirty="0">
              <a:solidFill>
                <a:schemeClr val="bg1"/>
              </a:solidFill>
            </a:endParaRPr>
          </a:p>
        </p:txBody>
      </p:sp>
      <p:sp>
        <p:nvSpPr>
          <p:cNvPr id="5" name="شكل بيضاوي 4">
            <a:extLst>
              <a:ext uri="{FF2B5EF4-FFF2-40B4-BE49-F238E27FC236}">
                <a16:creationId xmlns:a16="http://schemas.microsoft.com/office/drawing/2014/main" id="{17C9AEFA-1F5E-4B3D-DBE3-1CF807AE3AFC}"/>
              </a:ext>
            </a:extLst>
          </p:cNvPr>
          <p:cNvSpPr/>
          <p:nvPr/>
        </p:nvSpPr>
        <p:spPr>
          <a:xfrm>
            <a:off x="5377544" y="1219201"/>
            <a:ext cx="2307771" cy="95794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Result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endParaRPr lang="ar-SA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4362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487128A-7E65-C053-C7F3-68B7C2EB0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9600" y="420914"/>
            <a:ext cx="6299200" cy="885372"/>
          </a:xfrm>
        </p:spPr>
        <p:txBody>
          <a:bodyPr>
            <a:noAutofit/>
          </a:bodyPr>
          <a:lstStyle/>
          <a:p>
            <a:pPr algn="ctr"/>
            <a:r>
              <a:rPr lang="en-US" sz="5400" b="1" i="0" u="sng" strike="noStrike" baseline="0" dirty="0">
                <a:solidFill>
                  <a:schemeClr val="tx1"/>
                </a:solidFill>
                <a:latin typeface="ProximaNova-Bold"/>
              </a:rPr>
              <a:t>Future Facts</a:t>
            </a:r>
            <a:endParaRPr lang="ar-SA" sz="5400" u="sng" dirty="0">
              <a:solidFill>
                <a:schemeClr val="tx1"/>
              </a:solidFill>
            </a:endParaRP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470FE44-3C84-F412-4EAF-B86994EEEA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4114" y="1451429"/>
            <a:ext cx="11088915" cy="4720772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</a:t>
            </a:r>
            <a:endParaRPr lang="ar-SA" dirty="0"/>
          </a:p>
        </p:txBody>
      </p:sp>
      <p:sp>
        <p:nvSpPr>
          <p:cNvPr id="4" name="شكل بيضاوي 3">
            <a:extLst>
              <a:ext uri="{FF2B5EF4-FFF2-40B4-BE49-F238E27FC236}">
                <a16:creationId xmlns:a16="http://schemas.microsoft.com/office/drawing/2014/main" id="{0B9C78C4-3A70-02F5-C22B-E83B70D4660B}"/>
              </a:ext>
            </a:extLst>
          </p:cNvPr>
          <p:cNvSpPr/>
          <p:nvPr/>
        </p:nvSpPr>
        <p:spPr>
          <a:xfrm>
            <a:off x="624114" y="1306286"/>
            <a:ext cx="2431144" cy="1088573"/>
          </a:xfrm>
          <a:prstGeom prst="ellipse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6600" b="1" dirty="0"/>
              <a:t>Form </a:t>
            </a:r>
            <a:r>
              <a:rPr lang="en-US" sz="2400" dirty="0"/>
              <a:t> </a:t>
            </a:r>
            <a:endParaRPr lang="ar-SA" sz="2400" dirty="0"/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D04B3115-6262-EDF4-95F8-754EB541856B}"/>
              </a:ext>
            </a:extLst>
          </p:cNvPr>
          <p:cNvSpPr/>
          <p:nvPr/>
        </p:nvSpPr>
        <p:spPr>
          <a:xfrm>
            <a:off x="1119414" y="2899229"/>
            <a:ext cx="9953171" cy="182517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5400" b="1" dirty="0"/>
              <a:t> </a:t>
            </a:r>
            <a:r>
              <a:rPr lang="en-US" sz="5400" b="1" dirty="0">
                <a:solidFill>
                  <a:srgbClr val="FF0000"/>
                </a:solidFill>
              </a:rPr>
              <a:t>If </a:t>
            </a:r>
            <a:r>
              <a:rPr lang="en-US" sz="5400" b="1" dirty="0"/>
              <a:t>+ </a:t>
            </a:r>
            <a:r>
              <a:rPr lang="en-US" sz="5400" b="1" dirty="0">
                <a:solidFill>
                  <a:srgbClr val="0070C0"/>
                </a:solidFill>
              </a:rPr>
              <a:t>present simple</a:t>
            </a:r>
            <a:r>
              <a:rPr lang="en-US" sz="5400" b="1" dirty="0">
                <a:solidFill>
                  <a:srgbClr val="FF0000"/>
                </a:solidFill>
              </a:rPr>
              <a:t>,</a:t>
            </a:r>
            <a:r>
              <a:rPr lang="en-US" sz="5400" b="1" dirty="0"/>
              <a:t> + </a:t>
            </a:r>
            <a:r>
              <a:rPr lang="en-US" sz="5400" b="1" dirty="0">
                <a:solidFill>
                  <a:srgbClr val="0070C0"/>
                </a:solidFill>
              </a:rPr>
              <a:t>future simple “ </a:t>
            </a:r>
            <a:r>
              <a:rPr lang="en-US" sz="5400" b="1" dirty="0">
                <a:solidFill>
                  <a:schemeClr val="tx1"/>
                </a:solidFill>
              </a:rPr>
              <a:t>will + V”</a:t>
            </a:r>
          </a:p>
          <a:p>
            <a:pPr algn="ctr"/>
            <a:r>
              <a:rPr lang="en-US" sz="5400" b="1" dirty="0"/>
              <a:t> </a:t>
            </a:r>
            <a:r>
              <a:rPr lang="en-US" sz="5400" b="1" dirty="0">
                <a:solidFill>
                  <a:srgbClr val="0070C0"/>
                </a:solidFill>
              </a:rPr>
              <a:t>future simple </a:t>
            </a:r>
            <a:r>
              <a:rPr lang="en-US" sz="5400" b="1" dirty="0"/>
              <a:t>“ will + V” </a:t>
            </a:r>
            <a:r>
              <a:rPr lang="en-US" sz="5400" b="1" dirty="0">
                <a:solidFill>
                  <a:srgbClr val="FF0000"/>
                </a:solidFill>
              </a:rPr>
              <a:t>if </a:t>
            </a:r>
            <a:r>
              <a:rPr lang="en-US" sz="5400" b="1" dirty="0"/>
              <a:t>+ </a:t>
            </a:r>
            <a:r>
              <a:rPr lang="en-US" sz="5400" b="1" dirty="0">
                <a:solidFill>
                  <a:srgbClr val="0070C0"/>
                </a:solidFill>
              </a:rPr>
              <a:t>present simple  </a:t>
            </a:r>
            <a:endParaRPr lang="ar-SA" sz="5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1523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487128A-7E65-C053-C7F3-68B7C2EB0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9600" y="420914"/>
            <a:ext cx="6299200" cy="885372"/>
          </a:xfrm>
        </p:spPr>
        <p:txBody>
          <a:bodyPr>
            <a:noAutofit/>
          </a:bodyPr>
          <a:lstStyle/>
          <a:p>
            <a:pPr algn="ctr"/>
            <a:r>
              <a:rPr lang="en-US" sz="5400" b="1" i="0" u="sng" strike="noStrike" baseline="0" dirty="0">
                <a:solidFill>
                  <a:schemeClr val="tx1"/>
                </a:solidFill>
                <a:latin typeface="ProximaNova-Bold"/>
              </a:rPr>
              <a:t>Exa</a:t>
            </a:r>
            <a:r>
              <a:rPr lang="en-US" sz="5400" b="1" u="sng" dirty="0">
                <a:solidFill>
                  <a:schemeClr val="tx1"/>
                </a:solidFill>
                <a:latin typeface="ProximaNova-Bold"/>
              </a:rPr>
              <a:t>mples </a:t>
            </a:r>
            <a:endParaRPr lang="ar-SA" sz="5400" u="sng" dirty="0">
              <a:solidFill>
                <a:schemeClr val="tx1"/>
              </a:solidFill>
            </a:endParaRP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470FE44-3C84-F412-4EAF-B86994EEEA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614" y="1451428"/>
            <a:ext cx="11533415" cy="5406571"/>
          </a:xfrm>
        </p:spPr>
        <p:txBody>
          <a:bodyPr/>
          <a:lstStyle/>
          <a:p>
            <a:pPr marL="0" indent="0">
              <a:buNone/>
            </a:pPr>
            <a:r>
              <a:rPr lang="en-US" sz="6600" b="1" dirty="0">
                <a:solidFill>
                  <a:schemeClr val="accent2">
                    <a:lumMod val="50000"/>
                  </a:schemeClr>
                </a:solidFill>
              </a:rPr>
              <a:t>(1) </a:t>
            </a:r>
            <a:r>
              <a:rPr lang="en-US" sz="6600" b="1" dirty="0">
                <a:solidFill>
                  <a:srgbClr val="FF0000"/>
                </a:solidFill>
              </a:rPr>
              <a:t>If </a:t>
            </a:r>
            <a:r>
              <a:rPr lang="en-US" sz="6600" b="1" dirty="0"/>
              <a:t>it </a:t>
            </a:r>
            <a:r>
              <a:rPr lang="en-US" sz="6600" b="1" dirty="0">
                <a:solidFill>
                  <a:schemeClr val="accent3"/>
                </a:solidFill>
              </a:rPr>
              <a:t>rains</a:t>
            </a:r>
            <a:r>
              <a:rPr lang="en-US" sz="6600" b="1" dirty="0">
                <a:solidFill>
                  <a:srgbClr val="FF0000"/>
                </a:solidFill>
              </a:rPr>
              <a:t>,</a:t>
            </a:r>
            <a:r>
              <a:rPr lang="en-US" sz="6600" b="1" dirty="0"/>
              <a:t> I </a:t>
            </a:r>
            <a:r>
              <a:rPr lang="en-US" sz="6600" b="1" dirty="0">
                <a:solidFill>
                  <a:schemeClr val="accent3"/>
                </a:solidFill>
              </a:rPr>
              <a:t>will not go </a:t>
            </a:r>
            <a:r>
              <a:rPr lang="en-US" sz="6600" b="1" dirty="0"/>
              <a:t>to the park.</a:t>
            </a:r>
          </a:p>
          <a:p>
            <a:pPr marL="0" indent="0">
              <a:buNone/>
            </a:pPr>
            <a:r>
              <a:rPr lang="en-US" sz="7200" b="1" dirty="0"/>
              <a:t>I </a:t>
            </a:r>
            <a:r>
              <a:rPr lang="en-US" sz="7200" b="1" dirty="0">
                <a:solidFill>
                  <a:schemeClr val="accent3"/>
                </a:solidFill>
              </a:rPr>
              <a:t>will not go </a:t>
            </a:r>
            <a:r>
              <a:rPr lang="en-US" sz="7200" b="1" dirty="0"/>
              <a:t>to the park</a:t>
            </a:r>
            <a:r>
              <a:rPr lang="en-US" sz="6600" b="1" dirty="0"/>
              <a:t> if it rains.</a:t>
            </a:r>
          </a:p>
          <a:p>
            <a:pPr marL="0" indent="0">
              <a:buNone/>
            </a:pPr>
            <a:r>
              <a:rPr lang="en-US" sz="6600" b="1" dirty="0">
                <a:solidFill>
                  <a:schemeClr val="accent2">
                    <a:lumMod val="50000"/>
                  </a:schemeClr>
                </a:solidFill>
              </a:rPr>
              <a:t>(2)</a:t>
            </a:r>
            <a:r>
              <a:rPr lang="en-US" sz="6600" b="1" dirty="0"/>
              <a:t> </a:t>
            </a:r>
            <a:r>
              <a:rPr lang="en-US" sz="6600" b="1" dirty="0">
                <a:solidFill>
                  <a:srgbClr val="FF0000"/>
                </a:solidFill>
              </a:rPr>
              <a:t>If </a:t>
            </a:r>
            <a:r>
              <a:rPr lang="en-US" sz="6600" b="1" dirty="0" err="1"/>
              <a:t>Alahli</a:t>
            </a:r>
            <a:r>
              <a:rPr lang="en-US" sz="6600" b="1" dirty="0"/>
              <a:t> </a:t>
            </a:r>
            <a:r>
              <a:rPr lang="en-US" sz="6600" b="1" dirty="0">
                <a:solidFill>
                  <a:schemeClr val="accent3"/>
                </a:solidFill>
              </a:rPr>
              <a:t>wins</a:t>
            </a:r>
            <a:r>
              <a:rPr lang="en-US" sz="6600" b="1" dirty="0">
                <a:solidFill>
                  <a:srgbClr val="FF0000"/>
                </a:solidFill>
              </a:rPr>
              <a:t>,</a:t>
            </a:r>
            <a:r>
              <a:rPr lang="en-US" sz="6600" b="1" dirty="0"/>
              <a:t> the fans </a:t>
            </a:r>
            <a:r>
              <a:rPr lang="en-US" sz="6600" b="1" dirty="0">
                <a:solidFill>
                  <a:schemeClr val="accent3"/>
                </a:solidFill>
              </a:rPr>
              <a:t>will be </a:t>
            </a:r>
            <a:r>
              <a:rPr lang="en-US" sz="6600" b="1" dirty="0"/>
              <a:t>happy.</a:t>
            </a:r>
          </a:p>
          <a:p>
            <a:pPr marL="0" indent="0">
              <a:buNone/>
            </a:pPr>
            <a:r>
              <a:rPr lang="en-US" sz="7200" b="1" dirty="0"/>
              <a:t>the fans </a:t>
            </a:r>
            <a:r>
              <a:rPr lang="en-US" sz="7200" b="1" dirty="0">
                <a:solidFill>
                  <a:schemeClr val="accent3"/>
                </a:solidFill>
              </a:rPr>
              <a:t>will be </a:t>
            </a:r>
            <a:r>
              <a:rPr lang="en-US" sz="7200" b="1" dirty="0"/>
              <a:t>happy</a:t>
            </a:r>
            <a:r>
              <a:rPr lang="en-US" sz="6600" b="1" dirty="0"/>
              <a:t> </a:t>
            </a:r>
            <a:r>
              <a:rPr lang="en-US" sz="6600" b="1" dirty="0">
                <a:solidFill>
                  <a:srgbClr val="FF0000"/>
                </a:solidFill>
              </a:rPr>
              <a:t>if </a:t>
            </a:r>
            <a:r>
              <a:rPr lang="en-US" sz="6600" b="1" dirty="0" err="1"/>
              <a:t>Alahli</a:t>
            </a:r>
            <a:r>
              <a:rPr lang="en-US" sz="6600" b="1" dirty="0"/>
              <a:t> </a:t>
            </a:r>
            <a:r>
              <a:rPr lang="en-US" sz="6600" b="1" dirty="0">
                <a:solidFill>
                  <a:srgbClr val="0070C0"/>
                </a:solidFill>
              </a:rPr>
              <a:t>wins</a:t>
            </a:r>
            <a:endParaRPr lang="en-US" sz="7200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dirty="0"/>
              <a:t> 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712156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lassicFrameVTI">
  <a:themeElements>
    <a:clrScheme name="AnalogousFromRegularSeed_2SEEDS">
      <a:dk1>
        <a:srgbClr val="000000"/>
      </a:dk1>
      <a:lt1>
        <a:srgbClr val="FFFFFF"/>
      </a:lt1>
      <a:dk2>
        <a:srgbClr val="23323E"/>
      </a:dk2>
      <a:lt2>
        <a:srgbClr val="E8E3E2"/>
      </a:lt2>
      <a:accent1>
        <a:srgbClr val="3B94B1"/>
      </a:accent1>
      <a:accent2>
        <a:srgbClr val="46B4A1"/>
      </a:accent2>
      <a:accent3>
        <a:srgbClr val="4D74C3"/>
      </a:accent3>
      <a:accent4>
        <a:srgbClr val="B13B58"/>
      </a:accent4>
      <a:accent5>
        <a:srgbClr val="C3604D"/>
      </a:accent5>
      <a:accent6>
        <a:srgbClr val="B1803B"/>
      </a:accent6>
      <a:hlink>
        <a:srgbClr val="BF5F3F"/>
      </a:hlink>
      <a:folHlink>
        <a:srgbClr val="7F7F7F"/>
      </a:folHlink>
    </a:clrScheme>
    <a:fontScheme name="Goudy and Gill Sans">
      <a:majorFont>
        <a:latin typeface="Arabic Typesetting"/>
        <a:ea typeface=""/>
        <a:cs typeface=""/>
      </a:majorFont>
      <a:minorFont>
        <a:latin typeface="Arabic Typesetting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lassicFrameVTI" id="{4FA2A165-EC65-4FB0-B019-8C8876A1D8E3}" vid="{9D78F1F1-8226-42FD-A1A3-975EDF6D60F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167</Words>
  <Application>Microsoft Office PowerPoint</Application>
  <PresentationFormat>شاشة عريضة</PresentationFormat>
  <Paragraphs>34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1" baseType="lpstr">
      <vt:lpstr>Arabic Typesetting</vt:lpstr>
      <vt:lpstr>Arial</vt:lpstr>
      <vt:lpstr>ProximaNova-Bold</vt:lpstr>
      <vt:lpstr>ProximaNova-Extrabld</vt:lpstr>
      <vt:lpstr>ClassicFrameVTI</vt:lpstr>
      <vt:lpstr>Unit 13  page 121</vt:lpstr>
      <vt:lpstr>عرض تقديمي في PowerPoint</vt:lpstr>
      <vt:lpstr>Present facts </vt:lpstr>
      <vt:lpstr>Examples </vt:lpstr>
      <vt:lpstr>Future Facts</vt:lpstr>
      <vt:lpstr>Examples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13  page 121</dc:title>
  <dc:creator>سعد الزهراني</dc:creator>
  <cp:lastModifiedBy>سعد الزهراني</cp:lastModifiedBy>
  <cp:revision>4</cp:revision>
  <dcterms:created xsi:type="dcterms:W3CDTF">2023-04-02T22:49:43Z</dcterms:created>
  <dcterms:modified xsi:type="dcterms:W3CDTF">2023-04-03T16:53:41Z</dcterms:modified>
</cp:coreProperties>
</file>