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14" r:id="rId2"/>
    <p:sldId id="517" r:id="rId3"/>
    <p:sldId id="506" r:id="rId4"/>
    <p:sldId id="509" r:id="rId5"/>
    <p:sldId id="507" r:id="rId6"/>
    <p:sldId id="278" r:id="rId7"/>
    <p:sldId id="508" r:id="rId8"/>
    <p:sldId id="498" r:id="rId9"/>
    <p:sldId id="500" r:id="rId10"/>
    <p:sldId id="499" r:id="rId11"/>
    <p:sldId id="501" r:id="rId12"/>
    <p:sldId id="502" r:id="rId13"/>
    <p:sldId id="503" r:id="rId14"/>
    <p:sldId id="516" r:id="rId15"/>
    <p:sldId id="419" r:id="rId16"/>
    <p:sldId id="504" r:id="rId17"/>
    <p:sldId id="505" r:id="rId18"/>
    <p:sldId id="472" r:id="rId19"/>
    <p:sldId id="515" r:id="rId20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CC"/>
    <a:srgbClr val="FF6600"/>
    <a:srgbClr val="FFFF66"/>
    <a:srgbClr val="FF7C80"/>
    <a:srgbClr val="003300"/>
    <a:srgbClr val="99FF33"/>
    <a:srgbClr val="FF66CC"/>
    <a:srgbClr val="66FF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>
      <p:cViewPr varScale="1">
        <p:scale>
          <a:sx n="73" d="100"/>
          <a:sy n="73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659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594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183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818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356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673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7504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8140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335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099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094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42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7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658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6457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9098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285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261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025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C11E2-0185-4704-AAF9-63E7264FE11C}" type="datetimeFigureOut">
              <a:rPr lang="ar-SA" smtClean="0"/>
              <a:t>10/09/43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EECC-8E0F-46E6-A7C4-7253FD1F81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567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2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0BEB1F1-2679-4AF2-AD2B-6553EEFCE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08" y="898782"/>
            <a:ext cx="7342386" cy="506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6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0DD5B6EE-AF7B-443C-86AF-DFEF8F25057C}"/>
              </a:ext>
            </a:extLst>
          </p:cNvPr>
          <p:cNvSpPr/>
          <p:nvPr/>
        </p:nvSpPr>
        <p:spPr>
          <a:xfrm>
            <a:off x="9431788" y="36637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48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6BE866C4-206C-4A16-881A-D6AEB2175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340613"/>
            <a:ext cx="4295775" cy="5334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277F66D-79DE-4978-9C9B-73E55BAA6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35" y="41954"/>
            <a:ext cx="3114675" cy="31908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11521F89-9887-4286-9E24-A49F42308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984" y="777488"/>
            <a:ext cx="4057650" cy="27908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C4EE088-1F94-4DC3-9308-591E3A51B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820" y="3232829"/>
            <a:ext cx="3048000" cy="29241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31CA895-BA9F-43DB-8DD8-66CEB18A73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327" y="3207829"/>
            <a:ext cx="2047706" cy="136513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37D0160-1C26-4E4A-8F81-68644177D5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5640" y="4572965"/>
            <a:ext cx="4009183" cy="213701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7860B7E-C10F-46C1-BEA0-8B1D21CEB0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8627" y="4591014"/>
            <a:ext cx="14287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76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9431788" y="36637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49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4633844-CAC9-4A3F-A585-601BB7372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335"/>
            <a:ext cx="2880320" cy="49660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AD72AB-EB66-4B4F-B592-88B996DB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472" y="2512675"/>
            <a:ext cx="8248650" cy="762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599F9261-9B3F-4CB9-96FF-E8FE0BF6B433}"/>
              </a:ext>
            </a:extLst>
          </p:cNvPr>
          <p:cNvSpPr/>
          <p:nvPr/>
        </p:nvSpPr>
        <p:spPr>
          <a:xfrm>
            <a:off x="1624012" y="481792"/>
            <a:ext cx="694539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b="1" dirty="0">
                <a:solidFill>
                  <a:srgbClr val="C023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☻</a:t>
            </a:r>
            <a:r>
              <a:rPr lang="en-US" sz="2000" dirty="0">
                <a:solidFill>
                  <a:srgbClr val="000000"/>
                </a:solidFill>
                <a:latin typeface="MyriadPro-SemiboldIt"/>
              </a:rPr>
              <a:t> </a:t>
            </a:r>
          </a:p>
          <a:p>
            <a:pPr algn="l" rtl="0"/>
            <a:r>
              <a:rPr lang="en-US" sz="2000" u="sng" dirty="0">
                <a:solidFill>
                  <a:srgbClr val="000000"/>
                </a:solidFill>
                <a:latin typeface="MyriadPro-Light"/>
              </a:rPr>
              <a:t>The thing drops near your </a:t>
            </a:r>
            <a:r>
              <a:rPr lang="en-US" sz="2000" dirty="0">
                <a:solidFill>
                  <a:srgbClr val="000000"/>
                </a:solidFill>
                <a:latin typeface="MyriadPro-Light"/>
              </a:rPr>
              <a:t>foot. </a:t>
            </a:r>
          </a:p>
          <a:p>
            <a:pPr algn="l" rtl="0"/>
            <a:r>
              <a:rPr lang="en-US" sz="2000" dirty="0">
                <a:solidFill>
                  <a:srgbClr val="000000"/>
                </a:solidFill>
                <a:latin typeface="MyriadPro-L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MyriadPro-SemiboldIt"/>
              </a:rPr>
              <a:t>What should one of you say? </a:t>
            </a:r>
            <a:endParaRPr lang="en-US" sz="2000" dirty="0">
              <a:solidFill>
                <a:srgbClr val="000000"/>
              </a:solidFill>
              <a:latin typeface="MyriadPro-Light"/>
            </a:endParaRPr>
          </a:p>
          <a:p>
            <a:pPr algn="l" rtl="0"/>
            <a:r>
              <a:rPr lang="en-US" sz="2000" b="1" u="sng" dirty="0">
                <a:solidFill>
                  <a:srgbClr val="C00000"/>
                </a:solidFill>
                <a:latin typeface="MyriadPro-LightIt"/>
              </a:rPr>
              <a:t>Let me get that for you</a:t>
            </a:r>
            <a:r>
              <a:rPr lang="en-US" sz="2000" dirty="0">
                <a:solidFill>
                  <a:srgbClr val="000000"/>
                </a:solidFill>
                <a:latin typeface="MyriadPro-LightIt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MyriadPro-Light"/>
              </a:rPr>
              <a:t>and some one will pick it up.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75DE02A-5340-4102-AB81-FD542ABD4900}"/>
              </a:ext>
            </a:extLst>
          </p:cNvPr>
          <p:cNvSpPr/>
          <p:nvPr/>
        </p:nvSpPr>
        <p:spPr>
          <a:xfrm>
            <a:off x="551384" y="3405478"/>
            <a:ext cx="7200800" cy="224676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latin typeface="MyriadPro-Bold"/>
              </a:rPr>
              <a:t>Requests</a:t>
            </a:r>
          </a:p>
          <a:p>
            <a:pPr algn="l" rtl="0"/>
            <a:r>
              <a:rPr lang="en-US" sz="2000" dirty="0">
                <a:latin typeface="MyriadPro-Light"/>
              </a:rPr>
              <a:t>Could you take a photo of us?</a:t>
            </a:r>
          </a:p>
          <a:p>
            <a:pPr algn="l" rtl="0"/>
            <a:r>
              <a:rPr lang="en-US" sz="2000" dirty="0">
                <a:latin typeface="MyriadPro-Light"/>
              </a:rPr>
              <a:t>Would you get me some more coffee?</a:t>
            </a:r>
          </a:p>
          <a:p>
            <a:pPr algn="l" rtl="0"/>
            <a:r>
              <a:rPr lang="en-US" sz="2000" dirty="0">
                <a:latin typeface="MyriadPro-Light"/>
              </a:rPr>
              <a:t>Will you tell Sarah to bring some snacks from the kitchen?</a:t>
            </a:r>
          </a:p>
          <a:p>
            <a:pPr algn="l" rtl="0"/>
            <a:r>
              <a:rPr lang="en-US" sz="2000" dirty="0">
                <a:latin typeface="MyriadPro-Light"/>
              </a:rPr>
              <a:t>Everyone wants you to say something since it’s your graduation.</a:t>
            </a:r>
          </a:p>
          <a:p>
            <a:pPr algn="l" rtl="0"/>
            <a:r>
              <a:rPr lang="en-US" sz="2000" dirty="0">
                <a:latin typeface="MyriadPro-Light"/>
              </a:rPr>
              <a:t>Could you lower your voice?</a:t>
            </a:r>
          </a:p>
          <a:p>
            <a:pPr algn="l" rtl="0"/>
            <a:r>
              <a:rPr lang="en-US" sz="2000" dirty="0">
                <a:latin typeface="MyriadPro-Light"/>
              </a:rPr>
              <a:t>Can I borrow your cell phone?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E081021-9A5A-4C7E-B564-9596F380573E}"/>
              </a:ext>
            </a:extLst>
          </p:cNvPr>
          <p:cNvSpPr/>
          <p:nvPr/>
        </p:nvSpPr>
        <p:spPr>
          <a:xfrm>
            <a:off x="4859788" y="5783050"/>
            <a:ext cx="4572000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latin typeface="MyriadPro-Bold"/>
              </a:rPr>
              <a:t>Offers</a:t>
            </a:r>
          </a:p>
          <a:p>
            <a:pPr algn="l" rtl="0"/>
            <a:r>
              <a:rPr lang="en-US" sz="2000" dirty="0">
                <a:latin typeface="MyriadPro-Light"/>
              </a:rPr>
              <a:t>Let me carry that for you.</a:t>
            </a:r>
          </a:p>
          <a:p>
            <a:pPr algn="l" rtl="0"/>
            <a:r>
              <a:rPr lang="en-US" sz="2000" dirty="0">
                <a:latin typeface="MyriadPro-Light"/>
              </a:rPr>
              <a:t>I’ll tell her, and I’ll get some napkins, too.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55614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9431788" y="36637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49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4664706-B573-492A-9D5B-D725B1C4D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185210"/>
            <a:ext cx="3590925" cy="6191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5ABA5B7-1D5D-4BA0-9B04-3CF95EC6E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442" y="908720"/>
            <a:ext cx="7099600" cy="4320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10A27F7-321B-4B46-8CF0-DE8FDE4DE3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555" y="1445155"/>
            <a:ext cx="7191375" cy="235267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12AE391A-0947-4D82-A179-5AF8A76D6DA0}"/>
              </a:ext>
            </a:extLst>
          </p:cNvPr>
          <p:cNvSpPr/>
          <p:nvPr/>
        </p:nvSpPr>
        <p:spPr>
          <a:xfrm>
            <a:off x="1524000" y="4221088"/>
            <a:ext cx="8136904" cy="1938992"/>
          </a:xfrm>
          <a:prstGeom prst="rect">
            <a:avLst/>
          </a:prstGeom>
          <a:solidFill>
            <a:srgbClr val="CCFF99"/>
          </a:solidFill>
          <a:ln>
            <a:solidFill>
              <a:srgbClr val="99FFCC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MyriadPro-Bold"/>
              </a:rPr>
              <a:t>1. </a:t>
            </a:r>
            <a:r>
              <a:rPr lang="en-US" sz="2400" dirty="0">
                <a:latin typeface="MyriadPro-Light"/>
              </a:rPr>
              <a:t>He wants the boy to take a picture of him with his friend.</a:t>
            </a:r>
          </a:p>
          <a:p>
            <a:pPr algn="l" rtl="0"/>
            <a:r>
              <a:rPr lang="en-US" sz="2400" b="1" dirty="0">
                <a:latin typeface="MyriadPro-Bold"/>
              </a:rPr>
              <a:t>2. </a:t>
            </a:r>
            <a:r>
              <a:rPr lang="en-US" sz="2400" dirty="0">
                <a:latin typeface="MyriadPro-Light"/>
              </a:rPr>
              <a:t>He’d like to have some coffee.</a:t>
            </a:r>
          </a:p>
          <a:p>
            <a:pPr algn="l" rtl="0"/>
            <a:r>
              <a:rPr lang="en-US" sz="2400" b="1" dirty="0">
                <a:latin typeface="MyriadPro-Bold"/>
              </a:rPr>
              <a:t>3. </a:t>
            </a:r>
            <a:r>
              <a:rPr lang="en-US" sz="2400" dirty="0">
                <a:latin typeface="MyriadPro-Light"/>
              </a:rPr>
              <a:t>She wants her to bring some snacks from the kitchen.</a:t>
            </a:r>
          </a:p>
          <a:p>
            <a:pPr algn="l" rtl="0"/>
            <a:r>
              <a:rPr lang="en-US" sz="2400" b="1" dirty="0">
                <a:latin typeface="MyriadPro-Bold"/>
              </a:rPr>
              <a:t>4. </a:t>
            </a:r>
            <a:r>
              <a:rPr lang="en-US" sz="2400" dirty="0">
                <a:latin typeface="MyriadPro-Light"/>
              </a:rPr>
              <a:t>He offers to carry the cake.</a:t>
            </a:r>
          </a:p>
          <a:p>
            <a:pPr algn="l" rtl="0"/>
            <a:r>
              <a:rPr lang="en-US" sz="2400" b="1" dirty="0">
                <a:latin typeface="MyriadPro-Bold"/>
              </a:rPr>
              <a:t>5. </a:t>
            </a:r>
            <a:r>
              <a:rPr lang="en-US" sz="2400" dirty="0">
                <a:latin typeface="MyriadPro-Light"/>
              </a:rPr>
              <a:t>They want the boy to say something since it’s his graduation.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349163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9431788" y="366377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49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7C825A8-B289-4C46-9956-260577C0D2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609" y="146231"/>
            <a:ext cx="4648200" cy="8096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FD6F8D-FFB2-4965-BEB6-9146DBB2C7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005" y="955856"/>
            <a:ext cx="3990975" cy="88582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5FEC46-733E-4DAF-8A36-2E95396ED7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841" y="1841680"/>
            <a:ext cx="4305300" cy="12192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720B4CE-B614-4112-A4D5-00A2A3DD06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565" y="3797122"/>
            <a:ext cx="4029075" cy="79057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3349E07-A4E1-4F80-A937-16D2182F55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4435" y="4805070"/>
            <a:ext cx="3657600" cy="90487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F67CE69-11AF-4738-86D7-F420A78257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05809" y="366378"/>
            <a:ext cx="1402359" cy="405369"/>
          </a:xfrm>
          <a:prstGeom prst="rect">
            <a:avLst/>
          </a:prstGeom>
        </p:spPr>
      </p:pic>
      <p:pic>
        <p:nvPicPr>
          <p:cNvPr id="9" name="SG Bk 4 F-SA_'15_2-09">
            <a:hlinkClick r:id="" action="ppaction://media"/>
            <a:extLst>
              <a:ext uri="{FF2B5EF4-FFF2-40B4-BE49-F238E27FC236}">
                <a16:creationId xmlns:a16="http://schemas.microsoft.com/office/drawing/2014/main" id="{89231A5C-F928-4C8F-B454-69EDD9854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095463" y="561593"/>
            <a:ext cx="609600" cy="6096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39582EEA-7CC0-445E-B61D-E947DC2FDAD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79" y="971168"/>
            <a:ext cx="741201" cy="1089766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5221C5F-5258-43FC-99B8-D076FCF67A58}"/>
              </a:ext>
            </a:extLst>
          </p:cNvPr>
          <p:cNvSpPr/>
          <p:nvPr/>
        </p:nvSpPr>
        <p:spPr>
          <a:xfrm>
            <a:off x="6600056" y="20213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SemiboldIt"/>
              </a:rPr>
              <a:t>Will you get me something to eat? </a:t>
            </a:r>
            <a:endParaRPr lang="en-US" sz="2000" b="1" dirty="0">
              <a:solidFill>
                <a:srgbClr val="C00000"/>
              </a:solidFill>
              <a:latin typeface="MyriadPro-Light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B14061AF-2B45-45E7-AFCD-4DE638DA8A96}"/>
              </a:ext>
            </a:extLst>
          </p:cNvPr>
          <p:cNvSpPr/>
          <p:nvPr/>
        </p:nvSpPr>
        <p:spPr>
          <a:xfrm>
            <a:off x="4408052" y="2691802"/>
            <a:ext cx="4572000" cy="646331"/>
          </a:xfrm>
          <a:prstGeom prst="rect">
            <a:avLst/>
          </a:prstGeom>
          <a:solidFill>
            <a:srgbClr val="CCFF99"/>
          </a:solidFill>
        </p:spPr>
        <p:txBody>
          <a:bodyPr>
            <a:spAutoFit/>
          </a:bodyPr>
          <a:lstStyle/>
          <a:p>
            <a:pPr algn="l" rtl="0"/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yriadPro-Light"/>
              </a:rPr>
              <a:t>how to refuse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yriadPro-Light"/>
              </a:rPr>
              <a:t> </a:t>
            </a:r>
            <a:r>
              <a:rPr lang="en-US" dirty="0">
                <a:highlight>
                  <a:srgbClr val="FFFF00"/>
                </a:highlight>
                <a:latin typeface="MyriadPro-Light"/>
              </a:rPr>
              <a:t>as well as </a:t>
            </a:r>
            <a:r>
              <a:rPr lang="en-US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yriadPro-Light"/>
              </a:rPr>
              <a:t>accept</a:t>
            </a:r>
            <a:r>
              <a:rPr lang="en-US" dirty="0">
                <a:highlight>
                  <a:srgbClr val="FFFF00"/>
                </a:highlight>
                <a:latin typeface="MyriadPro-Light"/>
              </a:rPr>
              <a:t> an offer. </a:t>
            </a:r>
          </a:p>
          <a:p>
            <a:pPr algn="l" rtl="0"/>
            <a:r>
              <a:rPr lang="en-US" dirty="0">
                <a:latin typeface="MyriadPro-SemiboldIt"/>
              </a:rPr>
              <a:t>No, thanks </a:t>
            </a:r>
            <a:r>
              <a:rPr lang="en-US" dirty="0">
                <a:latin typeface="MyriadPro-Light"/>
              </a:rPr>
              <a:t>and </a:t>
            </a:r>
            <a:r>
              <a:rPr lang="en-US" dirty="0">
                <a:latin typeface="MyriadPro-SemiboldIt"/>
              </a:rPr>
              <a:t>That’s OK, I don’t want any </a:t>
            </a:r>
            <a:r>
              <a:rPr lang="en-US" dirty="0">
                <a:latin typeface="MyriadPro-Light"/>
              </a:rPr>
              <a:t>as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8716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2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F36DA116-FDA4-4B34-BCBE-6E4043521DE5}"/>
              </a:ext>
            </a:extLst>
          </p:cNvPr>
          <p:cNvSpPr txBox="1"/>
          <p:nvPr/>
        </p:nvSpPr>
        <p:spPr>
          <a:xfrm>
            <a:off x="7608168" y="523709"/>
            <a:ext cx="25202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هل يمكنك ان تسدي لي معروفا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92F8AF-0B35-42CB-8AFB-8931F646A370}"/>
              </a:ext>
            </a:extLst>
          </p:cNvPr>
          <p:cNvSpPr txBox="1"/>
          <p:nvPr/>
        </p:nvSpPr>
        <p:spPr>
          <a:xfrm>
            <a:off x="7123321" y="1616042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دعيني انظفها عنك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DD0E930-71CC-431F-A3AF-F93A444DF829}"/>
              </a:ext>
            </a:extLst>
          </p:cNvPr>
          <p:cNvSpPr txBox="1"/>
          <p:nvPr/>
        </p:nvSpPr>
        <p:spPr>
          <a:xfrm>
            <a:off x="7608168" y="2204864"/>
            <a:ext cx="43924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هلا يمكن ان تخبري سلمى ان تجهز </a:t>
            </a:r>
            <a:r>
              <a:rPr lang="ar-SA" b="1" dirty="0" err="1"/>
              <a:t>الطاوله</a:t>
            </a:r>
            <a:r>
              <a:rPr lang="ar-SA" b="1" dirty="0"/>
              <a:t> من فضلك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2CA4768-1C9E-4DE2-8C52-3A3A477BEF6E}"/>
              </a:ext>
            </a:extLst>
          </p:cNvPr>
          <p:cNvSpPr txBox="1"/>
          <p:nvPr/>
        </p:nvSpPr>
        <p:spPr>
          <a:xfrm>
            <a:off x="7445424" y="3013177"/>
            <a:ext cx="19442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هل اخذ لكم صوره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5F60058-7AF7-46E9-8B1D-A15D142D9404}"/>
              </a:ext>
            </a:extLst>
          </p:cNvPr>
          <p:cNvSpPr txBox="1"/>
          <p:nvPr/>
        </p:nvSpPr>
        <p:spPr>
          <a:xfrm>
            <a:off x="4799856" y="548680"/>
            <a:ext cx="26642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Could you do me a favor</a:t>
            </a:r>
            <a:endParaRPr lang="ar-SA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1EA68C0-32E5-43A0-9C4B-2D4E531501DB}"/>
              </a:ext>
            </a:extLst>
          </p:cNvPr>
          <p:cNvSpPr txBox="1"/>
          <p:nvPr/>
        </p:nvSpPr>
        <p:spPr>
          <a:xfrm>
            <a:off x="3863752" y="1597442"/>
            <a:ext cx="37444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Let me clean it for you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17DA80B-2920-4F94-8E21-2C680BE47C74}"/>
              </a:ext>
            </a:extLst>
          </p:cNvPr>
          <p:cNvSpPr txBox="1"/>
          <p:nvPr/>
        </p:nvSpPr>
        <p:spPr>
          <a:xfrm>
            <a:off x="3215680" y="2204864"/>
            <a:ext cx="42484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Will you tell Salma to set the table please</a:t>
            </a:r>
            <a:endParaRPr lang="ar-SA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59006090-3366-4ACC-8916-06715382AC70}"/>
              </a:ext>
            </a:extLst>
          </p:cNvPr>
          <p:cNvSpPr txBox="1"/>
          <p:nvPr/>
        </p:nvSpPr>
        <p:spPr>
          <a:xfrm>
            <a:off x="4655840" y="2996952"/>
            <a:ext cx="29523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Let me take you a photo</a:t>
            </a:r>
            <a:endParaRPr lang="ar-SA" dirty="0"/>
          </a:p>
        </p:txBody>
      </p: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EE5AC2EF-968C-433B-BB63-9A7B036372FE}"/>
              </a:ext>
            </a:extLst>
          </p:cNvPr>
          <p:cNvCxnSpPr/>
          <p:nvPr/>
        </p:nvCxnSpPr>
        <p:spPr>
          <a:xfrm>
            <a:off x="7608168" y="216349"/>
            <a:ext cx="0" cy="6669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3121B59-6E88-4C5E-B004-BDF2766D9B1E}"/>
              </a:ext>
            </a:extLst>
          </p:cNvPr>
          <p:cNvSpPr txBox="1"/>
          <p:nvPr/>
        </p:nvSpPr>
        <p:spPr>
          <a:xfrm>
            <a:off x="2927648" y="548680"/>
            <a:ext cx="1224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24D815F-9C8F-49CA-AD56-A26A6716FD00}"/>
              </a:ext>
            </a:extLst>
          </p:cNvPr>
          <p:cNvSpPr txBox="1"/>
          <p:nvPr/>
        </p:nvSpPr>
        <p:spPr>
          <a:xfrm>
            <a:off x="2018203" y="2072867"/>
            <a:ext cx="122413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request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0B09B0C-BA89-4DFC-87FE-34389D60ACD6}"/>
              </a:ext>
            </a:extLst>
          </p:cNvPr>
          <p:cNvSpPr txBox="1"/>
          <p:nvPr/>
        </p:nvSpPr>
        <p:spPr>
          <a:xfrm>
            <a:off x="3539715" y="1597442"/>
            <a:ext cx="1332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offer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901925E-4F52-4F1D-A2E3-6E792DE646C3}"/>
              </a:ext>
            </a:extLst>
          </p:cNvPr>
          <p:cNvSpPr txBox="1"/>
          <p:nvPr/>
        </p:nvSpPr>
        <p:spPr>
          <a:xfrm>
            <a:off x="3305694" y="3197472"/>
            <a:ext cx="146752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offer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piral Notebook Stock Photos And Images - 123RF">
            <a:extLst>
              <a:ext uri="{FF2B5EF4-FFF2-40B4-BE49-F238E27FC236}">
                <a16:creationId xmlns:a16="http://schemas.microsoft.com/office/drawing/2014/main" id="{082EA74C-9358-4105-9EF6-A2B43DD9F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9" y="-99392"/>
            <a:ext cx="6535613" cy="65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CC289549-9198-42A5-A4F8-D5349461F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8152">
            <a:off x="6858754" y="1705112"/>
            <a:ext cx="1769950" cy="6473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21D693F5-7D81-4DE8-8B44-BDA4345CF096}"/>
              </a:ext>
            </a:extLst>
          </p:cNvPr>
          <p:cNvSpPr/>
          <p:nvPr/>
        </p:nvSpPr>
        <p:spPr>
          <a:xfrm>
            <a:off x="3619232" y="1916031"/>
            <a:ext cx="22607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/>
              <a:t>Assign page </a:t>
            </a:r>
            <a:r>
              <a:rPr lang="en-US" sz="2800" dirty="0">
                <a:solidFill>
                  <a:srgbClr val="C00000"/>
                </a:solidFill>
              </a:rPr>
              <a:t>111</a:t>
            </a:r>
            <a:r>
              <a:rPr lang="en-US" sz="2800" dirty="0"/>
              <a:t> for practice read and draw.</a:t>
            </a:r>
          </a:p>
          <a:p>
            <a:pPr algn="l" rtl="0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sz="40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22" name="Picture 2" descr="Free Homework Cliparts, Download Free Clip Art, Free Clip Art on ...">
            <a:extLst>
              <a:ext uri="{FF2B5EF4-FFF2-40B4-BE49-F238E27FC236}">
                <a16:creationId xmlns:a16="http://schemas.microsoft.com/office/drawing/2014/main" id="{DE56B3B3-E0C8-441B-AF52-2B7C6F22E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88" y="242925"/>
            <a:ext cx="48768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Do's and Don'ts of Good Homework Policy">
            <a:extLst>
              <a:ext uri="{FF2B5EF4-FFF2-40B4-BE49-F238E27FC236}">
                <a16:creationId xmlns:a16="http://schemas.microsoft.com/office/drawing/2014/main" id="{DD5D38E9-561A-42AD-A6FE-90011681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55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ffective Note Taking | Stephanie's Portfolio">
            <a:extLst>
              <a:ext uri="{FF2B5EF4-FFF2-40B4-BE49-F238E27FC236}">
                <a16:creationId xmlns:a16="http://schemas.microsoft.com/office/drawing/2014/main" id="{14D84B9F-FF83-478C-A36F-BBE1CC4B4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03512" y="4966668"/>
            <a:ext cx="1842632" cy="17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ransparent Turn In Homework Clipart - Employee Orientation Png ...">
            <a:extLst>
              <a:ext uri="{FF2B5EF4-FFF2-40B4-BE49-F238E27FC236}">
                <a16:creationId xmlns:a16="http://schemas.microsoft.com/office/drawing/2014/main" id="{A8D09A79-E562-4E3A-A584-0F78033DB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756" y="4943851"/>
            <a:ext cx="1638299" cy="182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omework stock vector. Illustration of mascot, drawn - 53495491">
            <a:extLst>
              <a:ext uri="{FF2B5EF4-FFF2-40B4-BE49-F238E27FC236}">
                <a16:creationId xmlns:a16="http://schemas.microsoft.com/office/drawing/2014/main" id="{B5F51A4A-4846-4425-9CC5-10CB9566E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0220">
            <a:off x="1782262" y="458389"/>
            <a:ext cx="1495193" cy="149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E5BFED1D-A5A4-4363-BF90-E3A9BD4481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6463" y="6086364"/>
            <a:ext cx="48482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3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9336360" y="181710"/>
            <a:ext cx="115942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111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85DD59B-9DBF-48EE-98D9-06DA1E6CC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793" y="113965"/>
            <a:ext cx="7077075" cy="5048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917CBCE-04B8-4056-88D6-B73538824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54785"/>
            <a:ext cx="9144000" cy="87130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5B0CE61-C139-4FC0-B323-DE7E2216E1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4" y="1423021"/>
            <a:ext cx="1647279" cy="78488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E6DAABC-C2F7-49F8-A0BF-1038E4F8E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328" y="2250133"/>
            <a:ext cx="3067050" cy="762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EAF2A77-6798-48D7-87AC-52E0310F5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11" y="1442337"/>
            <a:ext cx="1240381" cy="76146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59516C3-6C96-422D-9D71-1EF05ECF5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4770" y="2175855"/>
            <a:ext cx="2781300" cy="6762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4DA18CE-3104-4C17-BD12-BBF6B70BC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0425" y="3075562"/>
            <a:ext cx="1306066" cy="8939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032396B-E216-4FE0-8072-C1E1FFB75C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64153" y="2954835"/>
            <a:ext cx="1457325" cy="79057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1ECD000-F690-47EC-9508-2DC4C60B6A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0328" y="3995155"/>
            <a:ext cx="2400300" cy="6286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22A33A0-DEBC-4CD7-B4D1-2055DE21E0C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02450" y="3821990"/>
            <a:ext cx="3771900" cy="71437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2026387-96D1-4EFF-9628-2FB4C97DD6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07569" y="4851151"/>
            <a:ext cx="1189735" cy="94408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6BB5006-6124-41A8-9065-954B6A36BAD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71471" y="4510039"/>
            <a:ext cx="937120" cy="1285193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21670-ADF6-4D80-90B5-EA5F19F1E7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4198" y="5993654"/>
            <a:ext cx="2276475" cy="6191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C3116E-C813-4C9B-A0A3-68CE4A4857B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5195" y="6058236"/>
            <a:ext cx="4676775" cy="6858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B1243277-FC3C-4FE4-ACA7-A2129D4E7BBF}"/>
              </a:ext>
            </a:extLst>
          </p:cNvPr>
          <p:cNvSpPr/>
          <p:nvPr/>
        </p:nvSpPr>
        <p:spPr>
          <a:xfrm>
            <a:off x="7679552" y="2121844"/>
            <a:ext cx="3108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Could you take a photo of me?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0A0912E-158A-442F-878A-C61672B48C53}"/>
              </a:ext>
            </a:extLst>
          </p:cNvPr>
          <p:cNvSpPr/>
          <p:nvPr/>
        </p:nvSpPr>
        <p:spPr>
          <a:xfrm>
            <a:off x="2576513" y="3959304"/>
            <a:ext cx="275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latin typeface="MyriadPro-Light"/>
              </a:rPr>
              <a:t>Let me help you carry that.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6456D6E-FABC-4065-93B4-D49D52E43DC8}"/>
              </a:ext>
            </a:extLst>
          </p:cNvPr>
          <p:cNvSpPr/>
          <p:nvPr/>
        </p:nvSpPr>
        <p:spPr>
          <a:xfrm>
            <a:off x="7130849" y="4090040"/>
            <a:ext cx="3077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Of course, I’ll say a few words.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CEDC2DB7-83D7-479A-AE59-B25F1A646ADC}"/>
              </a:ext>
            </a:extLst>
          </p:cNvPr>
          <p:cNvSpPr/>
          <p:nvPr/>
        </p:nvSpPr>
        <p:spPr>
          <a:xfrm>
            <a:off x="2082128" y="5933883"/>
            <a:ext cx="3046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Can I borrow your cell phone?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357C325-9A46-4F87-9FF8-8B5CEF2EA3E3}"/>
              </a:ext>
            </a:extLst>
          </p:cNvPr>
          <p:cNvSpPr/>
          <p:nvPr/>
        </p:nvSpPr>
        <p:spPr>
          <a:xfrm>
            <a:off x="7130848" y="6401136"/>
            <a:ext cx="1189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00000"/>
                </a:solidFill>
                <a:latin typeface="MyriadPro-Light"/>
              </a:rPr>
              <a:t>I’ll tell her.</a:t>
            </a:r>
            <a:endParaRPr lang="ar-S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9431788" y="366377"/>
            <a:ext cx="115942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111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01720F3-3E17-406E-9ABC-FDB84D21A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55" y="86268"/>
            <a:ext cx="6242480" cy="5344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323E900-B7F9-42E6-90C1-DAB21F2FD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020" y="1268760"/>
            <a:ext cx="3994240" cy="19832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4E207CF-40C1-45BE-914F-43EAA5F55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190" y="1268760"/>
            <a:ext cx="3994240" cy="194421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358166C1-22D4-4F6C-93B4-83FA2C51BF2F}"/>
              </a:ext>
            </a:extLst>
          </p:cNvPr>
          <p:cNvSpPr/>
          <p:nvPr/>
        </p:nvSpPr>
        <p:spPr>
          <a:xfrm>
            <a:off x="1680436" y="1748715"/>
            <a:ext cx="3102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Let me help you carry that. 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0F475F-A923-4D32-98A2-6EE2D5CBD0B4}"/>
              </a:ext>
            </a:extLst>
          </p:cNvPr>
          <p:cNvSpPr/>
          <p:nvPr/>
        </p:nvSpPr>
        <p:spPr>
          <a:xfrm>
            <a:off x="1641326" y="2288194"/>
            <a:ext cx="3457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Of course, I’ll say a few words?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31ADEC0A-AA21-41A2-ACE5-9C6EBC72556B}"/>
              </a:ext>
            </a:extLst>
          </p:cNvPr>
          <p:cNvSpPr/>
          <p:nvPr/>
        </p:nvSpPr>
        <p:spPr>
          <a:xfrm>
            <a:off x="2025473" y="2882678"/>
            <a:ext cx="1305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I’ll tell her.</a:t>
            </a:r>
            <a:endParaRPr lang="ar-SA" sz="2000" b="1" dirty="0">
              <a:solidFill>
                <a:srgbClr val="C00000"/>
              </a:solidFill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8DC1FA3-D096-47BC-ADDE-2F636E97C6D4}"/>
              </a:ext>
            </a:extLst>
          </p:cNvPr>
          <p:cNvSpPr/>
          <p:nvPr/>
        </p:nvSpPr>
        <p:spPr>
          <a:xfrm>
            <a:off x="6096000" y="2240868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Can I borrow your cell phone?</a:t>
            </a:r>
            <a:endParaRPr lang="ar-SA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32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ve A Nice Day Lettering - Immagini vettoriali stock e altre immagini di  Artigianato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212" y="1162833"/>
            <a:ext cx="4220279" cy="42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Say 'Thank You' in Business | Proposif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67421"/>
            <a:ext cx="4940309" cy="247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739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E452925-6F5A-440B-B405-229346961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30885"/>
            <a:ext cx="4234738" cy="46698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C747552-8C24-4152-B38C-4F3301C0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769" y="2669722"/>
            <a:ext cx="4234738" cy="333102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82FF316-FBA8-4684-AA72-D8D4F4652E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979" y="871946"/>
            <a:ext cx="2550319" cy="5143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0808203-AAB8-4C47-BE70-79D3C32DFA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129122"/>
            <a:ext cx="4431580" cy="20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358" y="1105633"/>
            <a:ext cx="2279561" cy="2093474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1678942" y="3458037"/>
            <a:ext cx="2602315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12</a:t>
            </a:r>
            <a:r>
              <a:rPr lang="en-US" sz="2400" baseline="30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 </a:t>
            </a:r>
            <a:r>
              <a:rPr lang="en-US" sz="2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 April \ 2022</a:t>
            </a:r>
            <a:endParaRPr lang="ar-SA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84881" y="2656863"/>
            <a:ext cx="807144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Date:</a:t>
            </a:r>
            <a:endParaRPr lang="ar-SA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292" name="Picture 4" descr="Calendar clipart clipart cliparts for you - Clipart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38" y="981688"/>
            <a:ext cx="1428750" cy="112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alendar Computer Icons Clip art - others png download - 1024*1024 - Free  Transparent Calendar png Download. - Clip Art Libra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34" y="857252"/>
            <a:ext cx="1172537" cy="117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684880" y="2176729"/>
            <a:ext cx="202824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Today: Tuesday</a:t>
            </a:r>
            <a:endParaRPr lang="ar-SA" sz="2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485933" y="2979816"/>
            <a:ext cx="16773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4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11-9-1443 H</a:t>
            </a:r>
            <a:endParaRPr lang="ar-SA" sz="2400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14" y="3972002"/>
            <a:ext cx="2473640" cy="1855230"/>
          </a:xfrm>
          <a:prstGeom prst="rect">
            <a:avLst/>
          </a:prstGeom>
        </p:spPr>
      </p:pic>
      <p:pic>
        <p:nvPicPr>
          <p:cNvPr id="11" name="Picture 4" descr="Girl hi sticker for messenger | Premium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82" y="3329369"/>
            <a:ext cx="2156980" cy="215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مستطيل 12"/>
          <p:cNvSpPr/>
          <p:nvPr/>
        </p:nvSpPr>
        <p:spPr>
          <a:xfrm>
            <a:off x="6260953" y="3677327"/>
            <a:ext cx="3659656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everyone,</a:t>
            </a:r>
          </a:p>
          <a:p>
            <a:pPr algn="l" rtl="0"/>
            <a:r>
              <a:rPr lang="en-US" sz="27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is everything going?</a:t>
            </a:r>
            <a:endParaRPr lang="ar-SA" sz="27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-4069080" y="-337279"/>
              <a:ext cx="2286000" cy="1714500"/>
            </p:xfrm>
            <a:graphic>
              <a:graphicData uri="http://schemas.microsoft.com/office/powerpoint/2016/slidezoom">
                <pslz:sldZm>
                  <pslz:sldZmObj sldId="468" cId="192006213">
                    <pslz:zmPr id="{0828DD7B-2E18-4E65-BA8F-A02C031F9B32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صورة الشريحة 6">
                <a:extLst>
                  <a:ext uri="{FF2B5EF4-FFF2-40B4-BE49-F238E27FC236}">
                    <a16:creationId xmlns:a16="http://schemas.microsoft.com/office/drawing/2014/main" id="{5CFD085A-B4C4-48DF-931A-7540BC6EC8C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4069080" y="-337279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4" name="صورة 13">
            <a:extLst>
              <a:ext uri="{FF2B5EF4-FFF2-40B4-BE49-F238E27FC236}">
                <a16:creationId xmlns:a16="http://schemas.microsoft.com/office/drawing/2014/main" id="{2B0BA458-3ABD-4158-A914-6522B5FA8D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9214" y="105527"/>
            <a:ext cx="7164287" cy="7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4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6D6C34F6-1FCF-4E86-939C-750B97153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1" y="28789"/>
            <a:ext cx="5760639" cy="680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1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074ECE8D-617D-4CC2-AB79-75D01F618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784" y="-25829"/>
            <a:ext cx="7028433" cy="64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6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25CB439-5878-402E-9FC5-BD79DCE8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88640"/>
            <a:ext cx="1560948" cy="43204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073B84B-B7B9-4393-B6F1-AA65A6984A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64048" y="178911"/>
            <a:ext cx="1780425" cy="1221139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34A053C3-91C9-4884-B092-2B7120347C13}"/>
              </a:ext>
            </a:extLst>
          </p:cNvPr>
          <p:cNvSpPr/>
          <p:nvPr/>
        </p:nvSpPr>
        <p:spPr>
          <a:xfrm>
            <a:off x="1703512" y="1400050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MyriadPro-SemiboldIt"/>
              </a:rPr>
              <a:t>Farah, </a:t>
            </a:r>
            <a:r>
              <a:rPr lang="en-US" sz="2800" b="1" dirty="0">
                <a:solidFill>
                  <a:srgbClr val="C00000"/>
                </a:solidFill>
                <a:latin typeface="MyriadPro-SemiboldIt"/>
              </a:rPr>
              <a:t>could you </a:t>
            </a:r>
            <a:r>
              <a:rPr lang="en-US" sz="2800" b="1" dirty="0">
                <a:latin typeface="MyriadPro-SemiboldIt"/>
              </a:rPr>
              <a:t>open the door for me?</a:t>
            </a:r>
          </a:p>
          <a:p>
            <a:pPr algn="l" rtl="0"/>
            <a:endParaRPr lang="en-US" sz="2800" b="1" dirty="0">
              <a:latin typeface="MyriadPro-SemiboldIt"/>
            </a:endParaRPr>
          </a:p>
          <a:p>
            <a:pPr algn="l" rtl="0"/>
            <a:r>
              <a:rPr lang="en-US" sz="2800" b="1" dirty="0">
                <a:latin typeface="MyriadPro-SemiboldIt"/>
              </a:rPr>
              <a:t> Alaa, </a:t>
            </a:r>
            <a:r>
              <a:rPr lang="en-US" sz="2800" b="1" dirty="0">
                <a:solidFill>
                  <a:srgbClr val="C00000"/>
                </a:solidFill>
                <a:latin typeface="MyriadPro-SemiboldIt"/>
              </a:rPr>
              <a:t>would you </a:t>
            </a:r>
            <a:r>
              <a:rPr lang="en-US" sz="2800" b="1" dirty="0">
                <a:latin typeface="MyriadPro-SemiboldIt"/>
              </a:rPr>
              <a:t>give me a pen please? </a:t>
            </a:r>
          </a:p>
          <a:p>
            <a:pPr algn="l" rtl="0"/>
            <a:endParaRPr lang="en-US" sz="2800" b="1" dirty="0">
              <a:latin typeface="MyriadPro-SemiboldIt"/>
            </a:endParaRPr>
          </a:p>
          <a:p>
            <a:pPr algn="l" rtl="0"/>
            <a:r>
              <a:rPr lang="en-US" sz="2800" b="1" dirty="0">
                <a:latin typeface="MyriadPro-SemiboldIt"/>
              </a:rPr>
              <a:t>Sara, </a:t>
            </a:r>
            <a:r>
              <a:rPr lang="en-US" sz="2800" b="1" dirty="0">
                <a:solidFill>
                  <a:srgbClr val="C00000"/>
                </a:solidFill>
                <a:latin typeface="MyriadPro-SemiboldIt"/>
              </a:rPr>
              <a:t>can you </a:t>
            </a:r>
            <a:r>
              <a:rPr lang="en-US" sz="2800" b="1" dirty="0">
                <a:latin typeface="MyriadPro-SemiboldIt"/>
              </a:rPr>
              <a:t>help me? I want to move my desk. </a:t>
            </a:r>
          </a:p>
          <a:p>
            <a:pPr algn="l" rtl="0"/>
            <a:endParaRPr lang="en-US" sz="2800" b="1" dirty="0">
              <a:latin typeface="MyriadPro-SemiboldIt"/>
            </a:endParaRPr>
          </a:p>
          <a:p>
            <a:pPr algn="l" rtl="0"/>
            <a:r>
              <a:rPr lang="en-US" sz="2800" b="1" dirty="0">
                <a:latin typeface="MyriadPro-SemiboldIt"/>
              </a:rPr>
              <a:t>Rana, </a:t>
            </a:r>
            <a:r>
              <a:rPr lang="en-US" sz="2800" b="1" dirty="0">
                <a:solidFill>
                  <a:srgbClr val="C00000"/>
                </a:solidFill>
                <a:latin typeface="MyriadPro-SemiboldIt"/>
              </a:rPr>
              <a:t>will you </a:t>
            </a:r>
            <a:r>
              <a:rPr lang="en-US" sz="2800" b="1" dirty="0">
                <a:latin typeface="MyriadPro-SemiboldIt"/>
              </a:rPr>
              <a:t>erase the board please? </a:t>
            </a:r>
          </a:p>
          <a:p>
            <a:pPr algn="l" rtl="0"/>
            <a:endParaRPr lang="en-US" sz="2800" b="1" dirty="0">
              <a:latin typeface="MyriadPro-SemiboldIt"/>
            </a:endParaRPr>
          </a:p>
          <a:p>
            <a:pPr algn="l" rt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☻</a:t>
            </a:r>
            <a:r>
              <a:rPr lang="en-US" sz="2800" b="1" dirty="0">
                <a:latin typeface="MyriadPro-LightIt"/>
              </a:rPr>
              <a:t>sharpen my pencil,    put the books</a:t>
            </a:r>
          </a:p>
          <a:p>
            <a:pPr algn="l" rtl="0"/>
            <a:r>
              <a:rPr lang="en-US" sz="2800" b="1" dirty="0">
                <a:latin typeface="MyriadPro-LightIt"/>
              </a:rPr>
              <a:t>, throw this paper away    , </a:t>
            </a:r>
            <a:r>
              <a:rPr lang="en-US" sz="2800" b="1" dirty="0">
                <a:latin typeface="MyriadPro-Light"/>
              </a:rPr>
              <a:t>and </a:t>
            </a:r>
            <a:r>
              <a:rPr lang="en-US" sz="2800" b="1" dirty="0">
                <a:latin typeface="MyriadPro-LightIt"/>
              </a:rPr>
              <a:t>hand out these papers</a:t>
            </a:r>
            <a:endParaRPr lang="ar-SA" sz="2800" b="1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3BE8AE8-6D36-418E-8F3F-66D75AE94122}"/>
              </a:ext>
            </a:extLst>
          </p:cNvPr>
          <p:cNvSpPr/>
          <p:nvPr/>
        </p:nvSpPr>
        <p:spPr>
          <a:xfrm>
            <a:off x="3772680" y="620689"/>
            <a:ext cx="4339544" cy="461665"/>
          </a:xfrm>
          <a:prstGeom prst="rect">
            <a:avLst/>
          </a:prstGeom>
          <a:solidFill>
            <a:srgbClr val="FF7C8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solidFill>
                  <a:srgbClr val="C00000"/>
                </a:solidFill>
                <a:latin typeface="MyriadPro-Light"/>
              </a:rPr>
              <a:t>Do some favors for someone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62C02F0-85E7-4935-8793-D94EB2731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7300" y="1556792"/>
            <a:ext cx="17907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0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6" y="1015973"/>
            <a:ext cx="2730066" cy="1269605"/>
          </a:xfrm>
          <a:prstGeom prst="rect">
            <a:avLst/>
          </a:prstGeom>
        </p:spPr>
      </p:pic>
      <p:pic>
        <p:nvPicPr>
          <p:cNvPr id="4" name="Picture 4" descr="Target Png - Transparent Background Goals Png , Transparen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064" y="2232717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Difference Between Hard Money Loans &amp; Private Money Loans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39" y="3141674"/>
            <a:ext cx="787314" cy="7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7E12EAB9-45F5-44F8-8721-0201CAF11965}"/>
              </a:ext>
            </a:extLst>
          </p:cNvPr>
          <p:cNvSpPr/>
          <p:nvPr/>
        </p:nvSpPr>
        <p:spPr>
          <a:xfrm>
            <a:off x="3205172" y="2315996"/>
            <a:ext cx="6376946" cy="400110"/>
          </a:xfrm>
          <a:prstGeom prst="rect">
            <a:avLst/>
          </a:prstGeom>
          <a:solidFill>
            <a:srgbClr val="FF7C80"/>
          </a:solidFill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Make and respond to offers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71A42AB5-8A58-4D6E-9444-8FE2588C7605}"/>
              </a:ext>
            </a:extLst>
          </p:cNvPr>
          <p:cNvSpPr/>
          <p:nvPr/>
        </p:nvSpPr>
        <p:spPr>
          <a:xfrm>
            <a:off x="3331247" y="3316865"/>
            <a:ext cx="3425425" cy="400110"/>
          </a:xfrm>
          <a:prstGeom prst="rect">
            <a:avLst/>
          </a:prstGeom>
          <a:solidFill>
            <a:srgbClr val="99FF33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000" b="1" dirty="0"/>
              <a:t>Make and respond to requests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866E5E0-6A0E-477A-B683-8E1F7C211310}"/>
              </a:ext>
            </a:extLst>
          </p:cNvPr>
          <p:cNvSpPr/>
          <p:nvPr/>
        </p:nvSpPr>
        <p:spPr>
          <a:xfrm>
            <a:off x="3279092" y="4251634"/>
            <a:ext cx="338554" cy="461665"/>
          </a:xfrm>
          <a:prstGeom prst="rect">
            <a:avLst/>
          </a:prstGeom>
          <a:solidFill>
            <a:srgbClr val="FF66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400" dirty="0"/>
              <a:t>..</a:t>
            </a:r>
            <a:endParaRPr lang="ar-SA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88427B-6799-4CAF-AD84-328D72EAD70A}"/>
              </a:ext>
            </a:extLst>
          </p:cNvPr>
          <p:cNvSpPr/>
          <p:nvPr/>
        </p:nvSpPr>
        <p:spPr>
          <a:xfrm>
            <a:off x="4727848" y="1669084"/>
            <a:ext cx="32252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♥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94D5C5B0-B228-46BC-8E4F-5615CFE23450}"/>
              </a:ext>
            </a:extLst>
          </p:cNvPr>
          <p:cNvSpPr/>
          <p:nvPr/>
        </p:nvSpPr>
        <p:spPr>
          <a:xfrm>
            <a:off x="5591923" y="1466110"/>
            <a:ext cx="420307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☺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4" descr="Target Png - Transparent Background Goals Png , Transparent ...">
            <a:extLst>
              <a:ext uri="{FF2B5EF4-FFF2-40B4-BE49-F238E27FC236}">
                <a16:creationId xmlns:a16="http://schemas.microsoft.com/office/drawing/2014/main" id="{52EA97E0-D43A-49B9-BBF3-ADEA9FB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561" y="4194588"/>
            <a:ext cx="740836" cy="5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1D137E0-3738-4A58-9420-447E71A92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1" y="12846"/>
            <a:ext cx="5212719" cy="74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7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759682-0E6D-4B08-A6CA-890FEBD18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79" y="1534048"/>
            <a:ext cx="4504928" cy="36858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D0AE2E0-7B8A-424C-9B27-CB880E786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984" y="781601"/>
            <a:ext cx="1908152" cy="6898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2ABFA36-3557-4096-8B8C-498A74E34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488" y="5300278"/>
            <a:ext cx="3762375" cy="790575"/>
          </a:xfrm>
          <a:prstGeom prst="rect">
            <a:avLst/>
          </a:prstGeom>
        </p:spPr>
      </p:pic>
      <p:pic>
        <p:nvPicPr>
          <p:cNvPr id="1026" name="Picture 2" descr="Quotes about Life : You belong among the wild flowers hand letter quote.  This watercolor and ink ill... - Quotess | Bringing you the best creative  stories from around the world">
            <a:extLst>
              <a:ext uri="{FF2B5EF4-FFF2-40B4-BE49-F238E27FC236}">
                <a16:creationId xmlns:a16="http://schemas.microsoft.com/office/drawing/2014/main" id="{B8CD73D5-CE58-44DF-B302-D58065761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076" y="2376287"/>
            <a:ext cx="3076043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4C8ED7B-6D52-4F3E-A3CE-EE3986ADD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811" y="6153430"/>
            <a:ext cx="3114675" cy="61912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6C762AAC-95BE-4328-9987-63E6A49F12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728" y="234578"/>
            <a:ext cx="35814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B1913E7D-7DE7-4A06-A19B-05898AEA5B59}"/>
              </a:ext>
            </a:extLst>
          </p:cNvPr>
          <p:cNvSpPr/>
          <p:nvPr/>
        </p:nvSpPr>
        <p:spPr>
          <a:xfrm>
            <a:off x="10977408" y="31875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48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8E639A8-7C98-4B37-8634-C0795FEF4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0" y="0"/>
            <a:ext cx="9818702" cy="70294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7EE248-A6C1-482D-8AD6-B7E61CB76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3573" y="-203561"/>
            <a:ext cx="1056700" cy="1307177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304DE29-6F86-498B-88CB-AD0116A63992}"/>
              </a:ext>
            </a:extLst>
          </p:cNvPr>
          <p:cNvSpPr/>
          <p:nvPr/>
        </p:nvSpPr>
        <p:spPr>
          <a:xfrm>
            <a:off x="9497938" y="1401460"/>
            <a:ext cx="24605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What can you see?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Where are these people?</a:t>
            </a:r>
          </a:p>
          <a:p>
            <a:pPr algn="l" rtl="0"/>
            <a:r>
              <a:rPr lang="en-US" sz="2000" b="1" dirty="0">
                <a:solidFill>
                  <a:srgbClr val="C00000"/>
                </a:solidFill>
                <a:latin typeface="MyriadPro-Light"/>
              </a:rPr>
              <a:t>What items you can see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82FE238-D08B-4AE1-9F73-F7E1EA5049F0}"/>
              </a:ext>
            </a:extLst>
          </p:cNvPr>
          <p:cNvSpPr/>
          <p:nvPr/>
        </p:nvSpPr>
        <p:spPr>
          <a:xfrm>
            <a:off x="9357736" y="3236237"/>
            <a:ext cx="24605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003300"/>
                </a:solidFill>
                <a:latin typeface="MyriadPro-LightIt"/>
              </a:rPr>
              <a:t> </a:t>
            </a:r>
          </a:p>
          <a:p>
            <a:pPr algn="l" rtl="0"/>
            <a:r>
              <a:rPr lang="en-US" b="1" dirty="0">
                <a:solidFill>
                  <a:srgbClr val="003300"/>
                </a:solidFill>
                <a:latin typeface="MyriadPro-SemiboldIt"/>
              </a:rPr>
              <a:t>This boy wants the</a:t>
            </a:r>
          </a:p>
          <a:p>
            <a:pPr algn="l" rtl="0"/>
            <a:r>
              <a:rPr lang="en-US" b="1" dirty="0">
                <a:solidFill>
                  <a:srgbClr val="003300"/>
                </a:solidFill>
                <a:latin typeface="MyriadPro-SemiboldIt"/>
              </a:rPr>
              <a:t>other boy to take </a:t>
            </a:r>
          </a:p>
          <a:p>
            <a:pPr algn="l" rtl="0"/>
            <a:r>
              <a:rPr lang="en-US" b="1" dirty="0">
                <a:solidFill>
                  <a:srgbClr val="003300"/>
                </a:solidFill>
                <a:latin typeface="MyriadPro-SemiboldIt"/>
              </a:rPr>
              <a:t>a picture of him alone.</a:t>
            </a:r>
          </a:p>
          <a:p>
            <a:pPr algn="l" rtl="0"/>
            <a:r>
              <a:rPr lang="en-US" b="1" dirty="0">
                <a:solidFill>
                  <a:srgbClr val="003300"/>
                </a:solidFill>
                <a:latin typeface="MyriadPro-SemiboldIt"/>
              </a:rPr>
              <a:t> </a:t>
            </a:r>
            <a:r>
              <a:rPr lang="en-US" b="1" dirty="0">
                <a:solidFill>
                  <a:srgbClr val="003300"/>
                </a:solidFill>
                <a:latin typeface="MyriadPro-Light"/>
              </a:rPr>
              <a:t>(</a:t>
            </a:r>
            <a:r>
              <a:rPr lang="en-US" b="1" dirty="0">
                <a:solidFill>
                  <a:srgbClr val="003300"/>
                </a:solidFill>
                <a:latin typeface="MyriadPro-LightIt"/>
              </a:rPr>
              <a:t>False).</a:t>
            </a:r>
            <a:endParaRPr lang="ar-SA" b="1" dirty="0">
              <a:solidFill>
                <a:srgbClr val="003300"/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ECD4FCB-76A1-4B10-865B-A1F976CCD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809" y="82119"/>
            <a:ext cx="1133477" cy="31908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B2D9CBA-FF48-4A51-9DB5-F9DE0964C4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1473" y="700896"/>
            <a:ext cx="1133477" cy="319088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39672EF7-7AD8-4090-8CB7-9BF111A57D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444" y="502700"/>
            <a:ext cx="860828" cy="755849"/>
          </a:xfrm>
          <a:prstGeom prst="rect">
            <a:avLst/>
          </a:prstGeom>
        </p:spPr>
      </p:pic>
      <p:pic>
        <p:nvPicPr>
          <p:cNvPr id="11" name="SG Bk 4 F-SA_'15_2-08">
            <a:hlinkClick r:id="" action="ppaction://media"/>
            <a:extLst>
              <a:ext uri="{FF2B5EF4-FFF2-40B4-BE49-F238E27FC236}">
                <a16:creationId xmlns:a16="http://schemas.microsoft.com/office/drawing/2014/main" id="{1A546488-433C-41E3-8AAD-0869003A2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5406" y="153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3DB8A499-893E-4A3C-B4C9-7FFB1A5CD427}"/>
              </a:ext>
            </a:extLst>
          </p:cNvPr>
          <p:cNvSpPr/>
          <p:nvPr/>
        </p:nvSpPr>
        <p:spPr>
          <a:xfrm>
            <a:off x="11135300" y="0"/>
            <a:ext cx="1056700" cy="369332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Page 49</a:t>
            </a:r>
            <a:endParaRPr lang="ar-SA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87CBAC2-A657-4B6A-A024-2363E1194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-52304"/>
            <a:ext cx="10801200" cy="6910304"/>
          </a:xfrm>
          <a:prstGeom prst="rect">
            <a:avLst/>
          </a:prstGeom>
        </p:spPr>
      </p:pic>
      <p:pic>
        <p:nvPicPr>
          <p:cNvPr id="4" name="SG Bk 4 F-SA_'15_2-08">
            <a:hlinkClick r:id="" action="ppaction://media"/>
            <a:extLst>
              <a:ext uri="{FF2B5EF4-FFF2-40B4-BE49-F238E27FC236}">
                <a16:creationId xmlns:a16="http://schemas.microsoft.com/office/drawing/2014/main" id="{C20EF268-65B6-4E6D-B918-9768A72115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406" y="1534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62388000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8101</TotalTime>
  <Words>475</Words>
  <Application>Microsoft Office PowerPoint</Application>
  <PresentationFormat>شاشة عريضة</PresentationFormat>
  <Paragraphs>83</Paragraphs>
  <Slides>19</Slides>
  <Notes>0</Notes>
  <HiddenSlides>0</HiddenSlides>
  <MMClips>3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7" baseType="lpstr">
      <vt:lpstr>Arial</vt:lpstr>
      <vt:lpstr>Calibri</vt:lpstr>
      <vt:lpstr>MyriadPro-Bold</vt:lpstr>
      <vt:lpstr>MyriadPro-Light</vt:lpstr>
      <vt:lpstr>MyriadPro-LightIt</vt:lpstr>
      <vt:lpstr>MyriadPro-SemiboldIt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Admin</cp:lastModifiedBy>
  <cp:revision>446</cp:revision>
  <dcterms:created xsi:type="dcterms:W3CDTF">2019-11-21T04:55:51Z</dcterms:created>
  <dcterms:modified xsi:type="dcterms:W3CDTF">2022-04-13T06:16:24Z</dcterms:modified>
</cp:coreProperties>
</file>