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4" r:id="rId2"/>
    <p:sldId id="483" r:id="rId3"/>
    <p:sldId id="308" r:id="rId4"/>
    <p:sldId id="407" r:id="rId5"/>
    <p:sldId id="408" r:id="rId6"/>
    <p:sldId id="410" r:id="rId7"/>
    <p:sldId id="484" r:id="rId8"/>
    <p:sldId id="474" r:id="rId9"/>
    <p:sldId id="468" r:id="rId10"/>
    <p:sldId id="469" r:id="rId11"/>
    <p:sldId id="278" r:id="rId12"/>
    <p:sldId id="506" r:id="rId13"/>
    <p:sldId id="505" r:id="rId14"/>
    <p:sldId id="504" r:id="rId15"/>
    <p:sldId id="477" r:id="rId16"/>
    <p:sldId id="499" r:id="rId17"/>
    <p:sldId id="507" r:id="rId18"/>
    <p:sldId id="498" r:id="rId19"/>
    <p:sldId id="500" r:id="rId20"/>
    <p:sldId id="501" r:id="rId21"/>
    <p:sldId id="502" r:id="rId22"/>
    <p:sldId id="472" r:id="rId23"/>
    <p:sldId id="508" r:id="rId24"/>
    <p:sldId id="372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FF99"/>
    <a:srgbClr val="FFFF66"/>
    <a:srgbClr val="99FFCC"/>
    <a:srgbClr val="FF7C80"/>
    <a:srgbClr val="99FF33"/>
    <a:srgbClr val="FF6600"/>
    <a:srgbClr val="FF66CC"/>
    <a:srgbClr val="66FF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0BEB1F1-2679-4AF2-AD2B-6553EEFC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98782"/>
            <a:ext cx="7342386" cy="5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71" y="857251"/>
            <a:ext cx="7080269" cy="53609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96273" y="3884460"/>
            <a:ext cx="40940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ar-SA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6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4" y="2232716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9" y="314167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E12EAB9-45F5-44F8-8721-0201CAF11965}"/>
              </a:ext>
            </a:extLst>
          </p:cNvPr>
          <p:cNvSpPr/>
          <p:nvPr/>
        </p:nvSpPr>
        <p:spPr>
          <a:xfrm>
            <a:off x="1681172" y="2315996"/>
            <a:ext cx="6376946" cy="400110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Use Conditional Sentences with Present and Future Forms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71A42AB5-8A58-4D6E-9444-8FE2588C7605}"/>
              </a:ext>
            </a:extLst>
          </p:cNvPr>
          <p:cNvSpPr/>
          <p:nvPr/>
        </p:nvSpPr>
        <p:spPr>
          <a:xfrm>
            <a:off x="1835696" y="3198167"/>
            <a:ext cx="474810" cy="461665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….</a:t>
            </a:r>
            <a:endParaRPr lang="ar-SA" sz="9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1866E5E0-6A0E-477A-B683-8E1F7C211310}"/>
              </a:ext>
            </a:extLst>
          </p:cNvPr>
          <p:cNvSpPr/>
          <p:nvPr/>
        </p:nvSpPr>
        <p:spPr>
          <a:xfrm>
            <a:off x="1755092" y="4251633"/>
            <a:ext cx="338554" cy="461665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..</a:t>
            </a:r>
            <a:endParaRPr lang="ar-SA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7C88427B-6799-4CAF-AD84-328D72EAD70A}"/>
              </a:ext>
            </a:extLst>
          </p:cNvPr>
          <p:cNvSpPr/>
          <p:nvPr/>
        </p:nvSpPr>
        <p:spPr>
          <a:xfrm>
            <a:off x="3203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94D5C5B0-B228-46BC-8E4F-5615CFE23450}"/>
              </a:ext>
            </a:extLst>
          </p:cNvPr>
          <p:cNvSpPr/>
          <p:nvPr/>
        </p:nvSpPr>
        <p:spPr>
          <a:xfrm>
            <a:off x="4067922" y="1466110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xmlns="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1" y="419458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6BA75EC1-2E3C-4192-95F0-4C9CE1B4C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91" y="-36864"/>
            <a:ext cx="7095725" cy="9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mmar: If clauses with modals - ppt download">
            <a:extLst>
              <a:ext uri="{FF2B5EF4-FFF2-40B4-BE49-F238E27FC236}">
                <a16:creationId xmlns:a16="http://schemas.microsoft.com/office/drawing/2014/main" xmlns="" id="{D1035BB3-79A8-4FEE-850E-A48B2AC2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6D53C7ED-B5E2-495B-B6DA-8028D6AC6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40" y="725999"/>
            <a:ext cx="4696886" cy="86181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4FE0AE7-0C1A-420F-9B3F-C7911AC6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109925"/>
            <a:ext cx="6938167" cy="61607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E432E4A-A70B-4BB5-AB83-B7BCFF867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7" y="1998614"/>
            <a:ext cx="6270534" cy="18966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3E2B9D6-47F6-4288-A556-BE43C8763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810388"/>
            <a:ext cx="4840320" cy="6215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031F2BA8-6B76-49E3-B6E3-8027C656B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914" y="5517232"/>
            <a:ext cx="4724971" cy="122909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B0E130F1-01E5-4E79-A503-DAEAC14C7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06" y="4431987"/>
            <a:ext cx="62007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25FC972D-FA18-40DF-AC09-C57EA5F6C6DB}"/>
              </a:ext>
            </a:extLst>
          </p:cNvPr>
          <p:cNvSpPr/>
          <p:nvPr/>
        </p:nvSpPr>
        <p:spPr>
          <a:xfrm>
            <a:off x="512676" y="612844"/>
            <a:ext cx="8118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MyriadPro-Light"/>
              </a:rPr>
              <a:t>when we use </a:t>
            </a:r>
            <a:r>
              <a:rPr lang="en-US" sz="2400" b="1" i="1" dirty="0">
                <a:solidFill>
                  <a:srgbClr val="C00000"/>
                </a:solidFill>
                <a:latin typeface="MyriadPro-LightIt"/>
              </a:rPr>
              <a:t>if</a:t>
            </a:r>
            <a:r>
              <a:rPr lang="en-US" sz="2400" i="1" dirty="0">
                <a:solidFill>
                  <a:srgbClr val="000000"/>
                </a:solidFill>
                <a:latin typeface="MyriadPro-LightI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to talk about </a:t>
            </a:r>
            <a:r>
              <a:rPr lang="en-US" sz="2400" u="sng" dirty="0">
                <a:solidFill>
                  <a:srgbClr val="003300"/>
                </a:solidFill>
                <a:latin typeface="MyriadPro-Light"/>
              </a:rPr>
              <a:t>present facts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,</a:t>
            </a:r>
          </a:p>
          <a:p>
            <a:pPr algn="l" rtl="0"/>
            <a:r>
              <a:rPr lang="en-US" sz="2400" b="1" i="1" dirty="0">
                <a:solidFill>
                  <a:srgbClr val="C00000"/>
                </a:solidFill>
                <a:latin typeface="MyriadPro-LightIt"/>
              </a:rPr>
              <a:t>if 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means </a:t>
            </a:r>
            <a:r>
              <a:rPr lang="en-US" sz="2400" i="1" dirty="0">
                <a:solidFill>
                  <a:srgbClr val="002060"/>
                </a:solidFill>
                <a:latin typeface="MyriadPro-LightIt"/>
              </a:rPr>
              <a:t>whenever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. 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MyriadPro-Light"/>
              </a:rPr>
              <a:t>The verb forms in the </a:t>
            </a:r>
            <a:r>
              <a:rPr lang="en-US" sz="2400" i="1" dirty="0">
                <a:solidFill>
                  <a:srgbClr val="C00000"/>
                </a:solidFill>
                <a:latin typeface="MyriadPro-LightIt"/>
              </a:rPr>
              <a:t>if</a:t>
            </a:r>
            <a:r>
              <a:rPr lang="en-US" sz="2400" i="1" dirty="0">
                <a:solidFill>
                  <a:srgbClr val="000000"/>
                </a:solidFill>
                <a:latin typeface="MyriadPro-LightIt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clause and the main clause.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MyriadPro-Light"/>
              </a:rPr>
              <a:t>(simple present + simple present)</a:t>
            </a:r>
          </a:p>
          <a:p>
            <a:pPr algn="l" rtl="0"/>
            <a:r>
              <a:rPr lang="en-US" sz="2400" dirty="0">
                <a:solidFill>
                  <a:srgbClr val="DB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☻</a:t>
            </a:r>
            <a:r>
              <a:rPr lang="en-US" sz="2400" dirty="0">
                <a:solidFill>
                  <a:srgbClr val="DB5523"/>
                </a:solidFill>
                <a:latin typeface="MHEbat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When we use </a:t>
            </a:r>
            <a:r>
              <a:rPr lang="en-US" sz="2400" i="1" dirty="0">
                <a:solidFill>
                  <a:srgbClr val="C00000"/>
                </a:solidFill>
                <a:latin typeface="MyriadPro-LightIt"/>
              </a:rPr>
              <a:t>if</a:t>
            </a:r>
            <a:r>
              <a:rPr lang="en-US" sz="2400" i="1" dirty="0">
                <a:solidFill>
                  <a:srgbClr val="000000"/>
                </a:solidFill>
                <a:latin typeface="MyriadPro-LightI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to talk about </a:t>
            </a:r>
            <a:r>
              <a:rPr lang="en-US" sz="2400" dirty="0">
                <a:solidFill>
                  <a:srgbClr val="C00000"/>
                </a:solidFill>
                <a:latin typeface="MyriadPro-Light"/>
              </a:rPr>
              <a:t>the future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MyriadPro-LightIt"/>
              </a:rPr>
              <a:t>if</a:t>
            </a:r>
            <a:r>
              <a:rPr lang="en-US" sz="2400" i="1" dirty="0">
                <a:solidFill>
                  <a:srgbClr val="000000"/>
                </a:solidFill>
                <a:latin typeface="MyriadPro-LightI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means</a:t>
            </a:r>
          </a:p>
          <a:p>
            <a:pPr algn="l" rtl="0"/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Light"/>
              </a:rPr>
              <a:t>something may or may not happen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. 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MyriadPro-Light"/>
              </a:rPr>
              <a:t>the verb forms in the </a:t>
            </a:r>
            <a:r>
              <a:rPr lang="en-US" sz="2400" b="1" i="1" dirty="0">
                <a:solidFill>
                  <a:srgbClr val="C00000"/>
                </a:solidFill>
                <a:latin typeface="MyriadPro-LightIt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-clause and the main clause. 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MyriadPro-Light"/>
              </a:rPr>
              <a:t>(simple present + </a:t>
            </a:r>
            <a:r>
              <a:rPr lang="en-US" sz="2400" i="1" dirty="0">
                <a:solidFill>
                  <a:srgbClr val="000000"/>
                </a:solidFill>
                <a:latin typeface="MyriadPro-LightIt"/>
              </a:rPr>
              <a:t>will/won’t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) </a:t>
            </a:r>
          </a:p>
          <a:p>
            <a:pPr algn="l" rtl="0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☺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we use the simple present in the </a:t>
            </a:r>
            <a:r>
              <a:rPr lang="en-US" sz="2400" i="1" dirty="0">
                <a:solidFill>
                  <a:srgbClr val="C00000"/>
                </a:solidFill>
                <a:latin typeface="MyriadPro-LightIt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-clause even though we are talking about the future.</a:t>
            </a:r>
          </a:p>
          <a:p>
            <a:pPr algn="l" rtl="0"/>
            <a:r>
              <a:rPr lang="en-US" sz="2400" dirty="0">
                <a:solidFill>
                  <a:srgbClr val="DB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☻</a:t>
            </a:r>
            <a:r>
              <a:rPr lang="en-US" sz="2400" dirty="0">
                <a:solidFill>
                  <a:srgbClr val="DB5523"/>
                </a:solidFill>
                <a:latin typeface="MHEbat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the difference in meaning between 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MyriadPro-Light"/>
              </a:rPr>
              <a:t>an </a:t>
            </a:r>
            <a:r>
              <a:rPr lang="en-US" sz="2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LightIt"/>
              </a:rPr>
              <a:t>if</a:t>
            </a:r>
            <a:r>
              <a:rPr lang="en-US" sz="24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Light"/>
              </a:rPr>
              <a:t>-clause +</a:t>
            </a:r>
            <a:r>
              <a:rPr lang="en-US" sz="2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LightIt"/>
              </a:rPr>
              <a:t>may/might 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(the second event is not certain to happen if the event in the </a:t>
            </a:r>
            <a:r>
              <a:rPr lang="en-US" sz="2400" i="1" dirty="0">
                <a:solidFill>
                  <a:srgbClr val="000000"/>
                </a:solidFill>
                <a:latin typeface="MyriadPro-LightIt"/>
              </a:rPr>
              <a:t>if-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clause happens) and 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MyriadPro-Light"/>
              </a:rPr>
              <a:t>an </a:t>
            </a:r>
            <a:r>
              <a:rPr lang="en-US" sz="2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LightIt"/>
              </a:rPr>
              <a:t>if-</a:t>
            </a:r>
            <a:r>
              <a:rPr lang="en-US" sz="24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Light"/>
              </a:rPr>
              <a:t>clause + </a:t>
            </a:r>
            <a:r>
              <a:rPr lang="en-US" sz="2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LightIt"/>
              </a:rPr>
              <a:t>will 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(the second event is certain to happen if the event in the </a:t>
            </a:r>
            <a:r>
              <a:rPr lang="en-US" sz="2400" i="1" dirty="0">
                <a:solidFill>
                  <a:srgbClr val="000000"/>
                </a:solidFill>
                <a:latin typeface="MyriadPro-LightIt"/>
              </a:rPr>
              <a:t>if-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clause happens).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65878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DD5B6EE-AF7B-443C-86AF-DFEF8F25057C}"/>
              </a:ext>
            </a:extLst>
          </p:cNvPr>
          <p:cNvSpPr/>
          <p:nvPr/>
        </p:nvSpPr>
        <p:spPr>
          <a:xfrm>
            <a:off x="7913641" y="327552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D4462B47-E93B-4E65-AE2C-F916B577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" y="59042"/>
            <a:ext cx="6035040" cy="5773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73C0532-AB5A-433A-A69A-CCFFF1DB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" y="1113271"/>
            <a:ext cx="7860215" cy="57197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752532CB-52D8-4B67-B7A9-0D6559080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68091"/>
            <a:ext cx="1047750" cy="12477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351657F1-4E59-491E-BE4D-EE9F928D0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009" y="3954856"/>
            <a:ext cx="1906712" cy="153611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F08FF965-1241-45F7-A16C-8B15BC5E5EF6}"/>
              </a:ext>
            </a:extLst>
          </p:cNvPr>
          <p:cNvSpPr/>
          <p:nvPr/>
        </p:nvSpPr>
        <p:spPr>
          <a:xfrm>
            <a:off x="1475656" y="5560063"/>
            <a:ext cx="22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MyriadPro-LightIt"/>
              </a:rPr>
              <a:t>if</a:t>
            </a:r>
            <a:r>
              <a:rPr lang="en-US" b="1" u="sng" dirty="0">
                <a:solidFill>
                  <a:srgbClr val="C00000"/>
                </a:solidFill>
                <a:latin typeface="MyriadPro-Light"/>
              </a:rPr>
              <a:t>-clause +</a:t>
            </a:r>
            <a:r>
              <a:rPr lang="en-US" b="1" u="sng" dirty="0">
                <a:solidFill>
                  <a:srgbClr val="C00000"/>
                </a:solidFill>
                <a:latin typeface="MyriadPro-LightIt"/>
              </a:rPr>
              <a:t>may/might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CD1E1ABB-9F0B-4178-91BF-428FBDCA7C58}"/>
              </a:ext>
            </a:extLst>
          </p:cNvPr>
          <p:cNvSpPr/>
          <p:nvPr/>
        </p:nvSpPr>
        <p:spPr>
          <a:xfrm>
            <a:off x="1475656" y="327569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MyriadPro-LightIt"/>
              </a:rPr>
              <a:t>if-</a:t>
            </a:r>
            <a:r>
              <a:rPr lang="en-US" b="1" u="sng" dirty="0">
                <a:solidFill>
                  <a:srgbClr val="C00000"/>
                </a:solidFill>
                <a:latin typeface="MyriadPro-Light"/>
              </a:rPr>
              <a:t>clause + </a:t>
            </a:r>
            <a:r>
              <a:rPr lang="en-US" b="1" u="sng" dirty="0">
                <a:solidFill>
                  <a:srgbClr val="C00000"/>
                </a:solidFill>
                <a:latin typeface="MyriadPro-LightIt"/>
              </a:rPr>
              <a:t>will 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6339DAEE-453B-4D43-9521-5B0D8C9EB700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D1FDB03-B3C6-4DB5-9854-A2D987A4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196752"/>
            <a:ext cx="8801100" cy="9715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413CF4B-80EE-4D8E-A7DF-8B86166C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9" y="2771"/>
            <a:ext cx="6035040" cy="5773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23CAA0C-DD03-4B50-9F0A-0485CFA57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784900"/>
            <a:ext cx="6067425" cy="1657350"/>
          </a:xfrm>
          <a:prstGeom prst="rect">
            <a:avLst/>
          </a:prstGeom>
        </p:spPr>
      </p:pic>
      <p:pic>
        <p:nvPicPr>
          <p:cNvPr id="2050" name="Picture 2" descr="Zero and First conditional structures - Break Into English">
            <a:extLst>
              <a:ext uri="{FF2B5EF4-FFF2-40B4-BE49-F238E27FC236}">
                <a16:creationId xmlns:a16="http://schemas.microsoft.com/office/drawing/2014/main" xmlns="" id="{C91D1101-BFD6-4FD2-8AD6-7752DB1C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37" y="4442250"/>
            <a:ext cx="4289740" cy="24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8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9BE74F2-315F-4245-B8AF-4CE2E290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82" y="917427"/>
            <a:ext cx="6844035" cy="50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82E211C-730A-4C46-900C-2B58B619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" y="2771"/>
            <a:ext cx="6035040" cy="57738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D98CCFB-3B19-40FE-8353-61EEB128B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8842"/>
            <a:ext cx="9144000" cy="26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6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82E211C-730A-4C46-900C-2B58B619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" y="2771"/>
            <a:ext cx="6035040" cy="57738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74E8F40-6102-4EA0-8305-805D76C7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896"/>
            <a:ext cx="9144000" cy="14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86FCF6D0-0DE4-406A-8E20-A8AE2658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4" y="188640"/>
            <a:ext cx="611676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8B4AE0E-F5D4-42EB-AC5C-D87E28F4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7" y="857027"/>
            <a:ext cx="8538875" cy="3714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4B76228-877D-4451-B8D9-D39353EB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54104" cy="32670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BCB1ECB1-1911-4369-8F7D-4A3612FBF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197" y="4744285"/>
            <a:ext cx="3441115" cy="201481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0C959E19-0D6C-45DE-B7D7-411278D8A953}"/>
              </a:ext>
            </a:extLst>
          </p:cNvPr>
          <p:cNvSpPr/>
          <p:nvPr/>
        </p:nvSpPr>
        <p:spPr>
          <a:xfrm>
            <a:off x="1187624" y="1340768"/>
            <a:ext cx="66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heat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142E937-94A6-4039-A4F3-27B51B896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536" y="1042764"/>
            <a:ext cx="2507145" cy="253025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0D141C15-E09C-4095-BC02-FC3EA589F687}"/>
              </a:ext>
            </a:extLst>
          </p:cNvPr>
          <p:cNvSpPr/>
          <p:nvPr/>
        </p:nvSpPr>
        <p:spPr>
          <a:xfrm>
            <a:off x="6271011" y="1372518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boils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365A843D-0144-4BBA-AC81-37E67CBF2F87}"/>
              </a:ext>
            </a:extLst>
          </p:cNvPr>
          <p:cNvSpPr/>
          <p:nvPr/>
        </p:nvSpPr>
        <p:spPr>
          <a:xfrm>
            <a:off x="1043608" y="1746745"/>
            <a:ext cx="1049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will stay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EA1105BD-4BD2-4BC5-8C15-18A7B86B8C83}"/>
              </a:ext>
            </a:extLst>
          </p:cNvPr>
          <p:cNvSpPr/>
          <p:nvPr/>
        </p:nvSpPr>
        <p:spPr>
          <a:xfrm>
            <a:off x="4572000" y="1770471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doesn’t finish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E3699A64-89B6-4285-80AD-E8660651426D}"/>
              </a:ext>
            </a:extLst>
          </p:cNvPr>
          <p:cNvSpPr/>
          <p:nvPr/>
        </p:nvSpPr>
        <p:spPr>
          <a:xfrm>
            <a:off x="1164412" y="2266566"/>
            <a:ext cx="441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go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E512CE63-AE31-4604-93F1-32A2624A59B9}"/>
              </a:ext>
            </a:extLst>
          </p:cNvPr>
          <p:cNvSpPr/>
          <p:nvPr/>
        </p:nvSpPr>
        <p:spPr>
          <a:xfrm>
            <a:off x="4644008" y="2256213"/>
            <a:ext cx="1658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will you study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E69D8722-5F1F-4233-BF14-0F9D70E9E68F}"/>
              </a:ext>
            </a:extLst>
          </p:cNvPr>
          <p:cNvSpPr/>
          <p:nvPr/>
        </p:nvSpPr>
        <p:spPr>
          <a:xfrm>
            <a:off x="1906939" y="2656323"/>
            <a:ext cx="15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doesn’t work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396F593E-20EF-4BAF-88CD-C99078FBDF38}"/>
              </a:ext>
            </a:extLst>
          </p:cNvPr>
          <p:cNvSpPr/>
          <p:nvPr/>
        </p:nvSpPr>
        <p:spPr>
          <a:xfrm>
            <a:off x="4646956" y="2620274"/>
            <a:ext cx="1552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doesn’t have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15D786CD-E966-4CA0-A9ED-66F9AAF1B5AA}"/>
              </a:ext>
            </a:extLst>
          </p:cNvPr>
          <p:cNvSpPr/>
          <p:nvPr/>
        </p:nvSpPr>
        <p:spPr>
          <a:xfrm>
            <a:off x="2147511" y="2996952"/>
            <a:ext cx="1235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warms up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5E024815-D713-402D-B725-CEE6681912C8}"/>
              </a:ext>
            </a:extLst>
          </p:cNvPr>
          <p:cNvSpPr/>
          <p:nvPr/>
        </p:nvSpPr>
        <p:spPr>
          <a:xfrm>
            <a:off x="5820109" y="3014507"/>
            <a:ext cx="110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will melt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xmlns="" id="{04D4CA6B-6919-42FF-A5AC-23E9EB786198}"/>
              </a:ext>
            </a:extLst>
          </p:cNvPr>
          <p:cNvSpPr/>
          <p:nvPr/>
        </p:nvSpPr>
        <p:spPr>
          <a:xfrm>
            <a:off x="827584" y="3414617"/>
            <a:ext cx="1623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doesn’t hurry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xmlns="" id="{4121587F-9F0C-4977-B692-298CB0DD3837}"/>
              </a:ext>
            </a:extLst>
          </p:cNvPr>
          <p:cNvSpPr/>
          <p:nvPr/>
        </p:nvSpPr>
        <p:spPr>
          <a:xfrm>
            <a:off x="3715675" y="3429000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will miss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xmlns="" id="{B0CEA628-CAAA-404A-907D-3540DDBD7A54}"/>
              </a:ext>
            </a:extLst>
          </p:cNvPr>
          <p:cNvSpPr/>
          <p:nvPr/>
        </p:nvSpPr>
        <p:spPr>
          <a:xfrm>
            <a:off x="815222" y="3734383"/>
            <a:ext cx="1399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don’t know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xmlns="" id="{CD081620-449F-4A92-AEB4-B0B736E2E57B}"/>
              </a:ext>
            </a:extLst>
          </p:cNvPr>
          <p:cNvSpPr/>
          <p:nvPr/>
        </p:nvSpPr>
        <p:spPr>
          <a:xfrm>
            <a:off x="4124441" y="3769460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look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xmlns="" id="{E7C40A6F-882F-4DE4-98C1-69E95BC71E8C}"/>
              </a:ext>
            </a:extLst>
          </p:cNvPr>
          <p:cNvSpPr/>
          <p:nvPr/>
        </p:nvSpPr>
        <p:spPr>
          <a:xfrm>
            <a:off x="697329" y="4162558"/>
            <a:ext cx="622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gets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xmlns="" id="{CC5460AE-B035-4381-B643-F728440578C3}"/>
              </a:ext>
            </a:extLst>
          </p:cNvPr>
          <p:cNvSpPr/>
          <p:nvPr/>
        </p:nvSpPr>
        <p:spPr>
          <a:xfrm>
            <a:off x="3980950" y="4169570"/>
            <a:ext cx="674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goes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2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DE7F79-B4A3-439C-9100-043F41647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326"/>
            <a:ext cx="9144000" cy="4088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5BD3895-8505-4347-8C1F-BB4431CBF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60847"/>
            <a:ext cx="6696744" cy="38011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A2FD1234-DAD1-412E-B280-DF1CA7955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79" y="1449583"/>
            <a:ext cx="4365374" cy="40887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B22C585B-86EE-4269-AB54-D5A0DFD55FF4}"/>
              </a:ext>
            </a:extLst>
          </p:cNvPr>
          <p:cNvSpPr/>
          <p:nvPr/>
        </p:nvSpPr>
        <p:spPr>
          <a:xfrm>
            <a:off x="3815916" y="2034237"/>
            <a:ext cx="5679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If the sky is dark and cloudy, I feel tired and depressed.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9EE6C743-FE29-4902-AE6E-B8CB0CED7083}"/>
              </a:ext>
            </a:extLst>
          </p:cNvPr>
          <p:cNvSpPr/>
          <p:nvPr/>
        </p:nvSpPr>
        <p:spPr>
          <a:xfrm>
            <a:off x="3275856" y="2477279"/>
            <a:ext cx="4315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If it’s warm and sunny, I’m in a lively mood.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3DA3FD7D-0229-4E91-8626-8AAF1C975E29}"/>
              </a:ext>
            </a:extLst>
          </p:cNvPr>
          <p:cNvSpPr/>
          <p:nvPr/>
        </p:nvSpPr>
        <p:spPr>
          <a:xfrm>
            <a:off x="3068992" y="2915652"/>
            <a:ext cx="452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If it’s hot and humid, I don’t feel very active.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26DAAF63-855B-492F-91E1-C957D8836211}"/>
              </a:ext>
            </a:extLst>
          </p:cNvPr>
          <p:cNvSpPr/>
          <p:nvPr/>
        </p:nvSpPr>
        <p:spPr>
          <a:xfrm>
            <a:off x="3702568" y="3765789"/>
            <a:ext cx="5906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If I finish all my homework, I might watch a film on TV.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833A187F-50C8-4EA9-965F-44F370233406}"/>
              </a:ext>
            </a:extLst>
          </p:cNvPr>
          <p:cNvSpPr/>
          <p:nvPr/>
        </p:nvSpPr>
        <p:spPr>
          <a:xfrm>
            <a:off x="3057689" y="4161731"/>
            <a:ext cx="440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If I go to university, I may study engineering.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876D135D-3B0A-4817-A595-CA73CF9C2AC1}"/>
              </a:ext>
            </a:extLst>
          </p:cNvPr>
          <p:cNvSpPr/>
          <p:nvPr/>
        </p:nvSpPr>
        <p:spPr>
          <a:xfrm>
            <a:off x="2921310" y="4557673"/>
            <a:ext cx="582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If it rains tomorrow, I won’t walk home from school.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92DE1114-E6A6-4EE5-9B2F-49F0159D358A}"/>
              </a:ext>
            </a:extLst>
          </p:cNvPr>
          <p:cNvSpPr/>
          <p:nvPr/>
        </p:nvSpPr>
        <p:spPr>
          <a:xfrm>
            <a:off x="4545632" y="4938391"/>
            <a:ext cx="564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If the weather is nice this weekend, I may go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                                                      to the beach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B65F660A-0C90-43F7-A456-39E718F3D927}"/>
              </a:ext>
            </a:extLst>
          </p:cNvPr>
          <p:cNvSpPr/>
          <p:nvPr/>
        </p:nvSpPr>
        <p:spPr>
          <a:xfrm>
            <a:off x="4498056" y="5512112"/>
            <a:ext cx="4538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If the temperature is above 40°C, I’ll turn on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                                           the air conditioner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8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0202" y="4729990"/>
            <a:ext cx="1842492" cy="692497"/>
          </a:xfrm>
          <a:prstGeom prst="rect">
            <a:avLst/>
          </a:prstGeom>
          <a:solidFill>
            <a:srgbClr val="FF99FF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629" y="4337575"/>
            <a:ext cx="3310088" cy="392415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T.Noureyah Alghamdi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11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420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17098" y="-551285"/>
            <a:ext cx="4572000" cy="2449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أتمنى الاهتمام بمتابعة الدروس في قتوات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عين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الرسمية من وزارة التعليم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2B71DC5A-5EFE-4554-A498-1779CFE3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2395537"/>
            <a:ext cx="49720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3"/>
            <a:ext cx="3312368" cy="6320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0960"/>
            <a:ext cx="4210050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4785"/>
            <a:ext cx="41529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6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DB4258D-2574-4CBE-8345-92078AFF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211960" cy="15305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6028068-94F0-46F2-9550-61B61196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3850"/>
            <a:ext cx="2428875" cy="800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D1517575-80C6-4BD7-8ADA-AB3A3ABFA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36" y="1916832"/>
            <a:ext cx="44676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5" y="188640"/>
            <a:ext cx="5910297" cy="3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6" y="407466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58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70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9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660767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pPr algn="l" rtl="0"/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choice, it is a must!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SA" sz="2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7058" y="2917322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702615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pPr algn="l" rtl="0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avoid accountability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375" y="3684834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00389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three reasons for learning English | EF English Live">
            <a:extLst>
              <a:ext uri="{FF2B5EF4-FFF2-40B4-BE49-F238E27FC236}">
                <a16:creationId xmlns:a16="http://schemas.microsoft.com/office/drawing/2014/main" xmlns="" id="{4EA68E18-2737-4C08-B729-0B64414F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7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4942" y="3458037"/>
            <a:ext cx="237821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March 15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\ 2021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0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857251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0880" y="2176729"/>
            <a:ext cx="204735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Monday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61933" y="2979816"/>
            <a:ext cx="15218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2-8-1442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36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549468"/>
                  </p:ext>
                </p:extLst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صورة الشريحة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EB1BE568-BD36-40C5-B3E1-4B5C42A041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33" y="-51524"/>
            <a:ext cx="7221371" cy="9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 Girl Chatting Online With Her Friend Vector Illustration  Royalty Free Cliparts, Vectors, And Stock Illustration. Image 10017651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499754" y="1311747"/>
            <a:ext cx="7239000" cy="670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ارجو الالتزام بعدم كتابة أي تعليقات غير لائقة بالأدب العام. علماً بأنه أي محادثة نصية او كتابية مسجلة تحت اسمك ورقم هويتك 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وعلية سيتم معاقبة من لم تلتزم بالذوق العام والسلوك الحسن خلال تواجدك في المنصة او الفصول الافتراضية.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وذلك </a:t>
            </a:r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برفع شكوى وبلاغ رسمي ضدك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بما تم كتابته او قولة والتواصل مع ولي الأمر والمسؤولين لاتخاذ الاجراء اللازم مع المخالفة.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ونتمنى وضع صوره في ملفك التعريفي لائقة بالمنصة التعليمية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hat Box Logo - Chat Box Clip Art Transparent PNG - 480x480 - Free Download 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839740"/>
            <a:ext cx="1347354" cy="8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 Clipart Talker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886200"/>
            <a:ext cx="956745" cy="11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24" y="4786229"/>
            <a:ext cx="1243931" cy="1952625"/>
          </a:xfrm>
          <a:prstGeom prst="rect">
            <a:avLst/>
          </a:prstGeom>
        </p:spPr>
      </p:pic>
      <p:pic>
        <p:nvPicPr>
          <p:cNvPr id="1032" name="Picture 8" descr="Clip Art Loud Speaker ,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2155" y="218405"/>
            <a:ext cx="1562970" cy="10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2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437</Words>
  <Application>Microsoft Office PowerPoint</Application>
  <PresentationFormat>On-screen Show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pc</cp:lastModifiedBy>
  <cp:revision>419</cp:revision>
  <dcterms:created xsi:type="dcterms:W3CDTF">2019-11-21T04:55:51Z</dcterms:created>
  <dcterms:modified xsi:type="dcterms:W3CDTF">2023-05-11T10:42:08Z</dcterms:modified>
</cp:coreProperties>
</file>