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19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03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5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81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07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816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07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7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1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61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6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4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656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6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16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8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0724-4989-4E16-BD05-D428843B4282}" type="datetimeFigureOut">
              <a:rPr lang="ar-SA" smtClean="0"/>
              <a:t>23/10/44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667B-BF3F-4E6D-88C3-1F9E6612A6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99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5E1DC40-A4F3-4A37-A508-B2C6CA0B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1284099"/>
            <a:ext cx="8791574" cy="481965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A391774-0E57-478D-BBA9-ECC825408205}"/>
              </a:ext>
            </a:extLst>
          </p:cNvPr>
          <p:cNvSpPr/>
          <p:nvPr/>
        </p:nvSpPr>
        <p:spPr>
          <a:xfrm>
            <a:off x="714374" y="1790699"/>
            <a:ext cx="3838575" cy="1724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الكهرباء</a:t>
            </a:r>
          </a:p>
        </p:txBody>
      </p:sp>
    </p:spTree>
    <p:extLst>
      <p:ext uri="{BB962C8B-B14F-4D97-AF65-F5344CB8AC3E}">
        <p14:creationId xmlns:p14="http://schemas.microsoft.com/office/powerpoint/2010/main" val="17268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إلكترونيات, عنصر&#10;&#10;تم إنشاء الوصف تلقائياً">
            <a:extLst>
              <a:ext uri="{FF2B5EF4-FFF2-40B4-BE49-F238E27FC236}">
                <a16:creationId xmlns:a16="http://schemas.microsoft.com/office/drawing/2014/main" id="{520A1DB2-74B5-4F22-98FB-28756900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" y="346393"/>
            <a:ext cx="4495800" cy="29556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4B091E-D203-4157-A704-C9296BA1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" y="3556001"/>
            <a:ext cx="4495800" cy="268573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8F9257A-1C1A-4349-97C0-A15D46BD3B82}"/>
              </a:ext>
            </a:extLst>
          </p:cNvPr>
          <p:cNvSpPr/>
          <p:nvPr/>
        </p:nvSpPr>
        <p:spPr>
          <a:xfrm>
            <a:off x="8201025" y="250190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تجمع الشحنات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219C52-AB1E-4D4C-8491-64D8420CA781}"/>
              </a:ext>
            </a:extLst>
          </p:cNvPr>
          <p:cNvSpPr txBox="1"/>
          <p:nvPr/>
        </p:nvSpPr>
        <p:spPr>
          <a:xfrm>
            <a:off x="5407884" y="1600200"/>
            <a:ext cx="6340197" cy="45243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800" b="1" dirty="0"/>
              <a:t>عندما يتلامس جسمان فإن</a:t>
            </a:r>
          </a:p>
          <a:p>
            <a:pPr algn="r"/>
            <a:r>
              <a:rPr lang="ar-SA" sz="4800" b="1" dirty="0"/>
              <a:t> الشحنات الكهربائية تتحرك من</a:t>
            </a:r>
          </a:p>
          <a:p>
            <a:pPr algn="r"/>
            <a:r>
              <a:rPr lang="ar-SA" sz="4800" b="1" dirty="0"/>
              <a:t>أحدهما الى الاخر .</a:t>
            </a:r>
          </a:p>
          <a:p>
            <a:pPr algn="r"/>
            <a:r>
              <a:rPr lang="ar-SA" sz="4800" b="1" dirty="0">
                <a:solidFill>
                  <a:srgbClr val="FFC000"/>
                </a:solidFill>
              </a:rPr>
              <a:t>تتحرك الشحنات السالبة </a:t>
            </a:r>
          </a:p>
          <a:p>
            <a:pPr algn="r"/>
            <a:r>
              <a:rPr lang="ar-SA" sz="4800" b="1" dirty="0">
                <a:solidFill>
                  <a:srgbClr val="FFC000"/>
                </a:solidFill>
              </a:rPr>
              <a:t>بسهولة أكثر من الشحنات </a:t>
            </a:r>
          </a:p>
          <a:p>
            <a:pPr algn="r"/>
            <a:r>
              <a:rPr lang="ar-SA" sz="4800" b="1" dirty="0">
                <a:solidFill>
                  <a:srgbClr val="FFC000"/>
                </a:solidFill>
              </a:rPr>
              <a:t>الموجبة .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endParaRPr lang="ar-SA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0D663DD-7CE5-4578-93DF-00FF97E7DDF6}"/>
              </a:ext>
            </a:extLst>
          </p:cNvPr>
          <p:cNvSpPr/>
          <p:nvPr/>
        </p:nvSpPr>
        <p:spPr>
          <a:xfrm>
            <a:off x="8201025" y="250190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الكهرباء الساكنة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89E90F8-0D27-4CF6-BC56-14DE6C065185}"/>
              </a:ext>
            </a:extLst>
          </p:cNvPr>
          <p:cNvSpPr txBox="1"/>
          <p:nvPr/>
        </p:nvSpPr>
        <p:spPr>
          <a:xfrm>
            <a:off x="3258887" y="1714500"/>
            <a:ext cx="8746369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تجمع الشحنات الكهربائية على سطوح الاجسام </a:t>
            </a:r>
          </a:p>
          <a:p>
            <a:pPr algn="r"/>
            <a:endParaRPr lang="ar-SA" sz="4400" b="1" dirty="0"/>
          </a:p>
          <a:p>
            <a:pPr algn="r"/>
            <a:r>
              <a:rPr lang="ar-SA" sz="4400" b="1" dirty="0">
                <a:solidFill>
                  <a:srgbClr val="FFC000"/>
                </a:solidFill>
                <a:highlight>
                  <a:srgbClr val="808000"/>
                </a:highlight>
              </a:rPr>
              <a:t>أقرئي الصورة صـ120 ـ 121</a:t>
            </a:r>
          </a:p>
        </p:txBody>
      </p:sp>
    </p:spTree>
    <p:extLst>
      <p:ext uri="{BB962C8B-B14F-4D97-AF65-F5344CB8AC3E}">
        <p14:creationId xmlns:p14="http://schemas.microsoft.com/office/powerpoint/2010/main" val="36799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896076-F7FB-4015-84C1-607DBECE9290}"/>
              </a:ext>
            </a:extLst>
          </p:cNvPr>
          <p:cNvSpPr/>
          <p:nvPr/>
        </p:nvSpPr>
        <p:spPr>
          <a:xfrm>
            <a:off x="8201025" y="250190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أختبر نفسك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2FDBB2-EBF5-415E-9285-935622538614}"/>
              </a:ext>
            </a:extLst>
          </p:cNvPr>
          <p:cNvSpPr txBox="1"/>
          <p:nvPr/>
        </p:nvSpPr>
        <p:spPr>
          <a:xfrm>
            <a:off x="226285" y="1419225"/>
            <a:ext cx="11750396" cy="50783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5400" b="1" dirty="0">
                <a:highlight>
                  <a:srgbClr val="808000"/>
                </a:highlight>
              </a:rPr>
              <a:t>أستنتج : </a:t>
            </a:r>
            <a:r>
              <a:rPr lang="ar-SA" sz="5400" b="1" dirty="0"/>
              <a:t>يميل ورق التغليف البلاستيكي الى اكتساب </a:t>
            </a:r>
          </a:p>
          <a:p>
            <a:pPr algn="r"/>
            <a:r>
              <a:rPr lang="ar-SA" sz="5400" b="1" dirty="0"/>
              <a:t>الشحنات السالبة , ماذا يحدث اذا دلكنا به بالونا ؟</a:t>
            </a:r>
          </a:p>
          <a:p>
            <a:pPr algn="r"/>
            <a:r>
              <a:rPr lang="ar-SA" sz="5400" b="1" dirty="0">
                <a:solidFill>
                  <a:srgbClr val="FFC000"/>
                </a:solidFill>
              </a:rPr>
              <a:t>تنتقل الشحنات السالبة الى البالون .</a:t>
            </a:r>
          </a:p>
          <a:p>
            <a:pPr algn="r"/>
            <a:r>
              <a:rPr lang="ar-SA" sz="5400" b="1" dirty="0">
                <a:highlight>
                  <a:srgbClr val="808000"/>
                </a:highlight>
              </a:rPr>
              <a:t>التفكير الناقد : </a:t>
            </a:r>
            <a:r>
              <a:rPr lang="ar-SA" sz="5400" b="1" dirty="0"/>
              <a:t>لماذا تلتصق بعض أنواع الملابس</a:t>
            </a:r>
          </a:p>
          <a:p>
            <a:pPr algn="r"/>
            <a:r>
              <a:rPr lang="ar-SA" sz="5400" b="1" dirty="0"/>
              <a:t> بأجسامنا عند ارتدائها في بعض الأحيان ؟</a:t>
            </a:r>
          </a:p>
          <a:p>
            <a:pPr algn="r"/>
            <a:r>
              <a:rPr lang="ar-SA" sz="5400" b="1" dirty="0">
                <a:solidFill>
                  <a:srgbClr val="FFC000"/>
                </a:solidFill>
              </a:rPr>
              <a:t>بسبب وجود الشحنات الكهربائية .</a:t>
            </a:r>
          </a:p>
        </p:txBody>
      </p:sp>
    </p:spTree>
    <p:extLst>
      <p:ext uri="{BB962C8B-B14F-4D97-AF65-F5344CB8AC3E}">
        <p14:creationId xmlns:p14="http://schemas.microsoft.com/office/powerpoint/2010/main" val="20864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3CF5376-1B5E-40B6-81B6-D2BBE22F1F8A}"/>
              </a:ext>
            </a:extLst>
          </p:cNvPr>
          <p:cNvSpPr/>
          <p:nvPr/>
        </p:nvSpPr>
        <p:spPr>
          <a:xfrm>
            <a:off x="4248151" y="250190"/>
            <a:ext cx="778129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كيف تتحرك الشحنات الكهربائية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4A14B9C-A2E5-4EE9-8B25-320FD82D8A74}"/>
              </a:ext>
            </a:extLst>
          </p:cNvPr>
          <p:cNvSpPr txBox="1"/>
          <p:nvPr/>
        </p:nvSpPr>
        <p:spPr>
          <a:xfrm>
            <a:off x="589981" y="1647825"/>
            <a:ext cx="11405750" cy="41549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يشعر البعض بلسعة كهربائية خفيفة بعد أن يمشي على السجاد</a:t>
            </a:r>
          </a:p>
          <a:p>
            <a:pPr algn="r"/>
            <a:r>
              <a:rPr lang="ar-SA" sz="4400" b="1" dirty="0"/>
              <a:t>ثم يلامس مقبض الباب . ترى لماذا يحدث ذلك ؟</a:t>
            </a:r>
            <a:endParaRPr lang="en-US" sz="4400" b="1" dirty="0"/>
          </a:p>
          <a:p>
            <a:pPr algn="r"/>
            <a:r>
              <a:rPr lang="ar-SA" sz="4400" b="1" dirty="0" err="1">
                <a:solidFill>
                  <a:srgbClr val="FFC000"/>
                </a:solidFill>
              </a:rPr>
              <a:t>اللسعه</a:t>
            </a:r>
            <a:r>
              <a:rPr lang="ar-SA" sz="4400" b="1" dirty="0">
                <a:solidFill>
                  <a:srgbClr val="FFC000"/>
                </a:solidFill>
              </a:rPr>
              <a:t> سببها الحركة</a:t>
            </a:r>
          </a:p>
          <a:p>
            <a:pPr algn="r"/>
            <a:r>
              <a:rPr lang="ar-SA" sz="4400" b="1" dirty="0" err="1">
                <a:solidFill>
                  <a:srgbClr val="FFC000"/>
                </a:solidFill>
              </a:rPr>
              <a:t>السريعه</a:t>
            </a:r>
            <a:r>
              <a:rPr lang="ar-SA" sz="4400" b="1" dirty="0">
                <a:solidFill>
                  <a:srgbClr val="FFC000"/>
                </a:solidFill>
              </a:rPr>
              <a:t> للشحنات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 الكهربائية</a:t>
            </a:r>
          </a:p>
          <a:p>
            <a:pPr algn="r"/>
            <a:endParaRPr lang="ar-SA" sz="4400" b="1" dirty="0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CB08EFD-CA45-45DD-BC7A-23E23187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" y="3350260"/>
            <a:ext cx="7162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45466B9-A136-4BB6-9A5D-7D7D30CABEF9}"/>
              </a:ext>
            </a:extLst>
          </p:cNvPr>
          <p:cNvSpPr txBox="1"/>
          <p:nvPr/>
        </p:nvSpPr>
        <p:spPr>
          <a:xfrm>
            <a:off x="3469532" y="371475"/>
            <a:ext cx="8469049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وهذا ما يسمى بالتفريغ الكهربائي ويقصد به :</a:t>
            </a:r>
          </a:p>
          <a:p>
            <a:pPr algn="r"/>
            <a:r>
              <a:rPr lang="ar-SA" sz="4400" b="1" dirty="0"/>
              <a:t>الانتقال السريع للشحنات .</a:t>
            </a:r>
          </a:p>
          <a:p>
            <a:pPr algn="r"/>
            <a:r>
              <a:rPr lang="ar-SA" sz="4400" b="1" dirty="0"/>
              <a:t>ومن الأمثلة على عملية التفريغ الكهربائي ..</a:t>
            </a:r>
          </a:p>
          <a:p>
            <a:pPr algn="r"/>
            <a:endParaRPr lang="ar-SA" sz="44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6AC848F-4BFC-4523-ADBD-2F0BFEFD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68" y="2619374"/>
            <a:ext cx="9547807" cy="38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خارجي, دخان, الأسلحة, سماء&#10;&#10;تم إنشاء الوصف تلقائياً">
            <a:extLst>
              <a:ext uri="{FF2B5EF4-FFF2-40B4-BE49-F238E27FC236}">
                <a16:creationId xmlns:a16="http://schemas.microsoft.com/office/drawing/2014/main" id="{DC225F61-5B08-4538-9BBC-248BA503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12" y="201295"/>
            <a:ext cx="8115976" cy="50311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25D3800-0E59-4988-BD9D-FC1CF8C7AEAF}"/>
              </a:ext>
            </a:extLst>
          </p:cNvPr>
          <p:cNvSpPr txBox="1"/>
          <p:nvPr/>
        </p:nvSpPr>
        <p:spPr>
          <a:xfrm>
            <a:off x="2038012" y="5405120"/>
            <a:ext cx="831189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5400" b="1" dirty="0"/>
              <a:t>يحدث البرق بسبب التفريغ الكهربائي</a:t>
            </a:r>
          </a:p>
        </p:txBody>
      </p:sp>
    </p:spTree>
    <p:extLst>
      <p:ext uri="{BB962C8B-B14F-4D97-AF65-F5344CB8AC3E}">
        <p14:creationId xmlns:p14="http://schemas.microsoft.com/office/powerpoint/2010/main" val="41516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4E6D6C-01A6-4F8B-B300-409ED0F11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700087"/>
            <a:ext cx="9801225" cy="545782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2A6F5CA-0BDF-4B0C-AFEE-9A4FCC808846}"/>
              </a:ext>
            </a:extLst>
          </p:cNvPr>
          <p:cNvSpPr/>
          <p:nvPr/>
        </p:nvSpPr>
        <p:spPr>
          <a:xfrm>
            <a:off x="2405380" y="3883024"/>
            <a:ext cx="7367270" cy="1812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6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5D05D5D-C0D1-4D8A-9717-FDC7AF35CA99}"/>
              </a:ext>
            </a:extLst>
          </p:cNvPr>
          <p:cNvSpPr/>
          <p:nvPr/>
        </p:nvSpPr>
        <p:spPr>
          <a:xfrm>
            <a:off x="7686675" y="5280481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التيار الكهربائي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1E87EBC-2466-4E4B-B4C3-72A99B9B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61949"/>
            <a:ext cx="6000750" cy="599122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624007-0E8A-4AB1-813D-EBC683AE5968}"/>
              </a:ext>
            </a:extLst>
          </p:cNvPr>
          <p:cNvSpPr txBox="1"/>
          <p:nvPr/>
        </p:nvSpPr>
        <p:spPr>
          <a:xfrm>
            <a:off x="6517210" y="361949"/>
            <a:ext cx="5508238" cy="47089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dirty="0"/>
              <a:t>الشحنات الكهربائية</a:t>
            </a:r>
          </a:p>
          <a:p>
            <a:pPr algn="r"/>
            <a:r>
              <a:rPr lang="ar-SA" sz="6000" dirty="0"/>
              <a:t>يمكنها ان تسري في</a:t>
            </a:r>
          </a:p>
          <a:p>
            <a:pPr algn="r"/>
            <a:r>
              <a:rPr lang="ar-SA" sz="6000" dirty="0"/>
              <a:t> بعض المواد ..</a:t>
            </a:r>
          </a:p>
          <a:p>
            <a:pPr algn="r"/>
            <a:r>
              <a:rPr lang="ar-SA" sz="6000" dirty="0"/>
              <a:t>وسريان الشحنات بهذه</a:t>
            </a:r>
          </a:p>
          <a:p>
            <a:pPr algn="r"/>
            <a:r>
              <a:rPr lang="ar-SA" sz="6000" dirty="0"/>
              <a:t>الطريقة تسمى : </a:t>
            </a:r>
          </a:p>
        </p:txBody>
      </p:sp>
    </p:spTree>
    <p:extLst>
      <p:ext uri="{BB962C8B-B14F-4D97-AF65-F5344CB8AC3E}">
        <p14:creationId xmlns:p14="http://schemas.microsoft.com/office/powerpoint/2010/main" val="21171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68C419-6BC8-4744-AA68-0407F17C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289560"/>
            <a:ext cx="1118616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حائط, داخلي, أبيض, سماء&#10;&#10;تم إنشاء الوصف تلقائياً">
            <a:extLst>
              <a:ext uri="{FF2B5EF4-FFF2-40B4-BE49-F238E27FC236}">
                <a16:creationId xmlns:a16="http://schemas.microsoft.com/office/drawing/2014/main" id="{88A203FD-FF3E-4895-BE4A-3FDC8877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264160"/>
            <a:ext cx="7152005" cy="52063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44726C2-5FA8-434A-8BA7-DCEE7C189E21}"/>
              </a:ext>
            </a:extLst>
          </p:cNvPr>
          <p:cNvSpPr txBox="1"/>
          <p:nvPr/>
        </p:nvSpPr>
        <p:spPr>
          <a:xfrm>
            <a:off x="2253442" y="5679440"/>
            <a:ext cx="739497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000" b="1" dirty="0"/>
              <a:t>يستخدم التيار الكهربائي في تشغيل الأجهزة </a:t>
            </a:r>
          </a:p>
        </p:txBody>
      </p:sp>
    </p:spTree>
    <p:extLst>
      <p:ext uri="{BB962C8B-B14F-4D97-AF65-F5344CB8AC3E}">
        <p14:creationId xmlns:p14="http://schemas.microsoft.com/office/powerpoint/2010/main" val="17437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8C8F443-BB27-44B4-9BD1-6E3E7B56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33400"/>
            <a:ext cx="10840720" cy="5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BB63DB-9797-40F9-B356-7272297481FD}"/>
              </a:ext>
            </a:extLst>
          </p:cNvPr>
          <p:cNvSpPr/>
          <p:nvPr/>
        </p:nvSpPr>
        <p:spPr>
          <a:xfrm>
            <a:off x="7038975" y="250190"/>
            <a:ext cx="499046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الدوائر الكهربائية</a:t>
            </a:r>
          </a:p>
        </p:txBody>
      </p:sp>
      <p:pic>
        <p:nvPicPr>
          <p:cNvPr id="4" name="صورة 3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ACD05749-4B35-4DC7-BF63-9673982AC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" y="250190"/>
            <a:ext cx="5991542" cy="61410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F3A7D9-D5EE-4CEA-9F95-E7A107C2C53E}"/>
              </a:ext>
            </a:extLst>
          </p:cNvPr>
          <p:cNvSpPr txBox="1"/>
          <p:nvPr/>
        </p:nvSpPr>
        <p:spPr>
          <a:xfrm>
            <a:off x="6381751" y="1562100"/>
            <a:ext cx="5661606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المسار المغلق الذي يسري</a:t>
            </a:r>
          </a:p>
          <a:p>
            <a:pPr algn="r"/>
            <a:r>
              <a:rPr lang="ar-SA" sz="4400" b="1" dirty="0"/>
              <a:t>فيه التيار الكهربائي .</a:t>
            </a:r>
          </a:p>
          <a:p>
            <a:pPr algn="r"/>
            <a:r>
              <a:rPr lang="ar-SA" sz="4400" b="1" dirty="0">
                <a:highlight>
                  <a:srgbClr val="808000"/>
                </a:highlight>
              </a:rPr>
              <a:t>المقاومة:</a:t>
            </a:r>
          </a:p>
          <a:p>
            <a:pPr algn="r"/>
            <a:r>
              <a:rPr lang="ar-SA" sz="4400" b="1" dirty="0"/>
              <a:t>هي الجهاز أو الأداة التي</a:t>
            </a:r>
          </a:p>
          <a:p>
            <a:pPr algn="r"/>
            <a:r>
              <a:rPr lang="ar-SA" sz="4400" b="1" dirty="0"/>
              <a:t>يزودها المصدر بالطاقة .</a:t>
            </a:r>
          </a:p>
          <a:p>
            <a:pPr algn="r"/>
            <a:r>
              <a:rPr lang="ar-SA" sz="4400" b="1" dirty="0">
                <a:highlight>
                  <a:srgbClr val="808000"/>
                </a:highlight>
              </a:rPr>
              <a:t>مثل :</a:t>
            </a:r>
          </a:p>
          <a:p>
            <a:pPr algn="r"/>
            <a:r>
              <a:rPr lang="ar-SA" sz="4400" b="1" dirty="0"/>
              <a:t>المصباح والمروحة والتلفاز.</a:t>
            </a:r>
          </a:p>
        </p:txBody>
      </p:sp>
    </p:spTree>
    <p:extLst>
      <p:ext uri="{BB962C8B-B14F-4D97-AF65-F5344CB8AC3E}">
        <p14:creationId xmlns:p14="http://schemas.microsoft.com/office/powerpoint/2010/main" val="10886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FA486C-BADF-4901-A230-8F39F8F97876}"/>
              </a:ext>
            </a:extLst>
          </p:cNvPr>
          <p:cNvSpPr/>
          <p:nvPr/>
        </p:nvSpPr>
        <p:spPr>
          <a:xfrm>
            <a:off x="7781925" y="250190"/>
            <a:ext cx="42475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المفتاح الكهربائي</a:t>
            </a:r>
          </a:p>
        </p:txBody>
      </p:sp>
      <p:pic>
        <p:nvPicPr>
          <p:cNvPr id="4" name="صورة 3" descr="صورة تحتوي على ساعة حائط, عنصر&#10;&#10;تم إنشاء الوصف تلقائياً">
            <a:extLst>
              <a:ext uri="{FF2B5EF4-FFF2-40B4-BE49-F238E27FC236}">
                <a16:creationId xmlns:a16="http://schemas.microsoft.com/office/drawing/2014/main" id="{8D754ECF-AEE5-4438-AB49-A8E5315B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590675"/>
            <a:ext cx="10496550" cy="32956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7B74AFB-F70C-4C71-812F-833E6E711AEA}"/>
              </a:ext>
            </a:extLst>
          </p:cNvPr>
          <p:cNvSpPr txBox="1"/>
          <p:nvPr/>
        </p:nvSpPr>
        <p:spPr>
          <a:xfrm>
            <a:off x="6357695" y="5538271"/>
            <a:ext cx="567174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3600" b="1" dirty="0">
                <a:highlight>
                  <a:srgbClr val="808000"/>
                </a:highlight>
              </a:rPr>
              <a:t>عندما يكون المفتاح في وضع توصيل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B50B0A-639B-43E5-B3C6-9C5E80F10546}"/>
              </a:ext>
            </a:extLst>
          </p:cNvPr>
          <p:cNvSpPr txBox="1"/>
          <p:nvPr/>
        </p:nvSpPr>
        <p:spPr>
          <a:xfrm>
            <a:off x="634024" y="5538271"/>
            <a:ext cx="500169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3600" b="1" dirty="0">
                <a:highlight>
                  <a:srgbClr val="808000"/>
                </a:highlight>
              </a:rPr>
              <a:t>عندما يكون المفتاح غير موصل </a:t>
            </a:r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1FBE76BB-D44C-47F0-996F-89CD416B2733}"/>
              </a:ext>
            </a:extLst>
          </p:cNvPr>
          <p:cNvSpPr/>
          <p:nvPr/>
        </p:nvSpPr>
        <p:spPr>
          <a:xfrm>
            <a:off x="8572500" y="4886325"/>
            <a:ext cx="48463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77922727-31E9-405B-89B2-11358993BD58}"/>
              </a:ext>
            </a:extLst>
          </p:cNvPr>
          <p:cNvSpPr/>
          <p:nvPr/>
        </p:nvSpPr>
        <p:spPr>
          <a:xfrm>
            <a:off x="3134869" y="4886324"/>
            <a:ext cx="48463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25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DB2665B-134A-4841-88B0-0E5F763A62E5}"/>
              </a:ext>
            </a:extLst>
          </p:cNvPr>
          <p:cNvSpPr/>
          <p:nvPr/>
        </p:nvSpPr>
        <p:spPr>
          <a:xfrm>
            <a:off x="8201025" y="250190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أقرأ الصورة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9E0FE5-B1A3-4BC6-87ED-185EA6C4B5DA}"/>
              </a:ext>
            </a:extLst>
          </p:cNvPr>
          <p:cNvSpPr txBox="1"/>
          <p:nvPr/>
        </p:nvSpPr>
        <p:spPr>
          <a:xfrm>
            <a:off x="1508458" y="1609725"/>
            <a:ext cx="10163423" cy="47089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b="1" dirty="0"/>
              <a:t>صـ </a:t>
            </a:r>
          </a:p>
          <a:p>
            <a:pPr algn="r"/>
            <a:r>
              <a:rPr lang="ar-SA" sz="6000" b="1" dirty="0"/>
              <a:t>ماذا يحدث للدائرة الكهربائية عند إغلاق </a:t>
            </a:r>
          </a:p>
          <a:p>
            <a:pPr algn="r"/>
            <a:r>
              <a:rPr lang="ar-SA" sz="6000" b="1" dirty="0"/>
              <a:t>المفتاح ؟ وماذا يحدث لها عند فتحه ؟</a:t>
            </a:r>
          </a:p>
          <a:p>
            <a:pPr algn="r"/>
            <a:r>
              <a:rPr lang="ar-SA" sz="6000" b="1" dirty="0">
                <a:solidFill>
                  <a:srgbClr val="FFC000"/>
                </a:solidFill>
              </a:rPr>
              <a:t>يضاء </a:t>
            </a:r>
            <a:r>
              <a:rPr lang="ar-SA" sz="6000" b="1" dirty="0" err="1">
                <a:solidFill>
                  <a:srgbClr val="FFC000"/>
                </a:solidFill>
              </a:rPr>
              <a:t>عندإغلاقه</a:t>
            </a:r>
            <a:endParaRPr lang="en-US" sz="6000" b="1" dirty="0">
              <a:solidFill>
                <a:srgbClr val="FFC000"/>
              </a:solidFill>
            </a:endParaRPr>
          </a:p>
          <a:p>
            <a:pPr algn="r"/>
            <a:r>
              <a:rPr lang="ar-SA" sz="6000" b="1" dirty="0">
                <a:solidFill>
                  <a:srgbClr val="FFC000"/>
                </a:solidFill>
              </a:rPr>
              <a:t>وينطفئ عند فتحه</a:t>
            </a:r>
          </a:p>
        </p:txBody>
      </p:sp>
    </p:spTree>
    <p:extLst>
      <p:ext uri="{BB962C8B-B14F-4D97-AF65-F5344CB8AC3E}">
        <p14:creationId xmlns:p14="http://schemas.microsoft.com/office/powerpoint/2010/main" val="5945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C817CB8-1CED-4382-B33A-3F7839507B2B}"/>
              </a:ext>
            </a:extLst>
          </p:cNvPr>
          <p:cNvSpPr/>
          <p:nvPr/>
        </p:nvSpPr>
        <p:spPr>
          <a:xfrm>
            <a:off x="8201025" y="250190"/>
            <a:ext cx="382841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أختبر نفسك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17233D-B47A-4CD5-A034-E41FEF7EB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500187"/>
            <a:ext cx="11553826" cy="44624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0CA926C-AF3F-48AD-880C-DD33CD420548}"/>
              </a:ext>
            </a:extLst>
          </p:cNvPr>
          <p:cNvSpPr/>
          <p:nvPr/>
        </p:nvSpPr>
        <p:spPr>
          <a:xfrm>
            <a:off x="552450" y="3274217"/>
            <a:ext cx="11106149" cy="2469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5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D235E6A-8688-482D-97C9-03FEAFE81441}"/>
              </a:ext>
            </a:extLst>
          </p:cNvPr>
          <p:cNvSpPr txBox="1"/>
          <p:nvPr/>
        </p:nvSpPr>
        <p:spPr>
          <a:xfrm>
            <a:off x="1138142" y="438150"/>
            <a:ext cx="10371814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dirty="0">
                <a:highlight>
                  <a:srgbClr val="808000"/>
                </a:highlight>
              </a:rPr>
              <a:t>التفكير الناقد : </a:t>
            </a:r>
            <a:r>
              <a:rPr lang="ar-SA" sz="6000" dirty="0"/>
              <a:t>ما الذي يحدث عند توصيل </a:t>
            </a:r>
          </a:p>
          <a:p>
            <a:pPr algn="r"/>
            <a:r>
              <a:rPr lang="ar-SA" sz="6000" dirty="0"/>
              <a:t>طرفي سلك بطرفي بطارية ؟</a:t>
            </a:r>
          </a:p>
          <a:p>
            <a:pPr algn="r"/>
            <a:r>
              <a:rPr lang="ar-SA" sz="6000" dirty="0">
                <a:solidFill>
                  <a:srgbClr val="FFC000"/>
                </a:solidFill>
              </a:rPr>
              <a:t>تصبح لدينا دائرة كهربائية .</a:t>
            </a:r>
          </a:p>
          <a:p>
            <a:pPr algn="r"/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22697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0CDB1A8-BDB5-4B01-8AD6-C687F4C33DB9}"/>
              </a:ext>
            </a:extLst>
          </p:cNvPr>
          <p:cNvSpPr/>
          <p:nvPr/>
        </p:nvSpPr>
        <p:spPr>
          <a:xfrm>
            <a:off x="4638675" y="238125"/>
            <a:ext cx="7362825" cy="1114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ما دوائر التوالي وما دوائر التوازي 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90BBFA5-3099-4AB5-8D74-E78982C2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57175"/>
            <a:ext cx="4140200" cy="64008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995A9A1-A21C-41E7-9B20-E0AB4A5BE8B4}"/>
              </a:ext>
            </a:extLst>
          </p:cNvPr>
          <p:cNvSpPr txBox="1"/>
          <p:nvPr/>
        </p:nvSpPr>
        <p:spPr>
          <a:xfrm>
            <a:off x="4482508" y="1724025"/>
            <a:ext cx="7475123" cy="4832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ما الفرق بين الدائرة 1 و الدائرة 2 ؟؟؟؟</a:t>
            </a:r>
          </a:p>
          <a:p>
            <a:pPr algn="r"/>
            <a:r>
              <a:rPr lang="ar-SA" sz="4400" b="1" u="sng" dirty="0">
                <a:solidFill>
                  <a:srgbClr val="FFC000"/>
                </a:solidFill>
              </a:rPr>
              <a:t>الدائرة 1 :</a:t>
            </a:r>
          </a:p>
          <a:p>
            <a:pPr algn="r"/>
            <a:r>
              <a:rPr lang="ar-SA" sz="4400" b="1" dirty="0"/>
              <a:t>دائرة توالي : يسري التيار الكهربائي في</a:t>
            </a:r>
          </a:p>
          <a:p>
            <a:pPr algn="r"/>
            <a:r>
              <a:rPr lang="ar-SA" sz="4400" b="1" dirty="0"/>
              <a:t>اتجاه ثابت دون ان يتفرع .</a:t>
            </a:r>
          </a:p>
          <a:p>
            <a:pPr algn="r"/>
            <a:r>
              <a:rPr lang="ar-SA" sz="4400" b="1" u="sng" dirty="0">
                <a:solidFill>
                  <a:srgbClr val="FFC000"/>
                </a:solidFill>
              </a:rPr>
              <a:t>الدائرة 2 :</a:t>
            </a:r>
          </a:p>
          <a:p>
            <a:pPr algn="r"/>
            <a:r>
              <a:rPr lang="ar-SA" sz="4400" b="1" dirty="0"/>
              <a:t>دائرة التوازي : يتفرع التيار الكهربائي </a:t>
            </a:r>
          </a:p>
          <a:p>
            <a:pPr algn="r"/>
            <a:r>
              <a:rPr lang="ar-SA" sz="4400" b="1" dirty="0"/>
              <a:t>ويسري في اكثر من اتجاه .  </a:t>
            </a:r>
          </a:p>
        </p:txBody>
      </p:sp>
    </p:spTree>
    <p:extLst>
      <p:ext uri="{BB962C8B-B14F-4D97-AF65-F5344CB8AC3E}">
        <p14:creationId xmlns:p14="http://schemas.microsoft.com/office/powerpoint/2010/main" val="7704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0BC83D-9FDA-48C8-9CEA-1804ADE95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571500"/>
            <a:ext cx="10952480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1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E74C7B1-E3E8-4419-9B99-E4706B5479D4}"/>
              </a:ext>
            </a:extLst>
          </p:cNvPr>
          <p:cNvSpPr/>
          <p:nvPr/>
        </p:nvSpPr>
        <p:spPr>
          <a:xfrm>
            <a:off x="9906000" y="238125"/>
            <a:ext cx="20955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توقعي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405F17-E120-4527-AC50-BA265AEB7A08}"/>
              </a:ext>
            </a:extLst>
          </p:cNvPr>
          <p:cNvSpPr txBox="1"/>
          <p:nvPr/>
        </p:nvSpPr>
        <p:spPr>
          <a:xfrm>
            <a:off x="5425440" y="1348800"/>
            <a:ext cx="6712094" cy="5509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ما الدوائر التي تستخدم في المنازل</a:t>
            </a:r>
          </a:p>
          <a:p>
            <a:pPr algn="r"/>
            <a:r>
              <a:rPr lang="ar-SA" sz="4400" b="1" dirty="0"/>
              <a:t> ولماذا ؟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دوائر التوازي ,فعندما تطفئ احد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الأجهزة ,فان بقية الأجهزة تستمر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 في العمل .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ولو استعملنا دائرة التوالي فان فصل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احد الأجهزة يؤدي الى فصل جميع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الأجهزة . </a:t>
            </a:r>
          </a:p>
        </p:txBody>
      </p:sp>
      <p:pic>
        <p:nvPicPr>
          <p:cNvPr id="5" name="صورة 4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C452EB7A-A982-4561-B8D8-DE20E453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9" y="238125"/>
            <a:ext cx="5152971" cy="64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E922BD-FAE4-4907-A7DE-EE34C1EF5166}"/>
              </a:ext>
            </a:extLst>
          </p:cNvPr>
          <p:cNvSpPr/>
          <p:nvPr/>
        </p:nvSpPr>
        <p:spPr>
          <a:xfrm>
            <a:off x="8105775" y="238125"/>
            <a:ext cx="389572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نشاط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1C690F-8F5A-4BB6-A05A-5E4E75400284}"/>
              </a:ext>
            </a:extLst>
          </p:cNvPr>
          <p:cNvSpPr txBox="1"/>
          <p:nvPr/>
        </p:nvSpPr>
        <p:spPr>
          <a:xfrm>
            <a:off x="7614411" y="1600200"/>
            <a:ext cx="4209870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أعمل دائرة كهربائية ؟</a:t>
            </a:r>
          </a:p>
          <a:p>
            <a:pPr algn="r"/>
            <a:endParaRPr lang="ar-SA" sz="44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A4D42F-3DA7-4991-BC08-48941E68A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1" y="695325"/>
            <a:ext cx="6243914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79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E13AFAD-5DA7-40FB-B956-DB182AFE923A}"/>
              </a:ext>
            </a:extLst>
          </p:cNvPr>
          <p:cNvSpPr/>
          <p:nvPr/>
        </p:nvSpPr>
        <p:spPr>
          <a:xfrm>
            <a:off x="8105775" y="238125"/>
            <a:ext cx="389572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أختبر نفسك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A8A68E-C4E8-4025-A38A-05BFF48058AB}"/>
              </a:ext>
            </a:extLst>
          </p:cNvPr>
          <p:cNvSpPr txBox="1"/>
          <p:nvPr/>
        </p:nvSpPr>
        <p:spPr>
          <a:xfrm>
            <a:off x="731718" y="1524000"/>
            <a:ext cx="11359263" cy="41549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>
                <a:highlight>
                  <a:srgbClr val="808000"/>
                </a:highlight>
              </a:rPr>
              <a:t>أستنتج : </a:t>
            </a:r>
            <a:r>
              <a:rPr lang="ar-SA" sz="4400" b="1" dirty="0"/>
              <a:t>دائرة تواز بها مصباح ومروحة ماذا يحدث للمروحة</a:t>
            </a:r>
          </a:p>
          <a:p>
            <a:pPr algn="r"/>
            <a:r>
              <a:rPr lang="ar-SA" sz="4400" b="1" dirty="0"/>
              <a:t>إذا احترقت فتيلة المصباح ؟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تبقى مشتغلة</a:t>
            </a:r>
          </a:p>
          <a:p>
            <a:pPr algn="r"/>
            <a:r>
              <a:rPr lang="ar-SA" sz="4400" b="1" dirty="0">
                <a:highlight>
                  <a:srgbClr val="808000"/>
                </a:highlight>
              </a:rPr>
              <a:t>التفكير الناقد : </a:t>
            </a:r>
            <a:r>
              <a:rPr lang="ar-SA" sz="4400" b="1" dirty="0"/>
              <a:t>هل المصابيح في المنزل متصلة على التوالي </a:t>
            </a:r>
          </a:p>
          <a:p>
            <a:pPr algn="r"/>
            <a:r>
              <a:rPr lang="ar-SA" sz="4400" b="1" dirty="0"/>
              <a:t>ام التوالي ولماذا ؟</a:t>
            </a:r>
          </a:p>
          <a:p>
            <a:pPr algn="r"/>
            <a:r>
              <a:rPr lang="ar-SA" sz="4400" b="1" dirty="0">
                <a:solidFill>
                  <a:srgbClr val="FFC000"/>
                </a:solidFill>
              </a:rPr>
              <a:t>على التوازي, اذا فصل جهاز تستمر باقي الأجهزة في العمل . </a:t>
            </a:r>
          </a:p>
        </p:txBody>
      </p:sp>
    </p:spTree>
    <p:extLst>
      <p:ext uri="{BB962C8B-B14F-4D97-AF65-F5344CB8AC3E}">
        <p14:creationId xmlns:p14="http://schemas.microsoft.com/office/powerpoint/2010/main" val="1639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36F0EC6-425D-4B58-98CE-B01C0842153C}"/>
              </a:ext>
            </a:extLst>
          </p:cNvPr>
          <p:cNvSpPr/>
          <p:nvPr/>
        </p:nvSpPr>
        <p:spPr>
          <a:xfrm>
            <a:off x="8241030" y="289560"/>
            <a:ext cx="3695700" cy="1244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1" dirty="0"/>
              <a:t>الاهداف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EEA60E-D601-4C32-9AD0-3FDE6654AB3C}"/>
              </a:ext>
            </a:extLst>
          </p:cNvPr>
          <p:cNvSpPr txBox="1"/>
          <p:nvPr/>
        </p:nvSpPr>
        <p:spPr>
          <a:xfrm>
            <a:off x="-56214" y="1971040"/>
            <a:ext cx="12077345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1ـ يصف خصائص الاجسام المشحونة كهربائيا .</a:t>
            </a:r>
          </a:p>
          <a:p>
            <a:pPr algn="r"/>
            <a:r>
              <a:rPr lang="ar-S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2ـ يوضح الفرق بين الكهرباء الساكنة</a:t>
            </a:r>
          </a:p>
          <a:p>
            <a:pPr algn="r"/>
            <a:r>
              <a:rPr lang="ar-S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والكهرباء المتحركة .</a:t>
            </a:r>
          </a:p>
        </p:txBody>
      </p:sp>
    </p:spTree>
    <p:extLst>
      <p:ext uri="{BB962C8B-B14F-4D97-AF65-F5344CB8AC3E}">
        <p14:creationId xmlns:p14="http://schemas.microsoft.com/office/powerpoint/2010/main" val="333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122413-80EE-4434-92D9-6F35EF72AD2E}"/>
              </a:ext>
            </a:extLst>
          </p:cNvPr>
          <p:cNvSpPr/>
          <p:nvPr/>
        </p:nvSpPr>
        <p:spPr>
          <a:xfrm>
            <a:off x="5391151" y="238125"/>
            <a:ext cx="661035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كيف تستخدم الكهرباء بأمان ؟</a:t>
            </a:r>
          </a:p>
        </p:txBody>
      </p:sp>
      <p:pic>
        <p:nvPicPr>
          <p:cNvPr id="4" name="صورة 3" descr="صورة تحتوي على إلكترونيات, مقبس, مرآة, قابس&#10;&#10;تم إنشاء الوصف تلقائياً">
            <a:extLst>
              <a:ext uri="{FF2B5EF4-FFF2-40B4-BE49-F238E27FC236}">
                <a16:creationId xmlns:a16="http://schemas.microsoft.com/office/drawing/2014/main" id="{83A3C341-8708-4FE3-A100-457CE2BE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984250"/>
            <a:ext cx="4597400" cy="2044700"/>
          </a:xfrm>
          <a:prstGeom prst="rect">
            <a:avLst/>
          </a:prstGeom>
        </p:spPr>
      </p:pic>
      <p:pic>
        <p:nvPicPr>
          <p:cNvPr id="6" name="صورة 5" descr="صورة تحتوي على إلكترونيات&#10;&#10;تم إنشاء الوصف تلقائياً">
            <a:extLst>
              <a:ext uri="{FF2B5EF4-FFF2-40B4-BE49-F238E27FC236}">
                <a16:creationId xmlns:a16="http://schemas.microsoft.com/office/drawing/2014/main" id="{717DE5DD-E5A3-459A-9293-D0060104B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33750"/>
            <a:ext cx="4597400" cy="31623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917A757-070C-4D2B-82A8-846B08A9A9DD}"/>
              </a:ext>
            </a:extLst>
          </p:cNvPr>
          <p:cNvSpPr txBox="1"/>
          <p:nvPr/>
        </p:nvSpPr>
        <p:spPr>
          <a:xfrm>
            <a:off x="7089084" y="1752600"/>
            <a:ext cx="48590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علقي على هذه الصورة ..</a:t>
            </a:r>
          </a:p>
        </p:txBody>
      </p:sp>
    </p:spTree>
    <p:extLst>
      <p:ext uri="{BB962C8B-B14F-4D97-AF65-F5344CB8AC3E}">
        <p14:creationId xmlns:p14="http://schemas.microsoft.com/office/powerpoint/2010/main" val="3372403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عن بعد, وحدة تحكم, داخلي, مانع تسرب الطاقة&#10;&#10;تم إنشاء الوصف تلقائياً">
            <a:extLst>
              <a:ext uri="{FF2B5EF4-FFF2-40B4-BE49-F238E27FC236}">
                <a16:creationId xmlns:a16="http://schemas.microsoft.com/office/drawing/2014/main" id="{2FA83871-C1ED-4D97-B569-96F9E182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1530522" y="1632879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صورة 2" descr="صورة تحتوي على داخلي, أبيض, إلكترونيات, حائط&#10;&#10;تم إنشاء الوصف تلقائياً">
            <a:extLst>
              <a:ext uri="{FF2B5EF4-FFF2-40B4-BE49-F238E27FC236}">
                <a16:creationId xmlns:a16="http://schemas.microsoft.com/office/drawing/2014/main" id="{00BB4C33-A00C-44C5-AF33-398EF0F7C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471" y="1632879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صورة 4" descr="صورة تحتوي على عن بعد, وحدة تحكم, مباراة, فيديو&#10;&#10;تم إنشاء الوصف تلقائياً">
            <a:extLst>
              <a:ext uri="{FF2B5EF4-FFF2-40B4-BE49-F238E27FC236}">
                <a16:creationId xmlns:a16="http://schemas.microsoft.com/office/drawing/2014/main" id="{8BDA0FDD-2565-47D6-A654-2C6F9B5D3D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12487" b="-4"/>
          <a:stretch/>
        </p:blipFill>
        <p:spPr>
          <a:xfrm>
            <a:off x="7818420" y="1632879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3AF2947-75A8-4FFD-A1D2-1A9422A0C9A7}"/>
              </a:ext>
            </a:extLst>
          </p:cNvPr>
          <p:cNvSpPr txBox="1"/>
          <p:nvPr/>
        </p:nvSpPr>
        <p:spPr>
          <a:xfrm>
            <a:off x="470458" y="4758266"/>
            <a:ext cx="9975872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موزعات الكهرباء الحديثة مزودة بقواطع تفصل التيار </a:t>
            </a:r>
          </a:p>
          <a:p>
            <a:pPr algn="r"/>
            <a:r>
              <a:rPr lang="ar-SA" sz="4400" b="1" dirty="0"/>
              <a:t>الكهربائي عند مرور تيار كهربائي كبير .</a:t>
            </a:r>
          </a:p>
        </p:txBody>
      </p:sp>
    </p:spTree>
    <p:extLst>
      <p:ext uri="{BB962C8B-B14F-4D97-AF65-F5344CB8AC3E}">
        <p14:creationId xmlns:p14="http://schemas.microsoft.com/office/powerpoint/2010/main" val="12359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أنبوب, إلكترونيات&#10;&#10;تم إنشاء الوصف تلقائياً">
            <a:extLst>
              <a:ext uri="{FF2B5EF4-FFF2-40B4-BE49-F238E27FC236}">
                <a16:creationId xmlns:a16="http://schemas.microsoft.com/office/drawing/2014/main" id="{6462EABA-ADA2-4FB9-A88B-9DDAB01CB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7" y="338667"/>
            <a:ext cx="6139393" cy="417522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C47548-74AF-4CE3-BC74-D2E943A06454}"/>
              </a:ext>
            </a:extLst>
          </p:cNvPr>
          <p:cNvSpPr txBox="1"/>
          <p:nvPr/>
        </p:nvSpPr>
        <p:spPr>
          <a:xfrm>
            <a:off x="6854191" y="1821583"/>
            <a:ext cx="4847802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4400" b="1" dirty="0"/>
              <a:t>إذا أحترق سلك المنصهر </a:t>
            </a:r>
          </a:p>
          <a:p>
            <a:pPr algn="r"/>
            <a:r>
              <a:rPr lang="ar-SA" sz="4400" b="1" dirty="0"/>
              <a:t>لم يمكن إعادة استخدامه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F7DB19B-7FC9-487E-B1B8-3EFF714359A8}"/>
              </a:ext>
            </a:extLst>
          </p:cNvPr>
          <p:cNvSpPr/>
          <p:nvPr/>
        </p:nvSpPr>
        <p:spPr>
          <a:xfrm>
            <a:off x="1552572" y="4793192"/>
            <a:ext cx="389572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المنصهر الكهربائي</a:t>
            </a:r>
          </a:p>
        </p:txBody>
      </p:sp>
    </p:spTree>
    <p:extLst>
      <p:ext uri="{BB962C8B-B14F-4D97-AF65-F5344CB8AC3E}">
        <p14:creationId xmlns:p14="http://schemas.microsoft.com/office/powerpoint/2010/main" val="376530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شخص, ثلاجة, فتح&#10;&#10;تم إنشاء الوصف تلقائياً">
            <a:extLst>
              <a:ext uri="{FF2B5EF4-FFF2-40B4-BE49-F238E27FC236}">
                <a16:creationId xmlns:a16="http://schemas.microsoft.com/office/drawing/2014/main" id="{4AF44DB5-5CB0-4205-BF76-BCF3D602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" y="237067"/>
            <a:ext cx="6749425" cy="504745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0DFD0BA-0FE2-4D63-9746-6830B64EC4F7}"/>
              </a:ext>
            </a:extLst>
          </p:cNvPr>
          <p:cNvSpPr/>
          <p:nvPr/>
        </p:nvSpPr>
        <p:spPr>
          <a:xfrm>
            <a:off x="1115773" y="5464808"/>
            <a:ext cx="389572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القواطع الكهربائية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161122-7326-4DAF-A2B3-72D5E9D08826}"/>
              </a:ext>
            </a:extLst>
          </p:cNvPr>
          <p:cNvSpPr txBox="1"/>
          <p:nvPr/>
        </p:nvSpPr>
        <p:spPr>
          <a:xfrm>
            <a:off x="6805770" y="1573481"/>
            <a:ext cx="5142755" cy="34163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7200" b="1" dirty="0"/>
              <a:t>معظم المنازل</a:t>
            </a:r>
          </a:p>
          <a:p>
            <a:pPr algn="r"/>
            <a:r>
              <a:rPr lang="ar-SA" sz="7200" b="1" dirty="0"/>
              <a:t> تستخدم القواطع</a:t>
            </a:r>
          </a:p>
          <a:p>
            <a:pPr algn="r"/>
            <a:r>
              <a:rPr lang="ar-SA" sz="7200" b="1" dirty="0"/>
              <a:t> الكهربائية</a:t>
            </a:r>
          </a:p>
        </p:txBody>
      </p:sp>
    </p:spTree>
    <p:extLst>
      <p:ext uri="{BB962C8B-B14F-4D97-AF65-F5344CB8AC3E}">
        <p14:creationId xmlns:p14="http://schemas.microsoft.com/office/powerpoint/2010/main" val="7764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5E4B95F2-6675-41E9-B9A7-637115B3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3" y="235671"/>
            <a:ext cx="10784264" cy="61604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858C1F7-1137-4002-A5B9-D8AF845DC894}"/>
              </a:ext>
            </a:extLst>
          </p:cNvPr>
          <p:cNvSpPr/>
          <p:nvPr/>
        </p:nvSpPr>
        <p:spPr>
          <a:xfrm>
            <a:off x="838985" y="2121031"/>
            <a:ext cx="10284644" cy="108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84ADDB6-CB22-4A6A-B17C-3ABFA2B8B87E}"/>
              </a:ext>
            </a:extLst>
          </p:cNvPr>
          <p:cNvSpPr/>
          <p:nvPr/>
        </p:nvSpPr>
        <p:spPr>
          <a:xfrm>
            <a:off x="461913" y="3652888"/>
            <a:ext cx="9954706" cy="108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5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4E3670AF-5D3A-4CB2-B4F1-53CC86A0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304800"/>
            <a:ext cx="11487151" cy="615315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D564C66-B2FA-4D9E-BC72-BDA952371278}"/>
              </a:ext>
            </a:extLst>
          </p:cNvPr>
          <p:cNvSpPr/>
          <p:nvPr/>
        </p:nvSpPr>
        <p:spPr>
          <a:xfrm>
            <a:off x="3095625" y="3629024"/>
            <a:ext cx="5162550" cy="1362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6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A0C5687-259F-4FD6-96FE-FB6B3FBE389F}"/>
              </a:ext>
            </a:extLst>
          </p:cNvPr>
          <p:cNvSpPr/>
          <p:nvPr/>
        </p:nvSpPr>
        <p:spPr>
          <a:xfrm>
            <a:off x="8241030" y="289560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أستكشف</a:t>
            </a:r>
          </a:p>
        </p:txBody>
      </p:sp>
    </p:spTree>
    <p:extLst>
      <p:ext uri="{BB962C8B-B14F-4D97-AF65-F5344CB8AC3E}">
        <p14:creationId xmlns:p14="http://schemas.microsoft.com/office/powerpoint/2010/main" val="169164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C0D266-2960-4EAD-A32A-21BAB94F8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389890"/>
            <a:ext cx="11333480" cy="592962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1CF33E2-1924-4FDA-A059-D3FA8F1605C7}"/>
              </a:ext>
            </a:extLst>
          </p:cNvPr>
          <p:cNvSpPr/>
          <p:nvPr/>
        </p:nvSpPr>
        <p:spPr>
          <a:xfrm>
            <a:off x="731520" y="2324099"/>
            <a:ext cx="10679430" cy="3381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56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15A6EB3-8B67-45FA-86ED-2E7B8C08332B}"/>
              </a:ext>
            </a:extLst>
          </p:cNvPr>
          <p:cNvSpPr/>
          <p:nvPr/>
        </p:nvSpPr>
        <p:spPr>
          <a:xfrm>
            <a:off x="8241030" y="289560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المفردات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9E9BC2B-7441-4540-8EAF-6A2D11477E86}"/>
              </a:ext>
            </a:extLst>
          </p:cNvPr>
          <p:cNvSpPr/>
          <p:nvPr/>
        </p:nvSpPr>
        <p:spPr>
          <a:xfrm>
            <a:off x="249555" y="3832860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المقاومة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B2B24B5-041E-4C63-866B-AC651AC5A881}"/>
              </a:ext>
            </a:extLst>
          </p:cNvPr>
          <p:cNvSpPr/>
          <p:nvPr/>
        </p:nvSpPr>
        <p:spPr>
          <a:xfrm>
            <a:off x="4354830" y="3832860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الدائرة الكهربائية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05A47E3-ACFE-4EB7-89DB-1E474ABCF3AE}"/>
              </a:ext>
            </a:extLst>
          </p:cNvPr>
          <p:cNvSpPr/>
          <p:nvPr/>
        </p:nvSpPr>
        <p:spPr>
          <a:xfrm>
            <a:off x="8241030" y="3832860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التيار الكهربائي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195F61B-28CA-4777-BD0F-A65BA30CB93C}"/>
              </a:ext>
            </a:extLst>
          </p:cNvPr>
          <p:cNvSpPr/>
          <p:nvPr/>
        </p:nvSpPr>
        <p:spPr>
          <a:xfrm>
            <a:off x="6583680" y="4985385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دائرة التوالي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DCB8919-1A1C-46B0-962B-48990985DBE9}"/>
              </a:ext>
            </a:extLst>
          </p:cNvPr>
          <p:cNvSpPr/>
          <p:nvPr/>
        </p:nvSpPr>
        <p:spPr>
          <a:xfrm>
            <a:off x="2592705" y="4985385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دائرة التوازي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B3DF79B-AEE3-4C80-AE53-E8FEB7E2FAFA}"/>
              </a:ext>
            </a:extLst>
          </p:cNvPr>
          <p:cNvSpPr/>
          <p:nvPr/>
        </p:nvSpPr>
        <p:spPr>
          <a:xfrm>
            <a:off x="6583680" y="2626995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الكهرباء الساكنة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38FF183-B4BA-4CAB-9B8E-92EBAA609458}"/>
              </a:ext>
            </a:extLst>
          </p:cNvPr>
          <p:cNvSpPr/>
          <p:nvPr/>
        </p:nvSpPr>
        <p:spPr>
          <a:xfrm>
            <a:off x="2592705" y="2626995"/>
            <a:ext cx="36957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التفريغ الكهربائي</a:t>
            </a:r>
          </a:p>
        </p:txBody>
      </p:sp>
    </p:spTree>
    <p:extLst>
      <p:ext uri="{BB962C8B-B14F-4D97-AF65-F5344CB8AC3E}">
        <p14:creationId xmlns:p14="http://schemas.microsoft.com/office/powerpoint/2010/main" val="35279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AD5F1B7-893B-427F-9EB6-1A69FF120199}"/>
              </a:ext>
            </a:extLst>
          </p:cNvPr>
          <p:cNvSpPr/>
          <p:nvPr/>
        </p:nvSpPr>
        <p:spPr>
          <a:xfrm>
            <a:off x="7562850" y="289560"/>
            <a:ext cx="437388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/>
              <a:t>ما الشحنة الكهربائية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FF17BE3-FD35-4E0C-8610-3235CA2D1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91615"/>
            <a:ext cx="1159421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عنصر, ساعة حائط&#10;&#10;تم إنشاء الوصف تلقائياً">
            <a:extLst>
              <a:ext uri="{FF2B5EF4-FFF2-40B4-BE49-F238E27FC236}">
                <a16:creationId xmlns:a16="http://schemas.microsoft.com/office/drawing/2014/main" id="{10126492-AB7A-4318-98E9-051745077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76237"/>
            <a:ext cx="10363200" cy="305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AA7E652-93A8-43B1-A81B-DD6848171A8B}"/>
              </a:ext>
            </a:extLst>
          </p:cNvPr>
          <p:cNvSpPr txBox="1"/>
          <p:nvPr/>
        </p:nvSpPr>
        <p:spPr>
          <a:xfrm>
            <a:off x="5365532" y="4029075"/>
            <a:ext cx="6287299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6000" dirty="0"/>
              <a:t>الشحنات المتشابهة </a:t>
            </a:r>
            <a:r>
              <a:rPr lang="ar-SA" sz="6000" dirty="0">
                <a:highlight>
                  <a:srgbClr val="808000"/>
                </a:highlight>
              </a:rPr>
              <a:t>تتنافر</a:t>
            </a:r>
          </a:p>
          <a:p>
            <a:pPr algn="r"/>
            <a:r>
              <a:rPr lang="ar-SA" sz="6000" dirty="0"/>
              <a:t>الشحنات المختلفة </a:t>
            </a:r>
            <a:r>
              <a:rPr lang="ar-SA" sz="6000" dirty="0">
                <a:highlight>
                  <a:srgbClr val="808000"/>
                </a:highlight>
              </a:rPr>
              <a:t>تتجاذب</a:t>
            </a:r>
          </a:p>
        </p:txBody>
      </p:sp>
    </p:spTree>
    <p:extLst>
      <p:ext uri="{BB962C8B-B14F-4D97-AF65-F5344CB8AC3E}">
        <p14:creationId xmlns:p14="http://schemas.microsoft.com/office/powerpoint/2010/main" val="23584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303</TotalTime>
  <Words>470</Words>
  <Application>Microsoft Office PowerPoint</Application>
  <PresentationFormat>شاشة عريضة</PresentationFormat>
  <Paragraphs>110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8" baseType="lpstr">
      <vt:lpstr>Arial</vt:lpstr>
      <vt:lpstr>Bookman Old Style</vt:lpstr>
      <vt:lpstr>Rockwell</vt:lpstr>
      <vt:lpstr>Damask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ليل البيشي</dc:creator>
  <cp:lastModifiedBy>noura oraik</cp:lastModifiedBy>
  <cp:revision>17</cp:revision>
  <dcterms:created xsi:type="dcterms:W3CDTF">2019-03-20T16:01:46Z</dcterms:created>
  <dcterms:modified xsi:type="dcterms:W3CDTF">2023-05-13T16:02:08Z</dcterms:modified>
</cp:coreProperties>
</file>