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</p:embeddedFont>
    <p:embeddedFont>
      <p:font typeface="Tajawal" panose="00000800000000000000" pitchFamily="2" charset="-78"/>
      <p:bold r:id="rId27"/>
    </p:embeddedFont>
    <p:embeddedFont>
      <p:font typeface="Tajawal Black" panose="020B0604020202020204" charset="-78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828" y="2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gif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6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4.png"/><Relationship Id="rId7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svg"/><Relationship Id="rId7" Type="http://schemas.openxmlformats.org/officeDocument/2006/relationships/image" Target="../media/image35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gif"/><Relationship Id="rId11" Type="http://schemas.openxmlformats.org/officeDocument/2006/relationships/image" Target="../media/image7.png"/><Relationship Id="rId5" Type="http://schemas.openxmlformats.org/officeDocument/2006/relationships/image" Target="../media/image33.svg"/><Relationship Id="rId10" Type="http://schemas.openxmlformats.org/officeDocument/2006/relationships/image" Target="../media/image6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86" y="-823942"/>
            <a:ext cx="18768830" cy="2741717"/>
            <a:chOff x="0" y="0"/>
            <a:chExt cx="4943231" cy="7220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43231" cy="722098"/>
            </a:xfrm>
            <a:custGeom>
              <a:avLst/>
              <a:gdLst/>
              <a:ahLst/>
              <a:cxnLst/>
              <a:rect l="l" t="t" r="r" b="b"/>
              <a:pathLst>
                <a:path w="4943231" h="722098">
                  <a:moveTo>
                    <a:pt x="0" y="0"/>
                  </a:moveTo>
                  <a:lnTo>
                    <a:pt x="4943231" y="0"/>
                  </a:lnTo>
                  <a:lnTo>
                    <a:pt x="4943231" y="722098"/>
                  </a:lnTo>
                  <a:lnTo>
                    <a:pt x="0" y="722098"/>
                  </a:lnTo>
                  <a:close/>
                </a:path>
              </a:pathLst>
            </a:custGeom>
            <a:solidFill>
              <a:srgbClr val="74A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0" y="1904786"/>
            <a:ext cx="18288000" cy="2597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-264586" y="8540776"/>
            <a:ext cx="18768830" cy="2741717"/>
            <a:chOff x="0" y="0"/>
            <a:chExt cx="4943231" cy="72209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43231" cy="722098"/>
            </a:xfrm>
            <a:custGeom>
              <a:avLst/>
              <a:gdLst/>
              <a:ahLst/>
              <a:cxnLst/>
              <a:rect l="l" t="t" r="r" b="b"/>
              <a:pathLst>
                <a:path w="4943231" h="722098">
                  <a:moveTo>
                    <a:pt x="0" y="0"/>
                  </a:moveTo>
                  <a:lnTo>
                    <a:pt x="4943231" y="0"/>
                  </a:lnTo>
                  <a:lnTo>
                    <a:pt x="4943231" y="722098"/>
                  </a:lnTo>
                  <a:lnTo>
                    <a:pt x="0" y="722098"/>
                  </a:lnTo>
                  <a:close/>
                </a:path>
              </a:pathLst>
            </a:custGeom>
            <a:solidFill>
              <a:srgbClr val="85D5B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>
            <a:off x="-24171" y="8555063"/>
            <a:ext cx="18288000" cy="2597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flipH="1" flipV="1">
            <a:off x="1028700" y="1890498"/>
            <a:ext cx="16254" cy="665027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flipH="1" flipV="1">
            <a:off x="17228758" y="1945085"/>
            <a:ext cx="16254" cy="665027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508495" y="5608821"/>
            <a:ext cx="2750805" cy="25107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2316" y="2310492"/>
            <a:ext cx="2240401" cy="217038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860825" y="3448070"/>
            <a:ext cx="3075993" cy="359056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331291" y="0"/>
            <a:ext cx="1932559" cy="1890463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779505" y="3431661"/>
            <a:ext cx="10728990" cy="1604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43"/>
              </a:lnSpc>
              <a:spcBef>
                <a:spcPct val="0"/>
              </a:spcBef>
            </a:pPr>
            <a:r>
              <a:rPr lang="en-US" sz="8459">
                <a:solidFill>
                  <a:srgbClr val="000000"/>
                </a:solidFill>
                <a:cs typeface="Tajawal Black"/>
              </a:rPr>
              <a:t>الكهرباء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939497" y="6316183"/>
            <a:ext cx="4360664" cy="548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cs typeface="Tajawal Black"/>
              </a:rPr>
              <a:t>اعداد المعلمة /نوره العريك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rcRect t="20843" b="21774"/>
          <a:stretch>
            <a:fillRect/>
          </a:stretch>
        </p:blipFill>
        <p:spPr>
          <a:xfrm>
            <a:off x="15212070" y="8652548"/>
            <a:ext cx="2085500" cy="127647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86" y="-823942"/>
            <a:ext cx="18768830" cy="3086100"/>
            <a:chOff x="0" y="0"/>
            <a:chExt cx="494323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43231" cy="812800"/>
            </a:xfrm>
            <a:custGeom>
              <a:avLst/>
              <a:gdLst/>
              <a:ahLst/>
              <a:cxnLst/>
              <a:rect l="l" t="t" r="r" b="b"/>
              <a:pathLst>
                <a:path w="4943231" h="812800">
                  <a:moveTo>
                    <a:pt x="0" y="0"/>
                  </a:moveTo>
                  <a:lnTo>
                    <a:pt x="4943231" y="0"/>
                  </a:lnTo>
                  <a:lnTo>
                    <a:pt x="494323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5D5B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0" y="2260023"/>
            <a:ext cx="18288000" cy="2597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9292972" y="2300287"/>
            <a:ext cx="9235443" cy="8369255"/>
            <a:chOff x="0" y="0"/>
            <a:chExt cx="2432380" cy="2204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2380" cy="2204248"/>
            </a:xfrm>
            <a:custGeom>
              <a:avLst/>
              <a:gdLst/>
              <a:ahLst/>
              <a:cxnLst/>
              <a:rect l="l" t="t" r="r" b="b"/>
              <a:pathLst>
                <a:path w="2432380" h="2204248">
                  <a:moveTo>
                    <a:pt x="0" y="0"/>
                  </a:moveTo>
                  <a:lnTo>
                    <a:pt x="2432380" y="0"/>
                  </a:lnTo>
                  <a:lnTo>
                    <a:pt x="2432380" y="2204248"/>
                  </a:lnTo>
                  <a:lnTo>
                    <a:pt x="0" y="2204248"/>
                  </a:lnTo>
                  <a:close/>
                </a:path>
              </a:pathLst>
            </a:custGeom>
            <a:solidFill>
              <a:srgbClr val="FFD6A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3005456" cy="300545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 l="12891" t="15746" r="8379" b="23528"/>
          <a:stretch>
            <a:fillRect/>
          </a:stretch>
        </p:blipFill>
        <p:spPr>
          <a:xfrm>
            <a:off x="0" y="3005456"/>
            <a:ext cx="18288020" cy="676284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302065" y="331265"/>
            <a:ext cx="1914471" cy="191447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268029" y="4991100"/>
            <a:ext cx="6731596" cy="1389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cs typeface="Tajawal Black"/>
              </a:rPr>
              <a:t>أننا  لانرى الشحنات الكهربائية </a:t>
            </a:r>
          </a:p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cs typeface="Tajawal Black"/>
              </a:rPr>
              <a:t>ولا نحس بها  ولكن 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484841" y="331265"/>
            <a:ext cx="1932559" cy="189046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 t="20843" b="21774"/>
          <a:stretch>
            <a:fillRect/>
          </a:stretch>
        </p:blipFill>
        <p:spPr>
          <a:xfrm>
            <a:off x="15956874" y="9010523"/>
            <a:ext cx="2085500" cy="127647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86" y="-823942"/>
            <a:ext cx="18768830" cy="3086100"/>
            <a:chOff x="0" y="0"/>
            <a:chExt cx="494323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43231" cy="812800"/>
            </a:xfrm>
            <a:custGeom>
              <a:avLst/>
              <a:gdLst/>
              <a:ahLst/>
              <a:cxnLst/>
              <a:rect l="l" t="t" r="r" b="b"/>
              <a:pathLst>
                <a:path w="4943231" h="812800">
                  <a:moveTo>
                    <a:pt x="0" y="0"/>
                  </a:moveTo>
                  <a:lnTo>
                    <a:pt x="4943231" y="0"/>
                  </a:lnTo>
                  <a:lnTo>
                    <a:pt x="494323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4A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0" y="2249169"/>
            <a:ext cx="18288000" cy="2597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-264586" y="7901080"/>
            <a:ext cx="18768830" cy="2714440"/>
            <a:chOff x="0" y="0"/>
            <a:chExt cx="4943231" cy="71491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43231" cy="714914"/>
            </a:xfrm>
            <a:custGeom>
              <a:avLst/>
              <a:gdLst/>
              <a:ahLst/>
              <a:cxnLst/>
              <a:rect l="l" t="t" r="r" b="b"/>
              <a:pathLst>
                <a:path w="4943231" h="714914">
                  <a:moveTo>
                    <a:pt x="0" y="0"/>
                  </a:moveTo>
                  <a:lnTo>
                    <a:pt x="4943231" y="0"/>
                  </a:lnTo>
                  <a:lnTo>
                    <a:pt x="4943231" y="714914"/>
                  </a:lnTo>
                  <a:lnTo>
                    <a:pt x="0" y="714914"/>
                  </a:lnTo>
                  <a:close/>
                </a:path>
              </a:pathLst>
            </a:custGeom>
            <a:solidFill>
              <a:srgbClr val="85D5B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>
            <a:off x="-14648" y="7883329"/>
            <a:ext cx="18302666" cy="3464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l="16523" t="29952" r="14515" b="26627"/>
          <a:stretch>
            <a:fillRect/>
          </a:stretch>
        </p:blipFill>
        <p:spPr>
          <a:xfrm>
            <a:off x="313710" y="2518346"/>
            <a:ext cx="17400485" cy="52268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3710" y="219471"/>
            <a:ext cx="1711885" cy="189158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334957" y="7868117"/>
            <a:ext cx="14289462" cy="216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cs typeface="Tajawal Black"/>
              </a:rPr>
              <a:t>في  معظم المواد يكون عدد الشحنات الموجبة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cs typeface="Tajawal Black"/>
              </a:rPr>
              <a:t>مساوي لعدد الشحنات السالبة وفي هذه الحالة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cs typeface="Tajawal Black"/>
              </a:rPr>
              <a:t>نقول ان المادة متعادلة كهربائيا 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293021" y="115818"/>
            <a:ext cx="1932559" cy="189046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 t="20843" b="21774"/>
          <a:stretch>
            <a:fillRect/>
          </a:stretch>
        </p:blipFill>
        <p:spPr>
          <a:xfrm>
            <a:off x="15212070" y="8652548"/>
            <a:ext cx="2085500" cy="127647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86" y="-823942"/>
            <a:ext cx="18768830" cy="3086100"/>
            <a:chOff x="0" y="0"/>
            <a:chExt cx="494323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43231" cy="812800"/>
            </a:xfrm>
            <a:custGeom>
              <a:avLst/>
              <a:gdLst/>
              <a:ahLst/>
              <a:cxnLst/>
              <a:rect l="l" t="t" r="r" b="b"/>
              <a:pathLst>
                <a:path w="4943231" h="812800">
                  <a:moveTo>
                    <a:pt x="0" y="0"/>
                  </a:moveTo>
                  <a:lnTo>
                    <a:pt x="4943231" y="0"/>
                  </a:lnTo>
                  <a:lnTo>
                    <a:pt x="494323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4A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0" y="2249169"/>
            <a:ext cx="18288000" cy="2597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-264586" y="8143831"/>
            <a:ext cx="18768830" cy="2714440"/>
            <a:chOff x="0" y="0"/>
            <a:chExt cx="4943231" cy="71491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43231" cy="714914"/>
            </a:xfrm>
            <a:custGeom>
              <a:avLst/>
              <a:gdLst/>
              <a:ahLst/>
              <a:cxnLst/>
              <a:rect l="l" t="t" r="r" b="b"/>
              <a:pathLst>
                <a:path w="4943231" h="714914">
                  <a:moveTo>
                    <a:pt x="0" y="0"/>
                  </a:moveTo>
                  <a:lnTo>
                    <a:pt x="4943231" y="0"/>
                  </a:lnTo>
                  <a:lnTo>
                    <a:pt x="4943231" y="714914"/>
                  </a:lnTo>
                  <a:lnTo>
                    <a:pt x="0" y="714914"/>
                  </a:lnTo>
                  <a:close/>
                </a:path>
              </a:pathLst>
            </a:custGeom>
            <a:solidFill>
              <a:srgbClr val="85D5B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>
            <a:off x="-14646" y="8140368"/>
            <a:ext cx="18302666" cy="3464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l="16909" t="40023" r="12778" b="25417"/>
          <a:stretch>
            <a:fillRect/>
          </a:stretch>
        </p:blipFill>
        <p:spPr>
          <a:xfrm>
            <a:off x="0" y="2289434"/>
            <a:ext cx="18288023" cy="413070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2516798" y="528608"/>
            <a:ext cx="4416028" cy="949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cs typeface="Tajawal Black"/>
              </a:rPr>
              <a:t>تجمع الشحنات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40575" y="8451849"/>
            <a:ext cx="15958509" cy="1460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cs typeface="Tajawal Black"/>
              </a:rPr>
              <a:t>عندَما يتلامسُ جسمانِ فإنَّ الشحناتِ الكهربائيةَ تتحرَّكُ من أحدِهما إلى الآخرِ، وتتحرك الشحناتُ السَّالبةُ بسهولة أكثر من الشحنات الموجبة.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4295" y="398971"/>
            <a:ext cx="1932559" cy="189046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86" y="-823942"/>
            <a:ext cx="18768830" cy="3086100"/>
            <a:chOff x="0" y="0"/>
            <a:chExt cx="494323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43231" cy="812800"/>
            </a:xfrm>
            <a:custGeom>
              <a:avLst/>
              <a:gdLst/>
              <a:ahLst/>
              <a:cxnLst/>
              <a:rect l="l" t="t" r="r" b="b"/>
              <a:pathLst>
                <a:path w="4943231" h="812800">
                  <a:moveTo>
                    <a:pt x="0" y="0"/>
                  </a:moveTo>
                  <a:lnTo>
                    <a:pt x="4943231" y="0"/>
                  </a:lnTo>
                  <a:lnTo>
                    <a:pt x="494323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5D5B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0" y="2260023"/>
            <a:ext cx="18288000" cy="2597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9292972" y="2300287"/>
            <a:ext cx="9235443" cy="8369255"/>
            <a:chOff x="0" y="0"/>
            <a:chExt cx="2432380" cy="2204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2380" cy="2204248"/>
            </a:xfrm>
            <a:custGeom>
              <a:avLst/>
              <a:gdLst/>
              <a:ahLst/>
              <a:cxnLst/>
              <a:rect l="l" t="t" r="r" b="b"/>
              <a:pathLst>
                <a:path w="2432380" h="2204248">
                  <a:moveTo>
                    <a:pt x="0" y="0"/>
                  </a:moveTo>
                  <a:lnTo>
                    <a:pt x="2432380" y="0"/>
                  </a:lnTo>
                  <a:lnTo>
                    <a:pt x="2432380" y="2204248"/>
                  </a:lnTo>
                  <a:lnTo>
                    <a:pt x="0" y="2204248"/>
                  </a:lnTo>
                  <a:close/>
                </a:path>
              </a:pathLst>
            </a:custGeom>
            <a:solidFill>
              <a:srgbClr val="FFD6A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 l="24426" t="42476" r="14101" b="30060"/>
          <a:stretch>
            <a:fillRect/>
          </a:stretch>
        </p:blipFill>
        <p:spPr>
          <a:xfrm>
            <a:off x="122672" y="2300287"/>
            <a:ext cx="17994314" cy="37017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45896"/>
            <a:ext cx="4377460" cy="225439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08424" y="5859200"/>
            <a:ext cx="17155073" cy="4112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</a:pPr>
            <a:r>
              <a:rPr lang="en-US" sz="4599">
                <a:solidFill>
                  <a:srgbClr val="3E3A5F"/>
                </a:solidFill>
                <a:cs typeface="Tajawal Black"/>
              </a:rPr>
              <a:t>بسبب انتقال الشحنات السالبة من الصوف الى البالون </a:t>
            </a:r>
          </a:p>
          <a:p>
            <a:pPr algn="ctr">
              <a:lnSpc>
                <a:spcPts val="6439"/>
              </a:lnSpc>
            </a:pPr>
            <a:r>
              <a:rPr lang="en-US" sz="4599">
                <a:solidFill>
                  <a:srgbClr val="3E3A5F"/>
                </a:solidFill>
                <a:cs typeface="Tajawal Black"/>
              </a:rPr>
              <a:t>وتجمع الشحنات يعني أن نوعا معينا من الشحنات يكون </a:t>
            </a:r>
          </a:p>
          <a:p>
            <a:pPr algn="ctr">
              <a:lnSpc>
                <a:spcPts val="6439"/>
              </a:lnSpc>
            </a:pPr>
            <a:r>
              <a:rPr lang="en-US" sz="4599">
                <a:solidFill>
                  <a:srgbClr val="3E3A5F"/>
                </a:solidFill>
                <a:cs typeface="Tajawal Black"/>
              </a:rPr>
              <a:t>أكثر على الجسم </a:t>
            </a:r>
          </a:p>
          <a:p>
            <a:pPr algn="ctr">
              <a:lnSpc>
                <a:spcPts val="6439"/>
              </a:lnSpc>
            </a:pPr>
            <a:r>
              <a:rPr lang="en-US" sz="4599">
                <a:solidFill>
                  <a:srgbClr val="3E3A5F"/>
                </a:solidFill>
                <a:cs typeface="Tajawal Black"/>
              </a:rPr>
              <a:t>هنا نقول أن  البالون اكتسب شحنات سالبة اما قطعة الصوف</a:t>
            </a:r>
          </a:p>
          <a:p>
            <a:pPr algn="ctr">
              <a:lnSpc>
                <a:spcPts val="6439"/>
              </a:lnSpc>
            </a:pPr>
            <a:r>
              <a:rPr lang="en-US" sz="4599">
                <a:solidFill>
                  <a:srgbClr val="3E3A5F"/>
                </a:solidFill>
                <a:cs typeface="Tajawal Black"/>
              </a:rPr>
              <a:t>فقداكتسبت شحنات موجبة 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331291" y="0"/>
            <a:ext cx="1932559" cy="189046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86" y="-823942"/>
            <a:ext cx="18768830" cy="2741717"/>
            <a:chOff x="0" y="0"/>
            <a:chExt cx="4943231" cy="7220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43231" cy="722098"/>
            </a:xfrm>
            <a:custGeom>
              <a:avLst/>
              <a:gdLst/>
              <a:ahLst/>
              <a:cxnLst/>
              <a:rect l="l" t="t" r="r" b="b"/>
              <a:pathLst>
                <a:path w="4943231" h="722098">
                  <a:moveTo>
                    <a:pt x="0" y="0"/>
                  </a:moveTo>
                  <a:lnTo>
                    <a:pt x="4943231" y="0"/>
                  </a:lnTo>
                  <a:lnTo>
                    <a:pt x="4943231" y="722098"/>
                  </a:lnTo>
                  <a:lnTo>
                    <a:pt x="0" y="722098"/>
                  </a:lnTo>
                  <a:close/>
                </a:path>
              </a:pathLst>
            </a:custGeom>
            <a:solidFill>
              <a:srgbClr val="74A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0" y="1904786"/>
            <a:ext cx="18288000" cy="2597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-264586" y="8540776"/>
            <a:ext cx="18768830" cy="2741717"/>
            <a:chOff x="0" y="0"/>
            <a:chExt cx="4943231" cy="72209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43231" cy="722098"/>
            </a:xfrm>
            <a:custGeom>
              <a:avLst/>
              <a:gdLst/>
              <a:ahLst/>
              <a:cxnLst/>
              <a:rect l="l" t="t" r="r" b="b"/>
              <a:pathLst>
                <a:path w="4943231" h="722098">
                  <a:moveTo>
                    <a:pt x="0" y="0"/>
                  </a:moveTo>
                  <a:lnTo>
                    <a:pt x="4943231" y="0"/>
                  </a:lnTo>
                  <a:lnTo>
                    <a:pt x="4943231" y="722098"/>
                  </a:lnTo>
                  <a:lnTo>
                    <a:pt x="0" y="722098"/>
                  </a:lnTo>
                  <a:close/>
                </a:path>
              </a:pathLst>
            </a:custGeom>
            <a:solidFill>
              <a:srgbClr val="85D5B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>
            <a:off x="-24171" y="8555063"/>
            <a:ext cx="18288000" cy="2597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flipH="1" flipV="1">
            <a:off x="1028700" y="1890498"/>
            <a:ext cx="16254" cy="665027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flipH="1" flipV="1">
            <a:off x="17228758" y="1945085"/>
            <a:ext cx="16254" cy="665027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2316" y="2310492"/>
            <a:ext cx="2240401" cy="21703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 l="10318" r="1146"/>
          <a:stretch>
            <a:fillRect/>
          </a:stretch>
        </p:blipFill>
        <p:spPr>
          <a:xfrm>
            <a:off x="6813105" y="546916"/>
            <a:ext cx="10401366" cy="412102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59242" y="4667943"/>
            <a:ext cx="7487893" cy="49504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610315" y="6203167"/>
            <a:ext cx="2604156" cy="3774139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672290" y="4044373"/>
            <a:ext cx="10288264" cy="689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dirty="0" err="1">
                <a:solidFill>
                  <a:srgbClr val="000000"/>
                </a:solidFill>
                <a:cs typeface="Tajawal Black"/>
              </a:rPr>
              <a:t>الطاقة</a:t>
            </a:r>
            <a:r>
              <a:rPr lang="en-US" sz="35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599" dirty="0" err="1">
                <a:solidFill>
                  <a:srgbClr val="000000"/>
                </a:solidFill>
                <a:cs typeface="Tajawal Black"/>
              </a:rPr>
              <a:t>الكهربائية</a:t>
            </a:r>
            <a:endParaRPr lang="en-US" sz="3599" dirty="0">
              <a:solidFill>
                <a:srgbClr val="000000"/>
              </a:solidFill>
              <a:cs typeface="Tajawal Black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774573" y="8730932"/>
            <a:ext cx="391418" cy="873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</a:pPr>
            <a:r>
              <a:rPr lang="en-US" sz="4599" dirty="0">
                <a:solidFill>
                  <a:srgbClr val="000000"/>
                </a:solidFill>
                <a:cs typeface="Tajawal Black"/>
              </a:rPr>
              <a:t>ج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86" y="-823942"/>
            <a:ext cx="18768830" cy="3086100"/>
            <a:chOff x="0" y="0"/>
            <a:chExt cx="494323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43231" cy="812800"/>
            </a:xfrm>
            <a:custGeom>
              <a:avLst/>
              <a:gdLst/>
              <a:ahLst/>
              <a:cxnLst/>
              <a:rect l="l" t="t" r="r" b="b"/>
              <a:pathLst>
                <a:path w="4943231" h="812800">
                  <a:moveTo>
                    <a:pt x="0" y="0"/>
                  </a:moveTo>
                  <a:lnTo>
                    <a:pt x="4943231" y="0"/>
                  </a:lnTo>
                  <a:lnTo>
                    <a:pt x="494323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4A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0" y="2249169"/>
            <a:ext cx="18288000" cy="2597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-264586" y="8143831"/>
            <a:ext cx="18768830" cy="2714440"/>
            <a:chOff x="0" y="0"/>
            <a:chExt cx="4943231" cy="71491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43231" cy="714914"/>
            </a:xfrm>
            <a:custGeom>
              <a:avLst/>
              <a:gdLst/>
              <a:ahLst/>
              <a:cxnLst/>
              <a:rect l="l" t="t" r="r" b="b"/>
              <a:pathLst>
                <a:path w="4943231" h="714914">
                  <a:moveTo>
                    <a:pt x="0" y="0"/>
                  </a:moveTo>
                  <a:lnTo>
                    <a:pt x="4943231" y="0"/>
                  </a:lnTo>
                  <a:lnTo>
                    <a:pt x="4943231" y="714914"/>
                  </a:lnTo>
                  <a:lnTo>
                    <a:pt x="0" y="714914"/>
                  </a:lnTo>
                  <a:close/>
                </a:path>
              </a:pathLst>
            </a:custGeom>
            <a:solidFill>
              <a:srgbClr val="85D5B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>
            <a:off x="-14646" y="8140368"/>
            <a:ext cx="18302666" cy="3464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514350" y="2966721"/>
            <a:ext cx="17259300" cy="3606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 dirty="0" err="1">
                <a:solidFill>
                  <a:srgbClr val="000000"/>
                </a:solidFill>
                <a:cs typeface="Tajawal Black"/>
              </a:rPr>
              <a:t>تجمُّعُ</a:t>
            </a:r>
            <a:r>
              <a:rPr lang="en-US" sz="49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4999" dirty="0" err="1">
                <a:solidFill>
                  <a:srgbClr val="000000"/>
                </a:solidFill>
                <a:cs typeface="Tajawal Black"/>
              </a:rPr>
              <a:t>الشُّحناتِ</a:t>
            </a:r>
            <a:r>
              <a:rPr lang="en-US" sz="49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4999" dirty="0" err="1">
                <a:solidFill>
                  <a:srgbClr val="000000"/>
                </a:solidFill>
                <a:cs typeface="Tajawal Black"/>
              </a:rPr>
              <a:t>الكهربائيةِ</a:t>
            </a:r>
            <a:r>
              <a:rPr lang="en-US" sz="49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4999" dirty="0" err="1">
                <a:solidFill>
                  <a:srgbClr val="000000"/>
                </a:solidFill>
                <a:cs typeface="Tajawal Black"/>
              </a:rPr>
              <a:t>على</a:t>
            </a:r>
            <a:r>
              <a:rPr lang="en-US" sz="49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4999" dirty="0" err="1">
                <a:solidFill>
                  <a:srgbClr val="000000"/>
                </a:solidFill>
                <a:cs typeface="Tajawal Black"/>
              </a:rPr>
              <a:t>سطح</a:t>
            </a:r>
            <a:r>
              <a:rPr lang="en-US" sz="49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4999" dirty="0" err="1">
                <a:solidFill>
                  <a:srgbClr val="000000"/>
                </a:solidFill>
                <a:cs typeface="Tajawal Black"/>
              </a:rPr>
              <a:t>جسم</a:t>
            </a:r>
            <a:r>
              <a:rPr lang="en-US" sz="49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4999" dirty="0" err="1">
                <a:solidFill>
                  <a:srgbClr val="000000"/>
                </a:solidFill>
                <a:cs typeface="Tajawal Black"/>
              </a:rPr>
              <a:t>ما</a:t>
            </a:r>
            <a:r>
              <a:rPr lang="en-US" sz="49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4999" dirty="0" err="1">
                <a:solidFill>
                  <a:srgbClr val="000000"/>
                </a:solidFill>
                <a:cs typeface="Tajawal Black"/>
              </a:rPr>
              <a:t>يسمَّى</a:t>
            </a:r>
            <a:r>
              <a:rPr lang="en-US" sz="49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4999" dirty="0" err="1">
                <a:solidFill>
                  <a:srgbClr val="000000"/>
                </a:solidFill>
                <a:cs typeface="Tajawal Black"/>
              </a:rPr>
              <a:t>الكهرباءَ</a:t>
            </a:r>
            <a:r>
              <a:rPr lang="en-US" sz="49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4999" dirty="0" err="1">
                <a:solidFill>
                  <a:srgbClr val="000000"/>
                </a:solidFill>
                <a:cs typeface="Tajawal Black"/>
              </a:rPr>
              <a:t>السَّاكنةَ</a:t>
            </a:r>
            <a:r>
              <a:rPr lang="en-US" sz="4999" dirty="0">
                <a:solidFill>
                  <a:srgbClr val="000000"/>
                </a:solidFill>
                <a:cs typeface="Tajawal Black"/>
              </a:rPr>
              <a:t>.</a:t>
            </a:r>
          </a:p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4999" dirty="0" err="1">
                <a:solidFill>
                  <a:srgbClr val="000000"/>
                </a:solidFill>
                <a:cs typeface="Tajawal Black"/>
              </a:rPr>
              <a:t>وعندَ</a:t>
            </a:r>
            <a:r>
              <a:rPr lang="en-US" sz="49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4999" dirty="0" err="1">
                <a:solidFill>
                  <a:srgbClr val="000000"/>
                </a:solidFill>
                <a:cs typeface="Tajawal Black"/>
              </a:rPr>
              <a:t>دلكِ</a:t>
            </a:r>
            <a:r>
              <a:rPr lang="en-US" sz="49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4999" dirty="0" err="1">
                <a:solidFill>
                  <a:srgbClr val="000000"/>
                </a:solidFill>
                <a:cs typeface="Tajawal Black"/>
              </a:rPr>
              <a:t>الأجسامِ</a:t>
            </a:r>
            <a:r>
              <a:rPr lang="en-US" sz="49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4999" dirty="0" err="1">
                <a:solidFill>
                  <a:srgbClr val="000000"/>
                </a:solidFill>
                <a:cs typeface="Tajawal Black"/>
              </a:rPr>
              <a:t>معًا</a:t>
            </a:r>
            <a:r>
              <a:rPr lang="en-US" sz="49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4999" dirty="0" err="1">
                <a:solidFill>
                  <a:srgbClr val="000000"/>
                </a:solidFill>
                <a:cs typeface="Tajawal Black"/>
              </a:rPr>
              <a:t>تتلامسُ</a:t>
            </a:r>
            <a:r>
              <a:rPr lang="en-US" sz="49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4999" dirty="0" err="1">
                <a:solidFill>
                  <a:srgbClr val="000000"/>
                </a:solidFill>
                <a:cs typeface="Tajawal Black"/>
              </a:rPr>
              <a:t>سطوحُها</a:t>
            </a:r>
            <a:r>
              <a:rPr lang="en-US" sz="49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4999" dirty="0" err="1">
                <a:solidFill>
                  <a:srgbClr val="000000"/>
                </a:solidFill>
                <a:cs typeface="Tajawal Black"/>
              </a:rPr>
              <a:t>في</a:t>
            </a:r>
            <a:r>
              <a:rPr lang="en-US" sz="49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4999" dirty="0" err="1">
                <a:solidFill>
                  <a:srgbClr val="000000"/>
                </a:solidFill>
                <a:cs typeface="Tajawal Black"/>
              </a:rPr>
              <a:t>مواقعَ</a:t>
            </a:r>
            <a:r>
              <a:rPr lang="en-US" sz="49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4999" dirty="0" err="1">
                <a:solidFill>
                  <a:srgbClr val="000000"/>
                </a:solidFill>
                <a:cs typeface="Tajawal Black"/>
              </a:rPr>
              <a:t>عديدةٍ</a:t>
            </a:r>
            <a:r>
              <a:rPr lang="en-US" sz="4999" dirty="0">
                <a:solidFill>
                  <a:srgbClr val="000000"/>
                </a:solidFill>
                <a:cs typeface="Tajawal Black"/>
              </a:rPr>
              <a:t>. </a:t>
            </a:r>
            <a:r>
              <a:rPr lang="en-US" sz="4999" dirty="0" err="1">
                <a:solidFill>
                  <a:srgbClr val="000000"/>
                </a:solidFill>
                <a:cs typeface="Tajawal Black"/>
              </a:rPr>
              <a:t>وبذلكَ</a:t>
            </a:r>
            <a:r>
              <a:rPr lang="en-US" sz="49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4999" dirty="0" err="1">
                <a:solidFill>
                  <a:srgbClr val="000000"/>
                </a:solidFill>
                <a:cs typeface="Tajawal Black"/>
              </a:rPr>
              <a:t>يزدادُ</a:t>
            </a:r>
            <a:r>
              <a:rPr lang="en-US" sz="49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4999" dirty="0" err="1">
                <a:solidFill>
                  <a:srgbClr val="000000"/>
                </a:solidFill>
                <a:cs typeface="Tajawal Black"/>
              </a:rPr>
              <a:t>تجمُّعُ</a:t>
            </a:r>
            <a:r>
              <a:rPr lang="en-US" sz="49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4999" dirty="0" err="1">
                <a:solidFill>
                  <a:srgbClr val="000000"/>
                </a:solidFill>
                <a:cs typeface="Tajawal Black"/>
              </a:rPr>
              <a:t>الشُّحناتِ</a:t>
            </a:r>
            <a:r>
              <a:rPr lang="en-US" sz="49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4999" dirty="0" err="1">
                <a:solidFill>
                  <a:srgbClr val="000000"/>
                </a:solidFill>
                <a:cs typeface="Tajawal Black"/>
              </a:rPr>
              <a:t>عليها</a:t>
            </a:r>
            <a:r>
              <a:rPr lang="en-US" sz="49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4999" dirty="0" err="1">
                <a:solidFill>
                  <a:srgbClr val="000000"/>
                </a:solidFill>
                <a:cs typeface="Tajawal Black"/>
              </a:rPr>
              <a:t>فتتكوَّنُ</a:t>
            </a:r>
            <a:r>
              <a:rPr lang="en-US" sz="49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4999" dirty="0" err="1">
                <a:solidFill>
                  <a:srgbClr val="000000"/>
                </a:solidFill>
                <a:cs typeface="Tajawal Black"/>
              </a:rPr>
              <a:t>كهرباءُ</a:t>
            </a:r>
            <a:r>
              <a:rPr lang="en-US" sz="49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4999" dirty="0" err="1">
                <a:solidFill>
                  <a:srgbClr val="000000"/>
                </a:solidFill>
                <a:cs typeface="Tajawal Black"/>
              </a:rPr>
              <a:t>ساكنةٌ</a:t>
            </a:r>
            <a:r>
              <a:rPr lang="en-US" sz="49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4999" dirty="0" err="1">
                <a:solidFill>
                  <a:srgbClr val="000000"/>
                </a:solidFill>
                <a:cs typeface="Tajawal Black"/>
              </a:rPr>
              <a:t>أكثرُ</a:t>
            </a:r>
            <a:r>
              <a:rPr lang="en-US" sz="4999" dirty="0">
                <a:solidFill>
                  <a:srgbClr val="000000"/>
                </a:solidFill>
                <a:cs typeface="Tajawal Black"/>
              </a:rPr>
              <a:t>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331291" y="0"/>
            <a:ext cx="1932559" cy="189046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 t="20843" b="21774"/>
          <a:stretch>
            <a:fillRect/>
          </a:stretch>
        </p:blipFill>
        <p:spPr>
          <a:xfrm>
            <a:off x="15212070" y="8652548"/>
            <a:ext cx="2085500" cy="127647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86" y="-823942"/>
            <a:ext cx="18768830" cy="3086100"/>
            <a:chOff x="0" y="0"/>
            <a:chExt cx="494323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43231" cy="812800"/>
            </a:xfrm>
            <a:custGeom>
              <a:avLst/>
              <a:gdLst/>
              <a:ahLst/>
              <a:cxnLst/>
              <a:rect l="l" t="t" r="r" b="b"/>
              <a:pathLst>
                <a:path w="4943231" h="812800">
                  <a:moveTo>
                    <a:pt x="0" y="0"/>
                  </a:moveTo>
                  <a:lnTo>
                    <a:pt x="4943231" y="0"/>
                  </a:lnTo>
                  <a:lnTo>
                    <a:pt x="494323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5D5B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0" y="2260023"/>
            <a:ext cx="18288000" cy="2597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9292972" y="2300287"/>
            <a:ext cx="9235443" cy="8369255"/>
            <a:chOff x="0" y="0"/>
            <a:chExt cx="2432380" cy="2204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2380" cy="2204248"/>
            </a:xfrm>
            <a:custGeom>
              <a:avLst/>
              <a:gdLst/>
              <a:ahLst/>
              <a:cxnLst/>
              <a:rect l="l" t="t" r="r" b="b"/>
              <a:pathLst>
                <a:path w="2432380" h="2204248">
                  <a:moveTo>
                    <a:pt x="0" y="0"/>
                  </a:moveTo>
                  <a:lnTo>
                    <a:pt x="2432380" y="0"/>
                  </a:lnTo>
                  <a:lnTo>
                    <a:pt x="2432380" y="2204248"/>
                  </a:lnTo>
                  <a:lnTo>
                    <a:pt x="0" y="2204248"/>
                  </a:lnTo>
                  <a:close/>
                </a:path>
              </a:pathLst>
            </a:custGeom>
            <a:solidFill>
              <a:srgbClr val="FFD6A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 l="7075" t="22344" r="71625" b="15362"/>
          <a:stretch>
            <a:fillRect/>
          </a:stretch>
        </p:blipFill>
        <p:spPr>
          <a:xfrm>
            <a:off x="1028700" y="2300287"/>
            <a:ext cx="5884959" cy="79279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l="51707" t="51514" r="10373" b="30995"/>
          <a:stretch>
            <a:fillRect/>
          </a:stretch>
        </p:blipFill>
        <p:spPr>
          <a:xfrm>
            <a:off x="4496040" y="4570816"/>
            <a:ext cx="12763260" cy="271153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1016875" y="2634928"/>
            <a:ext cx="4814292" cy="932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</a:pPr>
            <a:r>
              <a:rPr lang="en-US" sz="4899">
                <a:solidFill>
                  <a:srgbClr val="3E3A5F"/>
                </a:solidFill>
                <a:cs typeface="Tajawal Black"/>
              </a:rPr>
              <a:t>الكهرباء الساكنة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831167" y="242042"/>
            <a:ext cx="1598470" cy="258338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2421" y="355272"/>
            <a:ext cx="1932559" cy="189046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 t="20843" b="21774"/>
          <a:stretch>
            <a:fillRect/>
          </a:stretch>
        </p:blipFill>
        <p:spPr>
          <a:xfrm>
            <a:off x="15212070" y="8652548"/>
            <a:ext cx="2085500" cy="127647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86" y="-823942"/>
            <a:ext cx="18768830" cy="3086100"/>
            <a:chOff x="0" y="0"/>
            <a:chExt cx="494323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43231" cy="812800"/>
            </a:xfrm>
            <a:custGeom>
              <a:avLst/>
              <a:gdLst/>
              <a:ahLst/>
              <a:cxnLst/>
              <a:rect l="l" t="t" r="r" b="b"/>
              <a:pathLst>
                <a:path w="4943231" h="812800">
                  <a:moveTo>
                    <a:pt x="0" y="0"/>
                  </a:moveTo>
                  <a:lnTo>
                    <a:pt x="4943231" y="0"/>
                  </a:lnTo>
                  <a:lnTo>
                    <a:pt x="494323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5D5B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0" y="2260023"/>
            <a:ext cx="18288000" cy="2597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9292972" y="2300287"/>
            <a:ext cx="9235443" cy="8369255"/>
            <a:chOff x="0" y="0"/>
            <a:chExt cx="2432380" cy="2204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2380" cy="2204248"/>
            </a:xfrm>
            <a:custGeom>
              <a:avLst/>
              <a:gdLst/>
              <a:ahLst/>
              <a:cxnLst/>
              <a:rect l="l" t="t" r="r" b="b"/>
              <a:pathLst>
                <a:path w="2432380" h="2204248">
                  <a:moveTo>
                    <a:pt x="0" y="0"/>
                  </a:moveTo>
                  <a:lnTo>
                    <a:pt x="2432380" y="0"/>
                  </a:lnTo>
                  <a:lnTo>
                    <a:pt x="2432380" y="2204248"/>
                  </a:lnTo>
                  <a:lnTo>
                    <a:pt x="0" y="2204248"/>
                  </a:lnTo>
                  <a:close/>
                </a:path>
              </a:pathLst>
            </a:custGeom>
            <a:solidFill>
              <a:srgbClr val="FFD6A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 l="55343" t="50000" r="13234" b="30696"/>
          <a:stretch>
            <a:fillRect/>
          </a:stretch>
        </p:blipFill>
        <p:spPr>
          <a:xfrm>
            <a:off x="9292972" y="3009007"/>
            <a:ext cx="8504239" cy="24009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l="7767" t="23239" r="69548" b="11267"/>
          <a:stretch>
            <a:fillRect/>
          </a:stretch>
        </p:blipFill>
        <p:spPr>
          <a:xfrm>
            <a:off x="254222" y="2300287"/>
            <a:ext cx="6019293" cy="798671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831167" y="489650"/>
            <a:ext cx="1598470" cy="258338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54222" y="83468"/>
            <a:ext cx="1932559" cy="18904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 t="20843" b="21774"/>
          <a:stretch>
            <a:fillRect/>
          </a:stretch>
        </p:blipFill>
        <p:spPr>
          <a:xfrm>
            <a:off x="15212070" y="8652548"/>
            <a:ext cx="2085500" cy="127647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86" y="-823942"/>
            <a:ext cx="18768830" cy="3086100"/>
            <a:chOff x="0" y="0"/>
            <a:chExt cx="494323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43231" cy="812800"/>
            </a:xfrm>
            <a:custGeom>
              <a:avLst/>
              <a:gdLst/>
              <a:ahLst/>
              <a:cxnLst/>
              <a:rect l="l" t="t" r="r" b="b"/>
              <a:pathLst>
                <a:path w="4943231" h="812800">
                  <a:moveTo>
                    <a:pt x="0" y="0"/>
                  </a:moveTo>
                  <a:lnTo>
                    <a:pt x="4943231" y="0"/>
                  </a:lnTo>
                  <a:lnTo>
                    <a:pt x="494323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5D5B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0" y="2260023"/>
            <a:ext cx="18288000" cy="2597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9292972" y="2300287"/>
            <a:ext cx="9235443" cy="8369255"/>
            <a:chOff x="0" y="0"/>
            <a:chExt cx="2432380" cy="2204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2380" cy="2204248"/>
            </a:xfrm>
            <a:custGeom>
              <a:avLst/>
              <a:gdLst/>
              <a:ahLst/>
              <a:cxnLst/>
              <a:rect l="l" t="t" r="r" b="b"/>
              <a:pathLst>
                <a:path w="2432380" h="2204248">
                  <a:moveTo>
                    <a:pt x="0" y="0"/>
                  </a:moveTo>
                  <a:lnTo>
                    <a:pt x="2432380" y="0"/>
                  </a:lnTo>
                  <a:lnTo>
                    <a:pt x="2432380" y="2204248"/>
                  </a:lnTo>
                  <a:lnTo>
                    <a:pt x="0" y="2204248"/>
                  </a:lnTo>
                  <a:close/>
                </a:path>
              </a:pathLst>
            </a:custGeom>
            <a:solidFill>
              <a:srgbClr val="FFD6A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 l="56095" t="49889" r="13801" b="31733"/>
          <a:stretch>
            <a:fillRect/>
          </a:stretch>
        </p:blipFill>
        <p:spPr>
          <a:xfrm>
            <a:off x="9144000" y="3732633"/>
            <a:ext cx="8985680" cy="25228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l="8447" t="26737" r="70840" b="16886"/>
          <a:stretch>
            <a:fillRect/>
          </a:stretch>
        </p:blipFill>
        <p:spPr>
          <a:xfrm>
            <a:off x="324391" y="2262158"/>
            <a:ext cx="6379726" cy="798671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072707" y="339106"/>
            <a:ext cx="1598470" cy="258338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24391" y="83468"/>
            <a:ext cx="1932559" cy="18904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 t="20843" b="21774"/>
          <a:stretch>
            <a:fillRect/>
          </a:stretch>
        </p:blipFill>
        <p:spPr>
          <a:xfrm>
            <a:off x="15212070" y="8652548"/>
            <a:ext cx="2085500" cy="127647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86" y="-823942"/>
            <a:ext cx="18768830" cy="2741717"/>
            <a:chOff x="0" y="0"/>
            <a:chExt cx="4943231" cy="7220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43231" cy="722098"/>
            </a:xfrm>
            <a:custGeom>
              <a:avLst/>
              <a:gdLst/>
              <a:ahLst/>
              <a:cxnLst/>
              <a:rect l="l" t="t" r="r" b="b"/>
              <a:pathLst>
                <a:path w="4943231" h="722098">
                  <a:moveTo>
                    <a:pt x="0" y="0"/>
                  </a:moveTo>
                  <a:lnTo>
                    <a:pt x="4943231" y="0"/>
                  </a:lnTo>
                  <a:lnTo>
                    <a:pt x="4943231" y="722098"/>
                  </a:lnTo>
                  <a:lnTo>
                    <a:pt x="0" y="722098"/>
                  </a:lnTo>
                  <a:close/>
                </a:path>
              </a:pathLst>
            </a:custGeom>
            <a:solidFill>
              <a:srgbClr val="74A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0" y="1904786"/>
            <a:ext cx="18288000" cy="2597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-264586" y="8540776"/>
            <a:ext cx="18768830" cy="2741717"/>
            <a:chOff x="0" y="0"/>
            <a:chExt cx="4943231" cy="72209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43231" cy="722098"/>
            </a:xfrm>
            <a:custGeom>
              <a:avLst/>
              <a:gdLst/>
              <a:ahLst/>
              <a:cxnLst/>
              <a:rect l="l" t="t" r="r" b="b"/>
              <a:pathLst>
                <a:path w="4943231" h="722098">
                  <a:moveTo>
                    <a:pt x="0" y="0"/>
                  </a:moveTo>
                  <a:lnTo>
                    <a:pt x="4943231" y="0"/>
                  </a:lnTo>
                  <a:lnTo>
                    <a:pt x="4943231" y="722098"/>
                  </a:lnTo>
                  <a:lnTo>
                    <a:pt x="0" y="722098"/>
                  </a:lnTo>
                  <a:close/>
                </a:path>
              </a:pathLst>
            </a:custGeom>
            <a:solidFill>
              <a:srgbClr val="85D5B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>
            <a:off x="-24171" y="8555063"/>
            <a:ext cx="18288000" cy="2597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flipH="1" flipV="1">
            <a:off x="1028700" y="1890498"/>
            <a:ext cx="16254" cy="665027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flipH="1" flipV="1">
            <a:off x="17228758" y="1945085"/>
            <a:ext cx="16254" cy="665027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87433" y="8382214"/>
            <a:ext cx="2115409" cy="19307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2316" y="2310492"/>
            <a:ext cx="2240401" cy="217038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705600" y="1945050"/>
            <a:ext cx="9035292" cy="659572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4413" y="8568052"/>
            <a:ext cx="10280195" cy="1460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86" y="-823942"/>
            <a:ext cx="18768830" cy="3086100"/>
            <a:chOff x="0" y="0"/>
            <a:chExt cx="494323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43231" cy="812800"/>
            </a:xfrm>
            <a:custGeom>
              <a:avLst/>
              <a:gdLst/>
              <a:ahLst/>
              <a:cxnLst/>
              <a:rect l="l" t="t" r="r" b="b"/>
              <a:pathLst>
                <a:path w="4943231" h="812800">
                  <a:moveTo>
                    <a:pt x="0" y="0"/>
                  </a:moveTo>
                  <a:lnTo>
                    <a:pt x="4943231" y="0"/>
                  </a:lnTo>
                  <a:lnTo>
                    <a:pt x="494323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D6A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0" y="2260023"/>
            <a:ext cx="18288000" cy="2597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71232" y="-406721"/>
            <a:ext cx="5752161" cy="28708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428550" y="2344559"/>
            <a:ext cx="11207027" cy="453429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485059" y="7202169"/>
            <a:ext cx="11924507" cy="2056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cs typeface="Tajawal Black"/>
              </a:rPr>
              <a:t>شكل من أشكال الطاقة .</a:t>
            </a:r>
          </a:p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cs typeface="Tajawal Black"/>
              </a:rPr>
              <a:t>تنتقل عبر الاسلاك </a:t>
            </a:r>
          </a:p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cs typeface="Tajawal Black"/>
              </a:rPr>
              <a:t>تستخدم في الانارة وتشغيل الاجهزة والالات الكهربائية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248191" y="102218"/>
            <a:ext cx="1932559" cy="18904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t="20843" b="21774"/>
          <a:stretch>
            <a:fillRect/>
          </a:stretch>
        </p:blipFill>
        <p:spPr>
          <a:xfrm>
            <a:off x="15212070" y="8652548"/>
            <a:ext cx="2085500" cy="127647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86" y="-823942"/>
            <a:ext cx="18768830" cy="3086100"/>
            <a:chOff x="0" y="0"/>
            <a:chExt cx="494323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43231" cy="812800"/>
            </a:xfrm>
            <a:custGeom>
              <a:avLst/>
              <a:gdLst/>
              <a:ahLst/>
              <a:cxnLst/>
              <a:rect l="l" t="t" r="r" b="b"/>
              <a:pathLst>
                <a:path w="4943231" h="812800">
                  <a:moveTo>
                    <a:pt x="0" y="0"/>
                  </a:moveTo>
                  <a:lnTo>
                    <a:pt x="4943231" y="0"/>
                  </a:lnTo>
                  <a:lnTo>
                    <a:pt x="494323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5D5B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0" y="2260023"/>
            <a:ext cx="18288000" cy="2597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9292972" y="2300287"/>
            <a:ext cx="9235443" cy="8369255"/>
            <a:chOff x="0" y="0"/>
            <a:chExt cx="2432380" cy="2204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2380" cy="2204248"/>
            </a:xfrm>
            <a:custGeom>
              <a:avLst/>
              <a:gdLst/>
              <a:ahLst/>
              <a:cxnLst/>
              <a:rect l="l" t="t" r="r" b="b"/>
              <a:pathLst>
                <a:path w="2432380" h="2204248">
                  <a:moveTo>
                    <a:pt x="0" y="0"/>
                  </a:moveTo>
                  <a:lnTo>
                    <a:pt x="2432380" y="0"/>
                  </a:lnTo>
                  <a:lnTo>
                    <a:pt x="2432380" y="2204248"/>
                  </a:lnTo>
                  <a:lnTo>
                    <a:pt x="0" y="2204248"/>
                  </a:lnTo>
                  <a:close/>
                </a:path>
              </a:pathLst>
            </a:custGeom>
            <a:solidFill>
              <a:srgbClr val="FFD6A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 t="9891" b="25964"/>
          <a:stretch>
            <a:fillRect/>
          </a:stretch>
        </p:blipFill>
        <p:spPr>
          <a:xfrm>
            <a:off x="11744031" y="719108"/>
            <a:ext cx="5515269" cy="133784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64586" y="-1338292"/>
            <a:ext cx="6544414" cy="41148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859180" y="2384423"/>
            <a:ext cx="17428820" cy="2966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ar-SA" sz="5599" b="1" dirty="0">
                <a:solidFill>
                  <a:srgbClr val="FF0000"/>
                </a:solidFill>
                <a:latin typeface="Tajawal Black"/>
              </a:rPr>
              <a:t>أستنتج</a:t>
            </a:r>
            <a:r>
              <a:rPr lang="ar-SA" sz="5599" dirty="0">
                <a:solidFill>
                  <a:srgbClr val="000000"/>
                </a:solidFill>
                <a:latin typeface="Tajawal Black"/>
              </a:rPr>
              <a:t> :</a:t>
            </a:r>
            <a:r>
              <a:rPr lang="en-US" sz="4400" b="1" dirty="0" err="1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يميل</a:t>
            </a:r>
            <a:r>
              <a:rPr lang="en-US" sz="4400" b="1" dirty="0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ورق</a:t>
            </a:r>
            <a:r>
              <a:rPr lang="en-US" sz="4400" b="1" dirty="0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التغليف</a:t>
            </a:r>
            <a:r>
              <a:rPr lang="en-US" sz="4400" b="1" dirty="0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البلاستيكي</a:t>
            </a:r>
            <a:r>
              <a:rPr lang="en-US" sz="4400" b="1" dirty="0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الى</a:t>
            </a:r>
            <a:r>
              <a:rPr lang="en-US" sz="4400" b="1" dirty="0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اكتساب</a:t>
            </a:r>
            <a:r>
              <a:rPr lang="en-US" sz="4400" b="1" dirty="0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الشحنات</a:t>
            </a:r>
            <a:r>
              <a:rPr lang="en-US" sz="4400" b="1" dirty="0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السالب</a:t>
            </a:r>
            <a:r>
              <a:rPr lang="ar-SA" sz="4400" b="1" dirty="0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ة</a:t>
            </a:r>
            <a:endParaRPr lang="en-US" sz="4400" b="1" dirty="0">
              <a:solidFill>
                <a:srgbClr val="000000"/>
              </a:solidFill>
              <a:latin typeface="Tajawal" panose="00000800000000000000" pitchFamily="2" charset="-78"/>
              <a:cs typeface="Tajawal" panose="00000800000000000000" pitchFamily="2" charset="-78"/>
            </a:endParaRPr>
          </a:p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ماذا</a:t>
            </a:r>
            <a:r>
              <a:rPr lang="en-US" sz="4400" b="1" dirty="0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يحدث</a:t>
            </a:r>
            <a:r>
              <a:rPr lang="en-US" sz="4400" b="1" dirty="0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اذا</a:t>
            </a:r>
            <a:r>
              <a:rPr lang="en-US" sz="4400" b="1" dirty="0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دلكنا</a:t>
            </a:r>
            <a:r>
              <a:rPr lang="en-US" sz="4400" b="1" dirty="0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به</a:t>
            </a:r>
            <a:r>
              <a:rPr lang="en-US" sz="4400" b="1" dirty="0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بالونا</a:t>
            </a:r>
            <a:r>
              <a:rPr lang="en-US" sz="4400" b="1" dirty="0">
                <a:solidFill>
                  <a:srgbClr val="000000"/>
                </a:solidFill>
                <a:latin typeface="Tajawal" panose="00000800000000000000" pitchFamily="2" charset="-78"/>
                <a:cs typeface="Tajawal" panose="00000800000000000000" pitchFamily="2" charset="-78"/>
              </a:rPr>
              <a:t> ؟</a:t>
            </a:r>
          </a:p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en-US" sz="5599" dirty="0" err="1">
                <a:solidFill>
                  <a:srgbClr val="FF7D00"/>
                </a:solidFill>
                <a:cs typeface="Tajawal Black"/>
              </a:rPr>
              <a:t>تنتقل</a:t>
            </a:r>
            <a:r>
              <a:rPr lang="en-US" sz="5599" dirty="0">
                <a:solidFill>
                  <a:srgbClr val="FF7D00"/>
                </a:solidFill>
                <a:cs typeface="Tajawal Black"/>
              </a:rPr>
              <a:t> </a:t>
            </a:r>
            <a:r>
              <a:rPr lang="en-US" sz="5599" dirty="0" err="1">
                <a:solidFill>
                  <a:srgbClr val="FF7D00"/>
                </a:solidFill>
                <a:cs typeface="Tajawal Black"/>
              </a:rPr>
              <a:t>الشحنات</a:t>
            </a:r>
            <a:r>
              <a:rPr lang="en-US" sz="5599" dirty="0">
                <a:solidFill>
                  <a:srgbClr val="FF7D00"/>
                </a:solidFill>
                <a:cs typeface="Tajawal Black"/>
              </a:rPr>
              <a:t> </a:t>
            </a:r>
            <a:r>
              <a:rPr lang="en-US" sz="5599" dirty="0" err="1">
                <a:solidFill>
                  <a:srgbClr val="FF7D00"/>
                </a:solidFill>
                <a:cs typeface="Tajawal Black"/>
              </a:rPr>
              <a:t>السالبة</a:t>
            </a:r>
            <a:r>
              <a:rPr lang="en-US" sz="5599" dirty="0">
                <a:solidFill>
                  <a:srgbClr val="FF7D00"/>
                </a:solidFill>
                <a:cs typeface="Tajawal Black"/>
              </a:rPr>
              <a:t> </a:t>
            </a:r>
            <a:r>
              <a:rPr lang="en-US" sz="5599" dirty="0" err="1">
                <a:solidFill>
                  <a:srgbClr val="FF7D00"/>
                </a:solidFill>
                <a:cs typeface="Tajawal Black"/>
              </a:rPr>
              <a:t>الى</a:t>
            </a:r>
            <a:r>
              <a:rPr lang="en-US" sz="5599" dirty="0">
                <a:solidFill>
                  <a:srgbClr val="FF7D00"/>
                </a:solidFill>
                <a:cs typeface="Tajawal Black"/>
              </a:rPr>
              <a:t> </a:t>
            </a:r>
            <a:r>
              <a:rPr lang="en-US" sz="5599" dirty="0" err="1">
                <a:solidFill>
                  <a:srgbClr val="FF7D00"/>
                </a:solidFill>
                <a:cs typeface="Tajawal Black"/>
              </a:rPr>
              <a:t>البالون</a:t>
            </a:r>
            <a:r>
              <a:rPr lang="en-US" sz="5599" dirty="0">
                <a:solidFill>
                  <a:srgbClr val="FF7D00"/>
                </a:solidFill>
                <a:cs typeface="Tajawal Black"/>
              </a:rPr>
              <a:t> 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64762" y="6200138"/>
            <a:ext cx="15656421" cy="3058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ar-SA" sz="5599" dirty="0">
                <a:solidFill>
                  <a:srgbClr val="000000"/>
                </a:solidFill>
                <a:latin typeface="Tajawal Black"/>
              </a:rPr>
              <a:t>  </a:t>
            </a:r>
            <a:r>
              <a:rPr lang="ar-SA" sz="5599" b="1" dirty="0">
                <a:solidFill>
                  <a:srgbClr val="FF0000"/>
                </a:solidFill>
                <a:latin typeface="Tajawal Black"/>
              </a:rPr>
              <a:t>التفكير الناقد</a:t>
            </a:r>
            <a:r>
              <a:rPr lang="ar-SA" sz="5599" dirty="0">
                <a:solidFill>
                  <a:srgbClr val="000000"/>
                </a:solidFill>
                <a:latin typeface="Tajawal Black"/>
              </a:rPr>
              <a:t>: </a:t>
            </a:r>
            <a:r>
              <a:rPr lang="en-US" sz="5599" dirty="0" err="1">
                <a:solidFill>
                  <a:srgbClr val="000000"/>
                </a:solidFill>
                <a:latin typeface="Tajawal Black"/>
              </a:rPr>
              <a:t>لماذا</a:t>
            </a:r>
            <a:r>
              <a:rPr lang="en-US" sz="5599" dirty="0">
                <a:solidFill>
                  <a:srgbClr val="000000"/>
                </a:solidFill>
                <a:latin typeface="Tajawal Black"/>
              </a:rPr>
              <a:t> </a:t>
            </a:r>
            <a:r>
              <a:rPr lang="en-US" sz="5599" dirty="0" err="1">
                <a:solidFill>
                  <a:srgbClr val="000000"/>
                </a:solidFill>
                <a:latin typeface="Tajawal Black"/>
              </a:rPr>
              <a:t>تلتصق</a:t>
            </a:r>
            <a:r>
              <a:rPr lang="en-US" sz="5599" dirty="0">
                <a:solidFill>
                  <a:srgbClr val="000000"/>
                </a:solidFill>
                <a:latin typeface="Tajawal Black"/>
              </a:rPr>
              <a:t> </a:t>
            </a:r>
            <a:r>
              <a:rPr lang="en-US" sz="5599" dirty="0" err="1">
                <a:solidFill>
                  <a:srgbClr val="000000"/>
                </a:solidFill>
                <a:latin typeface="Tajawal Black"/>
              </a:rPr>
              <a:t>بعض</a:t>
            </a:r>
            <a:r>
              <a:rPr lang="en-US" sz="5599" dirty="0">
                <a:solidFill>
                  <a:srgbClr val="000000"/>
                </a:solidFill>
                <a:latin typeface="Tajawal Black"/>
              </a:rPr>
              <a:t> </a:t>
            </a:r>
            <a:r>
              <a:rPr lang="en-US" sz="5599" dirty="0" err="1">
                <a:solidFill>
                  <a:srgbClr val="000000"/>
                </a:solidFill>
                <a:latin typeface="Tajawal Black"/>
              </a:rPr>
              <a:t>أنواع</a:t>
            </a:r>
            <a:r>
              <a:rPr lang="en-US" sz="5599" dirty="0">
                <a:solidFill>
                  <a:srgbClr val="000000"/>
                </a:solidFill>
                <a:latin typeface="Tajawal Black"/>
              </a:rPr>
              <a:t> </a:t>
            </a:r>
            <a:r>
              <a:rPr lang="en-US" sz="5599" dirty="0" err="1">
                <a:solidFill>
                  <a:srgbClr val="000000"/>
                </a:solidFill>
                <a:latin typeface="Tajawal Black"/>
              </a:rPr>
              <a:t>الملابس</a:t>
            </a:r>
            <a:endParaRPr lang="en-US" sz="5599" dirty="0">
              <a:solidFill>
                <a:srgbClr val="000000"/>
              </a:solidFill>
              <a:latin typeface="Tajawal Black"/>
            </a:endParaRPr>
          </a:p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en-US" sz="5599" dirty="0">
                <a:solidFill>
                  <a:srgbClr val="000000"/>
                </a:solidFill>
                <a:latin typeface="Tajawal Black"/>
              </a:rPr>
              <a:t> </a:t>
            </a:r>
            <a:r>
              <a:rPr lang="en-US" sz="5599" dirty="0" err="1">
                <a:solidFill>
                  <a:srgbClr val="000000"/>
                </a:solidFill>
                <a:latin typeface="Tajawal Black"/>
              </a:rPr>
              <a:t>بأجسامنا</a:t>
            </a:r>
            <a:r>
              <a:rPr lang="en-US" sz="5599" dirty="0">
                <a:solidFill>
                  <a:srgbClr val="000000"/>
                </a:solidFill>
                <a:latin typeface="Tajawal Black"/>
              </a:rPr>
              <a:t> </a:t>
            </a:r>
            <a:r>
              <a:rPr lang="en-US" sz="5599" dirty="0" err="1">
                <a:solidFill>
                  <a:srgbClr val="000000"/>
                </a:solidFill>
                <a:latin typeface="Tajawal Black"/>
              </a:rPr>
              <a:t>عند</a:t>
            </a:r>
            <a:r>
              <a:rPr lang="en-US" sz="5599" dirty="0">
                <a:solidFill>
                  <a:srgbClr val="000000"/>
                </a:solidFill>
                <a:latin typeface="Tajawal Black"/>
              </a:rPr>
              <a:t> </a:t>
            </a:r>
            <a:r>
              <a:rPr lang="en-US" sz="5599" dirty="0" err="1">
                <a:solidFill>
                  <a:srgbClr val="000000"/>
                </a:solidFill>
                <a:latin typeface="Tajawal Black"/>
              </a:rPr>
              <a:t>ارتدائها</a:t>
            </a:r>
            <a:r>
              <a:rPr lang="en-US" sz="5599" dirty="0">
                <a:solidFill>
                  <a:srgbClr val="000000"/>
                </a:solidFill>
                <a:latin typeface="Tajawal Black"/>
              </a:rPr>
              <a:t> </a:t>
            </a:r>
            <a:r>
              <a:rPr lang="en-US" sz="5599" dirty="0" err="1">
                <a:solidFill>
                  <a:srgbClr val="000000"/>
                </a:solidFill>
                <a:latin typeface="Tajawal Black"/>
              </a:rPr>
              <a:t>في</a:t>
            </a:r>
            <a:r>
              <a:rPr lang="en-US" sz="5599" dirty="0">
                <a:solidFill>
                  <a:srgbClr val="000000"/>
                </a:solidFill>
                <a:latin typeface="Tajawal Black"/>
              </a:rPr>
              <a:t> </a:t>
            </a:r>
            <a:r>
              <a:rPr lang="en-US" sz="5599" dirty="0" err="1">
                <a:solidFill>
                  <a:srgbClr val="000000"/>
                </a:solidFill>
                <a:latin typeface="Tajawal Black"/>
              </a:rPr>
              <a:t>بعض</a:t>
            </a:r>
            <a:r>
              <a:rPr lang="en-US" sz="5599" dirty="0">
                <a:solidFill>
                  <a:srgbClr val="000000"/>
                </a:solidFill>
                <a:latin typeface="Tajawal Black"/>
              </a:rPr>
              <a:t> </a:t>
            </a:r>
            <a:r>
              <a:rPr lang="en-US" sz="5599" dirty="0" err="1">
                <a:solidFill>
                  <a:srgbClr val="000000"/>
                </a:solidFill>
                <a:latin typeface="Tajawal Black"/>
              </a:rPr>
              <a:t>الأحيان</a:t>
            </a:r>
            <a:r>
              <a:rPr lang="en-US" sz="5599" dirty="0">
                <a:solidFill>
                  <a:srgbClr val="000000"/>
                </a:solidFill>
                <a:latin typeface="Tajawal Black"/>
              </a:rPr>
              <a:t> ؟</a:t>
            </a:r>
          </a:p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en-US" sz="5599" dirty="0" err="1">
                <a:solidFill>
                  <a:srgbClr val="FF7D00"/>
                </a:solidFill>
                <a:cs typeface="Tajawal Black"/>
              </a:rPr>
              <a:t>بسبب</a:t>
            </a:r>
            <a:r>
              <a:rPr lang="en-US" sz="5599" dirty="0">
                <a:solidFill>
                  <a:srgbClr val="FF7D00"/>
                </a:solidFill>
                <a:cs typeface="Tajawal Black"/>
              </a:rPr>
              <a:t> </a:t>
            </a:r>
            <a:r>
              <a:rPr lang="en-US" sz="5599" dirty="0" err="1">
                <a:solidFill>
                  <a:srgbClr val="FF7D00"/>
                </a:solidFill>
                <a:cs typeface="Tajawal Black"/>
              </a:rPr>
              <a:t>وجود</a:t>
            </a:r>
            <a:r>
              <a:rPr lang="en-US" sz="5599" dirty="0">
                <a:solidFill>
                  <a:srgbClr val="FF7D00"/>
                </a:solidFill>
                <a:cs typeface="Tajawal Black"/>
              </a:rPr>
              <a:t> </a:t>
            </a:r>
            <a:r>
              <a:rPr lang="en-US" sz="5599" dirty="0" err="1">
                <a:solidFill>
                  <a:srgbClr val="FF7D00"/>
                </a:solidFill>
                <a:cs typeface="Tajawal Black"/>
              </a:rPr>
              <a:t>الشحنات</a:t>
            </a:r>
            <a:r>
              <a:rPr lang="en-US" sz="5599" dirty="0">
                <a:solidFill>
                  <a:srgbClr val="FF7D00"/>
                </a:solidFill>
                <a:cs typeface="Tajawal Black"/>
              </a:rPr>
              <a:t> </a:t>
            </a:r>
            <a:r>
              <a:rPr lang="en-US" sz="5599" dirty="0" err="1">
                <a:solidFill>
                  <a:srgbClr val="FF7D00"/>
                </a:solidFill>
                <a:cs typeface="Tajawal Black"/>
              </a:rPr>
              <a:t>الكهربائية</a:t>
            </a:r>
            <a:r>
              <a:rPr lang="en-US" sz="5599" dirty="0">
                <a:solidFill>
                  <a:srgbClr val="FF7D00"/>
                </a:solidFill>
                <a:cs typeface="Tajawal Black"/>
              </a:rPr>
              <a:t> .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 t="20843" b="21774"/>
          <a:stretch>
            <a:fillRect/>
          </a:stretch>
        </p:blipFill>
        <p:spPr>
          <a:xfrm>
            <a:off x="15641264" y="9010523"/>
            <a:ext cx="2085500" cy="12764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86" y="-823942"/>
            <a:ext cx="18768830" cy="3086100"/>
            <a:chOff x="0" y="0"/>
            <a:chExt cx="494323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43231" cy="812800"/>
            </a:xfrm>
            <a:custGeom>
              <a:avLst/>
              <a:gdLst/>
              <a:ahLst/>
              <a:cxnLst/>
              <a:rect l="l" t="t" r="r" b="b"/>
              <a:pathLst>
                <a:path w="4943231" h="812800">
                  <a:moveTo>
                    <a:pt x="0" y="0"/>
                  </a:moveTo>
                  <a:lnTo>
                    <a:pt x="4943231" y="0"/>
                  </a:lnTo>
                  <a:lnTo>
                    <a:pt x="494323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5D5B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0" y="2260023"/>
            <a:ext cx="18288000" cy="2597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9292972" y="2300287"/>
            <a:ext cx="9235443" cy="8369255"/>
            <a:chOff x="0" y="0"/>
            <a:chExt cx="2432380" cy="2204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2380" cy="2204248"/>
            </a:xfrm>
            <a:custGeom>
              <a:avLst/>
              <a:gdLst/>
              <a:ahLst/>
              <a:cxnLst/>
              <a:rect l="l" t="t" r="r" b="b"/>
              <a:pathLst>
                <a:path w="2432380" h="2204248">
                  <a:moveTo>
                    <a:pt x="0" y="0"/>
                  </a:moveTo>
                  <a:lnTo>
                    <a:pt x="2432380" y="0"/>
                  </a:lnTo>
                  <a:lnTo>
                    <a:pt x="2432380" y="2204248"/>
                  </a:lnTo>
                  <a:lnTo>
                    <a:pt x="0" y="2204248"/>
                  </a:lnTo>
                  <a:close/>
                </a:path>
              </a:pathLst>
            </a:custGeom>
            <a:solidFill>
              <a:srgbClr val="FFD6A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 l="22999" t="21422" r="45235" b="30069"/>
          <a:stretch>
            <a:fillRect/>
          </a:stretch>
        </p:blipFill>
        <p:spPr>
          <a:xfrm>
            <a:off x="0" y="2728700"/>
            <a:ext cx="9292972" cy="65296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910694" y="0"/>
            <a:ext cx="10443655" cy="102870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 l="68702" t="33452" r="11434" b="45864"/>
          <a:stretch>
            <a:fillRect/>
          </a:stretch>
        </p:blipFill>
        <p:spPr>
          <a:xfrm>
            <a:off x="12303345" y="4559812"/>
            <a:ext cx="5984655" cy="28673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700" y="409824"/>
            <a:ext cx="1932559" cy="18904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 t="20843" b="21774"/>
          <a:stretch>
            <a:fillRect/>
          </a:stretch>
        </p:blipFill>
        <p:spPr>
          <a:xfrm>
            <a:off x="-90521" y="9010523"/>
            <a:ext cx="2085500" cy="1276477"/>
          </a:xfrm>
          <a:prstGeom prst="rect">
            <a:avLst/>
          </a:prstGeom>
        </p:spPr>
      </p:pic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CD9E163E-1EFD-1C8B-FA79-60E6C83FB66F}"/>
              </a:ext>
            </a:extLst>
          </p:cNvPr>
          <p:cNvCxnSpPr/>
          <p:nvPr/>
        </p:nvCxnSpPr>
        <p:spPr>
          <a:xfrm flipH="1">
            <a:off x="9292972" y="5143500"/>
            <a:ext cx="3086100" cy="16764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مستقيم 16">
            <a:extLst>
              <a:ext uri="{FF2B5EF4-FFF2-40B4-BE49-F238E27FC236}">
                <a16:creationId xmlns:a16="http://schemas.microsoft.com/office/drawing/2014/main" id="{7592BA24-D35D-9240-71A0-AF875564A2ED}"/>
              </a:ext>
            </a:extLst>
          </p:cNvPr>
          <p:cNvCxnSpPr/>
          <p:nvPr/>
        </p:nvCxnSpPr>
        <p:spPr>
          <a:xfrm flipH="1" flipV="1">
            <a:off x="9292972" y="3771900"/>
            <a:ext cx="3086100" cy="3048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86" y="-823942"/>
            <a:ext cx="18768830" cy="2741717"/>
            <a:chOff x="0" y="0"/>
            <a:chExt cx="4943231" cy="7220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43231" cy="722098"/>
            </a:xfrm>
            <a:custGeom>
              <a:avLst/>
              <a:gdLst/>
              <a:ahLst/>
              <a:cxnLst/>
              <a:rect l="l" t="t" r="r" b="b"/>
              <a:pathLst>
                <a:path w="4943231" h="722098">
                  <a:moveTo>
                    <a:pt x="0" y="0"/>
                  </a:moveTo>
                  <a:lnTo>
                    <a:pt x="4943231" y="0"/>
                  </a:lnTo>
                  <a:lnTo>
                    <a:pt x="4943231" y="722098"/>
                  </a:lnTo>
                  <a:lnTo>
                    <a:pt x="0" y="722098"/>
                  </a:lnTo>
                  <a:close/>
                </a:path>
              </a:pathLst>
            </a:custGeom>
            <a:solidFill>
              <a:srgbClr val="74A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0" y="1904786"/>
            <a:ext cx="18288000" cy="2597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-264586" y="8540776"/>
            <a:ext cx="18768830" cy="2741717"/>
            <a:chOff x="0" y="0"/>
            <a:chExt cx="4943231" cy="72209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43231" cy="722098"/>
            </a:xfrm>
            <a:custGeom>
              <a:avLst/>
              <a:gdLst/>
              <a:ahLst/>
              <a:cxnLst/>
              <a:rect l="l" t="t" r="r" b="b"/>
              <a:pathLst>
                <a:path w="4943231" h="722098">
                  <a:moveTo>
                    <a:pt x="0" y="0"/>
                  </a:moveTo>
                  <a:lnTo>
                    <a:pt x="4943231" y="0"/>
                  </a:lnTo>
                  <a:lnTo>
                    <a:pt x="4943231" y="722098"/>
                  </a:lnTo>
                  <a:lnTo>
                    <a:pt x="0" y="722098"/>
                  </a:lnTo>
                  <a:close/>
                </a:path>
              </a:pathLst>
            </a:custGeom>
            <a:solidFill>
              <a:srgbClr val="85D5B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>
            <a:off x="-24171" y="8555063"/>
            <a:ext cx="18288000" cy="2597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flipH="1" flipV="1">
            <a:off x="1028700" y="1890498"/>
            <a:ext cx="16254" cy="665027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flipH="1" flipV="1">
            <a:off x="17228758" y="1945085"/>
            <a:ext cx="16254" cy="665027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 l="8056" t="11670" r="8056" b="13506"/>
          <a:stretch>
            <a:fillRect/>
          </a:stretch>
        </p:blipFill>
        <p:spPr>
          <a:xfrm>
            <a:off x="1014413" y="1945050"/>
            <a:ext cx="16200058" cy="66503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331291" y="0"/>
            <a:ext cx="1932559" cy="189046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 t="20843" b="21774"/>
          <a:stretch>
            <a:fillRect/>
          </a:stretch>
        </p:blipFill>
        <p:spPr>
          <a:xfrm>
            <a:off x="15212070" y="8652548"/>
            <a:ext cx="2085500" cy="127647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86" y="-823942"/>
            <a:ext cx="18768830" cy="2741717"/>
            <a:chOff x="0" y="0"/>
            <a:chExt cx="4943231" cy="7220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43231" cy="722098"/>
            </a:xfrm>
            <a:custGeom>
              <a:avLst/>
              <a:gdLst/>
              <a:ahLst/>
              <a:cxnLst/>
              <a:rect l="l" t="t" r="r" b="b"/>
              <a:pathLst>
                <a:path w="4943231" h="722098">
                  <a:moveTo>
                    <a:pt x="0" y="0"/>
                  </a:moveTo>
                  <a:lnTo>
                    <a:pt x="4943231" y="0"/>
                  </a:lnTo>
                  <a:lnTo>
                    <a:pt x="4943231" y="722098"/>
                  </a:lnTo>
                  <a:lnTo>
                    <a:pt x="0" y="722098"/>
                  </a:lnTo>
                  <a:close/>
                </a:path>
              </a:pathLst>
            </a:custGeom>
            <a:solidFill>
              <a:srgbClr val="74A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0" y="1904786"/>
            <a:ext cx="18288000" cy="2597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-264586" y="8540776"/>
            <a:ext cx="18768830" cy="2741717"/>
            <a:chOff x="0" y="0"/>
            <a:chExt cx="4943231" cy="72209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43231" cy="722098"/>
            </a:xfrm>
            <a:custGeom>
              <a:avLst/>
              <a:gdLst/>
              <a:ahLst/>
              <a:cxnLst/>
              <a:rect l="l" t="t" r="r" b="b"/>
              <a:pathLst>
                <a:path w="4943231" h="722098">
                  <a:moveTo>
                    <a:pt x="0" y="0"/>
                  </a:moveTo>
                  <a:lnTo>
                    <a:pt x="4943231" y="0"/>
                  </a:lnTo>
                  <a:lnTo>
                    <a:pt x="4943231" y="722098"/>
                  </a:lnTo>
                  <a:lnTo>
                    <a:pt x="0" y="722098"/>
                  </a:lnTo>
                  <a:close/>
                </a:path>
              </a:pathLst>
            </a:custGeom>
            <a:solidFill>
              <a:srgbClr val="85D5B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>
            <a:off x="-24171" y="8555063"/>
            <a:ext cx="18288000" cy="2597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flipH="1" flipV="1">
            <a:off x="1028700" y="1890498"/>
            <a:ext cx="16254" cy="665027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flipH="1" flipV="1">
            <a:off x="17228758" y="1945085"/>
            <a:ext cx="16254" cy="665027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508495" y="5608821"/>
            <a:ext cx="2750805" cy="25107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2316" y="2310492"/>
            <a:ext cx="2240401" cy="217038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86" y="-823942"/>
            <a:ext cx="18768830" cy="3086100"/>
            <a:chOff x="0" y="0"/>
            <a:chExt cx="494323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43231" cy="812800"/>
            </a:xfrm>
            <a:custGeom>
              <a:avLst/>
              <a:gdLst/>
              <a:ahLst/>
              <a:cxnLst/>
              <a:rect l="l" t="t" r="r" b="b"/>
              <a:pathLst>
                <a:path w="4943231" h="812800">
                  <a:moveTo>
                    <a:pt x="0" y="0"/>
                  </a:moveTo>
                  <a:lnTo>
                    <a:pt x="4943231" y="0"/>
                  </a:lnTo>
                  <a:lnTo>
                    <a:pt x="494323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D6A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0" y="2260023"/>
            <a:ext cx="18288000" cy="2597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5456" r="9476" b="3684"/>
          <a:stretch>
            <a:fillRect/>
          </a:stretch>
        </p:blipFill>
        <p:spPr>
          <a:xfrm>
            <a:off x="13448632" y="2300287"/>
            <a:ext cx="4603081" cy="284321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54778" y="4833271"/>
            <a:ext cx="10927970" cy="52969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27016" y="4833271"/>
            <a:ext cx="6859443" cy="49688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92998" y="613865"/>
            <a:ext cx="3263740" cy="326374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687318" y="2710145"/>
            <a:ext cx="1167460" cy="11674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212715" y="238504"/>
            <a:ext cx="940689" cy="206178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692886" y="509558"/>
            <a:ext cx="12055242" cy="102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>
                <a:solidFill>
                  <a:srgbClr val="000000"/>
                </a:solidFill>
                <a:cs typeface="Tajawal Black"/>
              </a:rPr>
              <a:t>كيف تتفاعل البالونات المدلوكة ؟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854778" y="2852714"/>
            <a:ext cx="2798564" cy="1024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399">
                <a:solidFill>
                  <a:srgbClr val="F80B0B"/>
                </a:solidFill>
                <a:cs typeface="Tajawal Black"/>
              </a:rPr>
              <a:t>أحتاج الى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331291" y="0"/>
            <a:ext cx="1932559" cy="189046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86" y="-823942"/>
            <a:ext cx="18768830" cy="3086100"/>
            <a:chOff x="0" y="0"/>
            <a:chExt cx="494323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43231" cy="812800"/>
            </a:xfrm>
            <a:custGeom>
              <a:avLst/>
              <a:gdLst/>
              <a:ahLst/>
              <a:cxnLst/>
              <a:rect l="l" t="t" r="r" b="b"/>
              <a:pathLst>
                <a:path w="4943231" h="812800">
                  <a:moveTo>
                    <a:pt x="0" y="0"/>
                  </a:moveTo>
                  <a:lnTo>
                    <a:pt x="4943231" y="0"/>
                  </a:lnTo>
                  <a:lnTo>
                    <a:pt x="494323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5D5B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0" y="2260023"/>
            <a:ext cx="18288000" cy="2597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9292972" y="2300287"/>
            <a:ext cx="9235443" cy="8369255"/>
            <a:chOff x="0" y="0"/>
            <a:chExt cx="2432380" cy="2204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2380" cy="2204248"/>
            </a:xfrm>
            <a:custGeom>
              <a:avLst/>
              <a:gdLst/>
              <a:ahLst/>
              <a:cxnLst/>
              <a:rect l="l" t="t" r="r" b="b"/>
              <a:pathLst>
                <a:path w="2432380" h="2204248">
                  <a:moveTo>
                    <a:pt x="0" y="0"/>
                  </a:moveTo>
                  <a:lnTo>
                    <a:pt x="2432380" y="0"/>
                  </a:lnTo>
                  <a:lnTo>
                    <a:pt x="2432380" y="2204248"/>
                  </a:lnTo>
                  <a:lnTo>
                    <a:pt x="0" y="2204248"/>
                  </a:lnTo>
                  <a:close/>
                </a:path>
              </a:pathLst>
            </a:custGeom>
            <a:solidFill>
              <a:srgbClr val="FFD6A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 flipH="1" flipV="1">
            <a:off x="9278944" y="2262208"/>
            <a:ext cx="28055" cy="8013989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t="5970" b="14653"/>
          <a:stretch>
            <a:fillRect/>
          </a:stretch>
        </p:blipFill>
        <p:spPr>
          <a:xfrm>
            <a:off x="3041616" y="347090"/>
            <a:ext cx="13670658" cy="95830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340218" y="347090"/>
            <a:ext cx="3415284" cy="82296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2421" y="83468"/>
            <a:ext cx="1932559" cy="18904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 t="20843" b="21774"/>
          <a:stretch>
            <a:fillRect/>
          </a:stretch>
        </p:blipFill>
        <p:spPr>
          <a:xfrm>
            <a:off x="612173" y="8653670"/>
            <a:ext cx="2085500" cy="127647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86" y="-823942"/>
            <a:ext cx="18768830" cy="3086100"/>
            <a:chOff x="0" y="0"/>
            <a:chExt cx="494323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43231" cy="812800"/>
            </a:xfrm>
            <a:custGeom>
              <a:avLst/>
              <a:gdLst/>
              <a:ahLst/>
              <a:cxnLst/>
              <a:rect l="l" t="t" r="r" b="b"/>
              <a:pathLst>
                <a:path w="4943231" h="812800">
                  <a:moveTo>
                    <a:pt x="0" y="0"/>
                  </a:moveTo>
                  <a:lnTo>
                    <a:pt x="4943231" y="0"/>
                  </a:lnTo>
                  <a:lnTo>
                    <a:pt x="494323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4A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0" y="2249169"/>
            <a:ext cx="18288000" cy="2597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-14646" y="8140368"/>
            <a:ext cx="18302666" cy="3464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0" y="8158119"/>
            <a:ext cx="18768830" cy="2714440"/>
            <a:chOff x="0" y="0"/>
            <a:chExt cx="4943231" cy="71491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43231" cy="714914"/>
            </a:xfrm>
            <a:custGeom>
              <a:avLst/>
              <a:gdLst/>
              <a:ahLst/>
              <a:cxnLst/>
              <a:rect l="l" t="t" r="r" b="b"/>
              <a:pathLst>
                <a:path w="4943231" h="714914">
                  <a:moveTo>
                    <a:pt x="0" y="0"/>
                  </a:moveTo>
                  <a:lnTo>
                    <a:pt x="4943231" y="0"/>
                  </a:lnTo>
                  <a:lnTo>
                    <a:pt x="4943231" y="714914"/>
                  </a:lnTo>
                  <a:lnTo>
                    <a:pt x="0" y="714914"/>
                  </a:lnTo>
                  <a:close/>
                </a:path>
              </a:pathLst>
            </a:custGeom>
            <a:solidFill>
              <a:srgbClr val="85D5BB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663993" y="291812"/>
            <a:ext cx="6962306" cy="252297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 l="2237" t="2321"/>
          <a:stretch>
            <a:fillRect/>
          </a:stretch>
        </p:blipFill>
        <p:spPr>
          <a:xfrm>
            <a:off x="1028700" y="294596"/>
            <a:ext cx="9645543" cy="966140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11499" y="4011280"/>
            <a:ext cx="4114800" cy="41148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2826676" y="1055459"/>
            <a:ext cx="2987973" cy="824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cs typeface="Tajawal Black"/>
              </a:rPr>
              <a:t>بطاقة دخول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331291" y="0"/>
            <a:ext cx="1932559" cy="189046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 t="20843" b="21774"/>
          <a:stretch>
            <a:fillRect/>
          </a:stretch>
        </p:blipFill>
        <p:spPr>
          <a:xfrm>
            <a:off x="15212070" y="8652548"/>
            <a:ext cx="2085500" cy="127647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86" y="-823942"/>
            <a:ext cx="18768830" cy="3086100"/>
            <a:chOff x="0" y="0"/>
            <a:chExt cx="494323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43231" cy="812800"/>
            </a:xfrm>
            <a:custGeom>
              <a:avLst/>
              <a:gdLst/>
              <a:ahLst/>
              <a:cxnLst/>
              <a:rect l="l" t="t" r="r" b="b"/>
              <a:pathLst>
                <a:path w="4943231" h="812800">
                  <a:moveTo>
                    <a:pt x="0" y="0"/>
                  </a:moveTo>
                  <a:lnTo>
                    <a:pt x="4943231" y="0"/>
                  </a:lnTo>
                  <a:lnTo>
                    <a:pt x="494323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4A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0" y="2249169"/>
            <a:ext cx="18288000" cy="2597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-264586" y="8143831"/>
            <a:ext cx="18768830" cy="2714440"/>
            <a:chOff x="0" y="0"/>
            <a:chExt cx="4943231" cy="71491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43231" cy="714914"/>
            </a:xfrm>
            <a:custGeom>
              <a:avLst/>
              <a:gdLst/>
              <a:ahLst/>
              <a:cxnLst/>
              <a:rect l="l" t="t" r="r" b="b"/>
              <a:pathLst>
                <a:path w="4943231" h="714914">
                  <a:moveTo>
                    <a:pt x="0" y="0"/>
                  </a:moveTo>
                  <a:lnTo>
                    <a:pt x="4943231" y="0"/>
                  </a:lnTo>
                  <a:lnTo>
                    <a:pt x="4943231" y="714914"/>
                  </a:lnTo>
                  <a:lnTo>
                    <a:pt x="0" y="714914"/>
                  </a:lnTo>
                  <a:close/>
                </a:path>
              </a:pathLst>
            </a:custGeom>
            <a:solidFill>
              <a:srgbClr val="85D5B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>
            <a:off x="-14646" y="8140368"/>
            <a:ext cx="18302666" cy="3464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l="16593" t="18238" r="32048" b="14044"/>
          <a:stretch>
            <a:fillRect/>
          </a:stretch>
        </p:blipFill>
        <p:spPr>
          <a:xfrm>
            <a:off x="1028700" y="400810"/>
            <a:ext cx="12369090" cy="938265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639741" y="5668668"/>
            <a:ext cx="3939921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065306" y="400810"/>
            <a:ext cx="1598470" cy="258338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3397790" y="4522226"/>
            <a:ext cx="4181872" cy="949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cs typeface="Tajawal Black"/>
              </a:rPr>
              <a:t>سنتعلم اليوم 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331291" y="0"/>
            <a:ext cx="1932559" cy="189046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 t="20843" b="21774"/>
          <a:stretch>
            <a:fillRect/>
          </a:stretch>
        </p:blipFill>
        <p:spPr>
          <a:xfrm>
            <a:off x="16178349" y="8862813"/>
            <a:ext cx="2085500" cy="127647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86" y="-823942"/>
            <a:ext cx="18768830" cy="3086100"/>
            <a:chOff x="0" y="0"/>
            <a:chExt cx="494323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43231" cy="812800"/>
            </a:xfrm>
            <a:custGeom>
              <a:avLst/>
              <a:gdLst/>
              <a:ahLst/>
              <a:cxnLst/>
              <a:rect l="l" t="t" r="r" b="b"/>
              <a:pathLst>
                <a:path w="4943231" h="812800">
                  <a:moveTo>
                    <a:pt x="0" y="0"/>
                  </a:moveTo>
                  <a:lnTo>
                    <a:pt x="4943231" y="0"/>
                  </a:lnTo>
                  <a:lnTo>
                    <a:pt x="494323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4A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0" y="2249169"/>
            <a:ext cx="18288000" cy="2597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-264586" y="8143831"/>
            <a:ext cx="18768830" cy="2714440"/>
            <a:chOff x="0" y="0"/>
            <a:chExt cx="4943231" cy="71491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43231" cy="714914"/>
            </a:xfrm>
            <a:custGeom>
              <a:avLst/>
              <a:gdLst/>
              <a:ahLst/>
              <a:cxnLst/>
              <a:rect l="l" t="t" r="r" b="b"/>
              <a:pathLst>
                <a:path w="4943231" h="714914">
                  <a:moveTo>
                    <a:pt x="0" y="0"/>
                  </a:moveTo>
                  <a:lnTo>
                    <a:pt x="4943231" y="0"/>
                  </a:lnTo>
                  <a:lnTo>
                    <a:pt x="4943231" y="714914"/>
                  </a:lnTo>
                  <a:lnTo>
                    <a:pt x="0" y="714914"/>
                  </a:lnTo>
                  <a:close/>
                </a:path>
              </a:pathLst>
            </a:custGeom>
            <a:solidFill>
              <a:srgbClr val="85D5B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>
            <a:off x="-14646" y="8140368"/>
            <a:ext cx="18302666" cy="3464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l="10901" t="10582" r="8757" b="14816"/>
          <a:stretch>
            <a:fillRect/>
          </a:stretch>
        </p:blipFill>
        <p:spPr>
          <a:xfrm>
            <a:off x="0" y="350960"/>
            <a:ext cx="18288000" cy="780715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91062" y="0"/>
            <a:ext cx="4498334" cy="184431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80516" y="8415294"/>
            <a:ext cx="17326968" cy="1247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cs typeface="Tajawal Black"/>
              </a:rPr>
              <a:t>تتولد</a:t>
            </a:r>
            <a:r>
              <a:rPr lang="en-US" sz="33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399" dirty="0" err="1">
                <a:solidFill>
                  <a:srgbClr val="000000"/>
                </a:solidFill>
                <a:cs typeface="Tajawal Black"/>
              </a:rPr>
              <a:t>الكهرباء</a:t>
            </a:r>
            <a:r>
              <a:rPr lang="en-US" sz="33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399" dirty="0" err="1">
                <a:solidFill>
                  <a:srgbClr val="000000"/>
                </a:solidFill>
                <a:cs typeface="Tajawal Black"/>
              </a:rPr>
              <a:t>نتيجة</a:t>
            </a:r>
            <a:r>
              <a:rPr lang="en-US" sz="33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399" dirty="0" err="1">
                <a:solidFill>
                  <a:srgbClr val="000000"/>
                </a:solidFill>
                <a:cs typeface="Tajawal Black"/>
              </a:rPr>
              <a:t>الشحنات</a:t>
            </a:r>
            <a:r>
              <a:rPr lang="en-US" sz="33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399" dirty="0" err="1">
                <a:solidFill>
                  <a:srgbClr val="000000"/>
                </a:solidFill>
                <a:cs typeface="Tajawal Black"/>
              </a:rPr>
              <a:t>الكهربائية</a:t>
            </a:r>
            <a:r>
              <a:rPr lang="en-US" sz="3399" dirty="0">
                <a:solidFill>
                  <a:srgbClr val="000000"/>
                </a:solidFill>
                <a:cs typeface="Tajawal Black"/>
              </a:rPr>
              <a:t> :</a:t>
            </a:r>
            <a:r>
              <a:rPr lang="en-US" sz="3399" dirty="0" err="1">
                <a:solidFill>
                  <a:srgbClr val="000000"/>
                </a:solidFill>
                <a:cs typeface="Tajawal Black"/>
              </a:rPr>
              <a:t>والشحنات</a:t>
            </a:r>
            <a:r>
              <a:rPr lang="en-US" sz="33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399" dirty="0" err="1">
                <a:solidFill>
                  <a:srgbClr val="000000"/>
                </a:solidFill>
                <a:cs typeface="Tajawal Black"/>
              </a:rPr>
              <a:t>الكهربائية</a:t>
            </a:r>
            <a:r>
              <a:rPr lang="en-US" sz="33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399" dirty="0" err="1">
                <a:solidFill>
                  <a:srgbClr val="000000"/>
                </a:solidFill>
                <a:cs typeface="Tajawal Black"/>
              </a:rPr>
              <a:t>صغيرة</a:t>
            </a:r>
            <a:r>
              <a:rPr lang="en-US" sz="33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399" dirty="0" err="1">
                <a:solidFill>
                  <a:srgbClr val="000000"/>
                </a:solidFill>
                <a:cs typeface="Tajawal Black"/>
              </a:rPr>
              <a:t>جدا</a:t>
            </a:r>
            <a:r>
              <a:rPr lang="en-US" sz="33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399" dirty="0" err="1">
                <a:solidFill>
                  <a:srgbClr val="000000"/>
                </a:solidFill>
                <a:cs typeface="Tajawal Black"/>
              </a:rPr>
              <a:t>لايمكن</a:t>
            </a:r>
            <a:r>
              <a:rPr lang="en-US" sz="33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399" dirty="0" err="1">
                <a:solidFill>
                  <a:srgbClr val="000000"/>
                </a:solidFill>
                <a:cs typeface="Tajawal Black"/>
              </a:rPr>
              <a:t>رؤيتها</a:t>
            </a:r>
            <a:r>
              <a:rPr lang="en-US" sz="3399" dirty="0">
                <a:solidFill>
                  <a:srgbClr val="000000"/>
                </a:solidFill>
                <a:cs typeface="Tajawal Black"/>
              </a:rPr>
              <a:t> </a:t>
            </a:r>
          </a:p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cs typeface="Tajawal Black"/>
              </a:rPr>
              <a:t>أو</a:t>
            </a:r>
            <a:r>
              <a:rPr lang="en-US" sz="33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399" dirty="0" err="1">
                <a:solidFill>
                  <a:srgbClr val="000000"/>
                </a:solidFill>
                <a:cs typeface="Tajawal Black"/>
              </a:rPr>
              <a:t>شمها</a:t>
            </a:r>
            <a:r>
              <a:rPr lang="en-US" sz="33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399" dirty="0" err="1">
                <a:solidFill>
                  <a:srgbClr val="000000"/>
                </a:solidFill>
                <a:cs typeface="Tajawal Black"/>
              </a:rPr>
              <a:t>او</a:t>
            </a:r>
            <a:r>
              <a:rPr lang="en-US" sz="33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399" dirty="0" err="1">
                <a:solidFill>
                  <a:srgbClr val="000000"/>
                </a:solidFill>
                <a:cs typeface="Tajawal Black"/>
              </a:rPr>
              <a:t>قياس</a:t>
            </a:r>
            <a:r>
              <a:rPr lang="en-US" sz="33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399" dirty="0" err="1">
                <a:solidFill>
                  <a:srgbClr val="000000"/>
                </a:solidFill>
                <a:cs typeface="Tajawal Black"/>
              </a:rPr>
              <a:t>وزنها</a:t>
            </a:r>
            <a:r>
              <a:rPr lang="en-US" sz="3399" dirty="0">
                <a:solidFill>
                  <a:srgbClr val="000000"/>
                </a:solidFill>
                <a:cs typeface="Tajawal Black"/>
              </a:rPr>
              <a:t> ،</a:t>
            </a:r>
            <a:r>
              <a:rPr lang="en-US" sz="3399" dirty="0" err="1">
                <a:solidFill>
                  <a:srgbClr val="000000"/>
                </a:solidFill>
                <a:cs typeface="Tajawal Black"/>
              </a:rPr>
              <a:t>ولكن</a:t>
            </a:r>
            <a:r>
              <a:rPr lang="en-US" sz="33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399" dirty="0" err="1">
                <a:solidFill>
                  <a:srgbClr val="000000"/>
                </a:solidFill>
                <a:cs typeface="Tajawal Black"/>
              </a:rPr>
              <a:t>هذه</a:t>
            </a:r>
            <a:r>
              <a:rPr lang="en-US" sz="33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399" dirty="0" err="1">
                <a:solidFill>
                  <a:srgbClr val="000000"/>
                </a:solidFill>
                <a:cs typeface="Tajawal Black"/>
              </a:rPr>
              <a:t>الشحنات</a:t>
            </a:r>
            <a:r>
              <a:rPr lang="en-US" sz="33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399" dirty="0" err="1">
                <a:solidFill>
                  <a:srgbClr val="000000"/>
                </a:solidFill>
                <a:cs typeface="Tajawal Black"/>
              </a:rPr>
              <a:t>من</a:t>
            </a:r>
            <a:r>
              <a:rPr lang="en-US" sz="33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399" dirty="0" err="1">
                <a:solidFill>
                  <a:srgbClr val="000000"/>
                </a:solidFill>
                <a:cs typeface="Tajawal Black"/>
              </a:rPr>
              <a:t>خصائص</a:t>
            </a:r>
            <a:r>
              <a:rPr lang="en-US" sz="33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399" dirty="0" err="1">
                <a:solidFill>
                  <a:srgbClr val="000000"/>
                </a:solidFill>
                <a:cs typeface="Tajawal Black"/>
              </a:rPr>
              <a:t>المادة</a:t>
            </a:r>
            <a:r>
              <a:rPr lang="en-US" sz="3399" dirty="0">
                <a:solidFill>
                  <a:srgbClr val="000000"/>
                </a:solidFill>
                <a:cs typeface="Tajawal Black"/>
              </a:rPr>
              <a:t>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86" y="-823942"/>
            <a:ext cx="18768830" cy="3086100"/>
            <a:chOff x="0" y="0"/>
            <a:chExt cx="494323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43231" cy="812800"/>
            </a:xfrm>
            <a:custGeom>
              <a:avLst/>
              <a:gdLst/>
              <a:ahLst/>
              <a:cxnLst/>
              <a:rect l="l" t="t" r="r" b="b"/>
              <a:pathLst>
                <a:path w="4943231" h="812800">
                  <a:moveTo>
                    <a:pt x="0" y="0"/>
                  </a:moveTo>
                  <a:lnTo>
                    <a:pt x="4943231" y="0"/>
                  </a:lnTo>
                  <a:lnTo>
                    <a:pt x="494323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D6A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0" y="2260023"/>
            <a:ext cx="18288000" cy="2597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776923"/>
            <a:ext cx="2103412" cy="45100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82193" y="0"/>
            <a:ext cx="1954215" cy="396106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1246" y="437419"/>
            <a:ext cx="3580824" cy="18083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702585" y="5901503"/>
            <a:ext cx="1556715" cy="26839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 l="19607" t="42198" r="57409" b="22828"/>
          <a:stretch>
            <a:fillRect/>
          </a:stretch>
        </p:blipFill>
        <p:spPr>
          <a:xfrm>
            <a:off x="2978073" y="4865944"/>
            <a:ext cx="6141757" cy="42406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 l="7095" t="10234" r="6797" b="11021"/>
          <a:stretch>
            <a:fillRect/>
          </a:stretch>
        </p:blipFill>
        <p:spPr>
          <a:xfrm>
            <a:off x="8989335" y="5380371"/>
            <a:ext cx="5662658" cy="372625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547295" y="3011743"/>
            <a:ext cx="9193411" cy="949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cs typeface="Tajawal Black"/>
              </a:rPr>
              <a:t>الشحنات الكهربائية صغيرة جدا 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116392" y="355272"/>
            <a:ext cx="1932559" cy="189046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 t="20843" b="21774"/>
          <a:stretch>
            <a:fillRect/>
          </a:stretch>
        </p:blipFill>
        <p:spPr>
          <a:xfrm>
            <a:off x="15702585" y="9010523"/>
            <a:ext cx="2085500" cy="127647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86" y="-823942"/>
            <a:ext cx="18768830" cy="3086100"/>
            <a:chOff x="0" y="0"/>
            <a:chExt cx="494323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43231" cy="812800"/>
            </a:xfrm>
            <a:custGeom>
              <a:avLst/>
              <a:gdLst/>
              <a:ahLst/>
              <a:cxnLst/>
              <a:rect l="l" t="t" r="r" b="b"/>
              <a:pathLst>
                <a:path w="4943231" h="812800">
                  <a:moveTo>
                    <a:pt x="0" y="0"/>
                  </a:moveTo>
                  <a:lnTo>
                    <a:pt x="4943231" y="0"/>
                  </a:lnTo>
                  <a:lnTo>
                    <a:pt x="494323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4A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0" y="2249169"/>
            <a:ext cx="18288000" cy="2597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-264586" y="8143831"/>
            <a:ext cx="18768830" cy="2714440"/>
            <a:chOff x="0" y="0"/>
            <a:chExt cx="4943231" cy="71491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43231" cy="714914"/>
            </a:xfrm>
            <a:custGeom>
              <a:avLst/>
              <a:gdLst/>
              <a:ahLst/>
              <a:cxnLst/>
              <a:rect l="l" t="t" r="r" b="b"/>
              <a:pathLst>
                <a:path w="4943231" h="714914">
                  <a:moveTo>
                    <a:pt x="0" y="0"/>
                  </a:moveTo>
                  <a:lnTo>
                    <a:pt x="4943231" y="0"/>
                  </a:lnTo>
                  <a:lnTo>
                    <a:pt x="4943231" y="714914"/>
                  </a:lnTo>
                  <a:lnTo>
                    <a:pt x="0" y="714914"/>
                  </a:lnTo>
                  <a:close/>
                </a:path>
              </a:pathLst>
            </a:custGeom>
            <a:solidFill>
              <a:srgbClr val="85D5B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>
            <a:off x="-14646" y="8140368"/>
            <a:ext cx="18302666" cy="3464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l="12752" t="39016" r="17512" b="28801"/>
          <a:stretch>
            <a:fillRect/>
          </a:stretch>
        </p:blipFill>
        <p:spPr>
          <a:xfrm>
            <a:off x="507037" y="2571681"/>
            <a:ext cx="17259300" cy="366015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25411" y="696007"/>
            <a:ext cx="3077750" cy="307775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384697"/>
            <a:ext cx="3304613" cy="175493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261561" y="0"/>
            <a:ext cx="3026462" cy="3026462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507037" y="8099425"/>
            <a:ext cx="17259300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>
                <a:solidFill>
                  <a:srgbClr val="000000"/>
                </a:solidFill>
                <a:cs typeface="Tajawal Black"/>
              </a:rPr>
              <a:t>تحتوي</a:t>
            </a:r>
            <a:r>
              <a:rPr lang="en-US" sz="39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999" dirty="0" err="1">
                <a:solidFill>
                  <a:srgbClr val="000000"/>
                </a:solidFill>
                <a:cs typeface="Tajawal Black"/>
              </a:rPr>
              <a:t>الذرة</a:t>
            </a:r>
            <a:r>
              <a:rPr lang="en-US" sz="39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999" dirty="0" err="1">
                <a:solidFill>
                  <a:srgbClr val="000000"/>
                </a:solidFill>
                <a:cs typeface="Tajawal Black"/>
              </a:rPr>
              <a:t>على</a:t>
            </a:r>
            <a:r>
              <a:rPr lang="en-US" sz="39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999" dirty="0" err="1">
                <a:solidFill>
                  <a:srgbClr val="000000"/>
                </a:solidFill>
                <a:cs typeface="Tajawal Black"/>
              </a:rPr>
              <a:t>جسيمات</a:t>
            </a:r>
            <a:r>
              <a:rPr lang="en-US" sz="39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999" dirty="0" err="1">
                <a:solidFill>
                  <a:srgbClr val="000000"/>
                </a:solidFill>
                <a:cs typeface="Tajawal Black"/>
              </a:rPr>
              <a:t>صغيرة</a:t>
            </a:r>
            <a:r>
              <a:rPr lang="en-US" sz="39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999" dirty="0" err="1">
                <a:solidFill>
                  <a:srgbClr val="000000"/>
                </a:solidFill>
                <a:cs typeface="Tajawal Black"/>
              </a:rPr>
              <a:t>جدا</a:t>
            </a:r>
            <a:r>
              <a:rPr lang="en-US" sz="39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999" dirty="0" err="1">
                <a:solidFill>
                  <a:srgbClr val="000000"/>
                </a:solidFill>
                <a:cs typeface="Tajawal Black"/>
              </a:rPr>
              <a:t>بعضها</a:t>
            </a:r>
            <a:r>
              <a:rPr lang="en-US" sz="39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999" dirty="0" err="1">
                <a:solidFill>
                  <a:srgbClr val="000000"/>
                </a:solidFill>
                <a:cs typeface="Tajawal Black"/>
              </a:rPr>
              <a:t>يحمل</a:t>
            </a:r>
            <a:r>
              <a:rPr lang="en-US" sz="39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999" dirty="0" err="1">
                <a:solidFill>
                  <a:srgbClr val="000000"/>
                </a:solidFill>
                <a:cs typeface="Tajawal Black"/>
              </a:rPr>
              <a:t>الشحنة</a:t>
            </a:r>
            <a:r>
              <a:rPr lang="en-US" sz="39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999" dirty="0" err="1">
                <a:solidFill>
                  <a:srgbClr val="000000"/>
                </a:solidFill>
                <a:cs typeface="Tajawal Black"/>
              </a:rPr>
              <a:t>الموجبة</a:t>
            </a:r>
            <a:r>
              <a:rPr lang="en-US" sz="3999" dirty="0">
                <a:solidFill>
                  <a:srgbClr val="000000"/>
                </a:solidFill>
                <a:cs typeface="Tajawal Black"/>
              </a:rPr>
              <a:t> </a:t>
            </a:r>
          </a:p>
          <a:p>
            <a:pPr algn="ctr">
              <a:lnSpc>
                <a:spcPts val="5599"/>
              </a:lnSpc>
            </a:pPr>
            <a:r>
              <a:rPr lang="en-US" sz="3999" dirty="0" err="1">
                <a:solidFill>
                  <a:srgbClr val="000000"/>
                </a:solidFill>
                <a:cs typeface="Tajawal Black"/>
              </a:rPr>
              <a:t>ويرمز</a:t>
            </a:r>
            <a:r>
              <a:rPr lang="en-US" sz="39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999" dirty="0" err="1">
                <a:solidFill>
                  <a:srgbClr val="000000"/>
                </a:solidFill>
                <a:cs typeface="Tajawal Black"/>
              </a:rPr>
              <a:t>له</a:t>
            </a:r>
            <a:r>
              <a:rPr lang="en-US" sz="39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ar-SA" sz="3999" dirty="0">
                <a:solidFill>
                  <a:srgbClr val="000000"/>
                </a:solidFill>
                <a:cs typeface="Tajawal Black"/>
              </a:rPr>
              <a:t>(+)</a:t>
            </a:r>
            <a:r>
              <a:rPr lang="en-US" sz="3999" dirty="0">
                <a:solidFill>
                  <a:srgbClr val="000000"/>
                </a:solidFill>
                <a:cs typeface="Tajawal Black"/>
              </a:rPr>
              <a:t>   </a:t>
            </a:r>
            <a:r>
              <a:rPr lang="en-US" sz="3999" dirty="0" err="1">
                <a:solidFill>
                  <a:srgbClr val="000000"/>
                </a:solidFill>
                <a:cs typeface="Tajawal Black"/>
              </a:rPr>
              <a:t>وبعضها</a:t>
            </a:r>
            <a:r>
              <a:rPr lang="en-US" sz="39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999" dirty="0" err="1">
                <a:solidFill>
                  <a:srgbClr val="000000"/>
                </a:solidFill>
                <a:cs typeface="Tajawal Black"/>
              </a:rPr>
              <a:t>يحمل</a:t>
            </a:r>
            <a:r>
              <a:rPr lang="en-US" sz="39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999" dirty="0" err="1">
                <a:solidFill>
                  <a:srgbClr val="000000"/>
                </a:solidFill>
                <a:cs typeface="Tajawal Black"/>
              </a:rPr>
              <a:t>الشحنة</a:t>
            </a:r>
            <a:r>
              <a:rPr lang="en-US" sz="39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999" dirty="0" err="1">
                <a:solidFill>
                  <a:srgbClr val="000000"/>
                </a:solidFill>
                <a:cs typeface="Tajawal Black"/>
              </a:rPr>
              <a:t>السالبة</a:t>
            </a:r>
            <a:r>
              <a:rPr lang="en-US" sz="39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999" dirty="0" err="1">
                <a:solidFill>
                  <a:srgbClr val="000000"/>
                </a:solidFill>
                <a:cs typeface="Tajawal Black"/>
              </a:rPr>
              <a:t>ويرمز</a:t>
            </a:r>
            <a:r>
              <a:rPr lang="en-US" sz="39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en-US" sz="3999" dirty="0" err="1">
                <a:solidFill>
                  <a:srgbClr val="000000"/>
                </a:solidFill>
                <a:cs typeface="Tajawal Black"/>
              </a:rPr>
              <a:t>له</a:t>
            </a:r>
            <a:r>
              <a:rPr lang="en-US" sz="3999" dirty="0">
                <a:solidFill>
                  <a:srgbClr val="000000"/>
                </a:solidFill>
                <a:cs typeface="Tajawal Black"/>
              </a:rPr>
              <a:t> </a:t>
            </a:r>
            <a:r>
              <a:rPr lang="ar-SA" sz="3999" dirty="0">
                <a:solidFill>
                  <a:srgbClr val="000000"/>
                </a:solidFill>
                <a:cs typeface="Tajawal Black"/>
              </a:rPr>
              <a:t>(_)</a:t>
            </a:r>
            <a:endParaRPr lang="en-US" sz="3999" dirty="0">
              <a:solidFill>
                <a:srgbClr val="000000"/>
              </a:solidFill>
              <a:cs typeface="Tajawal Black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304613" y="344418"/>
            <a:ext cx="1932559" cy="189046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246</Words>
  <Application>Microsoft Office PowerPoint</Application>
  <PresentationFormat>مخصص</PresentationFormat>
  <Paragraphs>37</Paragraphs>
  <Slides>23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28" baseType="lpstr">
      <vt:lpstr>Calibri</vt:lpstr>
      <vt:lpstr>Tajawal Black</vt:lpstr>
      <vt:lpstr>Tajawal</vt:lpstr>
      <vt:lpstr>Arial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الكهرباء</dc:title>
  <dc:creator>noura aloreek</dc:creator>
  <cp:lastModifiedBy>noura oraik</cp:lastModifiedBy>
  <cp:revision>2</cp:revision>
  <dcterms:created xsi:type="dcterms:W3CDTF">2006-08-16T00:00:00Z</dcterms:created>
  <dcterms:modified xsi:type="dcterms:W3CDTF">2023-05-13T20:08:09Z</dcterms:modified>
  <dc:identifier>DAFi0X1xIn0</dc:identifier>
</cp:coreProperties>
</file>