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311" r:id="rId3"/>
    <p:sldId id="264" r:id="rId4"/>
    <p:sldId id="271" r:id="rId5"/>
    <p:sldId id="279" r:id="rId6"/>
    <p:sldId id="301" r:id="rId7"/>
    <p:sldId id="293" r:id="rId8"/>
    <p:sldId id="292" r:id="rId9"/>
    <p:sldId id="281" r:id="rId10"/>
    <p:sldId id="302" r:id="rId11"/>
    <p:sldId id="303" r:id="rId12"/>
    <p:sldId id="288" r:id="rId13"/>
    <p:sldId id="289" r:id="rId14"/>
    <p:sldId id="297" r:id="rId15"/>
    <p:sldId id="309" r:id="rId16"/>
    <p:sldId id="286" r:id="rId17"/>
    <p:sldId id="306" r:id="rId18"/>
    <p:sldId id="305" r:id="rId19"/>
    <p:sldId id="269" r:id="rId20"/>
    <p:sldId id="294" r:id="rId21"/>
    <p:sldId id="307" r:id="rId22"/>
    <p:sldId id="298" r:id="rId23"/>
    <p:sldId id="308" r:id="rId24"/>
    <p:sldId id="290" r:id="rId25"/>
    <p:sldId id="299" r:id="rId26"/>
    <p:sldId id="291" r:id="rId27"/>
    <p:sldId id="300" r:id="rId28"/>
    <p:sldId id="282" r:id="rId29"/>
    <p:sldId id="283" r:id="rId30"/>
    <p:sldId id="284" r:id="rId31"/>
    <p:sldId id="295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62D0"/>
    <a:srgbClr val="FF66CC"/>
    <a:srgbClr val="C59EE2"/>
    <a:srgbClr val="BFCFFD"/>
    <a:srgbClr val="FFB3E6"/>
    <a:srgbClr val="FA988E"/>
    <a:srgbClr val="F63622"/>
    <a:srgbClr val="996633"/>
    <a:srgbClr val="497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D79A1-9E86-43B3-93C6-6FD9055FEC0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C501D-4C31-411B-84D9-313DCD5F6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1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1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44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2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3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7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52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43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27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9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7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8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5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4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2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7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5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501D-4C31-411B-84D9-313DCD5F61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5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B204-6477-4E78-8692-206B1D590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3FB89-A0AB-4E6E-BA85-1DDB4C967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17FA5-18F8-4C35-9CEB-377575BE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57F4-A908-4EFD-84BE-FDE0A732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3BBE2-8E36-4A5E-A7AC-DBFB027B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F00C-D3B3-4D1C-8163-A680E88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F8E10-969C-4BAC-A19C-3CB5EEEC0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C9CA6-BA69-4584-80D0-6B95F5AF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41596-4948-4BD4-BCD0-35F5AC58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55668-0E9D-4890-A5B3-D67A5D55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A909B9-607A-4CA7-A56F-16F96AADC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E6DFF-8B96-4F9F-8F0E-C226F4F97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90D7E-806F-4EA5-A668-100DE1EC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169F-1C3E-4466-8768-233A5603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E7A45-2458-49A4-9FDF-D4240012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41BE-0170-423A-8D3E-F547D8D9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D86B1-A549-4E46-9A11-0B470775F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B464F-9A24-4310-BE18-C9B3ECA2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B945C-D9F3-43C6-933F-E8E160C3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C925B-B0F5-48CD-8FE1-EF2E4765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8B8D-4328-4D3B-8633-3AA49A25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9958-688E-48DD-A664-9F4B94FC7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7251C-C236-40E0-B9B7-EDB8B279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C12A-DAED-490B-A01E-5C3A00B0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FCDD6-2744-4F6B-B122-6075753E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F973-D8B5-4248-8C50-7A50A35D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7678F-4402-466B-9FAA-0A047500F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C9B42-5EC6-4195-B55F-4C6D93DA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54ED1-1A19-4B77-830E-C815FB75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5105C-7FD0-485E-B4C4-0EC5DAEC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0DD97-0756-48DF-BA0D-4F753753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F30D-69F6-440D-A41B-77D544A4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691D8-14D7-4232-B373-0A521FDD3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8F66E-382F-4026-B3CB-63C4B5636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62E98-5A79-4B75-BB1C-E7F80C04A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17729-5DD9-4AF3-95BD-75E32E6DA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5C0F4-F28F-4846-ABDA-B73048FD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B0DB7A-9AB5-41F0-9FF1-1EC1FD4D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45E837-088F-4A30-84FA-A2818C7FC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9E21-9C26-43E0-8B65-0606F0D7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43CD1-9F8B-4C6A-8458-5FCF5C09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9DF1A-1C67-4A3A-85DF-89EBE196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164FF-9611-4816-8910-AFC7B027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9889B-31D4-4612-B788-E5FEFCDD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32136-D0A4-49C2-B430-4124B707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C1D7E-2CFB-490A-AEC9-DE1230C0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9E83-0182-4F1B-9A3A-AC79417F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9786-DDDC-4A05-83BE-F9E940CDB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AA8BD-B14C-495D-9B71-4F38865CF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2DC87-340E-453B-811C-5644BF9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65DFC-D32A-43F3-A25A-B8A8C99E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CFFE5-1D6C-4D29-B989-ABFD7723E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5446-7C1F-4F07-A0C2-09D9B0FD0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084B1-7191-473B-919C-5E8C3149C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569F3-3537-4341-86B5-EA930B594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B4DAC-5ACA-477E-AA32-A0E71E9B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990DC-9933-43E0-93CD-9D120C42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1AAE4-8B31-451C-858C-A8284BA1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7AC58-009A-4952-833F-AEB50D8E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659C8-63B0-4D22-821A-69E1D81A0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FF063-8443-4F08-8E02-E1B0A31B7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068A-F97F-48CB-8706-2D7D93D3A0A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F189-AB5D-4A19-A5D7-8B5B0E999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B8DA7-B41A-4D75-AA4F-2E13CC5A7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31CC1-0CA2-4A09-B134-D92D3AD5B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59D23-5508-4783-AF7F-ABF9870F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3592" y="14925"/>
            <a:ext cx="12120255" cy="6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0"/>
            <a:ext cx="11972616" cy="6805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2B2B-0A82-440E-A15B-9E8D5A1B6EB4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2050" name="Picture 2" descr="The most effective study techniques backed by science | Cluey Learning">
            <a:extLst>
              <a:ext uri="{FF2B5EF4-FFF2-40B4-BE49-F238E27FC236}">
                <a16:creationId xmlns:a16="http://schemas.microsoft.com/office/drawing/2014/main" id="{82931FA1-30F7-437D-82E9-2511DE64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92" y="789546"/>
            <a:ext cx="5867039" cy="33019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E0CAE-FD07-49A2-9601-27841AB9EDA3}"/>
              </a:ext>
            </a:extLst>
          </p:cNvPr>
          <p:cNvSpPr txBox="1"/>
          <p:nvPr/>
        </p:nvSpPr>
        <p:spPr>
          <a:xfrm>
            <a:off x="9906785" y="936259"/>
            <a:ext cx="187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E7DF0-7E9C-4DF8-8F02-264D9F8232B2}"/>
              </a:ext>
            </a:extLst>
          </p:cNvPr>
          <p:cNvSpPr txBox="1"/>
          <p:nvPr/>
        </p:nvSpPr>
        <p:spPr>
          <a:xfrm>
            <a:off x="2197412" y="4360277"/>
            <a:ext cx="130936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EE93D-1A4C-4350-BC69-4E4B17359E30}"/>
              </a:ext>
            </a:extLst>
          </p:cNvPr>
          <p:cNvSpPr txBox="1"/>
          <p:nvPr/>
        </p:nvSpPr>
        <p:spPr>
          <a:xfrm>
            <a:off x="2129463" y="5259805"/>
            <a:ext cx="136442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E9388-950B-4471-AA9A-A124451E0509}"/>
              </a:ext>
            </a:extLst>
          </p:cNvPr>
          <p:cNvSpPr txBox="1"/>
          <p:nvPr/>
        </p:nvSpPr>
        <p:spPr>
          <a:xfrm>
            <a:off x="7965397" y="5275410"/>
            <a:ext cx="3123414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Yes, she was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F5D3B-5CB2-4ED4-8BD2-0E9E0CD3C001}"/>
              </a:ext>
            </a:extLst>
          </p:cNvPr>
          <p:cNvSpPr txBox="1"/>
          <p:nvPr/>
        </p:nvSpPr>
        <p:spPr>
          <a:xfrm>
            <a:off x="3641283" y="4360276"/>
            <a:ext cx="1119253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was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BCF98-1A7C-4C64-A465-3D058BBD7FE1}"/>
              </a:ext>
            </a:extLst>
          </p:cNvPr>
          <p:cNvSpPr txBox="1"/>
          <p:nvPr/>
        </p:nvSpPr>
        <p:spPr>
          <a:xfrm>
            <a:off x="4895047" y="4360275"/>
            <a:ext cx="2440577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study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3360A-A028-4112-B853-626F9AC4544D}"/>
              </a:ext>
            </a:extLst>
          </p:cNvPr>
          <p:cNvSpPr txBox="1"/>
          <p:nvPr/>
        </p:nvSpPr>
        <p:spPr>
          <a:xfrm>
            <a:off x="3603575" y="5275410"/>
            <a:ext cx="1156961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she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C164A9-C195-4098-8853-6F17C6AE94A7}"/>
              </a:ext>
            </a:extLst>
          </p:cNvPr>
          <p:cNvSpPr txBox="1"/>
          <p:nvPr/>
        </p:nvSpPr>
        <p:spPr>
          <a:xfrm>
            <a:off x="4924129" y="5275410"/>
            <a:ext cx="2563125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study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73E43-BB74-43B9-96D9-989F693DBE7F}"/>
              </a:ext>
            </a:extLst>
          </p:cNvPr>
          <p:cNvSpPr txBox="1"/>
          <p:nvPr/>
        </p:nvSpPr>
        <p:spPr>
          <a:xfrm>
            <a:off x="9368418" y="-54384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Heads together</a:t>
            </a:r>
          </a:p>
        </p:txBody>
      </p:sp>
      <p:pic>
        <p:nvPicPr>
          <p:cNvPr id="17" name="Graphic 16" descr="Bullseye">
            <a:extLst>
              <a:ext uri="{FF2B5EF4-FFF2-40B4-BE49-F238E27FC236}">
                <a16:creationId xmlns:a16="http://schemas.microsoft.com/office/drawing/2014/main" id="{969907E8-E6AA-4C63-A57A-93E0241D2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6155" y="-28311"/>
            <a:ext cx="585036" cy="5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0"/>
            <a:ext cx="11972616" cy="6805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2B2B-0A82-440E-A15B-9E8D5A1B6EB4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E0CAE-FD07-49A2-9601-27841AB9EDA3}"/>
              </a:ext>
            </a:extLst>
          </p:cNvPr>
          <p:cNvSpPr txBox="1"/>
          <p:nvPr/>
        </p:nvSpPr>
        <p:spPr>
          <a:xfrm>
            <a:off x="9994589" y="959665"/>
            <a:ext cx="187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8966C-0790-4BD1-BCB0-D33405794167}"/>
              </a:ext>
            </a:extLst>
          </p:cNvPr>
          <p:cNvSpPr txBox="1"/>
          <p:nvPr/>
        </p:nvSpPr>
        <p:spPr>
          <a:xfrm>
            <a:off x="2385957" y="4238102"/>
            <a:ext cx="145076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EE93D-1A4C-4350-BC69-4E4B17359E30}"/>
              </a:ext>
            </a:extLst>
          </p:cNvPr>
          <p:cNvSpPr txBox="1"/>
          <p:nvPr/>
        </p:nvSpPr>
        <p:spPr>
          <a:xfrm>
            <a:off x="1216988" y="5005952"/>
            <a:ext cx="1528807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E9388-950B-4471-AA9A-A124451E0509}"/>
              </a:ext>
            </a:extLst>
          </p:cNvPr>
          <p:cNvSpPr txBox="1"/>
          <p:nvPr/>
        </p:nvSpPr>
        <p:spPr>
          <a:xfrm>
            <a:off x="7096750" y="5007790"/>
            <a:ext cx="431911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No, they weren’t.</a:t>
            </a:r>
          </a:p>
        </p:txBody>
      </p:sp>
      <p:pic>
        <p:nvPicPr>
          <p:cNvPr id="3074" name="Picture 2" descr="Home cooking: Good for your health - Harvard Health">
            <a:extLst>
              <a:ext uri="{FF2B5EF4-FFF2-40B4-BE49-F238E27FC236}">
                <a16:creationId xmlns:a16="http://schemas.microsoft.com/office/drawing/2014/main" id="{E1B91171-1D31-4046-AD5F-1EA7F368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11" y="691489"/>
            <a:ext cx="5315146" cy="31567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9BF6F4-D688-4C25-ACED-FDB85F34C443}"/>
              </a:ext>
            </a:extLst>
          </p:cNvPr>
          <p:cNvSpPr txBox="1"/>
          <p:nvPr/>
        </p:nvSpPr>
        <p:spPr>
          <a:xfrm>
            <a:off x="3982495" y="4238103"/>
            <a:ext cx="1911102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were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n’t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28B5A-A6C6-493F-A4D8-9AC0873EB5F0}"/>
              </a:ext>
            </a:extLst>
          </p:cNvPr>
          <p:cNvSpPr txBox="1"/>
          <p:nvPr/>
        </p:nvSpPr>
        <p:spPr>
          <a:xfrm>
            <a:off x="6003289" y="4238102"/>
            <a:ext cx="2336879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play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2E958-9D07-49BF-B965-93CED0003827}"/>
              </a:ext>
            </a:extLst>
          </p:cNvPr>
          <p:cNvSpPr txBox="1"/>
          <p:nvPr/>
        </p:nvSpPr>
        <p:spPr>
          <a:xfrm>
            <a:off x="2816464" y="5008110"/>
            <a:ext cx="1528806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C8A92-D8C8-42E2-A88B-449AF9DBE769}"/>
              </a:ext>
            </a:extLst>
          </p:cNvPr>
          <p:cNvSpPr txBox="1"/>
          <p:nvPr/>
        </p:nvSpPr>
        <p:spPr>
          <a:xfrm>
            <a:off x="4415939" y="5002175"/>
            <a:ext cx="2378789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play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b="1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43AF7-11D7-42DD-81E1-8125E04E5964}"/>
              </a:ext>
            </a:extLst>
          </p:cNvPr>
          <p:cNvSpPr txBox="1"/>
          <p:nvPr/>
        </p:nvSpPr>
        <p:spPr>
          <a:xfrm>
            <a:off x="2329388" y="5843345"/>
            <a:ext cx="145076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55FED-2718-4196-8CF2-42B16D3EE929}"/>
              </a:ext>
            </a:extLst>
          </p:cNvPr>
          <p:cNvSpPr txBox="1"/>
          <p:nvPr/>
        </p:nvSpPr>
        <p:spPr>
          <a:xfrm>
            <a:off x="3836717" y="5843344"/>
            <a:ext cx="1911102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D093DF-7905-4793-8E7C-50FE7501E86B}"/>
              </a:ext>
            </a:extLst>
          </p:cNvPr>
          <p:cNvSpPr txBox="1"/>
          <p:nvPr/>
        </p:nvSpPr>
        <p:spPr>
          <a:xfrm>
            <a:off x="5833799" y="5838733"/>
            <a:ext cx="2336879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cook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36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C427A9-2553-4F96-80F0-2407447CEB8D}"/>
              </a:ext>
            </a:extLst>
          </p:cNvPr>
          <p:cNvSpPr txBox="1"/>
          <p:nvPr/>
        </p:nvSpPr>
        <p:spPr>
          <a:xfrm>
            <a:off x="9368418" y="-54384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Heads together</a:t>
            </a:r>
          </a:p>
        </p:txBody>
      </p:sp>
      <p:pic>
        <p:nvPicPr>
          <p:cNvPr id="21" name="Graphic 20" descr="Bullseye">
            <a:extLst>
              <a:ext uri="{FF2B5EF4-FFF2-40B4-BE49-F238E27FC236}">
                <a16:creationId xmlns:a16="http://schemas.microsoft.com/office/drawing/2014/main" id="{44608D12-D75F-4EEC-84B6-6289106D6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93860" y="-58236"/>
            <a:ext cx="585036" cy="5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C6078-D7AB-45A6-8FFB-3A4C30814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912"/>
            <a:ext cx="11202167" cy="6639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133</a:t>
            </a:r>
          </a:p>
        </p:txBody>
      </p:sp>
    </p:spTree>
    <p:extLst>
      <p:ext uri="{BB962C8B-B14F-4D97-AF65-F5344CB8AC3E}">
        <p14:creationId xmlns:p14="http://schemas.microsoft.com/office/powerpoint/2010/main" val="6557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F94549-B638-4757-85F2-B2ECA6FAE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" t="1216"/>
          <a:stretch/>
        </p:blipFill>
        <p:spPr>
          <a:xfrm>
            <a:off x="0" y="4296290"/>
            <a:ext cx="12192000" cy="2567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38554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20AAD-53FD-4AE4-AD0B-490CFAA03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043"/>
          <a:stretch/>
        </p:blipFill>
        <p:spPr>
          <a:xfrm>
            <a:off x="74618" y="633874"/>
            <a:ext cx="5477767" cy="2631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B64AB-6801-4C4B-B8F4-AD1A04A21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16" t="21692" r="3579" b="22439"/>
          <a:stretch/>
        </p:blipFill>
        <p:spPr>
          <a:xfrm>
            <a:off x="282803" y="3190392"/>
            <a:ext cx="5269582" cy="1694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E2F633-42FD-4741-9BA0-C8D15CF00F39}"/>
              </a:ext>
            </a:extLst>
          </p:cNvPr>
          <p:cNvSpPr/>
          <p:nvPr/>
        </p:nvSpPr>
        <p:spPr>
          <a:xfrm>
            <a:off x="1985365" y="1358675"/>
            <a:ext cx="2964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was peeling potatoes.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E4055-E377-445E-AEE8-9E3C1D035C4B}"/>
              </a:ext>
            </a:extLst>
          </p:cNvPr>
          <p:cNvSpPr/>
          <p:nvPr/>
        </p:nvSpPr>
        <p:spPr>
          <a:xfrm>
            <a:off x="2275570" y="1756667"/>
            <a:ext cx="2771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was watching Tv.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AC2DEB-0AB0-4CAF-AA75-7D629DCCAE02}"/>
              </a:ext>
            </a:extLst>
          </p:cNvPr>
          <p:cNvSpPr/>
          <p:nvPr/>
        </p:nvSpPr>
        <p:spPr>
          <a:xfrm>
            <a:off x="2496700" y="2137017"/>
            <a:ext cx="1840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was cooking.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0871B-F67E-40B0-B09E-2B030BB1F78D}"/>
              </a:ext>
            </a:extLst>
          </p:cNvPr>
          <p:cNvSpPr/>
          <p:nvPr/>
        </p:nvSpPr>
        <p:spPr>
          <a:xfrm>
            <a:off x="2119194" y="2530094"/>
            <a:ext cx="2613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was lifting weights.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A01C3-61A3-413F-B10E-2046EE8691E7}"/>
              </a:ext>
            </a:extLst>
          </p:cNvPr>
          <p:cNvSpPr/>
          <p:nvPr/>
        </p:nvSpPr>
        <p:spPr>
          <a:xfrm>
            <a:off x="1885361" y="3401446"/>
            <a:ext cx="3553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was sitting in her room.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233C12-09D5-4B08-B659-A9B35FAD1B67}"/>
              </a:ext>
            </a:extLst>
          </p:cNvPr>
          <p:cNvSpPr/>
          <p:nvPr/>
        </p:nvSpPr>
        <p:spPr>
          <a:xfrm>
            <a:off x="2163463" y="3862906"/>
            <a:ext cx="3062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was helping his father.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EDE959-16DC-44C8-83C2-C18C72AFD311}"/>
              </a:ext>
            </a:extLst>
          </p:cNvPr>
          <p:cNvSpPr/>
          <p:nvPr/>
        </p:nvSpPr>
        <p:spPr>
          <a:xfrm>
            <a:off x="1979451" y="4333998"/>
            <a:ext cx="32688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was sitting the table.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32F3D6-D6F0-4EFC-889C-EFC0C9B9A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827" y="962387"/>
            <a:ext cx="6305977" cy="39223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41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870C3-AB9E-4D83-83D4-9281F69B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" r="642"/>
          <a:stretch/>
        </p:blipFill>
        <p:spPr>
          <a:xfrm>
            <a:off x="-30020" y="476053"/>
            <a:ext cx="12222020" cy="6365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DBF27-AC82-464C-9893-03F98E5DBFCB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204A-FF77-4622-AA98-9C66B2FB8CA8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52511-8FF2-42C7-A95D-8B0192066A04}"/>
              </a:ext>
            </a:extLst>
          </p:cNvPr>
          <p:cNvSpPr txBox="1"/>
          <p:nvPr/>
        </p:nvSpPr>
        <p:spPr>
          <a:xfrm>
            <a:off x="1168922" y="2474893"/>
            <a:ext cx="588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Use past progressive in sentences.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6886-A776-47A3-BD7A-26CC84182D14}"/>
              </a:ext>
            </a:extLst>
          </p:cNvPr>
          <p:cNvSpPr txBox="1"/>
          <p:nvPr/>
        </p:nvSpPr>
        <p:spPr>
          <a:xfrm>
            <a:off x="1178349" y="3494989"/>
            <a:ext cx="612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Combine longer actions with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shorter ones using </a:t>
            </a:r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When</a:t>
            </a:r>
            <a:r>
              <a:rPr lang="en-US" sz="24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C3F2-1D54-4FB5-8031-1412EC0E5D9F}"/>
              </a:ext>
            </a:extLst>
          </p:cNvPr>
          <p:cNvSpPr txBox="1"/>
          <p:nvPr/>
        </p:nvSpPr>
        <p:spPr>
          <a:xfrm>
            <a:off x="1168922" y="4666626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Link pictures to conversations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64F93333-33D8-4CCB-ADFB-75C428073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858" y="2320405"/>
            <a:ext cx="804614" cy="804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194DB7-4838-4A38-826A-FDB7286061B0}"/>
              </a:ext>
            </a:extLst>
          </p:cNvPr>
          <p:cNvSpPr txBox="1"/>
          <p:nvPr/>
        </p:nvSpPr>
        <p:spPr>
          <a:xfrm>
            <a:off x="1168921" y="5658441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Practice syllable stress </a:t>
            </a:r>
          </a:p>
        </p:txBody>
      </p:sp>
    </p:spTree>
    <p:extLst>
      <p:ext uri="{BB962C8B-B14F-4D97-AF65-F5344CB8AC3E}">
        <p14:creationId xmlns:p14="http://schemas.microsoft.com/office/powerpoint/2010/main" val="17100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-23470"/>
            <a:ext cx="11972616" cy="677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500E4-290C-45BF-A434-E080E4C12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0" b="20120"/>
          <a:stretch/>
        </p:blipFill>
        <p:spPr>
          <a:xfrm>
            <a:off x="1039167" y="2917595"/>
            <a:ext cx="9861359" cy="29930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9EDFA-CD85-4C11-8E62-E96F7F945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3" b="83162"/>
          <a:stretch/>
        </p:blipFill>
        <p:spPr>
          <a:xfrm>
            <a:off x="982608" y="1508288"/>
            <a:ext cx="9861359" cy="8484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894B6F-C188-4ADC-BB85-C07E834331F6}"/>
              </a:ext>
            </a:extLst>
          </p:cNvPr>
          <p:cNvSpPr/>
          <p:nvPr/>
        </p:nvSpPr>
        <p:spPr>
          <a:xfrm>
            <a:off x="6221691" y="3186261"/>
            <a:ext cx="4194928" cy="772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was studying.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2181F-72F9-4BF8-90DB-AA3BE55A9152}"/>
              </a:ext>
            </a:extLst>
          </p:cNvPr>
          <p:cNvSpPr/>
          <p:nvPr/>
        </p:nvSpPr>
        <p:spPr>
          <a:xfrm>
            <a:off x="6259399" y="4675597"/>
            <a:ext cx="4194928" cy="839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was studying when my sister came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C08E7BF5-B308-4D03-B2D0-F8900A459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1386" y="2633813"/>
            <a:ext cx="804614" cy="8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37706"/>
            <a:ext cx="11972616" cy="6774749"/>
          </a:xfrm>
          <a:prstGeom prst="rect">
            <a:avLst/>
          </a:prstGeom>
        </p:spPr>
      </p:pic>
      <p:pic>
        <p:nvPicPr>
          <p:cNvPr id="4100" name="Picture 4" descr="8,289 Phone Ringing Stock Vector Illustration and Royalty Free Phone  Ringing Clipart">
            <a:extLst>
              <a:ext uri="{FF2B5EF4-FFF2-40B4-BE49-F238E27FC236}">
                <a16:creationId xmlns:a16="http://schemas.microsoft.com/office/drawing/2014/main" id="{20A6E909-D80A-46FF-A9A0-C9057E47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88" y="4144568"/>
            <a:ext cx="2031890" cy="2484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90549-B0FB-4CFC-AEDC-42DF098AB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84" y="630320"/>
            <a:ext cx="8341293" cy="307569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4098" name="Picture 2" descr="Boy Shower Stock Illustration - Download Image Now - Shower, Child, Taking  a Bath - iStock">
            <a:extLst>
              <a:ext uri="{FF2B5EF4-FFF2-40B4-BE49-F238E27FC236}">
                <a16:creationId xmlns:a16="http://schemas.microsoft.com/office/drawing/2014/main" id="{4C5201E8-0781-4CF0-9B85-E7D91469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424" y="2427738"/>
            <a:ext cx="3948580" cy="4201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CAB23B-CE93-4A9F-B5F1-FE878E237418}"/>
              </a:ext>
            </a:extLst>
          </p:cNvPr>
          <p:cNvCxnSpPr/>
          <p:nvPr/>
        </p:nvCxnSpPr>
        <p:spPr>
          <a:xfrm flipV="1">
            <a:off x="443060" y="84841"/>
            <a:ext cx="0" cy="21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061CDE0-F7F9-4AD4-85C3-549C9F1711F8}"/>
              </a:ext>
            </a:extLst>
          </p:cNvPr>
          <p:cNvSpPr/>
          <p:nvPr/>
        </p:nvSpPr>
        <p:spPr>
          <a:xfrm>
            <a:off x="219384" y="1706249"/>
            <a:ext cx="3343948" cy="405788"/>
          </a:xfrm>
          <a:prstGeom prst="rect">
            <a:avLst/>
          </a:prstGeom>
          <a:noFill/>
          <a:ln w="28575">
            <a:solidFill>
              <a:srgbClr val="F63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605CAF-A46A-486C-B8A6-608CA3D180A3}"/>
              </a:ext>
            </a:extLst>
          </p:cNvPr>
          <p:cNvSpPr/>
          <p:nvPr/>
        </p:nvSpPr>
        <p:spPr>
          <a:xfrm>
            <a:off x="4538434" y="1707819"/>
            <a:ext cx="3343948" cy="405788"/>
          </a:xfrm>
          <a:prstGeom prst="rect">
            <a:avLst/>
          </a:prstGeom>
          <a:noFill/>
          <a:ln w="28575">
            <a:solidFill>
              <a:srgbClr val="F63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7F91430-D0D8-48DF-A976-FE8F2EC465F5}"/>
              </a:ext>
            </a:extLst>
          </p:cNvPr>
          <p:cNvSpPr/>
          <p:nvPr/>
        </p:nvSpPr>
        <p:spPr>
          <a:xfrm>
            <a:off x="247946" y="2157813"/>
            <a:ext cx="4889664" cy="369332"/>
          </a:xfrm>
          <a:prstGeom prst="wedgeRoundRectCallout">
            <a:avLst>
              <a:gd name="adj1" fmla="val 76333"/>
              <a:gd name="adj2" fmla="val 458150"/>
              <a:gd name="adj3" fmla="val 16667"/>
            </a:avLst>
          </a:prstGeom>
          <a:noFill/>
          <a:ln w="28575">
            <a:solidFill>
              <a:srgbClr val="F63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91851C-08AC-461E-A7AD-DFAD158C008D}"/>
              </a:ext>
            </a:extLst>
          </p:cNvPr>
          <p:cNvSpPr/>
          <p:nvPr/>
        </p:nvSpPr>
        <p:spPr>
          <a:xfrm>
            <a:off x="2300532" y="1444450"/>
            <a:ext cx="1750351" cy="369332"/>
          </a:xfrm>
          <a:prstGeom prst="rect">
            <a:avLst/>
          </a:prstGeom>
          <a:solidFill>
            <a:srgbClr val="FF0000"/>
          </a:solidFill>
          <a:ln>
            <a:solidFill>
              <a:srgbClr val="F6362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Past progressive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D8379-AB5C-494E-B478-917D2641B495}"/>
              </a:ext>
            </a:extLst>
          </p:cNvPr>
          <p:cNvSpPr/>
          <p:nvPr/>
        </p:nvSpPr>
        <p:spPr>
          <a:xfrm>
            <a:off x="7334279" y="1475559"/>
            <a:ext cx="1296060" cy="369332"/>
          </a:xfrm>
          <a:prstGeom prst="rect">
            <a:avLst/>
          </a:prstGeom>
          <a:solidFill>
            <a:srgbClr val="FF0000"/>
          </a:solidFill>
          <a:ln>
            <a:solidFill>
              <a:srgbClr val="F6362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Past simple </a:t>
            </a:r>
          </a:p>
        </p:txBody>
      </p:sp>
    </p:spTree>
    <p:extLst>
      <p:ext uri="{BB962C8B-B14F-4D97-AF65-F5344CB8AC3E}">
        <p14:creationId xmlns:p14="http://schemas.microsoft.com/office/powerpoint/2010/main" val="25195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30916"/>
            <a:ext cx="11972616" cy="677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2B2B-0A82-440E-A15B-9E8D5A1B6EB4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8966C-0790-4BD1-BCB0-D33405794167}"/>
              </a:ext>
            </a:extLst>
          </p:cNvPr>
          <p:cNvSpPr txBox="1"/>
          <p:nvPr/>
        </p:nvSpPr>
        <p:spPr>
          <a:xfrm>
            <a:off x="1452516" y="4507474"/>
            <a:ext cx="393019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They chat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EE93D-1A4C-4350-BC69-4E4B17359E30}"/>
              </a:ext>
            </a:extLst>
          </p:cNvPr>
          <p:cNvSpPr txBox="1"/>
          <p:nvPr/>
        </p:nvSpPr>
        <p:spPr>
          <a:xfrm>
            <a:off x="6809296" y="4462457"/>
            <a:ext cx="4113322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Rain start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E9AD9-281B-4F0A-B243-41402EBAA833}"/>
              </a:ext>
            </a:extLst>
          </p:cNvPr>
          <p:cNvSpPr txBox="1"/>
          <p:nvPr/>
        </p:nvSpPr>
        <p:spPr>
          <a:xfrm>
            <a:off x="888477" y="5470095"/>
            <a:ext cx="1411663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They</a:t>
            </a:r>
          </a:p>
        </p:txBody>
      </p:sp>
      <p:pic>
        <p:nvPicPr>
          <p:cNvPr id="6146" name="Picture 2" descr="29 Best Games to Play With Friends on Game Night | Teen Vogue">
            <a:extLst>
              <a:ext uri="{FF2B5EF4-FFF2-40B4-BE49-F238E27FC236}">
                <a16:creationId xmlns:a16="http://schemas.microsoft.com/office/drawing/2014/main" id="{486933C7-A392-42F3-8A09-22211500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" y="765422"/>
            <a:ext cx="5297077" cy="35412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otorua Now - Heavy rain expected to start week - Rotorua's News First">
            <a:extLst>
              <a:ext uri="{FF2B5EF4-FFF2-40B4-BE49-F238E27FC236}">
                <a16:creationId xmlns:a16="http://schemas.microsoft.com/office/drawing/2014/main" id="{A7459DBF-7DA8-4ECB-8836-3272CDAAF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14" y="762933"/>
            <a:ext cx="5281362" cy="35412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40919-76B1-4487-8A02-91FAF07F8C3D}"/>
              </a:ext>
            </a:extLst>
          </p:cNvPr>
          <p:cNvSpPr txBox="1"/>
          <p:nvPr/>
        </p:nvSpPr>
        <p:spPr>
          <a:xfrm>
            <a:off x="2347070" y="5475839"/>
            <a:ext cx="1183849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677E6-700C-45F0-A489-E03E5F9ED668}"/>
              </a:ext>
            </a:extLst>
          </p:cNvPr>
          <p:cNvSpPr txBox="1"/>
          <p:nvPr/>
        </p:nvSpPr>
        <p:spPr>
          <a:xfrm>
            <a:off x="3587262" y="5478700"/>
            <a:ext cx="2024404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chatt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860CF-87E6-4CA8-8768-6E20F6317C4A}"/>
              </a:ext>
            </a:extLst>
          </p:cNvPr>
          <p:cNvSpPr txBox="1"/>
          <p:nvPr/>
        </p:nvSpPr>
        <p:spPr>
          <a:xfrm>
            <a:off x="5674488" y="5488949"/>
            <a:ext cx="1336248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49C133-B86D-43EC-9EFA-A8D2FB821B01}"/>
              </a:ext>
            </a:extLst>
          </p:cNvPr>
          <p:cNvSpPr txBox="1"/>
          <p:nvPr/>
        </p:nvSpPr>
        <p:spPr>
          <a:xfrm>
            <a:off x="7075495" y="5470095"/>
            <a:ext cx="2024404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the rain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41389-25D7-4FB8-8CD5-F8C846DDB9ED}"/>
              </a:ext>
            </a:extLst>
          </p:cNvPr>
          <p:cNvSpPr txBox="1"/>
          <p:nvPr/>
        </p:nvSpPr>
        <p:spPr>
          <a:xfrm>
            <a:off x="9160918" y="5466411"/>
            <a:ext cx="1842153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started</a:t>
            </a:r>
            <a:r>
              <a:rPr lang="en-US" sz="32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BB822-EFD2-42C0-8AFA-6C0F1F45A54F}"/>
              </a:ext>
            </a:extLst>
          </p:cNvPr>
          <p:cNvSpPr txBox="1"/>
          <p:nvPr/>
        </p:nvSpPr>
        <p:spPr>
          <a:xfrm>
            <a:off x="9368418" y="-54384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Heads together</a:t>
            </a:r>
          </a:p>
        </p:txBody>
      </p:sp>
      <p:pic>
        <p:nvPicPr>
          <p:cNvPr id="19" name="Graphic 18" descr="Bullseye">
            <a:extLst>
              <a:ext uri="{FF2B5EF4-FFF2-40B4-BE49-F238E27FC236}">
                <a16:creationId xmlns:a16="http://schemas.microsoft.com/office/drawing/2014/main" id="{8DEA90E6-3918-4E67-945D-04B8C65E9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6155" y="-28311"/>
            <a:ext cx="585036" cy="5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30916"/>
            <a:ext cx="11972616" cy="6774749"/>
          </a:xfrm>
          <a:prstGeom prst="rect">
            <a:avLst/>
          </a:prstGeom>
        </p:spPr>
      </p:pic>
      <p:pic>
        <p:nvPicPr>
          <p:cNvPr id="5126" name="Picture 6" descr="My neighbour ordered me to stop cooking after 9pm - she has no right' -  Mirror Online">
            <a:extLst>
              <a:ext uri="{FF2B5EF4-FFF2-40B4-BE49-F238E27FC236}">
                <a16:creationId xmlns:a16="http://schemas.microsoft.com/office/drawing/2014/main" id="{8B2DD058-2DCB-4920-9AB1-933CC48E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" y="745599"/>
            <a:ext cx="5325358" cy="35502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72B2B-0A82-440E-A15B-9E8D5A1B6EB4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8966C-0790-4BD1-BCB0-D33405794167}"/>
              </a:ext>
            </a:extLst>
          </p:cNvPr>
          <p:cNvSpPr txBox="1"/>
          <p:nvPr/>
        </p:nvSpPr>
        <p:spPr>
          <a:xfrm>
            <a:off x="1452516" y="4507474"/>
            <a:ext cx="3930190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I cook dinner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EE93D-1A4C-4350-BC69-4E4B17359E30}"/>
              </a:ext>
            </a:extLst>
          </p:cNvPr>
          <p:cNvSpPr txBox="1"/>
          <p:nvPr/>
        </p:nvSpPr>
        <p:spPr>
          <a:xfrm>
            <a:off x="6809296" y="4462457"/>
            <a:ext cx="4113322" cy="646331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Electricity go out</a:t>
            </a:r>
          </a:p>
        </p:txBody>
      </p:sp>
      <p:pic>
        <p:nvPicPr>
          <p:cNvPr id="5122" name="Picture 2" descr="When the Electricity Goes Out - What to Do in a Power Outage">
            <a:extLst>
              <a:ext uri="{FF2B5EF4-FFF2-40B4-BE49-F238E27FC236}">
                <a16:creationId xmlns:a16="http://schemas.microsoft.com/office/drawing/2014/main" id="{34E2A3B6-0756-4FB8-9D43-929D2F81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95" y="745599"/>
            <a:ext cx="5325358" cy="35502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9E9AD9-281B-4F0A-B243-41402EBAA833}"/>
              </a:ext>
            </a:extLst>
          </p:cNvPr>
          <p:cNvSpPr txBox="1"/>
          <p:nvPr/>
        </p:nvSpPr>
        <p:spPr>
          <a:xfrm>
            <a:off x="162611" y="5432387"/>
            <a:ext cx="1070728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4F81CF-FEF7-4B33-9337-E6204276AB83}"/>
              </a:ext>
            </a:extLst>
          </p:cNvPr>
          <p:cNvSpPr txBox="1"/>
          <p:nvPr/>
        </p:nvSpPr>
        <p:spPr>
          <a:xfrm>
            <a:off x="1263976" y="5432387"/>
            <a:ext cx="913612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52258-6993-4491-9604-7ED85E066779}"/>
              </a:ext>
            </a:extLst>
          </p:cNvPr>
          <p:cNvSpPr txBox="1"/>
          <p:nvPr/>
        </p:nvSpPr>
        <p:spPr>
          <a:xfrm>
            <a:off x="2208225" y="5432387"/>
            <a:ext cx="1798162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cook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D208D-CBD7-40B1-97FB-CA90DD77B273}"/>
              </a:ext>
            </a:extLst>
          </p:cNvPr>
          <p:cNvSpPr txBox="1"/>
          <p:nvPr/>
        </p:nvSpPr>
        <p:spPr>
          <a:xfrm>
            <a:off x="4030349" y="5432387"/>
            <a:ext cx="1402236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dinner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014930-6DF9-438F-82B8-4D0A4F0BA3F5}"/>
              </a:ext>
            </a:extLst>
          </p:cNvPr>
          <p:cNvSpPr txBox="1"/>
          <p:nvPr/>
        </p:nvSpPr>
        <p:spPr>
          <a:xfrm>
            <a:off x="5456547" y="5432387"/>
            <a:ext cx="1285407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when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0F4B33-A47E-4D80-B7F4-3365AFF4B94D}"/>
              </a:ext>
            </a:extLst>
          </p:cNvPr>
          <p:cNvSpPr txBox="1"/>
          <p:nvPr/>
        </p:nvSpPr>
        <p:spPr>
          <a:xfrm>
            <a:off x="6779050" y="5432386"/>
            <a:ext cx="3119092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the electricity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C9C012-A72F-4D32-B39A-350FB8A803D5}"/>
              </a:ext>
            </a:extLst>
          </p:cNvPr>
          <p:cNvSpPr txBox="1"/>
          <p:nvPr/>
        </p:nvSpPr>
        <p:spPr>
          <a:xfrm>
            <a:off x="9945665" y="5432917"/>
            <a:ext cx="1206239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CBD6B-01F2-4A7F-A4AA-28BCD5F4E026}"/>
              </a:ext>
            </a:extLst>
          </p:cNvPr>
          <p:cNvSpPr txBox="1"/>
          <p:nvPr/>
        </p:nvSpPr>
        <p:spPr>
          <a:xfrm>
            <a:off x="11190000" y="5432386"/>
            <a:ext cx="914016" cy="584775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out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E496EE-E7CA-4B55-85A5-631BDBC7B8F7}"/>
              </a:ext>
            </a:extLst>
          </p:cNvPr>
          <p:cNvSpPr txBox="1"/>
          <p:nvPr/>
        </p:nvSpPr>
        <p:spPr>
          <a:xfrm>
            <a:off x="9368418" y="-54384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Heads together</a:t>
            </a:r>
          </a:p>
        </p:txBody>
      </p:sp>
      <p:pic>
        <p:nvPicPr>
          <p:cNvPr id="21" name="Graphic 20" descr="Bullseye">
            <a:extLst>
              <a:ext uri="{FF2B5EF4-FFF2-40B4-BE49-F238E27FC236}">
                <a16:creationId xmlns:a16="http://schemas.microsoft.com/office/drawing/2014/main" id="{5B1FE8D5-31B2-4B60-A3DA-1A8A52E1E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6155" y="-28311"/>
            <a:ext cx="585036" cy="5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58CDD-1E44-4132-A61D-4A7A50B6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8"/>
          <a:stretch/>
        </p:blipFill>
        <p:spPr>
          <a:xfrm>
            <a:off x="0" y="659876"/>
            <a:ext cx="12192000" cy="62036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FA725-6A2A-4192-AF66-80A74768E0AD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10F58-0799-47CF-A2B8-00995B093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4" y="1346071"/>
            <a:ext cx="12135438" cy="5511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330A8-8923-4D25-9C26-1CBEE9A90D6B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6A8C8-4DFD-4CDA-9688-F4253D9F8E41}"/>
              </a:ext>
            </a:extLst>
          </p:cNvPr>
          <p:cNvSpPr txBox="1"/>
          <p:nvPr/>
        </p:nvSpPr>
        <p:spPr>
          <a:xfrm>
            <a:off x="10657000" y="631511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347680-5818-465C-A8DC-9502802FE6B7}"/>
              </a:ext>
            </a:extLst>
          </p:cNvPr>
          <p:cNvSpPr/>
          <p:nvPr/>
        </p:nvSpPr>
        <p:spPr>
          <a:xfrm>
            <a:off x="4779781" y="1953498"/>
            <a:ext cx="1750351" cy="369332"/>
          </a:xfrm>
          <a:prstGeom prst="rect">
            <a:avLst/>
          </a:prstGeom>
          <a:solidFill>
            <a:srgbClr val="FF0000"/>
          </a:solidFill>
          <a:ln>
            <a:solidFill>
              <a:srgbClr val="F6362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Past progressive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CD0A1-E195-4CC4-9F11-C98E914EA18D}"/>
              </a:ext>
            </a:extLst>
          </p:cNvPr>
          <p:cNvSpPr/>
          <p:nvPr/>
        </p:nvSpPr>
        <p:spPr>
          <a:xfrm>
            <a:off x="7305998" y="1953498"/>
            <a:ext cx="1296060" cy="369332"/>
          </a:xfrm>
          <a:prstGeom prst="rect">
            <a:avLst/>
          </a:prstGeom>
          <a:solidFill>
            <a:srgbClr val="FF0000"/>
          </a:solidFill>
          <a:ln>
            <a:solidFill>
              <a:srgbClr val="F6362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Past simple </a:t>
            </a:r>
          </a:p>
        </p:txBody>
      </p:sp>
    </p:spTree>
    <p:extLst>
      <p:ext uri="{BB962C8B-B14F-4D97-AF65-F5344CB8AC3E}">
        <p14:creationId xmlns:p14="http://schemas.microsoft.com/office/powerpoint/2010/main" val="31100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710AAEA-1BDE-44A9-AF9F-42FE2545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061" y="1679882"/>
            <a:ext cx="9123636" cy="51626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D08E37-1DA6-4B93-8D1E-34B88D97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364" y="-17442"/>
            <a:ext cx="9123636" cy="5162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03AEF-76EA-47E9-86B3-7CEFC604923A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F2B03-AC91-4C28-BA29-BC5E87DEB17E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42264-E367-4C8C-9CB6-9B37281B0DAC}"/>
              </a:ext>
            </a:extLst>
          </p:cNvPr>
          <p:cNvSpPr txBox="1"/>
          <p:nvPr/>
        </p:nvSpPr>
        <p:spPr>
          <a:xfrm>
            <a:off x="-15740" y="1137788"/>
            <a:ext cx="5335680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 am </a:t>
            </a:r>
            <a:r>
              <a:rPr lang="en-US" sz="2800" u="sng" dirty="0">
                <a:latin typeface="Comic Sans MS" panose="030F0702030302020204" pitchFamily="66" charset="0"/>
              </a:rPr>
              <a:t>eating</a:t>
            </a:r>
            <a:r>
              <a:rPr lang="en-US" sz="2800" dirty="0">
                <a:latin typeface="Comic Sans MS" panose="030F0702030302020204" pitchFamily="66" charset="0"/>
              </a:rPr>
              <a:t> my breakfast now.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96F88-D80A-465C-BEDF-584D41A9E63C}"/>
              </a:ext>
            </a:extLst>
          </p:cNvPr>
          <p:cNvSpPr txBox="1"/>
          <p:nvPr/>
        </p:nvSpPr>
        <p:spPr>
          <a:xfrm>
            <a:off x="6950876" y="1008805"/>
            <a:ext cx="5241124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He </a:t>
            </a:r>
            <a:r>
              <a:rPr lang="en-US" sz="2800" u="sng" dirty="0">
                <a:latin typeface="Comic Sans MS" panose="030F0702030302020204" pitchFamily="66" charset="0"/>
              </a:rPr>
              <a:t>cleaned</a:t>
            </a:r>
            <a:r>
              <a:rPr lang="en-US" sz="2800" dirty="0">
                <a:latin typeface="Comic Sans MS" panose="030F0702030302020204" pitchFamily="66" charset="0"/>
              </a:rPr>
              <a:t> his car yesterday.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77531-F7BE-4D83-9BDD-0751292E5430}"/>
              </a:ext>
            </a:extLst>
          </p:cNvPr>
          <p:cNvSpPr txBox="1"/>
          <p:nvPr/>
        </p:nvSpPr>
        <p:spPr>
          <a:xfrm>
            <a:off x="5911" y="3348566"/>
            <a:ext cx="5910606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 am </a:t>
            </a:r>
            <a:r>
              <a:rPr lang="en-US" sz="2800" u="sng" dirty="0">
                <a:latin typeface="Comic Sans MS" panose="030F0702030302020204" pitchFamily="66" charset="0"/>
              </a:rPr>
              <a:t>going to buy </a:t>
            </a:r>
            <a:r>
              <a:rPr lang="en-US" sz="2800" dirty="0">
                <a:latin typeface="Comic Sans MS" panose="030F0702030302020204" pitchFamily="66" charset="0"/>
              </a:rPr>
              <a:t>a new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8E818-BBE1-43E5-B299-549EBE8CE40C}"/>
              </a:ext>
            </a:extLst>
          </p:cNvPr>
          <p:cNvSpPr txBox="1"/>
          <p:nvPr/>
        </p:nvSpPr>
        <p:spPr>
          <a:xfrm>
            <a:off x="-15740" y="2279203"/>
            <a:ext cx="4806762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We </a:t>
            </a:r>
            <a:r>
              <a:rPr lang="en-US" sz="2800" u="sng" dirty="0">
                <a:latin typeface="Comic Sans MS" panose="030F0702030302020204" pitchFamily="66" charset="0"/>
              </a:rPr>
              <a:t>will visit</a:t>
            </a:r>
            <a:r>
              <a:rPr lang="en-US" sz="2800" dirty="0">
                <a:latin typeface="Comic Sans MS" panose="030F0702030302020204" pitchFamily="66" charset="0"/>
              </a:rPr>
              <a:t> you next week.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3B1A9-AA74-48B4-9002-8459E5137779}"/>
              </a:ext>
            </a:extLst>
          </p:cNvPr>
          <p:cNvSpPr txBox="1"/>
          <p:nvPr/>
        </p:nvSpPr>
        <p:spPr>
          <a:xfrm>
            <a:off x="7394665" y="2471989"/>
            <a:ext cx="4806762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She </a:t>
            </a:r>
            <a:r>
              <a:rPr lang="en-US" sz="2800" u="sng" dirty="0">
                <a:latin typeface="Comic Sans MS" panose="030F0702030302020204" pitchFamily="66" charset="0"/>
              </a:rPr>
              <a:t>leaves</a:t>
            </a:r>
            <a:r>
              <a:rPr lang="en-US" sz="2800" dirty="0">
                <a:latin typeface="Comic Sans MS" panose="030F0702030302020204" pitchFamily="66" charset="0"/>
              </a:rPr>
              <a:t> early everyday.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413CE-05FC-4A09-B8C6-769D7D2B974F}"/>
              </a:ext>
            </a:extLst>
          </p:cNvPr>
          <p:cNvSpPr txBox="1"/>
          <p:nvPr/>
        </p:nvSpPr>
        <p:spPr>
          <a:xfrm>
            <a:off x="6108240" y="4221168"/>
            <a:ext cx="6093187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boy </a:t>
            </a:r>
            <a:r>
              <a:rPr lang="en-US" sz="2800" u="sng" dirty="0">
                <a:latin typeface="Comic Sans MS" panose="030F0702030302020204" pitchFamily="66" charset="0"/>
              </a:rPr>
              <a:t>wrote</a:t>
            </a:r>
            <a:r>
              <a:rPr lang="en-US" sz="2800" dirty="0">
                <a:latin typeface="Comic Sans MS" panose="030F0702030302020204" pitchFamily="66" charset="0"/>
              </a:rPr>
              <a:t> an interesting story.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1F4BA2-4CAC-462A-8EA9-251F9A57AA41}"/>
              </a:ext>
            </a:extLst>
          </p:cNvPr>
          <p:cNvSpPr txBox="1"/>
          <p:nvPr/>
        </p:nvSpPr>
        <p:spPr>
          <a:xfrm>
            <a:off x="2652100" y="842020"/>
            <a:ext cx="239974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Present progressive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F2B716-9B65-4234-89EE-F089553D4582}"/>
              </a:ext>
            </a:extLst>
          </p:cNvPr>
          <p:cNvSpPr txBox="1"/>
          <p:nvPr/>
        </p:nvSpPr>
        <p:spPr>
          <a:xfrm>
            <a:off x="9956022" y="716450"/>
            <a:ext cx="177589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dirty="0"/>
              <a:t>Past simple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A176E0-214C-4A3A-BE84-F152A49F718C}"/>
              </a:ext>
            </a:extLst>
          </p:cNvPr>
          <p:cNvSpPr txBox="1"/>
          <p:nvPr/>
        </p:nvSpPr>
        <p:spPr>
          <a:xfrm>
            <a:off x="8925777" y="2161111"/>
            <a:ext cx="319923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1pPr>
            <a:lvl3pPr lvl="2"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3pPr>
          </a:lstStyle>
          <a:p>
            <a:pPr lvl="2" algn="r" rtl="1"/>
            <a:r>
              <a:rPr lang="en-US" dirty="0"/>
              <a:t>Present simple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8303CC-710B-4F79-91BD-0AFF8C018F48}"/>
              </a:ext>
            </a:extLst>
          </p:cNvPr>
          <p:cNvSpPr txBox="1"/>
          <p:nvPr/>
        </p:nvSpPr>
        <p:spPr>
          <a:xfrm>
            <a:off x="3780147" y="3065978"/>
            <a:ext cx="169896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1pPr>
            <a:lvl3pPr lvl="2"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3pPr>
          </a:lstStyle>
          <a:p>
            <a:pPr algn="ctr"/>
            <a:r>
              <a:rPr lang="en-US" dirty="0"/>
              <a:t>Future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CED52-4590-4969-9765-294DB4067936}"/>
              </a:ext>
            </a:extLst>
          </p:cNvPr>
          <p:cNvSpPr txBox="1"/>
          <p:nvPr/>
        </p:nvSpPr>
        <p:spPr>
          <a:xfrm>
            <a:off x="10096107" y="3927482"/>
            <a:ext cx="19356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1pPr>
            <a:lvl3pPr lvl="2"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3pPr>
          </a:lstStyle>
          <a:p>
            <a:pPr algn="ctr"/>
            <a:r>
              <a:rPr lang="en-US" dirty="0"/>
              <a:t>Past simple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D2D7D-A78C-4F4B-817B-121429B472CB}"/>
              </a:ext>
            </a:extLst>
          </p:cNvPr>
          <p:cNvSpPr txBox="1"/>
          <p:nvPr/>
        </p:nvSpPr>
        <p:spPr>
          <a:xfrm>
            <a:off x="0" y="5178179"/>
            <a:ext cx="8908330" cy="5232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students </a:t>
            </a:r>
            <a:r>
              <a:rPr lang="en-US" sz="2800" u="sng" dirty="0">
                <a:latin typeface="Comic Sans MS" panose="030F0702030302020204" pitchFamily="66" charset="0"/>
              </a:rPr>
              <a:t>were studying </a:t>
            </a:r>
            <a:r>
              <a:rPr lang="en-US" sz="2800" dirty="0">
                <a:latin typeface="Comic Sans MS" panose="030F0702030302020204" pitchFamily="66" charset="0"/>
              </a:rPr>
              <a:t>for five ours last night.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77A52-E4DA-4E2F-84B9-C49CA4C8A837}"/>
              </a:ext>
            </a:extLst>
          </p:cNvPr>
          <p:cNvSpPr txBox="1"/>
          <p:nvPr/>
        </p:nvSpPr>
        <p:spPr>
          <a:xfrm>
            <a:off x="661447" y="4851600"/>
            <a:ext cx="244939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1pPr>
            <a:lvl3pPr lvl="2"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3pPr>
          </a:lstStyle>
          <a:p>
            <a:pPr algn="ctr"/>
            <a:r>
              <a:rPr lang="en-US" dirty="0"/>
              <a:t>Past progressive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D26FC8-7856-410A-AF86-CBE8E999C907}"/>
              </a:ext>
            </a:extLst>
          </p:cNvPr>
          <p:cNvSpPr txBox="1"/>
          <p:nvPr/>
        </p:nvSpPr>
        <p:spPr>
          <a:xfrm>
            <a:off x="2859788" y="2015648"/>
            <a:ext cx="169896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6362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1pPr>
            <a:lvl3pPr lvl="2">
              <a:defRPr>
                <a:solidFill>
                  <a:srgbClr val="FF0000"/>
                </a:solidFill>
                <a:latin typeface="Comic Sans MS" panose="030F0702030302020204" pitchFamily="66" charset="0"/>
              </a:defRPr>
            </a:lvl3pPr>
          </a:lstStyle>
          <a:p>
            <a:pPr algn="ctr"/>
            <a:r>
              <a:rPr lang="en-US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75162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2" y="14238"/>
            <a:ext cx="11972616" cy="677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4FD49A-5AFF-4BA9-83F5-6E19790F2609}"/>
              </a:ext>
            </a:extLst>
          </p:cNvPr>
          <p:cNvSpPr/>
          <p:nvPr/>
        </p:nvSpPr>
        <p:spPr>
          <a:xfrm>
            <a:off x="417516" y="3153626"/>
            <a:ext cx="10111819" cy="33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1- Asma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cook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dinner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the electricity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out.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2-The people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go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home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the fire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started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3-The workers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leav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the building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the elevator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stopped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4-Majid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look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at the trees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he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saw 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 parrot.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5-The thief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steal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a car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the police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arrested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him.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6-The students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wait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ing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for the bus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when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the rain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started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D3C95C-9C38-4DA5-A5BC-51E954BD8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80"/>
          <a:stretch/>
        </p:blipFill>
        <p:spPr>
          <a:xfrm>
            <a:off x="3984110" y="225921"/>
            <a:ext cx="7176434" cy="29277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0655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C2063-1B1D-4C72-BF5D-A03165E0E9C7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B07083-AEE9-4C61-B07E-6B6835F73D90}"/>
              </a:ext>
            </a:extLst>
          </p:cNvPr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5A0ED-4499-43C4-8E82-6FAF9309201E}"/>
              </a:ext>
            </a:extLst>
          </p:cNvPr>
          <p:cNvSpPr/>
          <p:nvPr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A162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D8ECD-975B-4676-A5F0-7C143165210E}"/>
              </a:ext>
            </a:extLst>
          </p:cNvPr>
          <p:cNvSpPr/>
          <p:nvPr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CB2BD-1FA7-4F7C-BEB1-900ADD1FFC50}"/>
              </a:ext>
            </a:extLst>
          </p:cNvPr>
          <p:cNvSpPr/>
          <p:nvPr/>
        </p:nvSpPr>
        <p:spPr>
          <a:xfrm>
            <a:off x="22122" y="669057"/>
            <a:ext cx="6096000" cy="1690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The workers was leave the building when the elevator stop.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39C5B-0400-4D95-9CB9-68CE237DB0F4}"/>
              </a:ext>
            </a:extLst>
          </p:cNvPr>
          <p:cNvSpPr/>
          <p:nvPr/>
        </p:nvSpPr>
        <p:spPr>
          <a:xfrm>
            <a:off x="6140244" y="724654"/>
            <a:ext cx="6096000" cy="1690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The thief stole a car when the police was arresting him.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DDDFA7-232A-43A8-9088-69FF917428BF}"/>
              </a:ext>
            </a:extLst>
          </p:cNvPr>
          <p:cNvSpPr/>
          <p:nvPr/>
        </p:nvSpPr>
        <p:spPr>
          <a:xfrm>
            <a:off x="6140244" y="3974224"/>
            <a:ext cx="6096000" cy="1690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The students waited for the bus when the rain starting.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0C235F-2D74-4D69-A256-91E1351A335C}"/>
              </a:ext>
            </a:extLst>
          </p:cNvPr>
          <p:cNvSpPr/>
          <p:nvPr/>
        </p:nvSpPr>
        <p:spPr>
          <a:xfrm>
            <a:off x="39530" y="4011932"/>
            <a:ext cx="6096000" cy="1690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The baby were cry when the mother come. </a:t>
            </a:r>
          </a:p>
        </p:txBody>
      </p:sp>
    </p:spTree>
    <p:extLst>
      <p:ext uri="{BB962C8B-B14F-4D97-AF65-F5344CB8AC3E}">
        <p14:creationId xmlns:p14="http://schemas.microsoft.com/office/powerpoint/2010/main" val="11454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870C3-AB9E-4D83-83D4-9281F69B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"/>
          <a:stretch/>
        </p:blipFill>
        <p:spPr>
          <a:xfrm>
            <a:off x="-30020" y="367645"/>
            <a:ext cx="12222020" cy="6473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DBF27-AC82-464C-9893-03F98E5DBFCB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204A-FF77-4622-AA98-9C66B2FB8CA8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52511-8FF2-42C7-A95D-8B0192066A04}"/>
              </a:ext>
            </a:extLst>
          </p:cNvPr>
          <p:cNvSpPr txBox="1"/>
          <p:nvPr/>
        </p:nvSpPr>
        <p:spPr>
          <a:xfrm>
            <a:off x="1168922" y="2474893"/>
            <a:ext cx="588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Use past progressive in sentences.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6886-A776-47A3-BD7A-26CC84182D14}"/>
              </a:ext>
            </a:extLst>
          </p:cNvPr>
          <p:cNvSpPr txBox="1"/>
          <p:nvPr/>
        </p:nvSpPr>
        <p:spPr>
          <a:xfrm>
            <a:off x="1178349" y="3494989"/>
            <a:ext cx="612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Combine longer actions with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shorter ones using </a:t>
            </a:r>
            <a:r>
              <a:rPr lang="en-US" sz="2400" dirty="0">
                <a:solidFill>
                  <a:srgbClr val="00B050"/>
                </a:solidFill>
                <a:latin typeface="Arial Black" panose="020B0A04020102020204" pitchFamily="34" charset="0"/>
              </a:rPr>
              <a:t>When</a:t>
            </a:r>
            <a:r>
              <a:rPr lang="en-US" sz="24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C3F2-1D54-4FB5-8031-1412EC0E5D9F}"/>
              </a:ext>
            </a:extLst>
          </p:cNvPr>
          <p:cNvSpPr txBox="1"/>
          <p:nvPr/>
        </p:nvSpPr>
        <p:spPr>
          <a:xfrm>
            <a:off x="1168922" y="4666626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Link pictures to conversations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64F93333-33D8-4CCB-ADFB-75C428073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50" y="3329243"/>
            <a:ext cx="804614" cy="804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D8B618-76CA-4284-B693-2667CCE4E6C1}"/>
              </a:ext>
            </a:extLst>
          </p:cNvPr>
          <p:cNvSpPr txBox="1"/>
          <p:nvPr/>
        </p:nvSpPr>
        <p:spPr>
          <a:xfrm>
            <a:off x="1168921" y="5658441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Practice syllable stress </a:t>
            </a:r>
          </a:p>
        </p:txBody>
      </p:sp>
    </p:spTree>
    <p:extLst>
      <p:ext uri="{BB962C8B-B14F-4D97-AF65-F5344CB8AC3E}">
        <p14:creationId xmlns:p14="http://schemas.microsoft.com/office/powerpoint/2010/main" val="31921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58CDD-1E44-4132-A61D-4A7A50B65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8"/>
          <a:stretch/>
        </p:blipFill>
        <p:spPr>
          <a:xfrm>
            <a:off x="0" y="659876"/>
            <a:ext cx="12192000" cy="6203628"/>
          </a:xfrm>
          <a:prstGeom prst="rect">
            <a:avLst/>
          </a:prstGeom>
        </p:spPr>
      </p:pic>
      <p:pic>
        <p:nvPicPr>
          <p:cNvPr id="8" name="Picture 7" descr="Frayer Model — Procedure - Strategies for Reading Fiction and Nonfiction  Texts">
            <a:extLst>
              <a:ext uri="{FF2B5EF4-FFF2-40B4-BE49-F238E27FC236}">
                <a16:creationId xmlns:a16="http://schemas.microsoft.com/office/drawing/2014/main" id="{5EB3C912-EC1C-4729-BE8E-DBD334A6092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/>
          <a:stretch/>
        </p:blipFill>
        <p:spPr bwMode="auto">
          <a:xfrm>
            <a:off x="748878" y="181703"/>
            <a:ext cx="10256363" cy="6569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330A8-8923-4D25-9C26-1CBEE9A90D6B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FA725-6A2A-4192-AF66-80A74768E0AD}"/>
              </a:ext>
            </a:extLst>
          </p:cNvPr>
          <p:cNvSpPr txBox="1"/>
          <p:nvPr/>
        </p:nvSpPr>
        <p:spPr>
          <a:xfrm>
            <a:off x="10721416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69407-A965-4133-9DD4-3C13C4DC4C7E}"/>
              </a:ext>
            </a:extLst>
          </p:cNvPr>
          <p:cNvSpPr/>
          <p:nvPr/>
        </p:nvSpPr>
        <p:spPr>
          <a:xfrm>
            <a:off x="4382361" y="3110846"/>
            <a:ext cx="2989399" cy="1140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996633"/>
                </a:solidFill>
                <a:latin typeface="Comic Sans MS" panose="030F0702030302020204" pitchFamily="66" charset="0"/>
              </a:rPr>
              <a:t>Past progressive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69711-940E-4F72-A5BB-4D3982C5546B}"/>
              </a:ext>
            </a:extLst>
          </p:cNvPr>
          <p:cNvSpPr/>
          <p:nvPr/>
        </p:nvSpPr>
        <p:spPr>
          <a:xfrm>
            <a:off x="1002384" y="1051875"/>
            <a:ext cx="4238919" cy="166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tense that describes an ongoing actions in the past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D5ED52-CB11-4A3E-997D-5F93C0E6F102}"/>
              </a:ext>
            </a:extLst>
          </p:cNvPr>
          <p:cNvSpPr/>
          <p:nvPr/>
        </p:nvSpPr>
        <p:spPr>
          <a:xfrm>
            <a:off x="6096001" y="1051874"/>
            <a:ext cx="4510726" cy="166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S- was/were -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v+ing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S- was/were + not –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v+ing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125F7-FF14-40F0-986B-A42B2C7E5A5A}"/>
              </a:ext>
            </a:extLst>
          </p:cNvPr>
          <p:cNvSpPr/>
          <p:nvPr/>
        </p:nvSpPr>
        <p:spPr>
          <a:xfrm>
            <a:off x="964674" y="4294840"/>
            <a:ext cx="4012675" cy="208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boys were playing video games for three hours yesterday.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255064-8A0D-4E03-9242-B93B8AAF7955}"/>
              </a:ext>
            </a:extLst>
          </p:cNvPr>
          <p:cNvSpPr/>
          <p:nvPr/>
        </p:nvSpPr>
        <p:spPr>
          <a:xfrm>
            <a:off x="6594052" y="4414942"/>
            <a:ext cx="4012675" cy="208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boys will play video games.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B5CE3-17BE-4AAA-9B7B-73AC12589855}"/>
              </a:ext>
            </a:extLst>
          </p:cNvPr>
          <p:cNvSpPr txBox="1"/>
          <p:nvPr/>
        </p:nvSpPr>
        <p:spPr>
          <a:xfrm>
            <a:off x="9878228" y="-27006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Frayer Model</a:t>
            </a:r>
          </a:p>
        </p:txBody>
      </p:sp>
      <p:pic>
        <p:nvPicPr>
          <p:cNvPr id="14" name="Graphic 13" descr="Bullseye">
            <a:extLst>
              <a:ext uri="{FF2B5EF4-FFF2-40B4-BE49-F238E27FC236}">
                <a16:creationId xmlns:a16="http://schemas.microsoft.com/office/drawing/2014/main" id="{56988B6F-6C9D-4093-AEA7-C78E785F9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2907" y="-58236"/>
            <a:ext cx="585036" cy="5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0A06B-58E1-4BE8-906D-29544B6AD7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130"/>
          <a:stretch/>
        </p:blipFill>
        <p:spPr>
          <a:xfrm>
            <a:off x="77981" y="660152"/>
            <a:ext cx="10036979" cy="5738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133</a:t>
            </a:r>
          </a:p>
        </p:txBody>
      </p:sp>
      <p:pic>
        <p:nvPicPr>
          <p:cNvPr id="8" name="SG Bk 2 F-SA_2022_3-22">
            <a:hlinkClick r:id="" action="ppaction://media"/>
            <a:extLst>
              <a:ext uri="{FF2B5EF4-FFF2-40B4-BE49-F238E27FC236}">
                <a16:creationId xmlns:a16="http://schemas.microsoft.com/office/drawing/2014/main" id="{A953E1E3-0025-4F7D-A1AF-523372223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4796" y="845391"/>
            <a:ext cx="487363" cy="4873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E039BA-A026-4B88-852A-9EBAB0DB134D}"/>
              </a:ext>
            </a:extLst>
          </p:cNvPr>
          <p:cNvSpPr/>
          <p:nvPr/>
        </p:nvSpPr>
        <p:spPr>
          <a:xfrm>
            <a:off x="2985365" y="5532663"/>
            <a:ext cx="393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2241DB-896B-4805-A32C-AFEF9FB15292}"/>
              </a:ext>
            </a:extLst>
          </p:cNvPr>
          <p:cNvSpPr/>
          <p:nvPr/>
        </p:nvSpPr>
        <p:spPr>
          <a:xfrm>
            <a:off x="2985365" y="3415653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4FB68-739A-453A-87E1-8C32A3F06128}"/>
              </a:ext>
            </a:extLst>
          </p:cNvPr>
          <p:cNvSpPr/>
          <p:nvPr/>
        </p:nvSpPr>
        <p:spPr>
          <a:xfrm>
            <a:off x="9600541" y="5532662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008002-8AC7-430F-8D76-59E4882F4181}"/>
              </a:ext>
            </a:extLst>
          </p:cNvPr>
          <p:cNvSpPr/>
          <p:nvPr/>
        </p:nvSpPr>
        <p:spPr>
          <a:xfrm>
            <a:off x="9583636" y="3415653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4B7520-06CD-43B6-90C4-3B8860C69C84}"/>
              </a:ext>
            </a:extLst>
          </p:cNvPr>
          <p:cNvSpPr/>
          <p:nvPr/>
        </p:nvSpPr>
        <p:spPr>
          <a:xfrm>
            <a:off x="6287864" y="3429000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F33B3F-9679-4C17-A434-55551134B0AC}"/>
              </a:ext>
            </a:extLst>
          </p:cNvPr>
          <p:cNvSpPr/>
          <p:nvPr/>
        </p:nvSpPr>
        <p:spPr>
          <a:xfrm>
            <a:off x="6287864" y="5532814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69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870C3-AB9E-4D83-83D4-9281F69B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"/>
          <a:stretch/>
        </p:blipFill>
        <p:spPr>
          <a:xfrm>
            <a:off x="-30020" y="367645"/>
            <a:ext cx="12222020" cy="6473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DBF27-AC82-464C-9893-03F98E5DBFCB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204A-FF77-4622-AA98-9C66B2FB8CA8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52511-8FF2-42C7-A95D-8B0192066A04}"/>
              </a:ext>
            </a:extLst>
          </p:cNvPr>
          <p:cNvSpPr txBox="1"/>
          <p:nvPr/>
        </p:nvSpPr>
        <p:spPr>
          <a:xfrm>
            <a:off x="1168922" y="2474893"/>
            <a:ext cx="588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Use past progressive in sentences and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6886-A776-47A3-BD7A-26CC84182D14}"/>
              </a:ext>
            </a:extLst>
          </p:cNvPr>
          <p:cNvSpPr txBox="1"/>
          <p:nvPr/>
        </p:nvSpPr>
        <p:spPr>
          <a:xfrm>
            <a:off x="1178349" y="3494989"/>
            <a:ext cx="612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Combine longer action with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shorter one using When.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C3F2-1D54-4FB5-8031-1412EC0E5D9F}"/>
              </a:ext>
            </a:extLst>
          </p:cNvPr>
          <p:cNvSpPr txBox="1"/>
          <p:nvPr/>
        </p:nvSpPr>
        <p:spPr>
          <a:xfrm>
            <a:off x="1168922" y="4666626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Link pictures to conversations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1CB23-4B60-4662-9E41-1E2EE5E41242}"/>
              </a:ext>
            </a:extLst>
          </p:cNvPr>
          <p:cNvSpPr txBox="1"/>
          <p:nvPr/>
        </p:nvSpPr>
        <p:spPr>
          <a:xfrm>
            <a:off x="1168921" y="5658441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Listen and pronounce words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64F93333-33D8-4CCB-ADFB-75C428073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150" y="4325986"/>
            <a:ext cx="804614" cy="8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8E77F-9BFB-40E8-A71F-BE41D444B3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5" b="1466"/>
          <a:stretch/>
        </p:blipFill>
        <p:spPr>
          <a:xfrm>
            <a:off x="810704" y="2705212"/>
            <a:ext cx="10774271" cy="316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79CC4-DE22-4AFE-88A6-9F7748713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98" y="1476198"/>
            <a:ext cx="5044877" cy="1219306"/>
          </a:xfrm>
          <a:prstGeom prst="rect">
            <a:avLst/>
          </a:prstGeom>
        </p:spPr>
      </p:pic>
      <p:pic>
        <p:nvPicPr>
          <p:cNvPr id="9" name="SG Bk 2 F-SA_2022_3-23">
            <a:hlinkClick r:id="" action="ppaction://media"/>
            <a:extLst>
              <a:ext uri="{FF2B5EF4-FFF2-40B4-BE49-F238E27FC236}">
                <a16:creationId xmlns:a16="http://schemas.microsoft.com/office/drawing/2014/main" id="{064598CA-E5FA-49BD-BA8C-DFBCD5716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5414" y="192326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870C3-AB9E-4D83-83D4-9281F69B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"/>
          <a:stretch/>
        </p:blipFill>
        <p:spPr>
          <a:xfrm>
            <a:off x="-30020" y="367645"/>
            <a:ext cx="12222020" cy="6473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DBF27-AC82-464C-9893-03F98E5DBFCB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204A-FF77-4622-AA98-9C66B2FB8CA8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52511-8FF2-42C7-A95D-8B0192066A04}"/>
              </a:ext>
            </a:extLst>
          </p:cNvPr>
          <p:cNvSpPr txBox="1"/>
          <p:nvPr/>
        </p:nvSpPr>
        <p:spPr>
          <a:xfrm>
            <a:off x="1168922" y="2474893"/>
            <a:ext cx="588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Use past progressive in sentences and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6886-A776-47A3-BD7A-26CC84182D14}"/>
              </a:ext>
            </a:extLst>
          </p:cNvPr>
          <p:cNvSpPr txBox="1"/>
          <p:nvPr/>
        </p:nvSpPr>
        <p:spPr>
          <a:xfrm>
            <a:off x="1178349" y="3494989"/>
            <a:ext cx="612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Combine longer action with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shorter one using When.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C3F2-1D54-4FB5-8031-1412EC0E5D9F}"/>
              </a:ext>
            </a:extLst>
          </p:cNvPr>
          <p:cNvSpPr txBox="1"/>
          <p:nvPr/>
        </p:nvSpPr>
        <p:spPr>
          <a:xfrm>
            <a:off x="1168922" y="4666626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Link pictures to conversations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1CB23-4B60-4662-9E41-1E2EE5E41242}"/>
              </a:ext>
            </a:extLst>
          </p:cNvPr>
          <p:cNvSpPr txBox="1"/>
          <p:nvPr/>
        </p:nvSpPr>
        <p:spPr>
          <a:xfrm>
            <a:off x="1168921" y="5658441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Listen and pronounce words</a:t>
            </a:r>
          </a:p>
        </p:txBody>
      </p:sp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64F93333-33D8-4CCB-ADFB-75C428073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724" y="5468931"/>
            <a:ext cx="804614" cy="8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77E6D-2D41-4BEA-A658-4E30031DA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642"/>
            <a:ext cx="12160796" cy="6875642"/>
          </a:xfrm>
          <a:prstGeom prst="rect">
            <a:avLst/>
          </a:prstGeom>
        </p:spPr>
      </p:pic>
      <p:pic>
        <p:nvPicPr>
          <p:cNvPr id="6" name="Picture 2" descr="Homework Icons - Free SVG &amp; PNG Homework Images - Noun Project">
            <a:extLst>
              <a:ext uri="{FF2B5EF4-FFF2-40B4-BE49-F238E27FC236}">
                <a16:creationId xmlns:a16="http://schemas.microsoft.com/office/drawing/2014/main" id="{89D07B3B-B825-4D29-9D00-CFBAF1AEF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3" y="48426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ABEFA-EA41-4DC5-A551-9F75564E65EA}"/>
              </a:ext>
            </a:extLst>
          </p:cNvPr>
          <p:cNvSpPr txBox="1"/>
          <p:nvPr/>
        </p:nvSpPr>
        <p:spPr>
          <a:xfrm>
            <a:off x="1241196" y="600416"/>
            <a:ext cx="538270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DE798-4C7F-43E4-8BD8-056FEC58DAE1}"/>
              </a:ext>
            </a:extLst>
          </p:cNvPr>
          <p:cNvSpPr txBox="1"/>
          <p:nvPr/>
        </p:nvSpPr>
        <p:spPr>
          <a:xfrm>
            <a:off x="5561814" y="2149312"/>
            <a:ext cx="3733125" cy="2862322"/>
          </a:xfrm>
          <a:prstGeom prst="rect">
            <a:avLst/>
          </a:prstGeom>
          <a:solidFill>
            <a:srgbClr val="D0916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Workbook</a:t>
            </a:r>
          </a:p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Pg.250</a:t>
            </a:r>
          </a:p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Pg.251</a:t>
            </a:r>
          </a:p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9383C-58CE-4A10-92A7-B01953866CB5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</p:spTree>
    <p:extLst>
      <p:ext uri="{BB962C8B-B14F-4D97-AF65-F5344CB8AC3E}">
        <p14:creationId xmlns:p14="http://schemas.microsoft.com/office/powerpoint/2010/main" val="15266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E77EB-3A3E-4629-ACED-41A7C8F39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72"/>
          <a:stretch/>
        </p:blipFill>
        <p:spPr>
          <a:xfrm>
            <a:off x="280654" y="148472"/>
            <a:ext cx="10682724" cy="656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42693-5039-4467-B204-AD25507DF61C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Pg.250</a:t>
            </a:r>
          </a:p>
        </p:txBody>
      </p:sp>
    </p:spTree>
    <p:extLst>
      <p:ext uri="{BB962C8B-B14F-4D97-AF65-F5344CB8AC3E}">
        <p14:creationId xmlns:p14="http://schemas.microsoft.com/office/powerpoint/2010/main" val="334760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870C3-AB9E-4D83-83D4-9281F69B7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" r="642"/>
          <a:stretch/>
        </p:blipFill>
        <p:spPr>
          <a:xfrm>
            <a:off x="-30020" y="476053"/>
            <a:ext cx="12222020" cy="6365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DBF27-AC82-464C-9893-03F98E5DBFCB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4204A-FF77-4622-AA98-9C66B2FB8CA8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52511-8FF2-42C7-A95D-8B0192066A04}"/>
              </a:ext>
            </a:extLst>
          </p:cNvPr>
          <p:cNvSpPr txBox="1"/>
          <p:nvPr/>
        </p:nvSpPr>
        <p:spPr>
          <a:xfrm>
            <a:off x="1168922" y="2474893"/>
            <a:ext cx="5882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Use past progressive in sentences.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76886-A776-47A3-BD7A-26CC84182D14}"/>
              </a:ext>
            </a:extLst>
          </p:cNvPr>
          <p:cNvSpPr txBox="1"/>
          <p:nvPr/>
        </p:nvSpPr>
        <p:spPr>
          <a:xfrm>
            <a:off x="1178349" y="3494989"/>
            <a:ext cx="612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Combine longer actions with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shorter ones using When.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C3F2-1D54-4FB5-8031-1412EC0E5D9F}"/>
              </a:ext>
            </a:extLst>
          </p:cNvPr>
          <p:cNvSpPr txBox="1"/>
          <p:nvPr/>
        </p:nvSpPr>
        <p:spPr>
          <a:xfrm>
            <a:off x="1168922" y="4666626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Link pictures to conversations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1CB23-4B60-4662-9E41-1E2EE5E41242}"/>
              </a:ext>
            </a:extLst>
          </p:cNvPr>
          <p:cNvSpPr txBox="1"/>
          <p:nvPr/>
        </p:nvSpPr>
        <p:spPr>
          <a:xfrm>
            <a:off x="1168921" y="5658441"/>
            <a:ext cx="612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Practice syllable stress </a:t>
            </a:r>
          </a:p>
        </p:txBody>
      </p:sp>
    </p:spTree>
    <p:extLst>
      <p:ext uri="{BB962C8B-B14F-4D97-AF65-F5344CB8AC3E}">
        <p14:creationId xmlns:p14="http://schemas.microsoft.com/office/powerpoint/2010/main" val="36323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2460E-0C2D-4BE9-83A6-B1621B78B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71"/>
          <a:stretch/>
        </p:blipFill>
        <p:spPr>
          <a:xfrm>
            <a:off x="480767" y="215870"/>
            <a:ext cx="9577633" cy="6399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13434-DD26-40DB-A62F-66C0284A78C0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Pg.250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A51A5-C815-45CF-A1B2-8DD1B8913F99}"/>
              </a:ext>
            </a:extLst>
          </p:cNvPr>
          <p:cNvSpPr/>
          <p:nvPr/>
        </p:nvSpPr>
        <p:spPr>
          <a:xfrm>
            <a:off x="992956" y="541742"/>
            <a:ext cx="6096000" cy="964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The two boys weren’t playing tennis.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They were playing volleyball.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E8C942-38D3-4A35-8B38-538ECEC147C2}"/>
              </a:ext>
            </a:extLst>
          </p:cNvPr>
          <p:cNvSpPr/>
          <p:nvPr/>
        </p:nvSpPr>
        <p:spPr>
          <a:xfrm>
            <a:off x="966505" y="1981142"/>
            <a:ext cx="4685898" cy="8107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The boy with the cap wasn’t sleeping.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He was riding his bike.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2057B2-9747-4BC2-9974-B4A4C7972AEB}"/>
              </a:ext>
            </a:extLst>
          </p:cNvPr>
          <p:cNvSpPr/>
          <p:nvPr/>
        </p:nvSpPr>
        <p:spPr>
          <a:xfrm>
            <a:off x="920942" y="3146769"/>
            <a:ext cx="6096000" cy="964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The father and son weren’t watching TV.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 They were eating sandwiches.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FA3511-7DDE-4E35-AB4D-9DF1F3B7E78F}"/>
              </a:ext>
            </a:extLst>
          </p:cNvPr>
          <p:cNvSpPr/>
          <p:nvPr/>
        </p:nvSpPr>
        <p:spPr>
          <a:xfrm>
            <a:off x="966505" y="4406318"/>
            <a:ext cx="6096000" cy="964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The mother and daughter weren’t reading books. They were walking in the park.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903108-B8C7-45DB-A163-535752C330B9}"/>
              </a:ext>
            </a:extLst>
          </p:cNvPr>
          <p:cNvSpPr/>
          <p:nvPr/>
        </p:nvSpPr>
        <p:spPr>
          <a:xfrm>
            <a:off x="219384" y="5825765"/>
            <a:ext cx="1609416" cy="964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A78B82-E75F-4A23-A01D-D7515A8521F1}"/>
              </a:ext>
            </a:extLst>
          </p:cNvPr>
          <p:cNvSpPr/>
          <p:nvPr/>
        </p:nvSpPr>
        <p:spPr>
          <a:xfrm>
            <a:off x="1096651" y="5701783"/>
            <a:ext cx="6096000" cy="964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The man with the hat wasn’t eating ice cream. He was selling ice cream to the boy. </a:t>
            </a:r>
          </a:p>
        </p:txBody>
      </p:sp>
    </p:spTree>
    <p:extLst>
      <p:ext uri="{BB962C8B-B14F-4D97-AF65-F5344CB8AC3E}">
        <p14:creationId xmlns:p14="http://schemas.microsoft.com/office/powerpoint/2010/main" val="21011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C23F90-C48C-4006-A8AD-B4B2C5702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7A7589-3357-4DFB-A3E7-F2035BDE6848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Pg.251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457D5-8156-49E9-A883-59103A6D6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13" y="92922"/>
            <a:ext cx="8715784" cy="67367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8D0B1C-144B-4C3B-B099-D11E7E8C33D1}"/>
              </a:ext>
            </a:extLst>
          </p:cNvPr>
          <p:cNvSpPr/>
          <p:nvPr/>
        </p:nvSpPr>
        <p:spPr>
          <a:xfrm>
            <a:off x="8785781" y="575035"/>
            <a:ext cx="603316" cy="546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D9FE32-800F-400A-9C31-B0D50A28B34E}"/>
              </a:ext>
            </a:extLst>
          </p:cNvPr>
          <p:cNvSpPr/>
          <p:nvPr/>
        </p:nvSpPr>
        <p:spPr>
          <a:xfrm>
            <a:off x="1132788" y="3237385"/>
            <a:ext cx="2619080" cy="35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13F9D-D5BD-4153-BD29-E29B20B31FE6}"/>
              </a:ext>
            </a:extLst>
          </p:cNvPr>
          <p:cNvSpPr/>
          <p:nvPr/>
        </p:nvSpPr>
        <p:spPr>
          <a:xfrm>
            <a:off x="5260941" y="2880850"/>
            <a:ext cx="2864963" cy="35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3EB566-A0F6-47C6-8B82-25BA76DA7558}"/>
              </a:ext>
            </a:extLst>
          </p:cNvPr>
          <p:cNvSpPr/>
          <p:nvPr/>
        </p:nvSpPr>
        <p:spPr>
          <a:xfrm>
            <a:off x="1132788" y="6335163"/>
            <a:ext cx="3627748" cy="35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52C1C6-3C0A-4D54-BF97-F34D642067B8}"/>
              </a:ext>
            </a:extLst>
          </p:cNvPr>
          <p:cNvSpPr/>
          <p:nvPr/>
        </p:nvSpPr>
        <p:spPr>
          <a:xfrm>
            <a:off x="6328528" y="6335162"/>
            <a:ext cx="2864962" cy="35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C23F90-C48C-4006-A8AD-B4B2C5702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D49C3-A6A5-4AAE-848B-DBA2F3071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53" y="54972"/>
            <a:ext cx="9288540" cy="67747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7A7589-3357-4DFB-A3E7-F2035BDE6848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Pg.251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D0B1C-144B-4C3B-B099-D11E7E8C33D1}"/>
              </a:ext>
            </a:extLst>
          </p:cNvPr>
          <p:cNvSpPr/>
          <p:nvPr/>
        </p:nvSpPr>
        <p:spPr>
          <a:xfrm>
            <a:off x="7965649" y="575035"/>
            <a:ext cx="1357460" cy="429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D9FE32-800F-400A-9C31-B0D50A28B34E}"/>
              </a:ext>
            </a:extLst>
          </p:cNvPr>
          <p:cNvSpPr/>
          <p:nvPr/>
        </p:nvSpPr>
        <p:spPr>
          <a:xfrm>
            <a:off x="529471" y="2524315"/>
            <a:ext cx="6116426" cy="713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13F9D-D5BD-4153-BD29-E29B20B31FE6}"/>
              </a:ext>
            </a:extLst>
          </p:cNvPr>
          <p:cNvSpPr/>
          <p:nvPr/>
        </p:nvSpPr>
        <p:spPr>
          <a:xfrm>
            <a:off x="415564" y="3620616"/>
            <a:ext cx="8134547" cy="564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3EB566-A0F6-47C6-8B82-25BA76DA7558}"/>
              </a:ext>
            </a:extLst>
          </p:cNvPr>
          <p:cNvSpPr/>
          <p:nvPr/>
        </p:nvSpPr>
        <p:spPr>
          <a:xfrm>
            <a:off x="415563" y="4725529"/>
            <a:ext cx="6767661" cy="564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52C1C6-3C0A-4D54-BF97-F34D642067B8}"/>
              </a:ext>
            </a:extLst>
          </p:cNvPr>
          <p:cNvSpPr/>
          <p:nvPr/>
        </p:nvSpPr>
        <p:spPr>
          <a:xfrm>
            <a:off x="415563" y="6041849"/>
            <a:ext cx="6843076" cy="564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29B05-4DFA-401F-B50A-0A9F71D87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" t="1556" r="712" b="1556"/>
          <a:stretch/>
        </p:blipFill>
        <p:spPr>
          <a:xfrm>
            <a:off x="113122" y="106720"/>
            <a:ext cx="11953188" cy="664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72CAA-3DE4-40A2-B08F-5A692CDF3782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31200-FBEF-48DD-B2F3-F51A29386A8B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61477-F476-4D0C-A060-8CD741E72E52}"/>
              </a:ext>
            </a:extLst>
          </p:cNvPr>
          <p:cNvSpPr txBox="1"/>
          <p:nvPr/>
        </p:nvSpPr>
        <p:spPr>
          <a:xfrm>
            <a:off x="6523347" y="1654761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Active discussion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E1E66-2CAF-46CF-9DC5-C175AEB47684}"/>
              </a:ext>
            </a:extLst>
          </p:cNvPr>
          <p:cNvSpPr txBox="1"/>
          <p:nvPr/>
        </p:nvSpPr>
        <p:spPr>
          <a:xfrm>
            <a:off x="6982118" y="2891244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Heads together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E3664-A483-416E-8CC5-195AC0F4CE9C}"/>
              </a:ext>
            </a:extLst>
          </p:cNvPr>
          <p:cNvSpPr txBox="1"/>
          <p:nvPr/>
        </p:nvSpPr>
        <p:spPr>
          <a:xfrm>
            <a:off x="8638093" y="4880417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Frayer Model</a:t>
            </a:r>
          </a:p>
        </p:txBody>
      </p:sp>
    </p:spTree>
    <p:extLst>
      <p:ext uri="{BB962C8B-B14F-4D97-AF65-F5344CB8AC3E}">
        <p14:creationId xmlns:p14="http://schemas.microsoft.com/office/powerpoint/2010/main" val="16636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9A88C-0DE3-4560-B65C-3AC6F2B7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7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03AEF-76EA-47E9-86B3-7CEFC604923A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F2B03-AC91-4C28-BA29-BC5E87DEB17E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2" name="Picture 2" descr="فلما ذهبوا به وأجمعوا أن يجعلوه في غيابت الجب وأوحينا إليه لتنبئنهم . [  يوسف: 15]">
            <a:extLst>
              <a:ext uri="{FF2B5EF4-FFF2-40B4-BE49-F238E27FC236}">
                <a16:creationId xmlns:a16="http://schemas.microsoft.com/office/drawing/2014/main" id="{952A0BB0-8E1A-4A9B-8A14-394DDEC0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88" y="980388"/>
            <a:ext cx="6165128" cy="4174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7EE32-A36A-439E-8A8D-534987C8BCF2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1026" name="Picture 2" descr="What is the Past Progressive Tense? Definition, Examples of English Tenses  - Writing Explained">
            <a:extLst>
              <a:ext uri="{FF2B5EF4-FFF2-40B4-BE49-F238E27FC236}">
                <a16:creationId xmlns:a16="http://schemas.microsoft.com/office/drawing/2014/main" id="{22123353-DB92-47DD-A625-4094F337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3" y="1063028"/>
            <a:ext cx="9525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23EAD9-69EC-4806-B321-9D56FA265E84}"/>
              </a:ext>
            </a:extLst>
          </p:cNvPr>
          <p:cNvSpPr/>
          <p:nvPr/>
        </p:nvSpPr>
        <p:spPr>
          <a:xfrm>
            <a:off x="1376313" y="2036190"/>
            <a:ext cx="7899662" cy="707010"/>
          </a:xfrm>
          <a:prstGeom prst="roundRect">
            <a:avLst/>
          </a:prstGeom>
          <a:solidFill>
            <a:srgbClr val="497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6D129-B7EC-4AEE-A5F0-35E7A3FD65D4}"/>
              </a:ext>
            </a:extLst>
          </p:cNvPr>
          <p:cNvSpPr/>
          <p:nvPr/>
        </p:nvSpPr>
        <p:spPr>
          <a:xfrm>
            <a:off x="1168924" y="1063028"/>
            <a:ext cx="5957740" cy="707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485BD6-0F76-40ED-9C6B-47F12CB783EA}"/>
              </a:ext>
            </a:extLst>
          </p:cNvPr>
          <p:cNvSpPr/>
          <p:nvPr/>
        </p:nvSpPr>
        <p:spPr>
          <a:xfrm>
            <a:off x="852731" y="3298204"/>
            <a:ext cx="4784209" cy="1818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837CCD-87A2-465F-A4F7-02E68E8F278B}"/>
              </a:ext>
            </a:extLst>
          </p:cNvPr>
          <p:cNvSpPr/>
          <p:nvPr/>
        </p:nvSpPr>
        <p:spPr>
          <a:xfrm>
            <a:off x="705242" y="5381809"/>
            <a:ext cx="2369664" cy="83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11E59-E03B-4652-8AD6-A6CC844D7C0F}"/>
              </a:ext>
            </a:extLst>
          </p:cNvPr>
          <p:cNvSpPr/>
          <p:nvPr/>
        </p:nvSpPr>
        <p:spPr>
          <a:xfrm>
            <a:off x="4591545" y="5286096"/>
            <a:ext cx="2369664" cy="83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E4F977-B88E-4F8A-BCB6-3B3E93CB2F97}"/>
              </a:ext>
            </a:extLst>
          </p:cNvPr>
          <p:cNvSpPr/>
          <p:nvPr/>
        </p:nvSpPr>
        <p:spPr>
          <a:xfrm>
            <a:off x="8255733" y="5242189"/>
            <a:ext cx="2369664" cy="83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DB783-99D7-482A-9348-AB49F93DB969}"/>
              </a:ext>
            </a:extLst>
          </p:cNvPr>
          <p:cNvSpPr txBox="1"/>
          <p:nvPr/>
        </p:nvSpPr>
        <p:spPr>
          <a:xfrm>
            <a:off x="8970599" y="28279"/>
            <a:ext cx="344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Active discussion</a:t>
            </a:r>
          </a:p>
        </p:txBody>
      </p:sp>
      <p:pic>
        <p:nvPicPr>
          <p:cNvPr id="13" name="Graphic 12" descr="Bullseye">
            <a:extLst>
              <a:ext uri="{FF2B5EF4-FFF2-40B4-BE49-F238E27FC236}">
                <a16:creationId xmlns:a16="http://schemas.microsoft.com/office/drawing/2014/main" id="{C16CAF8D-4B4B-4482-8ADA-B61E17A13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9083" y="-39382"/>
            <a:ext cx="585036" cy="5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-23470"/>
            <a:ext cx="11972616" cy="677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500E4-290C-45BF-A434-E080E4C12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0" b="20120"/>
          <a:stretch/>
        </p:blipFill>
        <p:spPr>
          <a:xfrm>
            <a:off x="1039167" y="2917595"/>
            <a:ext cx="9861359" cy="29930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9EDFA-CD85-4C11-8E62-E96F7F945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3" b="83162"/>
          <a:stretch/>
        </p:blipFill>
        <p:spPr>
          <a:xfrm>
            <a:off x="982608" y="1508288"/>
            <a:ext cx="9861359" cy="8484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894B6F-C188-4ADC-BB85-C07E834331F6}"/>
              </a:ext>
            </a:extLst>
          </p:cNvPr>
          <p:cNvSpPr/>
          <p:nvPr/>
        </p:nvSpPr>
        <p:spPr>
          <a:xfrm>
            <a:off x="6221691" y="3186261"/>
            <a:ext cx="4194928" cy="772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was studying.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2181F-72F9-4BF8-90DB-AA3BE55A9152}"/>
              </a:ext>
            </a:extLst>
          </p:cNvPr>
          <p:cNvSpPr/>
          <p:nvPr/>
        </p:nvSpPr>
        <p:spPr>
          <a:xfrm>
            <a:off x="6259399" y="4675597"/>
            <a:ext cx="4194928" cy="839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was studying when my sister came into the room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51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62" y="-23470"/>
            <a:ext cx="11972616" cy="677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199A8-2DB9-4DFA-BFC7-62948546ACC3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7E1D7-B7F9-4557-AADF-5FC50975B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50" y="606244"/>
            <a:ext cx="10108676" cy="5752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0A3149-5D5B-45C2-994E-A01425CFECA5}"/>
              </a:ext>
            </a:extLst>
          </p:cNvPr>
          <p:cNvSpPr/>
          <p:nvPr/>
        </p:nvSpPr>
        <p:spPr>
          <a:xfrm>
            <a:off x="2425831" y="1902013"/>
            <a:ext cx="7396898" cy="1232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EA4E8-D4CB-45D7-B086-94C616565C14}"/>
              </a:ext>
            </a:extLst>
          </p:cNvPr>
          <p:cNvSpPr/>
          <p:nvPr/>
        </p:nvSpPr>
        <p:spPr>
          <a:xfrm>
            <a:off x="2454112" y="3363904"/>
            <a:ext cx="7396898" cy="1224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A3B9AB-6594-4721-B1CE-B62D4EDDECA6}"/>
              </a:ext>
            </a:extLst>
          </p:cNvPr>
          <p:cNvSpPr/>
          <p:nvPr/>
        </p:nvSpPr>
        <p:spPr>
          <a:xfrm>
            <a:off x="2454112" y="4818037"/>
            <a:ext cx="7462886" cy="1224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10BD-59FF-4578-9ACE-84CC90196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4" y="28279"/>
            <a:ext cx="11972616" cy="6774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8047F-DBCF-4D00-B869-7F9A1C908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03" y="554495"/>
            <a:ext cx="8151619" cy="307047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7EE32-A36A-439E-8A8D-534987C8BCF2}"/>
              </a:ext>
            </a:extLst>
          </p:cNvPr>
          <p:cNvSpPr txBox="1"/>
          <p:nvPr/>
        </p:nvSpPr>
        <p:spPr>
          <a:xfrm>
            <a:off x="0" y="106721"/>
            <a:ext cx="3780148" cy="369332"/>
          </a:xfrm>
          <a:prstGeom prst="rect">
            <a:avLst/>
          </a:prstGeom>
          <a:solidFill>
            <a:srgbClr val="D0916A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Wednesday       13/10/1444 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1C8A5-EDB2-4D82-AA9F-58C936FAB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78"/>
          <a:stretch/>
        </p:blipFill>
        <p:spPr>
          <a:xfrm>
            <a:off x="2083323" y="3705966"/>
            <a:ext cx="9532357" cy="304147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C8D6D-CCB6-4514-9949-E8AEEAA7C999}"/>
              </a:ext>
            </a:extLst>
          </p:cNvPr>
          <p:cNvSpPr txBox="1"/>
          <p:nvPr/>
        </p:nvSpPr>
        <p:spPr>
          <a:xfrm>
            <a:off x="10843967" y="6398384"/>
            <a:ext cx="137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Pg. 132</a:t>
            </a:r>
          </a:p>
        </p:txBody>
      </p:sp>
    </p:spTree>
    <p:extLst>
      <p:ext uri="{BB962C8B-B14F-4D97-AF65-F5344CB8AC3E}">
        <p14:creationId xmlns:p14="http://schemas.microsoft.com/office/powerpoint/2010/main" val="22387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760</Words>
  <Application>Microsoft Office PowerPoint</Application>
  <PresentationFormat>Widescreen</PresentationFormat>
  <Paragraphs>212</Paragraphs>
  <Slides>32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مشاعل بنت خالد بن النمري</dc:creator>
  <cp:lastModifiedBy>مشاعل بنت خالد بن النمري</cp:lastModifiedBy>
  <cp:revision>74</cp:revision>
  <dcterms:created xsi:type="dcterms:W3CDTF">2023-05-01T04:49:57Z</dcterms:created>
  <dcterms:modified xsi:type="dcterms:W3CDTF">2023-05-09T05:19:56Z</dcterms:modified>
</cp:coreProperties>
</file>