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81" r:id="rId4"/>
    <p:sldId id="284" r:id="rId5"/>
    <p:sldId id="269" r:id="rId6"/>
    <p:sldId id="287" r:id="rId7"/>
    <p:sldId id="276" r:id="rId8"/>
    <p:sldId id="288" r:id="rId9"/>
    <p:sldId id="289" r:id="rId10"/>
    <p:sldId id="280" r:id="rId11"/>
    <p:sldId id="290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2EEF4"/>
    <a:srgbClr val="FFE4B3"/>
    <a:srgbClr val="3B3838"/>
    <a:srgbClr val="FFA605"/>
    <a:srgbClr val="AFABAB"/>
    <a:srgbClr val="DAD8D8"/>
    <a:srgbClr val="70E4F0"/>
    <a:srgbClr val="17CEE2"/>
    <a:srgbClr val="C8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microsoft.com/office/2007/relationships/hdphoto" Target="../media/hdphoto4.wdp"/><Relationship Id="rId3" Type="http://schemas.openxmlformats.org/officeDocument/2006/relationships/image" Target="../media/image26.emf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8.emf"/><Relationship Id="rId4" Type="http://schemas.openxmlformats.org/officeDocument/2006/relationships/image" Target="../media/image1.png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0.emf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image" Target="../media/image13.emf"/><Relationship Id="rId4" Type="http://schemas.openxmlformats.org/officeDocument/2006/relationships/image" Target="../media/image1.png"/><Relationship Id="rId9" Type="http://schemas.openxmlformats.org/officeDocument/2006/relationships/image" Target="../media/image12.emf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5.emf"/><Relationship Id="rId7" Type="http://schemas.microsoft.com/office/2007/relationships/hdphoto" Target="../media/hdphoto2.wdp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0.emf"/><Relationship Id="rId7" Type="http://schemas.microsoft.com/office/2007/relationships/hdphoto" Target="../media/hdphoto2.wdp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microsoft.com/office/2007/relationships/hdphoto" Target="../media/hdphoto1.wdp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25.jpe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4232367" y="2466593"/>
            <a:ext cx="3818914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03173" y="846820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105287" y="2588919"/>
            <a:ext cx="3774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أقـارن بين الكـسـور وأرتـبها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9" y="3535993"/>
            <a:ext cx="2333007" cy="30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53" y="1015611"/>
            <a:ext cx="5409155" cy="88214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931" y="2139861"/>
            <a:ext cx="10010401" cy="776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5731" y="4297207"/>
            <a:ext cx="9210601" cy="14162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84" b="65478"/>
          <a:stretch/>
        </p:blipFill>
        <p:spPr>
          <a:xfrm>
            <a:off x="1657896" y="5262032"/>
            <a:ext cx="2181885" cy="1249626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3389050" y="5920132"/>
            <a:ext cx="68239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، لأن حجم قطعتي البسكويت مختلفة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032720" y="3286274"/>
            <a:ext cx="4778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أنتظر إجاباتكم يا أصدقائي الرائعين </a:t>
            </a:r>
            <a:endParaRPr lang="ar-SA" sz="28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67" b="92533" l="733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5" t="8054" r="9324" b="9583"/>
          <a:stretch/>
        </p:blipFill>
        <p:spPr>
          <a:xfrm>
            <a:off x="4065737" y="3005359"/>
            <a:ext cx="1081028" cy="10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ص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540" t="1559"/>
          <a:stretch/>
        </p:blipFill>
        <p:spPr>
          <a:xfrm>
            <a:off x="1485989" y="1626110"/>
            <a:ext cx="9049599" cy="458926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11" y="2356910"/>
            <a:ext cx="1876997" cy="3635829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8915431" y="5194310"/>
            <a:ext cx="842481" cy="6143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3990734" y="3452365"/>
            <a:ext cx="1565335" cy="6143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5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9697" b="8317"/>
          <a:stretch/>
        </p:blipFill>
        <p:spPr>
          <a:xfrm>
            <a:off x="8517198" y="3676440"/>
            <a:ext cx="2461696" cy="275130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b="41259"/>
          <a:stretch/>
        </p:blipFill>
        <p:spPr>
          <a:xfrm>
            <a:off x="1827754" y="2272431"/>
            <a:ext cx="3890948" cy="2342809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/>
              <p:cNvSpPr txBox="1"/>
              <p:nvPr/>
            </p:nvSpPr>
            <p:spPr>
              <a:xfrm>
                <a:off x="4916206" y="2081928"/>
                <a:ext cx="5345355" cy="14414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تقرأ فاطمة وعائشة الكتاب نفسه ، فإذا قرأت فاطمة </a:t>
                </a:r>
              </a:p>
              <a:p>
                <a:pPr algn="ctr"/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SA" sz="2400" b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  <m:r>
                      <a:rPr lang="ku-Arab-IQ" sz="2400" b="1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u-Arab-IQ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الكتاب ، بينما قرأت عائشة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الكتاب ، </a:t>
                </a:r>
                <a:r>
                  <a:rPr lang="ar-SA" sz="2400" b="1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فأيتهما</a:t>
                </a:r>
                <a:r>
                  <a:rPr lang="ar-SA" sz="24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قرأت أكثر ؟</a:t>
                </a:r>
                <a:endParaRPr lang="ar-SA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206" y="2081928"/>
                <a:ext cx="5345355" cy="1441420"/>
              </a:xfrm>
              <a:prstGeom prst="rect">
                <a:avLst/>
              </a:prstGeom>
              <a:blipFill>
                <a:blip r:embed="rId9"/>
                <a:stretch>
                  <a:fillRect l="-1710" t="-2966" r="-456" b="-93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أسـتعـد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279503" y="5330302"/>
            <a:ext cx="523769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أقارن بين كسرين مستعملًا نماذج الكسور ، أو أرسم صورة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8203173" y="846820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11" y="3238505"/>
            <a:ext cx="1856585" cy="2703539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6353317" y="3644516"/>
                <a:ext cx="3475611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ألاحظ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أكبر من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317" y="3644516"/>
                <a:ext cx="3475611" cy="702756"/>
              </a:xfrm>
              <a:prstGeom prst="rect">
                <a:avLst/>
              </a:prstGeom>
              <a:blipFill>
                <a:blip r:embed="rId8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مربع نص 41"/>
          <p:cNvSpPr txBox="1"/>
          <p:nvPr/>
        </p:nvSpPr>
        <p:spPr>
          <a:xfrm>
            <a:off x="5900951" y="6164161"/>
            <a:ext cx="39816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فاطمة قرأت أكثر من عائشة 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8203173" y="846820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b="82547"/>
          <a:stretch/>
        </p:blipFill>
        <p:spPr>
          <a:xfrm>
            <a:off x="4912149" y="1410387"/>
            <a:ext cx="5557162" cy="609450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t="20206" b="44339"/>
          <a:stretch/>
        </p:blipFill>
        <p:spPr>
          <a:xfrm>
            <a:off x="2735665" y="2101732"/>
            <a:ext cx="7733646" cy="13062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/>
          <a:srcRect b="49467"/>
          <a:stretch/>
        </p:blipFill>
        <p:spPr>
          <a:xfrm>
            <a:off x="1935557" y="3624361"/>
            <a:ext cx="3965394" cy="75576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0"/>
          <a:srcRect t="49796" b="-2783"/>
          <a:stretch/>
        </p:blipFill>
        <p:spPr>
          <a:xfrm>
            <a:off x="1935557" y="4507364"/>
            <a:ext cx="3965394" cy="792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6479506" y="4438212"/>
                <a:ext cx="3278406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C00000"/>
                    </a:solidFill>
                  </a:rPr>
                  <a:t>وأكتب :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06" y="4438212"/>
                <a:ext cx="3278406" cy="702756"/>
              </a:xfrm>
              <a:prstGeom prst="rect">
                <a:avLst/>
              </a:prstGeom>
              <a:blipFill>
                <a:blip r:embed="rId11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6164478" y="5239288"/>
                <a:ext cx="3278406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78" y="5239288"/>
                <a:ext cx="3278406" cy="702756"/>
              </a:xfrm>
              <a:prstGeom prst="rect">
                <a:avLst/>
              </a:prstGeom>
              <a:blipFill>
                <a:blip r:embed="rId12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19893" b="28880"/>
          <a:stretch/>
        </p:blipFill>
        <p:spPr>
          <a:xfrm>
            <a:off x="2997944" y="1958665"/>
            <a:ext cx="7411639" cy="18549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870" b="82579"/>
          <a:stretch/>
        </p:blipFill>
        <p:spPr>
          <a:xfrm>
            <a:off x="4836099" y="1334524"/>
            <a:ext cx="5625738" cy="599312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695387" y="4028611"/>
            <a:ext cx="43352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أرسم صورة لأقارن بين الكسور الثلاثة :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203173" y="846820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3592" y="2765753"/>
            <a:ext cx="1852611" cy="163451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/>
          <a:srcRect l="67153"/>
          <a:stretch/>
        </p:blipFill>
        <p:spPr>
          <a:xfrm>
            <a:off x="4235190" y="3681446"/>
            <a:ext cx="1305520" cy="1298390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/>
          <a:srcRect l="33451" r="33682"/>
          <a:stretch/>
        </p:blipFill>
        <p:spPr>
          <a:xfrm>
            <a:off x="2774227" y="3681446"/>
            <a:ext cx="1306286" cy="1298390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0"/>
          <a:srcRect l="1022" r="67427"/>
          <a:stretch/>
        </p:blipFill>
        <p:spPr>
          <a:xfrm>
            <a:off x="1457412" y="3681446"/>
            <a:ext cx="1254035" cy="1298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مربع نص 40"/>
              <p:cNvSpPr txBox="1"/>
              <p:nvPr/>
            </p:nvSpPr>
            <p:spPr>
              <a:xfrm>
                <a:off x="4593762" y="5156426"/>
                <a:ext cx="588376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1" name="مربع نص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62" y="5156426"/>
                <a:ext cx="588376" cy="7034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3133182" y="5184639"/>
                <a:ext cx="588376" cy="675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82" y="5184639"/>
                <a:ext cx="588376" cy="6752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/>
              <p:cNvSpPr txBox="1"/>
              <p:nvPr/>
            </p:nvSpPr>
            <p:spPr>
              <a:xfrm>
                <a:off x="1790241" y="5196241"/>
                <a:ext cx="588376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 xmlns="">
          <p:sp>
            <p:nvSpPr>
              <p:cNvPr id="44" name="مربع نص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241" y="5196241"/>
                <a:ext cx="588376" cy="7034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6615119" y="4705298"/>
                <a:ext cx="3140457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ألاحظ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&lt;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&lt;</a:t>
                </a:r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119" y="4705298"/>
                <a:ext cx="3140457" cy="702756"/>
              </a:xfrm>
              <a:prstGeom prst="rect">
                <a:avLst/>
              </a:prstGeom>
              <a:blipFill>
                <a:blip r:embed="rId14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/>
              <p:cNvSpPr txBox="1"/>
              <p:nvPr/>
            </p:nvSpPr>
            <p:spPr>
              <a:xfrm>
                <a:off x="5150727" y="5623076"/>
                <a:ext cx="6069243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C00000"/>
                    </a:solidFill>
                  </a:rPr>
                  <a:t>إذن الترتيب التصاعدي للكسور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ar-SA" sz="2400" b="1" dirty="0">
                    <a:solidFill>
                      <a:srgbClr val="C00000"/>
                    </a:solidFill>
                  </a:rPr>
                  <a:t>،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،</a:t>
                </a:r>
                <a:r>
                  <a:rPr lang="ku-Arab-IQ" sz="24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٥</m:t>
                        </m:r>
                      </m:num>
                      <m:den>
                        <m:r>
                          <a:rPr lang="ku-Arab-IQ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endParaRPr lang="ar-S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مربع نص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27" y="5623076"/>
                <a:ext cx="6069243" cy="702756"/>
              </a:xfrm>
              <a:prstGeom prst="rect">
                <a:avLst/>
              </a:prstGeom>
              <a:blipFill>
                <a:blip r:embed="rId15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4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28" y="2383227"/>
            <a:ext cx="4231200" cy="26125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72" y="2629801"/>
            <a:ext cx="4437601" cy="2308600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6035040" y="1496999"/>
            <a:ext cx="32015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أقارن مستعملًا ( &gt; أو &lt; أو =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962284" y="4282189"/>
            <a:ext cx="4093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3371698" y="4262697"/>
            <a:ext cx="4093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203173" y="846820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83" y="4086564"/>
            <a:ext cx="2077339" cy="25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82" y="5118600"/>
            <a:ext cx="6535951" cy="904049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650" y="1980616"/>
            <a:ext cx="7920601" cy="782467"/>
          </a:xfrm>
          <a:prstGeom prst="rect">
            <a:avLst/>
          </a:prstGeom>
        </p:spPr>
      </p:pic>
      <p:sp>
        <p:nvSpPr>
          <p:cNvPr id="31" name="مستطيل 30"/>
          <p:cNvSpPr/>
          <p:nvPr/>
        </p:nvSpPr>
        <p:spPr>
          <a:xfrm>
            <a:off x="1888714" y="3522103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3407061" y="3522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4554318" y="3528876"/>
            <a:ext cx="396882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7" name="رابط مستقيم 36"/>
          <p:cNvCxnSpPr/>
          <p:nvPr/>
        </p:nvCxnSpPr>
        <p:spPr>
          <a:xfrm>
            <a:off x="4178728" y="353494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2636352" y="352887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4561903" y="352887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3796847" y="3522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3028039" y="352887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2260662" y="352210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4177770" y="3533012"/>
            <a:ext cx="396882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1895500" y="4207870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مستقيم 56"/>
          <p:cNvCxnSpPr/>
          <p:nvPr/>
        </p:nvCxnSpPr>
        <p:spPr>
          <a:xfrm>
            <a:off x="3413847" y="420787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4194538" y="4216864"/>
            <a:ext cx="747639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0" name="رابط مستقيم 59"/>
          <p:cNvCxnSpPr/>
          <p:nvPr/>
        </p:nvCxnSpPr>
        <p:spPr>
          <a:xfrm>
            <a:off x="4185514" y="422071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>
            <a:off x="2643138" y="421464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ستطيل 61"/>
          <p:cNvSpPr/>
          <p:nvPr/>
        </p:nvSpPr>
        <p:spPr>
          <a:xfrm>
            <a:off x="3433427" y="4225858"/>
            <a:ext cx="747639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/>
          <p:cNvSpPr/>
          <p:nvPr/>
        </p:nvSpPr>
        <p:spPr>
          <a:xfrm>
            <a:off x="2655466" y="4223637"/>
            <a:ext cx="747639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/>
          <p:cNvSpPr/>
          <p:nvPr/>
        </p:nvSpPr>
        <p:spPr>
          <a:xfrm>
            <a:off x="1878732" y="2829926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5" name="رابط مستقيم 64"/>
          <p:cNvCxnSpPr/>
          <p:nvPr/>
        </p:nvCxnSpPr>
        <p:spPr>
          <a:xfrm>
            <a:off x="3397079" y="282992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/>
          <p:cNvSpPr/>
          <p:nvPr/>
        </p:nvSpPr>
        <p:spPr>
          <a:xfrm>
            <a:off x="3413848" y="2838920"/>
            <a:ext cx="1511562" cy="573200"/>
          </a:xfrm>
          <a:prstGeom prst="rect">
            <a:avLst/>
          </a:prstGeom>
          <a:solidFill>
            <a:srgbClr val="FF66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مربع نص 71"/>
              <p:cNvSpPr txBox="1"/>
              <p:nvPr/>
            </p:nvSpPr>
            <p:spPr>
              <a:xfrm>
                <a:off x="6876376" y="2874213"/>
                <a:ext cx="3140457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ألاحظ أن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&lt;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&lt;</a:t>
                </a:r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مربع نص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376" y="2874213"/>
                <a:ext cx="3140457" cy="702756"/>
              </a:xfrm>
              <a:prstGeom prst="rect">
                <a:avLst/>
              </a:prstGeom>
              <a:blipFill>
                <a:blip r:embed="rId9"/>
                <a:stretch>
                  <a:fillRect b="-603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مربع نص 72"/>
              <p:cNvSpPr txBox="1"/>
              <p:nvPr/>
            </p:nvSpPr>
            <p:spPr>
              <a:xfrm>
                <a:off x="5111790" y="3815476"/>
                <a:ext cx="6069243" cy="702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rgbClr val="C00000"/>
                    </a:solidFill>
                  </a:rPr>
                  <a:t>إذن الترتيب التصاعدي للكسور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ar-SA" sz="2400" b="1" dirty="0">
                    <a:solidFill>
                      <a:srgbClr val="C00000"/>
                    </a:solidFill>
                  </a:rPr>
                  <a:t>،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ar-SA" sz="2400" b="1" dirty="0" smtClean="0">
                    <a:solidFill>
                      <a:srgbClr val="C00000"/>
                    </a:solidFill>
                  </a:rPr>
                  <a:t> ،</a:t>
                </a:r>
                <a:r>
                  <a:rPr lang="ku-Arab-IQ" sz="24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مربع نص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90" y="3815476"/>
                <a:ext cx="6069243" cy="702756"/>
              </a:xfrm>
              <a:prstGeom prst="rect">
                <a:avLst/>
              </a:prstGeom>
              <a:blipFill>
                <a:blip r:embed="rId10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مربع نص 73"/>
          <p:cNvSpPr txBox="1"/>
          <p:nvPr/>
        </p:nvSpPr>
        <p:spPr>
          <a:xfrm>
            <a:off x="4376211" y="6040067"/>
            <a:ext cx="43352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 طريق استعمال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44" grpId="0" animBg="1"/>
      <p:bldP spid="50" grpId="0" animBg="1"/>
      <p:bldP spid="59" grpId="0" animBg="1"/>
      <p:bldP spid="62" grpId="0" animBg="1"/>
      <p:bldP spid="63" grpId="0" animBg="1"/>
      <p:bldP spid="64" grpId="0" animBg="1"/>
      <p:bldP spid="67" grpId="0" animBg="1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49" y="2542678"/>
            <a:ext cx="5358294" cy="21299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00" y="2542678"/>
            <a:ext cx="5670566" cy="2313465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836881" y="4164294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884688" y="4068370"/>
            <a:ext cx="4093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591639" y="1437550"/>
            <a:ext cx="32015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أقارن مستعملًا ( &gt; أو &lt; أو =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11" y="4491518"/>
            <a:ext cx="2058467" cy="2139285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640183" y="1437550"/>
            <a:ext cx="4153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أستعمل نماذج الكسور لأرتب ما يأتي تصاعديًا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68513"/>
          <a:stretch/>
        </p:blipFill>
        <p:spPr>
          <a:xfrm>
            <a:off x="9663539" y="2145045"/>
            <a:ext cx="2185851" cy="844675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7"/>
          <a:srcRect l="1221" r="67041"/>
          <a:stretch/>
        </p:blipFill>
        <p:spPr>
          <a:xfrm>
            <a:off x="5372214" y="2142862"/>
            <a:ext cx="2203269" cy="8446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282" y="2142862"/>
            <a:ext cx="2292511" cy="844675"/>
          </a:xfrm>
          <a:prstGeom prst="rect">
            <a:avLst/>
          </a:prstGeom>
        </p:spPr>
      </p:pic>
      <p:sp>
        <p:nvSpPr>
          <p:cNvPr id="76" name="مستطيل 75"/>
          <p:cNvSpPr/>
          <p:nvPr/>
        </p:nvSpPr>
        <p:spPr>
          <a:xfrm>
            <a:off x="8786904" y="3090521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7" name="رابط مستقيم 76"/>
          <p:cNvCxnSpPr/>
          <p:nvPr/>
        </p:nvCxnSpPr>
        <p:spPr>
          <a:xfrm>
            <a:off x="10305251" y="30905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11452508" y="3106003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9" name="رابط مستقيم 78"/>
          <p:cNvCxnSpPr/>
          <p:nvPr/>
        </p:nvCxnSpPr>
        <p:spPr>
          <a:xfrm>
            <a:off x="11076918" y="310336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>
            <a:off x="9534542" y="30972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>
            <a:off x="11460093" y="30972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>
            <a:off x="10695037" y="30905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>
            <a:off x="9926229" y="30972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>
            <a:off x="9158852" y="309052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ستطيل 88"/>
          <p:cNvSpPr/>
          <p:nvPr/>
        </p:nvSpPr>
        <p:spPr>
          <a:xfrm>
            <a:off x="11075960" y="3106003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ستطيل 89"/>
          <p:cNvSpPr/>
          <p:nvPr/>
        </p:nvSpPr>
        <p:spPr>
          <a:xfrm>
            <a:off x="8786904" y="3767159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1" name="رابط مستقيم 90"/>
          <p:cNvCxnSpPr/>
          <p:nvPr/>
        </p:nvCxnSpPr>
        <p:spPr>
          <a:xfrm>
            <a:off x="10305251" y="376715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ستطيل 91"/>
          <p:cNvSpPr/>
          <p:nvPr/>
        </p:nvSpPr>
        <p:spPr>
          <a:xfrm>
            <a:off x="11452508" y="3773932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3" name="رابط مستقيم 92"/>
          <p:cNvCxnSpPr/>
          <p:nvPr/>
        </p:nvCxnSpPr>
        <p:spPr>
          <a:xfrm>
            <a:off x="11076918" y="378000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9534542" y="377393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>
            <a:off x="11460093" y="377393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>
            <a:off x="10695037" y="376715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>
            <a:off x="9926229" y="377393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/>
          <p:cNvCxnSpPr/>
          <p:nvPr/>
        </p:nvCxnSpPr>
        <p:spPr>
          <a:xfrm>
            <a:off x="9158852" y="3767159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ستطيل 98"/>
          <p:cNvSpPr/>
          <p:nvPr/>
        </p:nvSpPr>
        <p:spPr>
          <a:xfrm>
            <a:off x="11075960" y="3778068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مستطيل 99"/>
          <p:cNvSpPr/>
          <p:nvPr/>
        </p:nvSpPr>
        <p:spPr>
          <a:xfrm>
            <a:off x="8786904" y="4430952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1" name="رابط مستقيم 100"/>
          <p:cNvCxnSpPr/>
          <p:nvPr/>
        </p:nvCxnSpPr>
        <p:spPr>
          <a:xfrm>
            <a:off x="10305251" y="443095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/>
          <p:cNvSpPr/>
          <p:nvPr/>
        </p:nvSpPr>
        <p:spPr>
          <a:xfrm>
            <a:off x="11452508" y="4446434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3" name="رابط مستقيم 102"/>
          <p:cNvCxnSpPr/>
          <p:nvPr/>
        </p:nvCxnSpPr>
        <p:spPr>
          <a:xfrm>
            <a:off x="11076918" y="444379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>
            <a:off x="9534542" y="443772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>
            <a:off x="11460093" y="443772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>
            <a:off x="10695037" y="443095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>
            <a:off x="9926229" y="443772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>
            <a:off x="9158852" y="443095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مستطيل 108"/>
          <p:cNvSpPr/>
          <p:nvPr/>
        </p:nvSpPr>
        <p:spPr>
          <a:xfrm>
            <a:off x="10683421" y="3773932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مستطيل 109"/>
          <p:cNvSpPr/>
          <p:nvPr/>
        </p:nvSpPr>
        <p:spPr>
          <a:xfrm>
            <a:off x="10688426" y="3106222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مستطيل 110"/>
          <p:cNvSpPr/>
          <p:nvPr/>
        </p:nvSpPr>
        <p:spPr>
          <a:xfrm>
            <a:off x="10312647" y="3106288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مستطيل 111"/>
          <p:cNvSpPr/>
          <p:nvPr/>
        </p:nvSpPr>
        <p:spPr>
          <a:xfrm>
            <a:off x="10297292" y="3783211"/>
            <a:ext cx="39688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مستطيل 112"/>
          <p:cNvSpPr/>
          <p:nvPr/>
        </p:nvSpPr>
        <p:spPr>
          <a:xfrm>
            <a:off x="9919062" y="3777940"/>
            <a:ext cx="374629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مستطيل 113"/>
          <p:cNvSpPr/>
          <p:nvPr/>
        </p:nvSpPr>
        <p:spPr>
          <a:xfrm>
            <a:off x="9529277" y="3783211"/>
            <a:ext cx="388922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ستطيل 114"/>
          <p:cNvSpPr/>
          <p:nvPr/>
        </p:nvSpPr>
        <p:spPr>
          <a:xfrm>
            <a:off x="9168758" y="3773932"/>
            <a:ext cx="366147" cy="573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مربع نص 115"/>
              <p:cNvSpPr txBox="1"/>
              <p:nvPr/>
            </p:nvSpPr>
            <p:spPr>
              <a:xfrm>
                <a:off x="8530916" y="5245189"/>
                <a:ext cx="3421395" cy="10085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إذن الترتيب التصاعدي للكسور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ar-SA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،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،</a:t>
                </a:r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٧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٨</m:t>
                        </m:r>
                      </m:den>
                    </m:f>
                  </m:oMath>
                </a14:m>
                <a:endParaRPr lang="ar-S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6" name="مربع نص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916" y="5245189"/>
                <a:ext cx="3421395" cy="1008546"/>
              </a:xfrm>
              <a:prstGeom prst="rect">
                <a:avLst/>
              </a:prstGeom>
              <a:blipFill>
                <a:blip r:embed="rId9"/>
                <a:stretch>
                  <a:fillRect l="-1779" t="-2410" b="-361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مستطيل 141"/>
          <p:cNvSpPr/>
          <p:nvPr/>
        </p:nvSpPr>
        <p:spPr>
          <a:xfrm>
            <a:off x="4413918" y="3088015"/>
            <a:ext cx="341122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3" name="رابط مستقيم 142"/>
          <p:cNvCxnSpPr/>
          <p:nvPr/>
        </p:nvCxnSpPr>
        <p:spPr>
          <a:xfrm>
            <a:off x="6672475" y="30960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مستطيل 143"/>
          <p:cNvSpPr/>
          <p:nvPr/>
        </p:nvSpPr>
        <p:spPr>
          <a:xfrm>
            <a:off x="6970513" y="3093252"/>
            <a:ext cx="269542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5" name="رابط مستقيم 144"/>
          <p:cNvCxnSpPr/>
          <p:nvPr/>
        </p:nvCxnSpPr>
        <p:spPr>
          <a:xfrm>
            <a:off x="7248656" y="310086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رابط مستقيم 145"/>
          <p:cNvCxnSpPr/>
          <p:nvPr/>
        </p:nvCxnSpPr>
        <p:spPr>
          <a:xfrm>
            <a:off x="6105457" y="30960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مستطيل 146"/>
          <p:cNvSpPr/>
          <p:nvPr/>
        </p:nvSpPr>
        <p:spPr>
          <a:xfrm>
            <a:off x="7259914" y="3093658"/>
            <a:ext cx="287707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8" name="رابط مستقيم 147"/>
          <p:cNvCxnSpPr/>
          <p:nvPr/>
        </p:nvCxnSpPr>
        <p:spPr>
          <a:xfrm>
            <a:off x="7537476" y="30983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رابط مستقيم 148"/>
          <p:cNvCxnSpPr/>
          <p:nvPr/>
        </p:nvCxnSpPr>
        <p:spPr>
          <a:xfrm>
            <a:off x="6956675" y="30960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رابط مستقيم 149"/>
          <p:cNvCxnSpPr/>
          <p:nvPr/>
        </p:nvCxnSpPr>
        <p:spPr>
          <a:xfrm>
            <a:off x="6387955" y="30983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رابط مستقيم 150"/>
          <p:cNvCxnSpPr/>
          <p:nvPr/>
        </p:nvCxnSpPr>
        <p:spPr>
          <a:xfrm>
            <a:off x="5541042" y="308801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مستطيل 151"/>
          <p:cNvSpPr/>
          <p:nvPr/>
        </p:nvSpPr>
        <p:spPr>
          <a:xfrm>
            <a:off x="6651038" y="3096153"/>
            <a:ext cx="299420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3" name="مستطيل 152"/>
          <p:cNvSpPr/>
          <p:nvPr/>
        </p:nvSpPr>
        <p:spPr>
          <a:xfrm>
            <a:off x="6379354" y="3100860"/>
            <a:ext cx="27168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4" name="مستطيل 153"/>
          <p:cNvSpPr/>
          <p:nvPr/>
        </p:nvSpPr>
        <p:spPr>
          <a:xfrm>
            <a:off x="7552819" y="3089807"/>
            <a:ext cx="26291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5" name="رابط مستقيم 154"/>
          <p:cNvCxnSpPr/>
          <p:nvPr/>
        </p:nvCxnSpPr>
        <p:spPr>
          <a:xfrm>
            <a:off x="5251641" y="309609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رابط مستقيم 155"/>
          <p:cNvCxnSpPr/>
          <p:nvPr/>
        </p:nvCxnSpPr>
        <p:spPr>
          <a:xfrm>
            <a:off x="5826000" y="3098338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56"/>
          <p:cNvCxnSpPr/>
          <p:nvPr/>
        </p:nvCxnSpPr>
        <p:spPr>
          <a:xfrm>
            <a:off x="4992561" y="307526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مستقيم 157"/>
          <p:cNvCxnSpPr/>
          <p:nvPr/>
        </p:nvCxnSpPr>
        <p:spPr>
          <a:xfrm>
            <a:off x="4703001" y="309186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مستطيل 158"/>
          <p:cNvSpPr/>
          <p:nvPr/>
        </p:nvSpPr>
        <p:spPr>
          <a:xfrm>
            <a:off x="6119286" y="3097009"/>
            <a:ext cx="262913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0" name="مستطيل 159"/>
          <p:cNvSpPr/>
          <p:nvPr/>
        </p:nvSpPr>
        <p:spPr>
          <a:xfrm>
            <a:off x="4418555" y="3786683"/>
            <a:ext cx="341122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1" name="رابط مستقيم 160"/>
          <p:cNvCxnSpPr/>
          <p:nvPr/>
        </p:nvCxnSpPr>
        <p:spPr>
          <a:xfrm>
            <a:off x="6677112" y="379476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رابط مستقيم 168"/>
          <p:cNvCxnSpPr/>
          <p:nvPr/>
        </p:nvCxnSpPr>
        <p:spPr>
          <a:xfrm>
            <a:off x="5545679" y="378668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مستطيل 171"/>
          <p:cNvSpPr/>
          <p:nvPr/>
        </p:nvSpPr>
        <p:spPr>
          <a:xfrm>
            <a:off x="6696368" y="3788475"/>
            <a:ext cx="1124001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8" name="مستطيل 177"/>
          <p:cNvSpPr/>
          <p:nvPr/>
        </p:nvSpPr>
        <p:spPr>
          <a:xfrm>
            <a:off x="4420757" y="4472506"/>
            <a:ext cx="341122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9" name="رابط مستقيم 178"/>
          <p:cNvCxnSpPr/>
          <p:nvPr/>
        </p:nvCxnSpPr>
        <p:spPr>
          <a:xfrm>
            <a:off x="6679314" y="448058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رابط مستقيم 179"/>
          <p:cNvCxnSpPr/>
          <p:nvPr/>
        </p:nvCxnSpPr>
        <p:spPr>
          <a:xfrm>
            <a:off x="5547881" y="4472506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مستطيل 180"/>
          <p:cNvSpPr/>
          <p:nvPr/>
        </p:nvSpPr>
        <p:spPr>
          <a:xfrm>
            <a:off x="6698570" y="4474298"/>
            <a:ext cx="1124001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2" name="مستطيل 181"/>
          <p:cNvSpPr/>
          <p:nvPr/>
        </p:nvSpPr>
        <p:spPr>
          <a:xfrm>
            <a:off x="5558871" y="4484384"/>
            <a:ext cx="1124001" cy="5732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مربع نص 182"/>
              <p:cNvSpPr txBox="1"/>
              <p:nvPr/>
            </p:nvSpPr>
            <p:spPr>
              <a:xfrm>
                <a:off x="947389" y="5323934"/>
                <a:ext cx="3405908" cy="10125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إذن الترتيب التصاعدي للكسور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ar-SA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،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،</a:t>
                </a:r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3" name="مربع نص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89" y="5323934"/>
                <a:ext cx="3405908" cy="1012521"/>
              </a:xfrm>
              <a:prstGeom prst="rect">
                <a:avLst/>
              </a:prstGeom>
              <a:blipFill>
                <a:blip r:embed="rId10"/>
                <a:stretch>
                  <a:fillRect l="-1968" t="-2410" b="-42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مستطيل 183"/>
          <p:cNvSpPr/>
          <p:nvPr/>
        </p:nvSpPr>
        <p:spPr>
          <a:xfrm>
            <a:off x="950299" y="3074752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5" name="رابط مستقيم 184"/>
          <p:cNvCxnSpPr/>
          <p:nvPr/>
        </p:nvCxnSpPr>
        <p:spPr>
          <a:xfrm>
            <a:off x="2468646" y="307475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مستطيل 185"/>
          <p:cNvSpPr/>
          <p:nvPr/>
        </p:nvSpPr>
        <p:spPr>
          <a:xfrm>
            <a:off x="3249337" y="3083746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7" name="رابط مستقيم 186"/>
          <p:cNvCxnSpPr/>
          <p:nvPr/>
        </p:nvCxnSpPr>
        <p:spPr>
          <a:xfrm>
            <a:off x="3240313" y="308759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رابط مستقيم 187"/>
          <p:cNvCxnSpPr/>
          <p:nvPr/>
        </p:nvCxnSpPr>
        <p:spPr>
          <a:xfrm>
            <a:off x="1697937" y="3081525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مستطيل 193"/>
          <p:cNvSpPr/>
          <p:nvPr/>
        </p:nvSpPr>
        <p:spPr>
          <a:xfrm>
            <a:off x="2482127" y="3083746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5" name="مستطيل 194"/>
          <p:cNvSpPr/>
          <p:nvPr/>
        </p:nvSpPr>
        <p:spPr>
          <a:xfrm>
            <a:off x="1714374" y="3083746"/>
            <a:ext cx="747639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6" name="مستطيل 195"/>
          <p:cNvSpPr/>
          <p:nvPr/>
        </p:nvSpPr>
        <p:spPr>
          <a:xfrm>
            <a:off x="950299" y="3753614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7" name="رابط مستقيم 196"/>
          <p:cNvCxnSpPr/>
          <p:nvPr/>
        </p:nvCxnSpPr>
        <p:spPr>
          <a:xfrm>
            <a:off x="2468646" y="375361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مستطيل 197"/>
          <p:cNvSpPr/>
          <p:nvPr/>
        </p:nvSpPr>
        <p:spPr>
          <a:xfrm>
            <a:off x="2472249" y="3762608"/>
            <a:ext cx="1524728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3" name="مستطيل 202"/>
          <p:cNvSpPr/>
          <p:nvPr/>
        </p:nvSpPr>
        <p:spPr>
          <a:xfrm>
            <a:off x="947389" y="4437725"/>
            <a:ext cx="3055700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" name="مستطيل 204"/>
          <p:cNvSpPr/>
          <p:nvPr/>
        </p:nvSpPr>
        <p:spPr>
          <a:xfrm>
            <a:off x="2997109" y="4446434"/>
            <a:ext cx="998175" cy="5732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06" name="رابط مستقيم 205"/>
          <p:cNvCxnSpPr/>
          <p:nvPr/>
        </p:nvCxnSpPr>
        <p:spPr>
          <a:xfrm>
            <a:off x="2983403" y="4446434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رابط مستقيم 206"/>
          <p:cNvCxnSpPr/>
          <p:nvPr/>
        </p:nvCxnSpPr>
        <p:spPr>
          <a:xfrm>
            <a:off x="1960557" y="4452791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مربع نص 209"/>
              <p:cNvSpPr txBox="1"/>
              <p:nvPr/>
            </p:nvSpPr>
            <p:spPr>
              <a:xfrm>
                <a:off x="4463325" y="5323375"/>
                <a:ext cx="3445198" cy="10125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إذن الترتيب التصاعدي للكسور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ar-SA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،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ar-SA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١٢</m:t>
                        </m:r>
                      </m:den>
                    </m:f>
                  </m:oMath>
                </a14:m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،</a:t>
                </a:r>
                <a:r>
                  <a:rPr lang="ku-Arab-IQ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endParaRPr lang="ar-SA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0" name="مربع نص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25" y="5323375"/>
                <a:ext cx="3445198" cy="1012521"/>
              </a:xfrm>
              <a:prstGeom prst="rect">
                <a:avLst/>
              </a:prstGeom>
              <a:blipFill>
                <a:blip r:embed="rId11"/>
                <a:stretch>
                  <a:fillRect l="-1416" t="-2410" b="-42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0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89" grpId="0" animBg="1"/>
      <p:bldP spid="90" grpId="0" animBg="1"/>
      <p:bldP spid="92" grpId="0" animBg="1"/>
      <p:bldP spid="99" grpId="0" animBg="1"/>
      <p:bldP spid="100" grpId="0" animBg="1"/>
      <p:bldP spid="102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42" grpId="0" animBg="1"/>
      <p:bldP spid="144" grpId="0" animBg="1"/>
      <p:bldP spid="147" grpId="0" animBg="1"/>
      <p:bldP spid="152" grpId="0" animBg="1"/>
      <p:bldP spid="153" grpId="0" animBg="1"/>
      <p:bldP spid="154" grpId="0" animBg="1"/>
      <p:bldP spid="159" grpId="0" animBg="1"/>
      <p:bldP spid="160" grpId="0" animBg="1"/>
      <p:bldP spid="172" grpId="0" animBg="1"/>
      <p:bldP spid="178" grpId="0" animBg="1"/>
      <p:bldP spid="181" grpId="0" animBg="1"/>
      <p:bldP spid="182" grpId="0" animBg="1"/>
      <p:bldP spid="184" grpId="0" animBg="1"/>
      <p:bldP spid="186" grpId="0" animBg="1"/>
      <p:bldP spid="194" grpId="0" animBg="1"/>
      <p:bldP spid="195" grpId="0" animBg="1"/>
      <p:bldP spid="196" grpId="0" animBg="1"/>
      <p:bldP spid="198" grpId="0" animBg="1"/>
      <p:bldP spid="203" grpId="0" animBg="1"/>
      <p:bldP spid="2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١٤١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٥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8203173" y="843761"/>
            <a:ext cx="2736564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مقارنة الكسور وترتيبها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55" y="2090831"/>
            <a:ext cx="10722571" cy="1343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مربع نص 136"/>
              <p:cNvSpPr txBox="1"/>
              <p:nvPr/>
            </p:nvSpPr>
            <p:spPr>
              <a:xfrm>
                <a:off x="4620427" y="3532237"/>
                <a:ext cx="6823962" cy="802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الكسر الذي يمثل عدد الكرات الحمراء مع أحمد هو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7" name="مربع نص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27" y="3532237"/>
                <a:ext cx="6823962" cy="802336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مستطيل 137"/>
          <p:cNvSpPr/>
          <p:nvPr/>
        </p:nvSpPr>
        <p:spPr>
          <a:xfrm>
            <a:off x="1950320" y="3641197"/>
            <a:ext cx="2286711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9" name="رابط مستقيم 138"/>
          <p:cNvCxnSpPr/>
          <p:nvPr/>
        </p:nvCxnSpPr>
        <p:spPr>
          <a:xfrm>
            <a:off x="2699679" y="364119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مستطيل 139"/>
          <p:cNvSpPr/>
          <p:nvPr/>
        </p:nvSpPr>
        <p:spPr>
          <a:xfrm>
            <a:off x="3846936" y="3656207"/>
            <a:ext cx="396882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1" name="رابط مستقيم 140"/>
          <p:cNvCxnSpPr/>
          <p:nvPr/>
        </p:nvCxnSpPr>
        <p:spPr>
          <a:xfrm>
            <a:off x="3471346" y="3654042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رابط مستقيم 161"/>
          <p:cNvCxnSpPr/>
          <p:nvPr/>
        </p:nvCxnSpPr>
        <p:spPr>
          <a:xfrm>
            <a:off x="3854521" y="364797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رابط مستقيم 162"/>
          <p:cNvCxnSpPr/>
          <p:nvPr/>
        </p:nvCxnSpPr>
        <p:spPr>
          <a:xfrm>
            <a:off x="3089465" y="3641197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مستقيم 163"/>
          <p:cNvCxnSpPr/>
          <p:nvPr/>
        </p:nvCxnSpPr>
        <p:spPr>
          <a:xfrm>
            <a:off x="2320657" y="3647970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مستطيل 164"/>
          <p:cNvSpPr/>
          <p:nvPr/>
        </p:nvSpPr>
        <p:spPr>
          <a:xfrm>
            <a:off x="3478932" y="3655263"/>
            <a:ext cx="366404" cy="573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مربع نص 165"/>
              <p:cNvSpPr txBox="1"/>
              <p:nvPr/>
            </p:nvSpPr>
            <p:spPr>
              <a:xfrm>
                <a:off x="6479506" y="4404119"/>
                <a:ext cx="3278406" cy="802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وبما أن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r>
                  <a:rPr lang="ku-Arab-IQ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r>
                  <a:rPr lang="ku-Arab-IQ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ar-SA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6" name="مربع نص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06" y="4404119"/>
                <a:ext cx="3278406" cy="802336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مربع نص 166"/>
              <p:cNvSpPr txBox="1"/>
              <p:nvPr/>
            </p:nvSpPr>
            <p:spPr>
              <a:xfrm>
                <a:off x="5082084" y="5276001"/>
                <a:ext cx="5896810" cy="8023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C00000"/>
                    </a:solidFill>
                  </a:rPr>
                  <a:t>إذن عدد الكرات الحمراء لا تزيد عن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r>
                  <a:rPr lang="ar-SA" sz="2800" b="1" dirty="0" smtClean="0">
                    <a:solidFill>
                      <a:srgbClr val="C00000"/>
                    </a:solidFill>
                  </a:rPr>
                  <a:t> </a:t>
                </a:r>
                <a:endParaRPr lang="ar-SA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7" name="مربع نص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84" y="5276001"/>
                <a:ext cx="5896810" cy="802336"/>
              </a:xfrm>
              <a:prstGeom prst="rect">
                <a:avLst/>
              </a:prstGeom>
              <a:blipFill>
                <a:blip r:embed="rId10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14" y="4585040"/>
            <a:ext cx="1764613" cy="20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0" grpId="0" animBg="1"/>
      <p:bldP spid="165" grpId="0" animBg="1"/>
      <p:bldP spid="166" grpId="0"/>
      <p:bldP spid="16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306</Words>
  <Application>Microsoft Office PowerPoint</Application>
  <PresentationFormat>شاشة عريضة</PresentationFormat>
  <Paragraphs>94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262</cp:revision>
  <dcterms:created xsi:type="dcterms:W3CDTF">2022-12-02T21:48:32Z</dcterms:created>
  <dcterms:modified xsi:type="dcterms:W3CDTF">2023-05-17T15:50:40Z</dcterms:modified>
</cp:coreProperties>
</file>