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322" r:id="rId3"/>
    <p:sldId id="259" r:id="rId4"/>
    <p:sldId id="294" r:id="rId5"/>
    <p:sldId id="328" r:id="rId6"/>
    <p:sldId id="317" r:id="rId7"/>
    <p:sldId id="318" r:id="rId8"/>
    <p:sldId id="284" r:id="rId9"/>
    <p:sldId id="287" r:id="rId10"/>
    <p:sldId id="301" r:id="rId11"/>
    <p:sldId id="423" r:id="rId12"/>
    <p:sldId id="424" r:id="rId13"/>
    <p:sldId id="282" r:id="rId14"/>
    <p:sldId id="425" r:id="rId15"/>
    <p:sldId id="262" r:id="rId16"/>
    <p:sldId id="260" r:id="rId17"/>
    <p:sldId id="263" r:id="rId18"/>
    <p:sldId id="326" r:id="rId19"/>
    <p:sldId id="285" r:id="rId20"/>
    <p:sldId id="426" r:id="rId21"/>
    <p:sldId id="297" r:id="rId22"/>
  </p:sldIdLst>
  <p:sldSz cx="12192000" cy="6858000"/>
  <p:notesSz cx="6858000" cy="9144000"/>
  <p:embeddedFontLst>
    <p:embeddedFont>
      <p:font typeface="굴림체" panose="020B0609000101010101" pitchFamily="49" charset="-127"/>
      <p:regular r:id="rId25"/>
    </p:embeddedFont>
    <p:embeddedFont>
      <p:font typeface="맑은 고딕" panose="020B0503020000020004" pitchFamily="34" charset="-127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IBM Plex Serif" panose="02060503050406000203" pitchFamily="18" charset="0"/>
      <p:regular r:id="rId38"/>
      <p:bold r:id="rId39"/>
    </p:embeddedFont>
    <p:embeddedFont>
      <p:font typeface="Noto Sans" panose="020B0502040504020204" pitchFamily="34" charset="0"/>
      <p:regular r:id="rId40"/>
      <p:bold r:id="rId41"/>
      <p:italic r:id="rId42"/>
      <p:boldItalic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43F"/>
    <a:srgbClr val="222F64"/>
    <a:srgbClr val="DBAFB8"/>
    <a:srgbClr val="B35669"/>
    <a:srgbClr val="FDE7FC"/>
    <a:srgbClr val="592A34"/>
    <a:srgbClr val="944657"/>
    <a:srgbClr val="C00000"/>
    <a:srgbClr val="2D2F2D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64" autoAdjust="0"/>
  </p:normalViewPr>
  <p:slideViewPr>
    <p:cSldViewPr>
      <p:cViewPr varScale="1">
        <p:scale>
          <a:sx n="69" d="100"/>
          <a:sy n="69" d="100"/>
        </p:scale>
        <p:origin x="4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2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0" y="4653137"/>
            <a:ext cx="12192000" cy="9361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500835"/>
            <a:ext cx="3860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500835"/>
            <a:ext cx="2844800" cy="220641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527382" y="1124744"/>
            <a:ext cx="11203367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33938" y="5013176"/>
            <a:ext cx="11500515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C0D43F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06/10/1444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19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19026"/>
            <a:ext cx="109728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062021"/>
            <a:ext cx="109728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429397"/>
            <a:ext cx="3860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429397"/>
            <a:ext cx="28448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ordwall.net/resource/7548442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7164188" y="2960948"/>
            <a:ext cx="3347864" cy="9361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Unit 16</a:t>
            </a:r>
            <a:endParaRPr lang="ko-KR" alt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00201-0BC3-496B-9A81-5A72B65C8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0819520">
            <a:off x="1195194" y="1366021"/>
            <a:ext cx="2744824" cy="346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Google Shape;214;p17">
            <a:extLst>
              <a:ext uri="{FF2B5EF4-FFF2-40B4-BE49-F238E27FC236}">
                <a16:creationId xmlns:a16="http://schemas.microsoft.com/office/drawing/2014/main" id="{2DC556D9-DC24-E8F2-5978-7B07E453FE9E}"/>
              </a:ext>
            </a:extLst>
          </p:cNvPr>
          <p:cNvSpPr txBox="1">
            <a:spLocks/>
          </p:cNvSpPr>
          <p:nvPr/>
        </p:nvSpPr>
        <p:spPr>
          <a:xfrm>
            <a:off x="3925349" y="3645024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What did you do last week?</a:t>
            </a:r>
          </a:p>
        </p:txBody>
      </p:sp>
      <p:sp>
        <p:nvSpPr>
          <p:cNvPr id="6" name="Google Shape;214;p17">
            <a:extLst>
              <a:ext uri="{FF2B5EF4-FFF2-40B4-BE49-F238E27FC236}">
                <a16:creationId xmlns:a16="http://schemas.microsoft.com/office/drawing/2014/main" id="{70BB91FB-6B15-3055-DBBC-36E93E188E3C}"/>
              </a:ext>
            </a:extLst>
          </p:cNvPr>
          <p:cNvSpPr txBox="1">
            <a:spLocks/>
          </p:cNvSpPr>
          <p:nvPr/>
        </p:nvSpPr>
        <p:spPr>
          <a:xfrm>
            <a:off x="3925349" y="4797152"/>
            <a:ext cx="7944444" cy="17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C0D43F"/>
                </a:solidFill>
                <a:effectLst/>
                <a:latin typeface="Calibri" panose="020F0502020204030204" pitchFamily="34" charset="0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Grammar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1DFA2C30-9238-7507-1AA8-765ED403E640}"/>
              </a:ext>
            </a:extLst>
          </p:cNvPr>
          <p:cNvSpPr/>
          <p:nvPr/>
        </p:nvSpPr>
        <p:spPr>
          <a:xfrm>
            <a:off x="157655" y="1206504"/>
            <a:ext cx="11698014" cy="387868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4C9BD-F4EB-49E6-85F3-7FD52761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44" y="2312498"/>
            <a:ext cx="4145130" cy="411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2577818" y="1927778"/>
            <a:ext cx="84685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</a:t>
            </a:r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stud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ied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math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yesterday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B65A6-1B86-5154-730E-2284630D3A23}"/>
              </a:ext>
            </a:extLst>
          </p:cNvPr>
          <p:cNvSpPr/>
          <p:nvPr/>
        </p:nvSpPr>
        <p:spPr>
          <a:xfrm>
            <a:off x="2806262" y="2846770"/>
            <a:ext cx="9312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 </a:t>
            </a:r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study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math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yesterday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AE31F-799F-E62F-C77C-CB6D679B2310}"/>
              </a:ext>
            </a:extLst>
          </p:cNvPr>
          <p:cNvSpPr/>
          <p:nvPr/>
        </p:nvSpPr>
        <p:spPr>
          <a:xfrm>
            <a:off x="2543504" y="3785869"/>
            <a:ext cx="9312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</a:t>
            </a:r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study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math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yesterday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3AEB-6273-4B1A-086D-B722AE3F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131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1DFA2C30-9238-7507-1AA8-765ED403E640}"/>
              </a:ext>
            </a:extLst>
          </p:cNvPr>
          <p:cNvSpPr/>
          <p:nvPr/>
        </p:nvSpPr>
        <p:spPr>
          <a:xfrm>
            <a:off x="157655" y="1206504"/>
            <a:ext cx="11698014" cy="387868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336331" y="1592309"/>
            <a:ext cx="84685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slept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early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last night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AE31F-799F-E62F-C77C-CB6D679B2310}"/>
              </a:ext>
            </a:extLst>
          </p:cNvPr>
          <p:cNvSpPr/>
          <p:nvPr/>
        </p:nvSpPr>
        <p:spPr>
          <a:xfrm>
            <a:off x="-517077" y="3541640"/>
            <a:ext cx="93121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 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early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last night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62B7B5-C56F-2815-A6C0-FFFC55D5F937}"/>
              </a:ext>
            </a:extLst>
          </p:cNvPr>
          <p:cNvSpPr/>
          <p:nvPr/>
        </p:nvSpPr>
        <p:spPr>
          <a:xfrm>
            <a:off x="326534" y="2542874"/>
            <a:ext cx="84685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 </a:t>
            </a:r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sleep</a:t>
            </a:r>
            <a:r>
              <a:rPr lang="en-US" sz="4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early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last night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4D37F-9ACC-9C20-2D7A-9A151EB9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74" y="3195145"/>
            <a:ext cx="5888678" cy="31238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F15F74-53BC-E0F5-312A-EDAFCEB1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9804"/>
            <a:ext cx="10214928" cy="796908"/>
          </a:xfrm>
        </p:spPr>
        <p:txBody>
          <a:bodyPr>
            <a:normAutofit/>
          </a:bodyPr>
          <a:lstStyle/>
          <a:p>
            <a:r>
              <a:rPr lang="en-US" sz="4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237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9AE5E2F-C062-69AE-788F-DB82D75A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764704"/>
            <a:ext cx="20397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Practice</a:t>
            </a:r>
            <a:endParaRPr kumimoji="1" lang="ko-KR" altLang="ko-KR" sz="4000" b="1" dirty="0">
              <a:solidFill>
                <a:srgbClr val="C0D43F"/>
              </a:solidFill>
              <a:latin typeface="Calibri" panose="020F0502020204030204" pitchFamily="34" charset="0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B19585E-7AE6-7585-6932-C871A35DD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0" b="22688"/>
          <a:stretch/>
        </p:blipFill>
        <p:spPr>
          <a:xfrm>
            <a:off x="2423592" y="2276872"/>
            <a:ext cx="77407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032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2BD8089-9DEA-4726-A579-15DCF169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052736"/>
            <a:ext cx="11843149" cy="534497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3CEA80D-728D-4F4F-9C75-F7BF3A306E3F}"/>
              </a:ext>
            </a:extLst>
          </p:cNvPr>
          <p:cNvSpPr txBox="1"/>
          <p:nvPr/>
        </p:nvSpPr>
        <p:spPr>
          <a:xfrm>
            <a:off x="5591944" y="5319117"/>
            <a:ext cx="3546765" cy="15388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Sample answers: </a:t>
            </a:r>
          </a:p>
          <a:p>
            <a:endParaRPr lang="en-US" dirty="0"/>
          </a:p>
          <a:p>
            <a:r>
              <a:rPr lang="en-US" sz="2400" dirty="0"/>
              <a:t>He didn’t do the laundry. </a:t>
            </a:r>
          </a:p>
          <a:p>
            <a:r>
              <a:rPr lang="en-US" sz="2400" dirty="0"/>
              <a:t>He took a walk.</a:t>
            </a:r>
            <a:endParaRPr lang="ar-SA" sz="3200" dirty="0">
              <a:solidFill>
                <a:srgbClr val="00009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54C2C-6787-EBE5-39E7-4F45139B8203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142</a:t>
            </a:r>
          </a:p>
        </p:txBody>
      </p:sp>
    </p:spTree>
    <p:extLst>
      <p:ext uri="{BB962C8B-B14F-4D97-AF65-F5344CB8AC3E}">
        <p14:creationId xmlns:p14="http://schemas.microsoft.com/office/powerpoint/2010/main" val="14823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18B60F-03C8-476E-B59A-CA030B7EE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84"/>
          <a:stretch/>
        </p:blipFill>
        <p:spPr>
          <a:xfrm>
            <a:off x="767408" y="246688"/>
            <a:ext cx="9602599" cy="388843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46B1CFD-A390-4D89-9F2D-0537EB2AC8B8}"/>
              </a:ext>
            </a:extLst>
          </p:cNvPr>
          <p:cNvSpPr txBox="1"/>
          <p:nvPr/>
        </p:nvSpPr>
        <p:spPr>
          <a:xfrm>
            <a:off x="3431704" y="4135120"/>
            <a:ext cx="79928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A: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did Badr and his brothers do last night?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 watched television/TV.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A: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did your family do last weekend?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We/They went to the museum.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A: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did the boys do last Thursday?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 played tennis.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5D1E8-CF72-BF4B-4C20-705AB8444A58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143</a:t>
            </a:r>
          </a:p>
        </p:txBody>
      </p:sp>
    </p:spTree>
    <p:extLst>
      <p:ext uri="{BB962C8B-B14F-4D97-AF65-F5344CB8AC3E}">
        <p14:creationId xmlns:p14="http://schemas.microsoft.com/office/powerpoint/2010/main" val="3949722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18B60F-03C8-476E-B59A-CA030B7EE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23"/>
          <a:stretch/>
        </p:blipFill>
        <p:spPr>
          <a:xfrm>
            <a:off x="1623113" y="1054777"/>
            <a:ext cx="8945774" cy="21602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46B1CFD-A390-4D89-9F2D-0537EB2AC8B8}"/>
              </a:ext>
            </a:extLst>
          </p:cNvPr>
          <p:cNvSpPr txBox="1"/>
          <p:nvPr/>
        </p:nvSpPr>
        <p:spPr>
          <a:xfrm>
            <a:off x="2255416" y="3494899"/>
            <a:ext cx="816675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A: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did Ron do last night?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went to the library./He read.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 A: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did Keith and his family do in the summer?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The went on a cruise/to an island.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 A: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did Huda do before dinner?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B: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She did her homework. 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5D1E8-CF72-BF4B-4C20-705AB8444A58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143</a:t>
            </a: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4C7743D-5D44-48F6-9000-2CB2F8D1E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063114"/>
            <a:ext cx="10945216" cy="3744416"/>
          </a:xfrm>
          <a:prstGeom prst="rect">
            <a:avLst/>
          </a:prstGeom>
        </p:spPr>
      </p:pic>
      <p:pic>
        <p:nvPicPr>
          <p:cNvPr id="3" name="SG Bk 2 F-SA_2020_48">
            <a:hlinkClick r:id="" action="ppaction://media"/>
            <a:extLst>
              <a:ext uri="{FF2B5EF4-FFF2-40B4-BE49-F238E27FC236}">
                <a16:creationId xmlns:a16="http://schemas.microsoft.com/office/drawing/2014/main" id="{B8FBE8EB-F2E1-4D3A-AB01-FE86D55EB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872" y="1045254"/>
            <a:ext cx="1013441" cy="100582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9B16952-DD5F-423E-A8B9-D32EF5C0DE77}"/>
              </a:ext>
            </a:extLst>
          </p:cNvPr>
          <p:cNvSpPr txBox="1"/>
          <p:nvPr/>
        </p:nvSpPr>
        <p:spPr>
          <a:xfrm>
            <a:off x="1833882" y="4825390"/>
            <a:ext cx="807854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went out with James.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2.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They went to </a:t>
            </a:r>
            <a:r>
              <a:rPr lang="en-US" sz="2400" i="1" dirty="0">
                <a:solidFill>
                  <a:srgbClr val="000099"/>
                </a:solidFill>
                <a:latin typeface="Comic Sans MS" panose="030F0702030302020204" pitchFamily="66" charset="0"/>
              </a:rPr>
              <a:t>Gourmet’s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, a restaurant near the lake.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They talked about James’s new car. </a:t>
            </a:r>
          </a:p>
          <a:p>
            <a:r>
              <a:rPr 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4. </a:t>
            </a:r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They went out on Thursday night.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No, he didn’t.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657A5-0184-5E92-E27F-C70AC7027A6A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143</a:t>
            </a:r>
          </a:p>
        </p:txBody>
      </p:sp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3556A32-5ADF-49B5-BA67-8C026BE22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700808"/>
            <a:ext cx="10191991" cy="3199260"/>
          </a:xfrm>
          <a:prstGeom prst="rect">
            <a:avLst/>
          </a:prstGeom>
        </p:spPr>
      </p:pic>
      <p:pic>
        <p:nvPicPr>
          <p:cNvPr id="4" name="SG Bk 2 F-SA_2020_49">
            <a:hlinkClick r:id="" action="ppaction://media"/>
            <a:extLst>
              <a:ext uri="{FF2B5EF4-FFF2-40B4-BE49-F238E27FC236}">
                <a16:creationId xmlns:a16="http://schemas.microsoft.com/office/drawing/2014/main" id="{3E3E2913-B814-41CC-8DD6-46C62CEA3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232" y="1412776"/>
            <a:ext cx="1388787" cy="13783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ADA2E1-577F-E93C-8FB2-BF4102EA9C94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143</a:t>
            </a: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2408B-7AF5-0A29-C717-A754E8BF4EE3}"/>
              </a:ext>
            </a:extLst>
          </p:cNvPr>
          <p:cNvSpPr txBox="1"/>
          <p:nvPr/>
        </p:nvSpPr>
        <p:spPr>
          <a:xfrm>
            <a:off x="4673842" y="692696"/>
            <a:ext cx="2844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H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omework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8B849-0534-60A2-7562-532DC185F307}"/>
              </a:ext>
            </a:extLst>
          </p:cNvPr>
          <p:cNvSpPr txBox="1"/>
          <p:nvPr/>
        </p:nvSpPr>
        <p:spPr>
          <a:xfrm>
            <a:off x="3791744" y="2348880"/>
            <a:ext cx="428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Page 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254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925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245154" y="3493829"/>
            <a:ext cx="7701693" cy="33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576857" y="4325772"/>
            <a:ext cx="878767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drove </a:t>
            </a:r>
            <a:endParaRPr lang="ar-SA" sz="175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557374" y="4664778"/>
            <a:ext cx="787395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went</a:t>
            </a:r>
            <a:r>
              <a:rPr lang="en-US" sz="1758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ar-SA" sz="1758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43146" y="5040844"/>
            <a:ext cx="572593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saw</a:t>
            </a:r>
            <a:endParaRPr lang="ar-SA" sz="1758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405043" y="5046398"/>
            <a:ext cx="747320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took</a:t>
            </a:r>
            <a:r>
              <a:rPr lang="en-US" sz="1758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ar-SA" sz="1758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88923" y="5697307"/>
            <a:ext cx="787395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went</a:t>
            </a:r>
            <a:r>
              <a:rPr lang="en-US" sz="1758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ar-SA" sz="1758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22191" y="6066566"/>
            <a:ext cx="627095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ate</a:t>
            </a:r>
            <a:r>
              <a:rPr lang="en-US" sz="1758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ar-SA" sz="1758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428201" y="6387163"/>
            <a:ext cx="877163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played</a:t>
            </a:r>
            <a:endParaRPr lang="ar-SA" sz="1758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90" y="105666"/>
            <a:ext cx="7435254" cy="325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F0227A-7612-4482-B690-752D010E2EC5}"/>
              </a:ext>
            </a:extLst>
          </p:cNvPr>
          <p:cNvSpPr/>
          <p:nvPr/>
        </p:nvSpPr>
        <p:spPr>
          <a:xfrm>
            <a:off x="3464653" y="692696"/>
            <a:ext cx="5262694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3" name="Google Shape;193;p14">
            <a:extLst>
              <a:ext uri="{FF2B5EF4-FFF2-40B4-BE49-F238E27FC236}">
                <a16:creationId xmlns:a16="http://schemas.microsoft.com/office/drawing/2014/main" id="{145704A2-C181-1A5D-F1DD-C6472FFF3145}"/>
              </a:ext>
            </a:extLst>
          </p:cNvPr>
          <p:cNvSpPr txBox="1">
            <a:spLocks/>
          </p:cNvSpPr>
          <p:nvPr/>
        </p:nvSpPr>
        <p:spPr>
          <a:xfrm>
            <a:off x="2855640" y="1844824"/>
            <a:ext cx="1440368" cy="9289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5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b="1" dirty="0">
                <a:ln/>
                <a:solidFill>
                  <a:schemeClr val="accent3"/>
                </a:solidFill>
              </a:rPr>
              <a:t>Day:</a:t>
            </a:r>
          </a:p>
        </p:txBody>
      </p:sp>
      <p:sp>
        <p:nvSpPr>
          <p:cNvPr id="4" name="Google Shape;193;p14">
            <a:extLst>
              <a:ext uri="{FF2B5EF4-FFF2-40B4-BE49-F238E27FC236}">
                <a16:creationId xmlns:a16="http://schemas.microsoft.com/office/drawing/2014/main" id="{804AEC93-4CB5-FD56-5936-2DB669F45AD5}"/>
              </a:ext>
            </a:extLst>
          </p:cNvPr>
          <p:cNvSpPr txBox="1">
            <a:spLocks/>
          </p:cNvSpPr>
          <p:nvPr/>
        </p:nvSpPr>
        <p:spPr>
          <a:xfrm>
            <a:off x="2846056" y="2924944"/>
            <a:ext cx="1440368" cy="928996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sz="4400" dirty="0">
                <a:ln/>
                <a:solidFill>
                  <a:schemeClr val="accent3"/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51875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60201"/>
            <a:ext cx="7652680" cy="393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118364" y="2759295"/>
            <a:ext cx="1636987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Yes, he did. 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096000" y="3265111"/>
            <a:ext cx="1770036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Yes, they did.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0" y="3776541"/>
            <a:ext cx="1968809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No, they didn’t.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9480" y="4291336"/>
            <a:ext cx="1835759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No, he didn’t. 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20368" y="4797152"/>
            <a:ext cx="1867819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758" b="1" dirty="0">
                <a:solidFill>
                  <a:srgbClr val="FF0066"/>
                </a:solidFill>
                <a:latin typeface="Comic Sans MS" pitchFamily="66" charset="0"/>
              </a:rPr>
              <a:t>Yes, they did. </a:t>
            </a:r>
            <a:endParaRPr lang="ar-SA" sz="1758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763852" y="612636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rPr>
              <a:t>O</a:t>
            </a:r>
            <a:r>
              <a:rPr lang="en-US" altLang="ko-KR" sz="44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bjectives</a:t>
            </a:r>
            <a:endParaRPr lang="ko-KR" altLang="en-US" sz="44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맑은 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931568" y="2174095"/>
            <a:ext cx="6900736" cy="507117"/>
            <a:chOff x="395536" y="2528277"/>
            <a:chExt cx="6900736" cy="507117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1079178" y="2732875"/>
              <a:ext cx="6217094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Determine regular and irregular verbs</a:t>
              </a: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2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908682" y="2745850"/>
            <a:ext cx="3852292" cy="478968"/>
            <a:chOff x="395536" y="2528277"/>
            <a:chExt cx="3852292" cy="478968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079178" y="2761024"/>
              <a:ext cx="31686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endParaRPr lang="en-US" altLang="ko-KR" sz="11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3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907345" y="1665062"/>
            <a:ext cx="8556920" cy="507119"/>
            <a:chOff x="395536" y="2528277"/>
            <a:chExt cx="8556920" cy="507119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079178" y="2732877"/>
              <a:ext cx="7873278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Form positive and negative sentences on the past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1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:a16="http://schemas.microsoft.com/office/drawing/2014/main" id="{4A6EE2FB-EB41-CD21-DF0C-5262330E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986" y="2922299"/>
            <a:ext cx="7008689" cy="3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ko-KR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맑은 고딕" pitchFamily="50" charset="-127"/>
              </a:rPr>
              <a:t>Use time expressions in the past  correctly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71A493B8-3EB4-8783-FAEA-62778B176F5C}"/>
              </a:ext>
            </a:extLst>
          </p:cNvPr>
          <p:cNvGrpSpPr/>
          <p:nvPr/>
        </p:nvGrpSpPr>
        <p:grpSpPr>
          <a:xfrm>
            <a:off x="1931568" y="3200142"/>
            <a:ext cx="8556920" cy="507119"/>
            <a:chOff x="395536" y="2528277"/>
            <a:chExt cx="8556920" cy="507119"/>
          </a:xfrm>
        </p:grpSpPr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DE1098AF-C38A-98AA-6B15-C74FA5CC8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178" y="2732877"/>
              <a:ext cx="7873278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Answer questions after listening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480C6C6D-9233-8473-268A-1C5B4F742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4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id="{82A45A4D-CE61-054E-58D3-366F17B540AA}"/>
              </a:ext>
            </a:extLst>
          </p:cNvPr>
          <p:cNvGrpSpPr/>
          <p:nvPr/>
        </p:nvGrpSpPr>
        <p:grpSpPr>
          <a:xfrm>
            <a:off x="1931568" y="3708135"/>
            <a:ext cx="8556920" cy="507119"/>
            <a:chOff x="395536" y="2528277"/>
            <a:chExt cx="8556920" cy="507119"/>
          </a:xfrm>
        </p:grpSpPr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BA915EBC-713C-59DD-4AC9-F513C9134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178" y="2732877"/>
              <a:ext cx="7873278" cy="30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200"/>
                </a:lnSpc>
                <a:defRPr/>
              </a:pPr>
              <a:r>
                <a:rPr lang="en-US" altLang="ko-KR" sz="280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  <a:cs typeface="굴림" pitchFamily="50" charset="-127"/>
                </a:rPr>
                <a:t>Practice pronunciation correctly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13114EE3-88B4-702F-11EC-BE7246CE8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2528277"/>
              <a:ext cx="508473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ea typeface="맑은 고딕" pitchFamily="50" charset="-127"/>
                </a:rPr>
                <a:t>0</a:t>
              </a:r>
              <a:r>
                <a:rPr lang="en-US" altLang="ko-KR" sz="2500" b="1" dirty="0">
                  <a:solidFill>
                    <a:srgbClr val="C0D43F"/>
                  </a:solidFill>
                  <a:latin typeface="Calibri" panose="020F0502020204030204" pitchFamily="34" charset="0"/>
                  <a:ea typeface="맑은 고딕" pitchFamily="50" charset="-127"/>
                </a:rPr>
                <a:t>5</a:t>
              </a:r>
              <a:endParaRPr lang="ko-KR" altLang="en-US" sz="25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1384" y="2132856"/>
            <a:ext cx="3960440" cy="146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ko-KR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What did we learn yesterday?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7448" y="836712"/>
            <a:ext cx="22802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4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Warm</a:t>
            </a:r>
            <a:r>
              <a:rPr kumimoji="1" lang="en-US" altLang="ko-KR" sz="4000" b="1" dirty="0">
                <a:solidFill>
                  <a:srgbClr val="C0D43F"/>
                </a:solidFill>
                <a:latin typeface="Calibri" panose="020F0502020204030204" pitchFamily="34" charset="0"/>
                <a:ea typeface="맑은 고딕" pitchFamily="50" charset="-127"/>
                <a:cs typeface="굴림" pitchFamily="50" charset="-127"/>
              </a:rPr>
              <a:t> up</a:t>
            </a:r>
            <a:endParaRPr kumimoji="1" lang="ko-KR" altLang="ko-KR" sz="4000" b="1" dirty="0">
              <a:solidFill>
                <a:srgbClr val="C0D43F"/>
              </a:solidFill>
              <a:latin typeface="Calibri" panose="020F0502020204030204" pitchFamily="34" charset="0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676272E-5452-4E79-A216-97352B314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05" y="1340768"/>
            <a:ext cx="11177119" cy="48245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75CAE8-3781-3DE5-DDD8-775CEAA73C1D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142</a:t>
            </a: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9D698-8CF8-4EA7-BBDB-851D1A6EF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04" y="620688"/>
            <a:ext cx="7275591" cy="3059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ADB832-2809-4FBD-A5F5-7DC9EB6E9559}"/>
              </a:ext>
            </a:extLst>
          </p:cNvPr>
          <p:cNvSpPr txBox="1"/>
          <p:nvPr/>
        </p:nvSpPr>
        <p:spPr>
          <a:xfrm>
            <a:off x="3575720" y="4365104"/>
            <a:ext cx="5222381" cy="6333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516" dirty="0"/>
              <a:t>S + V (-ed // irregular ) + O</a:t>
            </a:r>
          </a:p>
        </p:txBody>
      </p:sp>
    </p:spTree>
    <p:extLst>
      <p:ext uri="{BB962C8B-B14F-4D97-AF65-F5344CB8AC3E}">
        <p14:creationId xmlns:p14="http://schemas.microsoft.com/office/powerpoint/2010/main" val="131255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F3C52-5A30-4D0A-80A0-8B5A655C3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579321"/>
            <a:ext cx="10520855" cy="569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6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10AA359-FC7E-4A70-A0CA-86FD8DB5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80728"/>
            <a:ext cx="11228041" cy="52574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1E182-9E72-2AE9-BE19-A294BCEBE6D6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142</a:t>
            </a:r>
          </a:p>
        </p:txBody>
      </p:sp>
    </p:spTree>
    <p:extLst>
      <p:ext uri="{BB962C8B-B14F-4D97-AF65-F5344CB8AC3E}">
        <p14:creationId xmlns:p14="http://schemas.microsoft.com/office/powerpoint/2010/main" val="7889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B83DFA-807D-4655-BDAD-32869B818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78177"/>
            <a:ext cx="8397224" cy="12443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203E858-6392-4989-99FC-327A15C40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9576" y="2347888"/>
            <a:ext cx="8303068" cy="39706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6AE0BE-3DCA-C7F2-5FE7-9F14C4B780B2}"/>
              </a:ext>
            </a:extLst>
          </p:cNvPr>
          <p:cNvSpPr/>
          <p:nvPr/>
        </p:nvSpPr>
        <p:spPr>
          <a:xfrm>
            <a:off x="10081975" y="6238191"/>
            <a:ext cx="1841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</a:rPr>
              <a:t>Page 142</a:t>
            </a:r>
          </a:p>
        </p:txBody>
      </p:sp>
    </p:spTree>
    <p:extLst>
      <p:ext uri="{BB962C8B-B14F-4D97-AF65-F5344CB8AC3E}">
        <p14:creationId xmlns:p14="http://schemas.microsoft.com/office/powerpoint/2010/main" val="26596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10094</TotalTime>
  <Words>353</Words>
  <Application>Microsoft Office PowerPoint</Application>
  <PresentationFormat>Widescreen</PresentationFormat>
  <Paragraphs>74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IBM Plex Serif</vt:lpstr>
      <vt:lpstr>Calibri Light</vt:lpstr>
      <vt:lpstr>Noto Sans</vt:lpstr>
      <vt:lpstr>굴림체</vt:lpstr>
      <vt:lpstr>Arial</vt:lpstr>
      <vt:lpstr>Calibri</vt:lpstr>
      <vt:lpstr>맑은 고딕</vt:lpstr>
      <vt:lpstr>Comic Sans MS</vt:lpstr>
      <vt:lpstr>Office 테마</vt:lpstr>
      <vt:lpstr>Unit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nadia alghamdi</cp:lastModifiedBy>
  <cp:revision>9</cp:revision>
  <dcterms:created xsi:type="dcterms:W3CDTF">2010-02-01T08:03:16Z</dcterms:created>
  <dcterms:modified xsi:type="dcterms:W3CDTF">2023-04-26T06:09:50Z</dcterms:modified>
  <cp:category>www.slidemembers.com</cp:category>
</cp:coreProperties>
</file>