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025673" y="8623188"/>
            <a:ext cx="8451554" cy="6692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3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025673" y="6722912"/>
            <a:ext cx="8451554" cy="9081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32241774_2880x1920.jpg"/>
          <p:cNvSpPr/>
          <p:nvPr>
            <p:ph type="pic" idx="21"/>
          </p:nvPr>
        </p:nvSpPr>
        <p:spPr>
          <a:xfrm>
            <a:off x="-1056444" y="3443535"/>
            <a:ext cx="11938844" cy="795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32241774_2880x1920.jpg"/>
          <p:cNvSpPr/>
          <p:nvPr>
            <p:ph type="pic" sz="half" idx="21"/>
          </p:nvPr>
        </p:nvSpPr>
        <p:spPr>
          <a:xfrm>
            <a:off x="1312862" y="3787136"/>
            <a:ext cx="7877176" cy="525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" name="نص العنوان"/>
          <p:cNvSpPr txBox="1"/>
          <p:nvPr>
            <p:ph type="title"/>
          </p:nvPr>
        </p:nvSpPr>
        <p:spPr>
          <a:xfrm>
            <a:off x="1025673" y="8910377"/>
            <a:ext cx="8451554" cy="114875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1025673" y="10069388"/>
            <a:ext cx="8451554" cy="91285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1025673" y="6089774"/>
            <a:ext cx="8451554" cy="2666752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32204087_1355x1355.jpg"/>
          <p:cNvSpPr/>
          <p:nvPr>
            <p:ph type="pic" sz="half" idx="21"/>
          </p:nvPr>
        </p:nvSpPr>
        <p:spPr>
          <a:xfrm>
            <a:off x="5148882" y="3997399"/>
            <a:ext cx="6636111" cy="663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نص العنوان"/>
          <p:cNvSpPr txBox="1"/>
          <p:nvPr>
            <p:ph type="title"/>
          </p:nvPr>
        </p:nvSpPr>
        <p:spPr>
          <a:xfrm>
            <a:off x="769255" y="3997399"/>
            <a:ext cx="4307831" cy="32206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769255" y="7300069"/>
            <a:ext cx="4307831" cy="332318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xfrm>
            <a:off x="769255" y="5576937"/>
            <a:ext cx="8964390" cy="5077086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32205080_1647x1098.jpg"/>
          <p:cNvSpPr/>
          <p:nvPr>
            <p:ph type="pic" sz="half" idx="21"/>
          </p:nvPr>
        </p:nvSpPr>
        <p:spPr>
          <a:xfrm>
            <a:off x="3077021" y="5576937"/>
            <a:ext cx="7615629" cy="5077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66" name="مستوى النص الأول…"/>
          <p:cNvSpPr txBox="1"/>
          <p:nvPr>
            <p:ph type="body" sz="quarter" idx="1"/>
          </p:nvPr>
        </p:nvSpPr>
        <p:spPr>
          <a:xfrm>
            <a:off x="769255" y="5576937"/>
            <a:ext cx="4307831" cy="5077086"/>
          </a:xfrm>
          <a:prstGeom prst="rect">
            <a:avLst/>
          </a:prstGeom>
        </p:spPr>
        <p:txBody>
          <a:bodyPr anchor="ctr"/>
          <a:lstStyle>
            <a:lvl1pPr marL="514350" indent="-514350" algn="r">
              <a:spcBef>
                <a:spcPts val="4800"/>
              </a:spcBef>
              <a:buSzPct val="145000"/>
              <a:buChar char="•"/>
              <a:defRPr sz="4200"/>
            </a:lvl1pPr>
            <a:lvl2pPr marL="857250" indent="-514350" algn="r">
              <a:spcBef>
                <a:spcPts val="4800"/>
              </a:spcBef>
              <a:buSzPct val="145000"/>
              <a:buChar char="•"/>
              <a:defRPr sz="4200"/>
            </a:lvl2pPr>
            <a:lvl3pPr marL="1200150" indent="-514350" algn="r">
              <a:spcBef>
                <a:spcPts val="4800"/>
              </a:spcBef>
              <a:buSzPct val="145000"/>
              <a:buChar char="•"/>
              <a:defRPr sz="4200"/>
            </a:lvl3pPr>
            <a:lvl4pPr marL="1543050" indent="-514350" algn="r">
              <a:spcBef>
                <a:spcPts val="4800"/>
              </a:spcBef>
              <a:buSzPct val="145000"/>
              <a:buChar char="•"/>
              <a:defRPr sz="4200"/>
            </a:lvl4pPr>
            <a:lvl5pPr marL="1885950" indent="-514350" algn="r">
              <a:spcBef>
                <a:spcPts val="4800"/>
              </a:spcBef>
              <a:buSzPct val="145000"/>
              <a:buChar char="•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وى النص الأول…"/>
          <p:cNvSpPr txBox="1"/>
          <p:nvPr>
            <p:ph type="body" sz="half" idx="1"/>
          </p:nvPr>
        </p:nvSpPr>
        <p:spPr>
          <a:xfrm>
            <a:off x="769255" y="4510236"/>
            <a:ext cx="8964390" cy="5825828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532205080_1647x1098.jpg"/>
          <p:cNvSpPr/>
          <p:nvPr>
            <p:ph type="pic" sz="quarter" idx="21"/>
          </p:nvPr>
        </p:nvSpPr>
        <p:spPr>
          <a:xfrm>
            <a:off x="5295041" y="7597514"/>
            <a:ext cx="4569378" cy="3046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532204087_1355x1355.jpg"/>
          <p:cNvSpPr/>
          <p:nvPr>
            <p:ph type="pic" sz="quarter" idx="22"/>
          </p:nvPr>
        </p:nvSpPr>
        <p:spPr>
          <a:xfrm>
            <a:off x="5425814" y="4089710"/>
            <a:ext cx="4307831" cy="4307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41774_2880x1920.jpg"/>
          <p:cNvSpPr/>
          <p:nvPr>
            <p:ph type="pic" sz="half" idx="23"/>
          </p:nvPr>
        </p:nvSpPr>
        <p:spPr>
          <a:xfrm>
            <a:off x="-2287253" y="4202534"/>
            <a:ext cx="9661849" cy="64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224254" y="132995"/>
            <a:ext cx="10054392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b="0"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الجدول ٢"/>
          <p:cNvGraphicFramePr/>
          <p:nvPr/>
        </p:nvGraphicFramePr>
        <p:xfrm>
          <a:off x="10149567" y="2486935"/>
          <a:ext cx="9769142" cy="117131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13294"/>
                <a:gridCol w="394508"/>
                <a:gridCol w="2029713"/>
                <a:gridCol w="399204"/>
                <a:gridCol w="1855128"/>
                <a:gridCol w="400144"/>
                <a:gridCol w="1930273"/>
                <a:gridCol w="399204"/>
                <a:gridCol w="1934969"/>
              </a:tblGrid>
              <a:tr h="5207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500" u="sng">
                          <a:solidFill>
                            <a:srgbClr val="791A3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الوحدة المناسبة لقياس  طول غرفة الصف هي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المليمتر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السنتيمتر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متر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كيلو متر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151929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محيط الشكل المظلل  يساوي :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١١وحدة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 وحدة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١٨ وحدة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 وحدة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31605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التقدير الأنسب  لقياس سعة الابريق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٢مل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٣متر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151929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حجم المجسم التالي: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8235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٦وحدات مكعبة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 وحدات مكعبة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٨وحدات مكعبة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 وحدات مكعبة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بدأت حصة  التربية الفنيه الساعة ١١:٠٠ صباحاً وانتهت  بعد ٤٥ دقيقة  في أي ساعة انتهت الحصة؟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١٢:٣٠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١١:٣٠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١١:٤٥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١١:١٥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الشكل المستوي الذي له ٧ أضلاع  و ٧ زوايا يسمى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خماسي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سداسي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ثماني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سباعي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151929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الجزء المظلل في الشكل التالي يمثل بالكسر: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45850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يسمى المجسم التالي :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defTabSz="634758" rtl="1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مخروط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مكعب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اسطوانة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هرم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2" name="تجميع"/>
          <p:cNvGrpSpPr/>
          <p:nvPr/>
        </p:nvGrpSpPr>
        <p:grpSpPr>
          <a:xfrm>
            <a:off x="329625" y="2436135"/>
            <a:ext cx="510538" cy="594234"/>
            <a:chOff x="0" y="0"/>
            <a:chExt cx="510537" cy="594232"/>
          </a:xfrm>
        </p:grpSpPr>
        <p:sp>
          <p:nvSpPr>
            <p:cNvPr id="119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1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٢٠</a:t>
              </a:r>
            </a:p>
          </p:txBody>
        </p:sp>
      </p:grpSp>
      <p:grpSp>
        <p:nvGrpSpPr>
          <p:cNvPr id="125" name="تجميع"/>
          <p:cNvGrpSpPr/>
          <p:nvPr/>
        </p:nvGrpSpPr>
        <p:grpSpPr>
          <a:xfrm>
            <a:off x="329625" y="14359380"/>
            <a:ext cx="2185715" cy="1339481"/>
            <a:chOff x="0" y="92991"/>
            <a:chExt cx="2185713" cy="1339479"/>
          </a:xfrm>
        </p:grpSpPr>
        <p:sp>
          <p:nvSpPr>
            <p:cNvPr id="123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24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pic>
        <p:nvPicPr>
          <p:cNvPr id="126" name="IMG_1724.png" descr="IMG_1724.png"/>
          <p:cNvPicPr>
            <a:picLocks noChangeAspect="1"/>
          </p:cNvPicPr>
          <p:nvPr/>
        </p:nvPicPr>
        <p:blipFill>
          <a:blip r:embed="rId2">
            <a:extLst/>
          </a:blip>
          <a:srcRect l="27457" t="14934" r="14262" b="29028"/>
          <a:stretch>
            <a:fillRect/>
          </a:stretch>
        </p:blipFill>
        <p:spPr>
          <a:xfrm>
            <a:off x="3305223" y="4112536"/>
            <a:ext cx="1392239" cy="93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8866" y="4199"/>
                </a:moveTo>
                <a:lnTo>
                  <a:pt x="19962" y="4199"/>
                </a:lnTo>
                <a:lnTo>
                  <a:pt x="21058" y="4199"/>
                </a:lnTo>
                <a:lnTo>
                  <a:pt x="21058" y="5868"/>
                </a:lnTo>
                <a:lnTo>
                  <a:pt x="21058" y="7536"/>
                </a:lnTo>
                <a:lnTo>
                  <a:pt x="19974" y="7554"/>
                </a:lnTo>
                <a:cubicBezTo>
                  <a:pt x="19125" y="7571"/>
                  <a:pt x="18886" y="7549"/>
                  <a:pt x="18866" y="7472"/>
                </a:cubicBezTo>
                <a:cubicBezTo>
                  <a:pt x="18852" y="7418"/>
                  <a:pt x="18846" y="6668"/>
                  <a:pt x="18854" y="5794"/>
                </a:cubicBezTo>
                <a:lnTo>
                  <a:pt x="18866" y="4199"/>
                </a:lnTo>
                <a:close/>
                <a:moveTo>
                  <a:pt x="17222" y="11066"/>
                </a:moveTo>
                <a:cubicBezTo>
                  <a:pt x="17359" y="11065"/>
                  <a:pt x="17517" y="11071"/>
                  <a:pt x="17702" y="11075"/>
                </a:cubicBezTo>
                <a:lnTo>
                  <a:pt x="18768" y="11093"/>
                </a:lnTo>
                <a:lnTo>
                  <a:pt x="18780" y="12716"/>
                </a:lnTo>
                <a:cubicBezTo>
                  <a:pt x="18790" y="13846"/>
                  <a:pt x="18777" y="14358"/>
                  <a:pt x="18737" y="14431"/>
                </a:cubicBezTo>
                <a:cubicBezTo>
                  <a:pt x="18658" y="14571"/>
                  <a:pt x="16657" y="14589"/>
                  <a:pt x="16563" y="14449"/>
                </a:cubicBezTo>
                <a:cubicBezTo>
                  <a:pt x="16469" y="14309"/>
                  <a:pt x="16475" y="11256"/>
                  <a:pt x="16569" y="11139"/>
                </a:cubicBezTo>
                <a:cubicBezTo>
                  <a:pt x="16606" y="11094"/>
                  <a:pt x="16811" y="11068"/>
                  <a:pt x="17222" y="11066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27" name="IMG_1725.png" descr="IMG_1725.png"/>
          <p:cNvPicPr>
            <a:picLocks noChangeAspect="1"/>
          </p:cNvPicPr>
          <p:nvPr/>
        </p:nvPicPr>
        <p:blipFill>
          <a:blip r:embed="rId3">
            <a:extLst/>
          </a:blip>
          <a:srcRect l="70267" t="8213" r="6133" b="60185"/>
          <a:stretch>
            <a:fillRect/>
          </a:stretch>
        </p:blipFill>
        <p:spPr>
          <a:xfrm>
            <a:off x="3335140" y="5721665"/>
            <a:ext cx="1152402" cy="8680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76200" dir="5400000">
              <a:srgbClr val="000000">
                <a:alpha val="70000"/>
              </a:srgbClr>
            </a:outerShdw>
          </a:effectLst>
        </p:spPr>
      </p:pic>
      <p:pic>
        <p:nvPicPr>
          <p:cNvPr id="128" name="IMG_1726.png" descr="IMG_1726.png"/>
          <p:cNvPicPr>
            <a:picLocks noChangeAspect="1"/>
          </p:cNvPicPr>
          <p:nvPr/>
        </p:nvPicPr>
        <p:blipFill>
          <a:blip r:embed="rId4">
            <a:extLst/>
          </a:blip>
          <a:srcRect l="32792" t="13712" r="14445" b="17183"/>
          <a:stretch>
            <a:fillRect/>
          </a:stretch>
        </p:blipFill>
        <p:spPr>
          <a:xfrm>
            <a:off x="4663526" y="7260431"/>
            <a:ext cx="956579" cy="875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6325" y="0"/>
                </a:moveTo>
                <a:lnTo>
                  <a:pt x="4927" y="1048"/>
                </a:lnTo>
                <a:cubicBezTo>
                  <a:pt x="4157" y="1622"/>
                  <a:pt x="3406" y="2173"/>
                  <a:pt x="3270" y="2282"/>
                </a:cubicBezTo>
                <a:lnTo>
                  <a:pt x="3028" y="2488"/>
                </a:lnTo>
                <a:lnTo>
                  <a:pt x="3010" y="6651"/>
                </a:lnTo>
                <a:lnTo>
                  <a:pt x="3001" y="10824"/>
                </a:lnTo>
                <a:lnTo>
                  <a:pt x="1514" y="11941"/>
                </a:lnTo>
                <a:lnTo>
                  <a:pt x="27" y="13058"/>
                </a:lnTo>
                <a:lnTo>
                  <a:pt x="9" y="17329"/>
                </a:lnTo>
                <a:lnTo>
                  <a:pt x="0" y="21600"/>
                </a:lnTo>
                <a:lnTo>
                  <a:pt x="7696" y="21600"/>
                </a:lnTo>
                <a:lnTo>
                  <a:pt x="15383" y="21600"/>
                </a:lnTo>
                <a:lnTo>
                  <a:pt x="16915" y="20434"/>
                </a:lnTo>
                <a:cubicBezTo>
                  <a:pt x="17756" y="19797"/>
                  <a:pt x="18485" y="19242"/>
                  <a:pt x="18536" y="19190"/>
                </a:cubicBezTo>
                <a:cubicBezTo>
                  <a:pt x="18588" y="19139"/>
                  <a:pt x="19294" y="18588"/>
                  <a:pt x="20104" y="17976"/>
                </a:cubicBezTo>
                <a:lnTo>
                  <a:pt x="21573" y="16869"/>
                </a:lnTo>
                <a:lnTo>
                  <a:pt x="21591" y="8503"/>
                </a:lnTo>
                <a:cubicBezTo>
                  <a:pt x="21600" y="2366"/>
                  <a:pt x="21585" y="120"/>
                  <a:pt x="21546" y="69"/>
                </a:cubicBezTo>
                <a:cubicBezTo>
                  <a:pt x="21502" y="10"/>
                  <a:pt x="20230" y="0"/>
                  <a:pt x="13904" y="0"/>
                </a:cubicBezTo>
                <a:lnTo>
                  <a:pt x="6325" y="0"/>
                </a:lnTo>
                <a:close/>
              </a:path>
            </a:pathLst>
          </a:custGeom>
          <a:ln w="3175">
            <a:miter lim="400000"/>
          </a:ln>
        </p:spPr>
      </p:pic>
      <p:pic>
        <p:nvPicPr>
          <p:cNvPr id="129" name="IMG_1727.jpeg" descr="IMG_1727.jpeg"/>
          <p:cNvPicPr>
            <a:picLocks noChangeAspect="1"/>
          </p:cNvPicPr>
          <p:nvPr/>
        </p:nvPicPr>
        <p:blipFill>
          <a:blip r:embed="rId5">
            <a:extLst/>
          </a:blip>
          <a:srcRect l="15474" t="23503" r="57094" b="34801"/>
          <a:stretch>
            <a:fillRect/>
          </a:stretch>
        </p:blipFill>
        <p:spPr>
          <a:xfrm>
            <a:off x="3581726" y="11117965"/>
            <a:ext cx="880631" cy="881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1" h="21542" fill="norm" stroke="1" extrusionOk="0">
                <a:moveTo>
                  <a:pt x="10880" y="17"/>
                </a:moveTo>
                <a:cubicBezTo>
                  <a:pt x="9950" y="-38"/>
                  <a:pt x="9013" y="42"/>
                  <a:pt x="8096" y="259"/>
                </a:cubicBezTo>
                <a:cubicBezTo>
                  <a:pt x="4956" y="1002"/>
                  <a:pt x="2385" y="3128"/>
                  <a:pt x="1029" y="6100"/>
                </a:cubicBezTo>
                <a:cubicBezTo>
                  <a:pt x="-151" y="8684"/>
                  <a:pt x="-322" y="11521"/>
                  <a:pt x="545" y="14250"/>
                </a:cubicBezTo>
                <a:cubicBezTo>
                  <a:pt x="760" y="14927"/>
                  <a:pt x="1333" y="16122"/>
                  <a:pt x="1746" y="16763"/>
                </a:cubicBezTo>
                <a:cubicBezTo>
                  <a:pt x="3464" y="19430"/>
                  <a:pt x="6327" y="21204"/>
                  <a:pt x="9381" y="21488"/>
                </a:cubicBezTo>
                <a:cubicBezTo>
                  <a:pt x="10175" y="21562"/>
                  <a:pt x="10502" y="21559"/>
                  <a:pt x="11215" y="21488"/>
                </a:cubicBezTo>
                <a:cubicBezTo>
                  <a:pt x="15374" y="21077"/>
                  <a:pt x="18822" y="18257"/>
                  <a:pt x="20117" y="14211"/>
                </a:cubicBezTo>
                <a:cubicBezTo>
                  <a:pt x="21278" y="10581"/>
                  <a:pt x="20556" y="6702"/>
                  <a:pt x="18171" y="3742"/>
                </a:cubicBezTo>
                <a:cubicBezTo>
                  <a:pt x="16379" y="1520"/>
                  <a:pt x="13670" y="181"/>
                  <a:pt x="10880" y="17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76200" dir="5400000">
              <a:srgbClr val="000000">
                <a:alpha val="70000"/>
              </a:srgbClr>
            </a:outerShdw>
          </a:effectLst>
        </p:spPr>
      </p:pic>
      <p:grpSp>
        <p:nvGrpSpPr>
          <p:cNvPr id="133" name="تجميع"/>
          <p:cNvGrpSpPr/>
          <p:nvPr/>
        </p:nvGrpSpPr>
        <p:grpSpPr>
          <a:xfrm>
            <a:off x="5760762" y="12070063"/>
            <a:ext cx="328651" cy="720533"/>
            <a:chOff x="0" y="0"/>
            <a:chExt cx="328650" cy="720531"/>
          </a:xfrm>
        </p:grpSpPr>
        <p:sp>
          <p:nvSpPr>
            <p:cNvPr id="130" name="خط"/>
            <p:cNvSpPr/>
            <p:nvPr/>
          </p:nvSpPr>
          <p:spPr>
            <a:xfrm>
              <a:off x="0" y="394416"/>
              <a:ext cx="30790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31" name="١"/>
            <p:cNvSpPr txBox="1"/>
            <p:nvPr/>
          </p:nvSpPr>
          <p:spPr>
            <a:xfrm>
              <a:off x="47698" y="-1"/>
              <a:ext cx="233254" cy="5396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32" name="٤"/>
            <p:cNvSpPr txBox="1"/>
            <p:nvPr/>
          </p:nvSpPr>
          <p:spPr>
            <a:xfrm>
              <a:off x="0" y="358709"/>
              <a:ext cx="328651" cy="3618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37" name="تجميع"/>
          <p:cNvGrpSpPr/>
          <p:nvPr/>
        </p:nvGrpSpPr>
        <p:grpSpPr>
          <a:xfrm>
            <a:off x="3365765" y="12137485"/>
            <a:ext cx="431923" cy="639216"/>
            <a:chOff x="37405" y="0"/>
            <a:chExt cx="431922" cy="639214"/>
          </a:xfrm>
        </p:grpSpPr>
        <p:sp>
          <p:nvSpPr>
            <p:cNvPr id="134" name="خط"/>
            <p:cNvSpPr/>
            <p:nvPr/>
          </p:nvSpPr>
          <p:spPr>
            <a:xfrm>
              <a:off x="37405" y="390720"/>
              <a:ext cx="40257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35" name="٢"/>
            <p:cNvSpPr txBox="1"/>
            <p:nvPr/>
          </p:nvSpPr>
          <p:spPr>
            <a:xfrm>
              <a:off x="133431" y="-1"/>
              <a:ext cx="306550" cy="4715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36" name="٨"/>
            <p:cNvSpPr txBox="1"/>
            <p:nvPr/>
          </p:nvSpPr>
          <p:spPr>
            <a:xfrm>
              <a:off x="37405" y="303959"/>
              <a:ext cx="431924" cy="3352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41" name="تجميع"/>
          <p:cNvGrpSpPr/>
          <p:nvPr/>
        </p:nvGrpSpPr>
        <p:grpSpPr>
          <a:xfrm>
            <a:off x="1060830" y="12113281"/>
            <a:ext cx="431924" cy="639215"/>
            <a:chOff x="22731" y="0"/>
            <a:chExt cx="431922" cy="639214"/>
          </a:xfrm>
        </p:grpSpPr>
        <p:sp>
          <p:nvSpPr>
            <p:cNvPr id="138" name="خط"/>
            <p:cNvSpPr/>
            <p:nvPr/>
          </p:nvSpPr>
          <p:spPr>
            <a:xfrm>
              <a:off x="37405" y="390720"/>
              <a:ext cx="40257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39" name="٣"/>
            <p:cNvSpPr txBox="1"/>
            <p:nvPr/>
          </p:nvSpPr>
          <p:spPr>
            <a:xfrm>
              <a:off x="133431" y="-1"/>
              <a:ext cx="306550" cy="47158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40" name="٨"/>
            <p:cNvSpPr txBox="1"/>
            <p:nvPr/>
          </p:nvSpPr>
          <p:spPr>
            <a:xfrm>
              <a:off x="22731" y="303959"/>
              <a:ext cx="431924" cy="3352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45" name="تجميع"/>
          <p:cNvGrpSpPr/>
          <p:nvPr/>
        </p:nvGrpSpPr>
        <p:grpSpPr>
          <a:xfrm>
            <a:off x="8052487" y="12057363"/>
            <a:ext cx="328652" cy="720533"/>
            <a:chOff x="0" y="0"/>
            <a:chExt cx="328650" cy="720531"/>
          </a:xfrm>
        </p:grpSpPr>
        <p:sp>
          <p:nvSpPr>
            <p:cNvPr id="142" name="خط"/>
            <p:cNvSpPr/>
            <p:nvPr/>
          </p:nvSpPr>
          <p:spPr>
            <a:xfrm>
              <a:off x="0" y="394416"/>
              <a:ext cx="30790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43" name="١"/>
            <p:cNvSpPr txBox="1"/>
            <p:nvPr/>
          </p:nvSpPr>
          <p:spPr>
            <a:xfrm>
              <a:off x="47698" y="-1"/>
              <a:ext cx="233254" cy="5396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44" name="٢"/>
            <p:cNvSpPr txBox="1"/>
            <p:nvPr/>
          </p:nvSpPr>
          <p:spPr>
            <a:xfrm>
              <a:off x="0" y="358709"/>
              <a:ext cx="328651" cy="3618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pic>
        <p:nvPicPr>
          <p:cNvPr id="146" name="IMG_1725.png" descr="IMG_1725.png"/>
          <p:cNvPicPr>
            <a:picLocks noChangeAspect="1"/>
          </p:cNvPicPr>
          <p:nvPr/>
        </p:nvPicPr>
        <p:blipFill>
          <a:blip r:embed="rId3">
            <a:extLst/>
          </a:blip>
          <a:srcRect l="77357" t="50260" r="8823" b="11756"/>
          <a:stretch>
            <a:fillRect/>
          </a:stretch>
        </p:blipFill>
        <p:spPr>
          <a:xfrm rot="5400000">
            <a:off x="5270564" y="12505532"/>
            <a:ext cx="779907" cy="12058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76200" dir="5400000">
              <a:srgbClr val="000000">
                <a:alpha val="70000"/>
              </a:srgbClr>
            </a:outerShdw>
          </a:effectLst>
        </p:spPr>
      </p:pic>
      <p:graphicFrame>
        <p:nvGraphicFramePr>
          <p:cNvPr id="147" name="الجدول ١"/>
          <p:cNvGraphicFramePr/>
          <p:nvPr/>
        </p:nvGraphicFramePr>
        <p:xfrm>
          <a:off x="10111154" y="187020"/>
          <a:ext cx="9794231" cy="217291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232965"/>
                <a:gridCol w="1795905"/>
                <a:gridCol w="1327608"/>
                <a:gridCol w="863076"/>
                <a:gridCol w="863076"/>
                <a:gridCol w="1076867"/>
                <a:gridCol w="1389064"/>
                <a:gridCol w="1232965"/>
              </a:tblGrid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المملكـة العـربية السعـودية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rowSpan="4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4" hMerge="1">
                  <a:tcPr/>
                </a:tc>
                <a:tc rowSpan="4" hMerge="1">
                  <a:tcPr/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المادة: رياضيات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وزارة  التعليم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 : الثالث الابتدائي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إدارة تعليم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الزمن: ساعتان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مدرسة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عدد الأوراق :    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9558">
                <a:tc gridSpan="8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الاختبار النهائي للفصل الدراسي الثالث للصف الثالث الابتدائي (الدور الأول) لعام ……… هـ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6776"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.............................…………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</a:t>
                      </a:r>
                      <a:r>
                        <a:t>	٣</a:t>
                      </a:r>
                      <a:r>
                        <a:t> / </a:t>
                      </a: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.…...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الدرجة المستحقة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06776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6745" t="0" r="11805" b="0"/>
          <a:stretch>
            <a:fillRect/>
          </a:stretch>
        </p:blipFill>
        <p:spPr>
          <a:xfrm>
            <a:off x="4201783" y="191819"/>
            <a:ext cx="2841113" cy="1177277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89573" y="285634"/>
            <a:ext cx="1097667" cy="98950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الجدول ٢"/>
          <p:cNvGraphicFramePr/>
          <p:nvPr/>
        </p:nvGraphicFramePr>
        <p:xfrm>
          <a:off x="10064749" y="243054"/>
          <a:ext cx="9524774" cy="100247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02942"/>
                <a:gridCol w="384627"/>
                <a:gridCol w="1978875"/>
                <a:gridCol w="389206"/>
                <a:gridCol w="1808663"/>
                <a:gridCol w="390121"/>
                <a:gridCol w="1881925"/>
                <a:gridCol w="389206"/>
                <a:gridCol w="1886504"/>
              </a:tblGrid>
              <a:tr h="459101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500" u="sng">
                          <a:solidFill>
                            <a:srgbClr val="791A3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3629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أي الكسور التالية أكبر من  الكسر  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15743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15422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1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الكسر المكافئ  للكسر                هو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096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69786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1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عدد محاور التماثل للشكل المجاور هي :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صفر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00208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1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عدد أضلاع الشكل الرباعي يساوي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 أضلاع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 أضلاع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 أضلاع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٧أضلاع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83629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1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عدد أحرف المكعب يساوي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 حرف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 أحرف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 أحرف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 أحرف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9101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التقدير الأنسب لقياس كتلة  طفل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كيلوجرام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جرام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لتر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سنتمتر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45448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احتمال ظهور كرة حمراء من كيس جميع كراته حمراء هو :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مؤكد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مستحيل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أكثر احتمال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أقل احتمال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5" name="تجميع"/>
          <p:cNvGrpSpPr/>
          <p:nvPr/>
        </p:nvGrpSpPr>
        <p:grpSpPr>
          <a:xfrm>
            <a:off x="5498928" y="715072"/>
            <a:ext cx="736192" cy="782905"/>
            <a:chOff x="0" y="0"/>
            <a:chExt cx="736191" cy="782904"/>
          </a:xfrm>
        </p:grpSpPr>
        <p:sp>
          <p:nvSpPr>
            <p:cNvPr id="152" name="خط"/>
            <p:cNvSpPr/>
            <p:nvPr/>
          </p:nvSpPr>
          <p:spPr>
            <a:xfrm>
              <a:off x="107564" y="401285"/>
              <a:ext cx="49425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153" name="٥"/>
            <p:cNvSpPr txBox="1"/>
            <p:nvPr/>
          </p:nvSpPr>
          <p:spPr>
            <a:xfrm>
              <a:off x="0" y="0"/>
              <a:ext cx="736192" cy="4955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154" name="٨"/>
            <p:cNvSpPr txBox="1"/>
            <p:nvPr/>
          </p:nvSpPr>
          <p:spPr>
            <a:xfrm>
              <a:off x="56764" y="328435"/>
              <a:ext cx="610244" cy="45447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72" name="تجميع"/>
          <p:cNvGrpSpPr/>
          <p:nvPr/>
        </p:nvGrpSpPr>
        <p:grpSpPr>
          <a:xfrm>
            <a:off x="1492753" y="1358276"/>
            <a:ext cx="7162218" cy="887623"/>
            <a:chOff x="0" y="0"/>
            <a:chExt cx="7162216" cy="887621"/>
          </a:xfrm>
        </p:grpSpPr>
        <p:grpSp>
          <p:nvGrpSpPr>
            <p:cNvPr id="159" name="تجميع"/>
            <p:cNvGrpSpPr/>
            <p:nvPr/>
          </p:nvGrpSpPr>
          <p:grpSpPr>
            <a:xfrm>
              <a:off x="6291917" y="0"/>
              <a:ext cx="870300" cy="849522"/>
              <a:chOff x="0" y="0"/>
              <a:chExt cx="870299" cy="849521"/>
            </a:xfrm>
          </p:grpSpPr>
          <p:sp>
            <p:nvSpPr>
              <p:cNvPr id="156" name="خط"/>
              <p:cNvSpPr/>
              <p:nvPr/>
            </p:nvSpPr>
            <p:spPr>
              <a:xfrm>
                <a:off x="167332" y="415700"/>
                <a:ext cx="52119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" name="١"/>
              <p:cNvSpPr txBox="1"/>
              <p:nvPr/>
            </p:nvSpPr>
            <p:spPr>
              <a:xfrm>
                <a:off x="0" y="0"/>
                <a:ext cx="870300" cy="59448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3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58" name="٨"/>
              <p:cNvSpPr txBox="1"/>
              <p:nvPr/>
            </p:nvSpPr>
            <p:spPr>
              <a:xfrm>
                <a:off x="167332" y="340019"/>
                <a:ext cx="556308" cy="50950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163" name="تجميع"/>
            <p:cNvGrpSpPr/>
            <p:nvPr/>
          </p:nvGrpSpPr>
          <p:grpSpPr>
            <a:xfrm>
              <a:off x="4146624" y="28531"/>
              <a:ext cx="696827" cy="817870"/>
              <a:chOff x="0" y="0"/>
              <a:chExt cx="696826" cy="817868"/>
            </a:xfrm>
          </p:grpSpPr>
          <p:sp>
            <p:nvSpPr>
              <p:cNvPr id="160" name="خط"/>
              <p:cNvSpPr/>
              <p:nvPr/>
            </p:nvSpPr>
            <p:spPr>
              <a:xfrm>
                <a:off x="129441" y="370265"/>
                <a:ext cx="4695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" name="٣"/>
              <p:cNvSpPr txBox="1"/>
              <p:nvPr/>
            </p:nvSpPr>
            <p:spPr>
              <a:xfrm>
                <a:off x="0" y="0"/>
                <a:ext cx="696827" cy="5502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62" name="٨"/>
              <p:cNvSpPr txBox="1"/>
              <p:nvPr/>
            </p:nvSpPr>
            <p:spPr>
              <a:xfrm>
                <a:off x="97805" y="358823"/>
                <a:ext cx="501216" cy="4590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167" name="تجميع"/>
            <p:cNvGrpSpPr/>
            <p:nvPr/>
          </p:nvGrpSpPr>
          <p:grpSpPr>
            <a:xfrm>
              <a:off x="2234264" y="76200"/>
              <a:ext cx="608359" cy="723122"/>
              <a:chOff x="0" y="0"/>
              <a:chExt cx="608357" cy="723121"/>
            </a:xfrm>
          </p:grpSpPr>
          <p:sp>
            <p:nvSpPr>
              <p:cNvPr id="164" name="خط"/>
              <p:cNvSpPr/>
              <p:nvPr/>
            </p:nvSpPr>
            <p:spPr>
              <a:xfrm>
                <a:off x="33560" y="377600"/>
                <a:ext cx="52119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" name="٧"/>
              <p:cNvSpPr txBox="1"/>
              <p:nvPr/>
            </p:nvSpPr>
            <p:spPr>
              <a:xfrm>
                <a:off x="0" y="0"/>
                <a:ext cx="608358" cy="44297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66" name="٨"/>
              <p:cNvSpPr txBox="1"/>
              <p:nvPr/>
            </p:nvSpPr>
            <p:spPr>
              <a:xfrm>
                <a:off x="12887" y="327319"/>
                <a:ext cx="576981" cy="39580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171" name="تجميع"/>
            <p:cNvGrpSpPr/>
            <p:nvPr/>
          </p:nvGrpSpPr>
          <p:grpSpPr>
            <a:xfrm>
              <a:off x="0" y="44483"/>
              <a:ext cx="725591" cy="843139"/>
              <a:chOff x="0" y="0"/>
              <a:chExt cx="725590" cy="843137"/>
            </a:xfrm>
          </p:grpSpPr>
          <p:sp>
            <p:nvSpPr>
              <p:cNvPr id="168" name="خط"/>
              <p:cNvSpPr/>
              <p:nvPr/>
            </p:nvSpPr>
            <p:spPr>
              <a:xfrm>
                <a:off x="69137" y="383916"/>
                <a:ext cx="52119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" name="٤"/>
              <p:cNvSpPr txBox="1"/>
              <p:nvPr/>
            </p:nvSpPr>
            <p:spPr>
              <a:xfrm>
                <a:off x="0" y="0"/>
                <a:ext cx="725591" cy="4601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70" name="٨"/>
              <p:cNvSpPr txBox="1"/>
              <p:nvPr/>
            </p:nvSpPr>
            <p:spPr>
              <a:xfrm>
                <a:off x="69137" y="333635"/>
                <a:ext cx="556308" cy="50950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pic>
        <p:nvPicPr>
          <p:cNvPr id="173" name="IMG_1725.png" descr="IMG_1725.png"/>
          <p:cNvPicPr>
            <a:picLocks noChangeAspect="1"/>
          </p:cNvPicPr>
          <p:nvPr/>
        </p:nvPicPr>
        <p:blipFill>
          <a:blip r:embed="rId2">
            <a:extLst/>
          </a:blip>
          <a:srcRect l="0" t="2435" r="69830" b="49999"/>
          <a:stretch>
            <a:fillRect/>
          </a:stretch>
        </p:blipFill>
        <p:spPr>
          <a:xfrm>
            <a:off x="4397330" y="3384539"/>
            <a:ext cx="1259162" cy="11166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76200" dir="5400000">
              <a:srgbClr val="000000">
                <a:alpha val="70000"/>
              </a:srgbClr>
            </a:outerShdw>
          </a:effectLst>
        </p:spPr>
      </p:pic>
      <p:sp>
        <p:nvSpPr>
          <p:cNvPr id="174" name="مستطيل"/>
          <p:cNvSpPr/>
          <p:nvPr/>
        </p:nvSpPr>
        <p:spPr>
          <a:xfrm>
            <a:off x="4435430" y="5002983"/>
            <a:ext cx="867713" cy="707763"/>
          </a:xfrm>
          <a:prstGeom prst="rect">
            <a:avLst/>
          </a:prstGeom>
          <a:solidFill>
            <a:srgbClr val="EBEBEB"/>
          </a:solidFill>
          <a:ln w="508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pic>
        <p:nvPicPr>
          <p:cNvPr id="175" name="IMG_1725.png" descr="IMG_1725.png"/>
          <p:cNvPicPr>
            <a:picLocks noChangeAspect="1"/>
          </p:cNvPicPr>
          <p:nvPr/>
        </p:nvPicPr>
        <p:blipFill>
          <a:blip r:embed="rId2">
            <a:extLst/>
          </a:blip>
          <a:srcRect l="34915" t="0" r="34915" b="54503"/>
          <a:stretch>
            <a:fillRect/>
          </a:stretch>
        </p:blipFill>
        <p:spPr>
          <a:xfrm>
            <a:off x="4981601" y="6244775"/>
            <a:ext cx="1034525" cy="8775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76200" dir="5400000">
              <a:srgbClr val="000000">
                <a:alpha val="70000"/>
              </a:srgbClr>
            </a:outerShdw>
          </a:effectLst>
        </p:spPr>
      </p:pic>
      <p:grpSp>
        <p:nvGrpSpPr>
          <p:cNvPr id="186" name="تجميع"/>
          <p:cNvGrpSpPr/>
          <p:nvPr/>
        </p:nvGrpSpPr>
        <p:grpSpPr>
          <a:xfrm>
            <a:off x="6733558" y="9802262"/>
            <a:ext cx="12900416" cy="3962401"/>
            <a:chOff x="6251185" y="0"/>
            <a:chExt cx="12900414" cy="3962400"/>
          </a:xfrm>
        </p:grpSpPr>
        <p:graphicFrame>
          <p:nvGraphicFramePr>
            <p:cNvPr id="176" name="الجدول ٢-١"/>
            <p:cNvGraphicFramePr/>
            <p:nvPr/>
          </p:nvGraphicFramePr>
          <p:xfrm>
            <a:off x="9563100" y="0"/>
            <a:ext cx="9588500" cy="39624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603045"/>
                  <a:gridCol w="1516177"/>
                  <a:gridCol w="1059611"/>
                  <a:gridCol w="1059611"/>
                  <a:gridCol w="1059611"/>
                  <a:gridCol w="1059611"/>
                  <a:gridCol w="1059611"/>
                  <a:gridCol w="1059611"/>
                  <a:gridCol w="1059611"/>
                </a:tblGrid>
                <a:tr h="749300">
                  <a:tc gridSpan="9">
                    <a:txBody>
                      <a:bodyPr/>
                      <a:lstStyle/>
                      <a:p>
                        <a:pPr marR="314734" algn="r" defTabSz="634758">
                          <a:tabLst>
                            <a:tab pos="7073900" algn="l"/>
                          </a:tabLst>
                          <a:defRPr b="1" sz="2500" u="sng">
                            <a:solidFill>
                              <a:srgbClr val="791A3D"/>
                            </a:solidFill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(ب) </a:t>
                        </a:r>
                        <a:r>
                          <a:t>ضع علامة ( </a:t>
                        </a:r>
                        <a:r>
                          <a:rPr b="0"/>
                          <a:t>✓ </a:t>
                        </a:r>
                        <a:r>
                          <a:t>) أمام العبارة الصحيحة وعلامة (</a:t>
                        </a:r>
                        <a:r>
                          <a:rPr b="0"/>
                          <a:t>✗ </a:t>
                        </a:r>
                        <a:r>
                          <a:t>) أمام العبارة الخاطئة :</a:t>
                        </a:r>
                      </a:p>
                    </a:txBody>
                    <a:tcPr marL="50800" marR="50800" marT="50800" marB="50800" anchor="b" anchorCtr="0" horzOverflow="overflow">
                      <a:lnL w="12700">
                        <a:solidFill>
                          <a:srgbClr val="FFFFFF"/>
                        </a:solidFill>
                      </a:lnL>
                      <a:lnR w="12700">
                        <a:solidFill>
                          <a:srgbClr val="FFFFFF"/>
                        </a:solidFill>
                      </a:lnR>
                      <a:lnT w="12700">
                        <a:solidFill>
                          <a:srgbClr val="FFFFFF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</a:tr>
                <a:tr h="631655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١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5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التمثيل بالأعمدة لايحتاج تدرج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31655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٢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5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الشكل الخماسي له خمسة أضلاع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31655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٣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marR="314734" algn="r" defTabSz="634758" rtl="0">
                          <a:defRPr sz="1800"/>
                        </a:pPr>
                        <a:r>
                          <a:rPr b="1" sz="25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البسط هو العدد العلوي للكسر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31655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٤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5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الكسران             ،             متكافئان 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  <a:tr h="631655">
                  <a:tc>
                    <a:txBody>
                      <a:bodyPr/>
                      <a:lstStyle/>
                      <a:p>
                        <a:pPr defTabSz="634758">
                          <a:defRPr sz="1800"/>
                        </a:pPr>
                        <a:r>
                          <a:rPr b="1" sz="26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٥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BEBEB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algn="r" defTabSz="1081440" rtl="0">
                          <a:defRPr sz="1800"/>
                        </a:pPr>
                        <a:r>
                          <a:rPr b="1" sz="250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الاحتمال يعبر عن امكانية وقوع حدث ما ؟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marR="314734" defTabSz="634758" rtl="0">
                          <a:defRPr b="1" sz="2200">
                            <a:uFill>
                              <a:solidFill>
                                <a:srgbClr val="000000"/>
                              </a:solidFill>
                            </a:u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185" name="تجميع"/>
            <p:cNvGrpSpPr/>
            <p:nvPr/>
          </p:nvGrpSpPr>
          <p:grpSpPr>
            <a:xfrm>
              <a:off x="6251185" y="2431770"/>
              <a:ext cx="1740880" cy="1009395"/>
              <a:chOff x="0" y="0"/>
              <a:chExt cx="1740878" cy="1009393"/>
            </a:xfrm>
          </p:grpSpPr>
          <p:grpSp>
            <p:nvGrpSpPr>
              <p:cNvPr id="180" name="تجميع"/>
              <p:cNvGrpSpPr/>
              <p:nvPr/>
            </p:nvGrpSpPr>
            <p:grpSpPr>
              <a:xfrm>
                <a:off x="1168155" y="30408"/>
                <a:ext cx="572724" cy="978986"/>
                <a:chOff x="0" y="0"/>
                <a:chExt cx="572723" cy="978985"/>
              </a:xfrm>
            </p:grpSpPr>
            <p:sp>
              <p:nvSpPr>
                <p:cNvPr id="177" name="خط"/>
                <p:cNvSpPr/>
                <p:nvPr/>
              </p:nvSpPr>
              <p:spPr>
                <a:xfrm>
                  <a:off x="18074" y="571789"/>
                  <a:ext cx="5365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1026" tIns="41026" rIns="41026" bIns="41026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٣"/>
                <p:cNvSpPr txBox="1"/>
                <p:nvPr/>
              </p:nvSpPr>
              <p:spPr>
                <a:xfrm>
                  <a:off x="101196" y="0"/>
                  <a:ext cx="406480" cy="78229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1026" tIns="41026" rIns="41026" bIns="41026" numCol="1" anchor="ctr">
                  <a:noAutofit/>
                </a:bodyPr>
                <a:lstStyle>
                  <a:lvl1pPr>
                    <a:defRPr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179" name="٥"/>
                <p:cNvSpPr txBox="1"/>
                <p:nvPr/>
              </p:nvSpPr>
              <p:spPr>
                <a:xfrm>
                  <a:off x="0" y="454448"/>
                  <a:ext cx="572724" cy="524538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1026" tIns="41026" rIns="41026" bIns="41026" numCol="1" anchor="ctr">
                  <a:noAutofit/>
                </a:bodyPr>
                <a:lstStyle>
                  <a:lvl1pPr>
                    <a:defRPr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</p:grpSp>
          <p:grpSp>
            <p:nvGrpSpPr>
              <p:cNvPr id="184" name="تجميع"/>
              <p:cNvGrpSpPr/>
              <p:nvPr/>
            </p:nvGrpSpPr>
            <p:grpSpPr>
              <a:xfrm>
                <a:off x="0" y="0"/>
                <a:ext cx="572724" cy="978986"/>
                <a:chOff x="0" y="0"/>
                <a:chExt cx="572723" cy="978985"/>
              </a:xfrm>
            </p:grpSpPr>
            <p:sp>
              <p:nvSpPr>
                <p:cNvPr id="181" name="خط"/>
                <p:cNvSpPr/>
                <p:nvPr/>
              </p:nvSpPr>
              <p:spPr>
                <a:xfrm>
                  <a:off x="18074" y="571789"/>
                  <a:ext cx="5365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1026" tIns="41026" rIns="41026" bIns="41026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٥"/>
                <p:cNvSpPr txBox="1"/>
                <p:nvPr/>
              </p:nvSpPr>
              <p:spPr>
                <a:xfrm>
                  <a:off x="101196" y="0"/>
                  <a:ext cx="406480" cy="782294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1026" tIns="41026" rIns="41026" bIns="41026" numCol="1" anchor="ctr">
                  <a:noAutofit/>
                </a:bodyPr>
                <a:lstStyle>
                  <a:lvl1pPr>
                    <a:defRPr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183" name="١٠"/>
                <p:cNvSpPr txBox="1"/>
                <p:nvPr/>
              </p:nvSpPr>
              <p:spPr>
                <a:xfrm>
                  <a:off x="0" y="454448"/>
                  <a:ext cx="572724" cy="524538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1026" tIns="41026" rIns="41026" bIns="41026" numCol="1" anchor="ctr">
                  <a:noAutofit/>
                </a:bodyPr>
                <a:lstStyle>
                  <a:lvl1pPr>
                    <a:defRPr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١٠</a:t>
                  </a:r>
                </a:p>
              </p:txBody>
            </p:sp>
          </p:grpSp>
        </p:grpSp>
      </p:grpSp>
      <p:grpSp>
        <p:nvGrpSpPr>
          <p:cNvPr id="189" name="تجميع"/>
          <p:cNvGrpSpPr/>
          <p:nvPr/>
        </p:nvGrpSpPr>
        <p:grpSpPr>
          <a:xfrm>
            <a:off x="329625" y="14359380"/>
            <a:ext cx="2185715" cy="1339481"/>
            <a:chOff x="0" y="92991"/>
            <a:chExt cx="2185713" cy="1339479"/>
          </a:xfrm>
        </p:grpSpPr>
        <p:sp>
          <p:nvSpPr>
            <p:cNvPr id="187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88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grpSp>
        <p:nvGrpSpPr>
          <p:cNvPr id="206" name="تجميع"/>
          <p:cNvGrpSpPr/>
          <p:nvPr/>
        </p:nvGrpSpPr>
        <p:grpSpPr>
          <a:xfrm>
            <a:off x="1492753" y="2723577"/>
            <a:ext cx="7238089" cy="838763"/>
            <a:chOff x="0" y="0"/>
            <a:chExt cx="7238088" cy="838761"/>
          </a:xfrm>
        </p:grpSpPr>
        <p:grpSp>
          <p:nvGrpSpPr>
            <p:cNvPr id="193" name="تجميع"/>
            <p:cNvGrpSpPr/>
            <p:nvPr/>
          </p:nvGrpSpPr>
          <p:grpSpPr>
            <a:xfrm>
              <a:off x="6541262" y="8193"/>
              <a:ext cx="696827" cy="817869"/>
              <a:chOff x="0" y="0"/>
              <a:chExt cx="696826" cy="817868"/>
            </a:xfrm>
          </p:grpSpPr>
          <p:sp>
            <p:nvSpPr>
              <p:cNvPr id="190" name="خط"/>
              <p:cNvSpPr/>
              <p:nvPr/>
            </p:nvSpPr>
            <p:spPr>
              <a:xfrm>
                <a:off x="129441" y="370265"/>
                <a:ext cx="4695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" name="٢"/>
              <p:cNvSpPr txBox="1"/>
              <p:nvPr/>
            </p:nvSpPr>
            <p:spPr>
              <a:xfrm>
                <a:off x="0" y="0"/>
                <a:ext cx="696827" cy="5502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92" name="٤"/>
              <p:cNvSpPr txBox="1"/>
              <p:nvPr/>
            </p:nvSpPr>
            <p:spPr>
              <a:xfrm>
                <a:off x="97805" y="358823"/>
                <a:ext cx="501216" cy="4590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197" name="تجميع"/>
            <p:cNvGrpSpPr/>
            <p:nvPr/>
          </p:nvGrpSpPr>
          <p:grpSpPr>
            <a:xfrm>
              <a:off x="4222495" y="-1"/>
              <a:ext cx="696828" cy="817870"/>
              <a:chOff x="0" y="0"/>
              <a:chExt cx="696826" cy="817868"/>
            </a:xfrm>
          </p:grpSpPr>
          <p:sp>
            <p:nvSpPr>
              <p:cNvPr id="194" name="خط"/>
              <p:cNvSpPr/>
              <p:nvPr/>
            </p:nvSpPr>
            <p:spPr>
              <a:xfrm>
                <a:off x="129441" y="370265"/>
                <a:ext cx="4695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" name="١"/>
              <p:cNvSpPr txBox="1"/>
              <p:nvPr/>
            </p:nvSpPr>
            <p:spPr>
              <a:xfrm>
                <a:off x="0" y="0"/>
                <a:ext cx="696827" cy="5502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96" name="٣"/>
              <p:cNvSpPr txBox="1"/>
              <p:nvPr/>
            </p:nvSpPr>
            <p:spPr>
              <a:xfrm>
                <a:off x="97805" y="358823"/>
                <a:ext cx="501216" cy="4590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201" name="تجميع"/>
            <p:cNvGrpSpPr/>
            <p:nvPr/>
          </p:nvGrpSpPr>
          <p:grpSpPr>
            <a:xfrm>
              <a:off x="2148303" y="20893"/>
              <a:ext cx="696828" cy="817869"/>
              <a:chOff x="0" y="0"/>
              <a:chExt cx="696826" cy="817868"/>
            </a:xfrm>
          </p:grpSpPr>
          <p:sp>
            <p:nvSpPr>
              <p:cNvPr id="198" name="خط"/>
              <p:cNvSpPr/>
              <p:nvPr/>
            </p:nvSpPr>
            <p:spPr>
              <a:xfrm>
                <a:off x="129441" y="370265"/>
                <a:ext cx="4695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" name="١"/>
              <p:cNvSpPr txBox="1"/>
              <p:nvPr/>
            </p:nvSpPr>
            <p:spPr>
              <a:xfrm>
                <a:off x="0" y="0"/>
                <a:ext cx="696827" cy="5502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00" name="٥"/>
              <p:cNvSpPr txBox="1"/>
              <p:nvPr/>
            </p:nvSpPr>
            <p:spPr>
              <a:xfrm>
                <a:off x="97805" y="358823"/>
                <a:ext cx="501216" cy="4590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205" name="تجميع"/>
            <p:cNvGrpSpPr/>
            <p:nvPr/>
          </p:nvGrpSpPr>
          <p:grpSpPr>
            <a:xfrm>
              <a:off x="0" y="-1"/>
              <a:ext cx="696827" cy="817870"/>
              <a:chOff x="0" y="0"/>
              <a:chExt cx="696826" cy="817868"/>
            </a:xfrm>
          </p:grpSpPr>
          <p:sp>
            <p:nvSpPr>
              <p:cNvPr id="202" name="خط"/>
              <p:cNvSpPr/>
              <p:nvPr/>
            </p:nvSpPr>
            <p:spPr>
              <a:xfrm>
                <a:off x="129441" y="370265"/>
                <a:ext cx="4695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٢"/>
              <p:cNvSpPr txBox="1"/>
              <p:nvPr/>
            </p:nvSpPr>
            <p:spPr>
              <a:xfrm>
                <a:off x="0" y="0"/>
                <a:ext cx="696827" cy="5502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04" name="٣"/>
              <p:cNvSpPr txBox="1"/>
              <p:nvPr/>
            </p:nvSpPr>
            <p:spPr>
              <a:xfrm>
                <a:off x="97805" y="358823"/>
                <a:ext cx="501216" cy="45904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10" name="تجميع"/>
          <p:cNvGrpSpPr/>
          <p:nvPr/>
        </p:nvGrpSpPr>
        <p:grpSpPr>
          <a:xfrm>
            <a:off x="6601477" y="2101529"/>
            <a:ext cx="696827" cy="817869"/>
            <a:chOff x="0" y="0"/>
            <a:chExt cx="696826" cy="817868"/>
          </a:xfrm>
        </p:grpSpPr>
        <p:sp>
          <p:nvSpPr>
            <p:cNvPr id="207" name="خط"/>
            <p:cNvSpPr/>
            <p:nvPr/>
          </p:nvSpPr>
          <p:spPr>
            <a:xfrm>
              <a:off x="129441" y="370265"/>
              <a:ext cx="4695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/>
            </a:p>
          </p:txBody>
        </p:sp>
        <p:sp>
          <p:nvSpPr>
            <p:cNvPr id="208" name="١"/>
            <p:cNvSpPr txBox="1"/>
            <p:nvPr/>
          </p:nvSpPr>
          <p:spPr>
            <a:xfrm>
              <a:off x="0" y="0"/>
              <a:ext cx="696827" cy="5502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9" name="٢"/>
            <p:cNvSpPr txBox="1"/>
            <p:nvPr/>
          </p:nvSpPr>
          <p:spPr>
            <a:xfrm>
              <a:off x="97805" y="358823"/>
              <a:ext cx="501216" cy="4590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no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مستطيل"/>
          <p:cNvSpPr/>
          <p:nvPr/>
        </p:nvSpPr>
        <p:spPr>
          <a:xfrm>
            <a:off x="349984" y="5876954"/>
            <a:ext cx="9802932" cy="79215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7956" tIns="37956" rIns="37956" bIns="37956" anchor="ctr"/>
          <a:lstStyle/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3" name="النص"/>
          <p:cNvSpPr txBox="1"/>
          <p:nvPr/>
        </p:nvSpPr>
        <p:spPr>
          <a:xfrm>
            <a:off x="10004922" y="181794"/>
            <a:ext cx="127001" cy="79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/>
          <a:p>
            <a: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السؤال الثاني:"/>
          <p:cNvSpPr txBox="1"/>
          <p:nvPr/>
        </p:nvSpPr>
        <p:spPr>
          <a:xfrm>
            <a:off x="8565146" y="239303"/>
            <a:ext cx="1519474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الثاني:</a:t>
            </a:r>
          </a:p>
        </p:txBody>
      </p:sp>
      <p:sp>
        <p:nvSpPr>
          <p:cNvPr id="215" name="السؤال الثالث:"/>
          <p:cNvSpPr txBox="1"/>
          <p:nvPr/>
        </p:nvSpPr>
        <p:spPr>
          <a:xfrm>
            <a:off x="8490499" y="5276031"/>
            <a:ext cx="1668767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الثالث:</a:t>
            </a:r>
          </a:p>
        </p:txBody>
      </p:sp>
      <p:grpSp>
        <p:nvGrpSpPr>
          <p:cNvPr id="219" name="تجميع"/>
          <p:cNvGrpSpPr/>
          <p:nvPr/>
        </p:nvGrpSpPr>
        <p:grpSpPr>
          <a:xfrm>
            <a:off x="7719123" y="5214380"/>
            <a:ext cx="562463" cy="654672"/>
            <a:chOff x="0" y="0"/>
            <a:chExt cx="562462" cy="654670"/>
          </a:xfrm>
        </p:grpSpPr>
        <p:sp>
          <p:nvSpPr>
            <p:cNvPr id="216" name="مستطيل 11"/>
            <p:cNvSpPr/>
            <p:nvPr/>
          </p:nvSpPr>
          <p:spPr>
            <a:xfrm>
              <a:off x="0" y="0"/>
              <a:ext cx="556738" cy="59179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7" name="رابط مستقيم 13"/>
            <p:cNvSpPr/>
            <p:nvPr/>
          </p:nvSpPr>
          <p:spPr>
            <a:xfrm flipH="1" flipV="1">
              <a:off x="0" y="295895"/>
              <a:ext cx="562463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8" name="مربع نص 26"/>
            <p:cNvSpPr txBox="1"/>
            <p:nvPr/>
          </p:nvSpPr>
          <p:spPr>
            <a:xfrm>
              <a:off x="57780" y="246975"/>
              <a:ext cx="417457" cy="40769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232" name="تجميع"/>
          <p:cNvGrpSpPr/>
          <p:nvPr/>
        </p:nvGrpSpPr>
        <p:grpSpPr>
          <a:xfrm>
            <a:off x="538021" y="776026"/>
            <a:ext cx="9621245" cy="4309801"/>
            <a:chOff x="0" y="0"/>
            <a:chExt cx="9621244" cy="4309800"/>
          </a:xfrm>
        </p:grpSpPr>
        <p:sp>
          <p:nvSpPr>
            <p:cNvPr id="220" name="مستطيل"/>
            <p:cNvSpPr/>
            <p:nvPr/>
          </p:nvSpPr>
          <p:spPr>
            <a:xfrm>
              <a:off x="0" y="6350"/>
              <a:ext cx="9621245" cy="430345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7956" tIns="37956" rIns="37956" bIns="37956" numCol="1" anchor="ctr">
              <a:noAutofit/>
            </a:bodyPr>
            <a:lstStyle/>
            <a:p>
              <a:pPr algn="r" defTabSz="889231" rtl="0">
                <a:defRPr b="0" sz="3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1" name="(أ) أملأ الفراغات  بما يناسب  من المفردات التاليه"/>
            <p:cNvSpPr txBox="1"/>
            <p:nvPr/>
          </p:nvSpPr>
          <p:spPr>
            <a:xfrm>
              <a:off x="490242" y="0"/>
              <a:ext cx="9057841" cy="60041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r" defTabSz="914400">
                <a:spcBef>
                  <a:spcPts val="700"/>
                </a:spcBef>
                <a:defRPr sz="25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(أ) أملأ الفراغات  بما يناسب  من المفردات التاليه </a:t>
              </a:r>
            </a:p>
          </p:txBody>
        </p:sp>
        <p:sp>
          <p:nvSpPr>
            <p:cNvPr id="222" name="الساعة الرقمية"/>
            <p:cNvSpPr txBox="1"/>
            <p:nvPr/>
          </p:nvSpPr>
          <p:spPr>
            <a:xfrm>
              <a:off x="7581399" y="544468"/>
              <a:ext cx="1802111" cy="408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defTabSz="914400">
                <a:spcBef>
                  <a:spcPts val="700"/>
                </a:spcBef>
                <a:defRPr sz="24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الساعة الرقمية </a:t>
              </a:r>
            </a:p>
          </p:txBody>
        </p:sp>
        <p:sp>
          <p:nvSpPr>
            <p:cNvPr id="223" name="الشكل المستوي"/>
            <p:cNvSpPr txBox="1"/>
            <p:nvPr/>
          </p:nvSpPr>
          <p:spPr>
            <a:xfrm>
              <a:off x="5295958" y="536917"/>
              <a:ext cx="2014145" cy="408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defTabSz="914400">
                <a:spcBef>
                  <a:spcPts val="700"/>
                </a:spcBef>
                <a:defRPr sz="24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الشكل المستوي </a:t>
              </a:r>
            </a:p>
          </p:txBody>
        </p:sp>
        <p:sp>
          <p:nvSpPr>
            <p:cNvPr id="224" name="المثلث"/>
            <p:cNvSpPr txBox="1"/>
            <p:nvPr/>
          </p:nvSpPr>
          <p:spPr>
            <a:xfrm>
              <a:off x="4036658" y="536917"/>
              <a:ext cx="1109665" cy="408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defTabSz="914400">
                <a:spcBef>
                  <a:spcPts val="700"/>
                </a:spcBef>
                <a:defRPr sz="24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المثلث</a:t>
              </a:r>
            </a:p>
          </p:txBody>
        </p:sp>
        <p:sp>
          <p:nvSpPr>
            <p:cNvPr id="225" name="الكسور المتكافئة"/>
            <p:cNvSpPr txBox="1"/>
            <p:nvPr/>
          </p:nvSpPr>
          <p:spPr>
            <a:xfrm>
              <a:off x="2012469" y="544468"/>
              <a:ext cx="1874555" cy="408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defTabSz="914400">
                <a:spcBef>
                  <a:spcPts val="700"/>
                </a:spcBef>
                <a:defRPr sz="24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الكسور المتكافئة </a:t>
              </a:r>
            </a:p>
          </p:txBody>
        </p:sp>
        <p:sp>
          <p:nvSpPr>
            <p:cNvPr id="226" name="تماثلاً"/>
            <p:cNvSpPr txBox="1"/>
            <p:nvPr/>
          </p:nvSpPr>
          <p:spPr>
            <a:xfrm>
              <a:off x="672360" y="544468"/>
              <a:ext cx="1204937" cy="408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defTabSz="914400">
                <a:spcBef>
                  <a:spcPts val="700"/>
                </a:spcBef>
                <a:defRPr sz="24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تماثلاً</a:t>
              </a:r>
            </a:p>
          </p:txBody>
        </p:sp>
        <p:sp>
          <p:nvSpPr>
            <p:cNvPr id="227" name="١) …………………… هو مضلع له ٣ أضلاع و ٣ زوايا"/>
            <p:cNvSpPr txBox="1"/>
            <p:nvPr/>
          </p:nvSpPr>
          <p:spPr>
            <a:xfrm>
              <a:off x="3791559" y="1157263"/>
              <a:ext cx="5604651" cy="4056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 defTabSz="91440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١) …………………… هو مضلع له ٣ أضلاع و ٣ زوايا </a:t>
              </a:r>
            </a:p>
          </p:txBody>
        </p:sp>
        <p:sp>
          <p:nvSpPr>
            <p:cNvPr id="228" name="٢) …………………… هو شكل ثنائي الأبعاد  له طول وعرض فقط"/>
            <p:cNvSpPr txBox="1"/>
            <p:nvPr/>
          </p:nvSpPr>
          <p:spPr>
            <a:xfrm>
              <a:off x="2458130" y="1781302"/>
              <a:ext cx="6955112" cy="4056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 defTabSz="91440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٢) …………………… هو شكل ثنائي الأبعاد  له طول وعرض فقط </a:t>
              </a:r>
            </a:p>
          </p:txBody>
        </p:sp>
        <p:sp>
          <p:nvSpPr>
            <p:cNvPr id="229" name="٣) …………………… هي الكسور التي تمثل الكمية نفسها"/>
            <p:cNvSpPr txBox="1"/>
            <p:nvPr/>
          </p:nvSpPr>
          <p:spPr>
            <a:xfrm>
              <a:off x="3363316" y="2405340"/>
              <a:ext cx="6096094" cy="4056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 defTabSz="91440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٣) …………………… هي الكسور التي تمثل الكمية نفسها </a:t>
              </a:r>
            </a:p>
          </p:txBody>
        </p:sp>
        <p:sp>
          <p:nvSpPr>
            <p:cNvPr id="230" name="٤) الأشكال التي ينطبق بعضها على بعض عند تنصيفها تسمى  ……………………"/>
            <p:cNvSpPr txBox="1"/>
            <p:nvPr/>
          </p:nvSpPr>
          <p:spPr>
            <a:xfrm>
              <a:off x="988850" y="3028048"/>
              <a:ext cx="8481530" cy="4056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 defTabSz="91440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٤) الأشكال التي ينطبق بعضها على بعض عند تنصيفها تسمى  ……………………</a:t>
              </a:r>
            </a:p>
          </p:txBody>
        </p:sp>
        <p:sp>
          <p:nvSpPr>
            <p:cNvPr id="231" name="٥) …………………… هي ساعة تظهر الزمن بالأرقام"/>
            <p:cNvSpPr txBox="1"/>
            <p:nvPr/>
          </p:nvSpPr>
          <p:spPr>
            <a:xfrm>
              <a:off x="3923157" y="3655066"/>
              <a:ext cx="5490085" cy="4056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 defTabSz="914400">
                <a:spcBef>
                  <a:spcPts val="700"/>
                </a:spcBef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٥) …………………… هي ساعة تظهر الزمن بالأرقام </a:t>
              </a:r>
            </a:p>
          </p:txBody>
        </p:sp>
      </p:grpSp>
      <p:sp>
        <p:nvSpPr>
          <p:cNvPr id="233" name="أ) أوجد محيط الشكل التالي :"/>
          <p:cNvSpPr txBox="1"/>
          <p:nvPr/>
        </p:nvSpPr>
        <p:spPr>
          <a:xfrm>
            <a:off x="6738185" y="6108562"/>
            <a:ext cx="3265259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أ) أوجد محيط الشكل التالي : </a:t>
            </a:r>
          </a:p>
        </p:txBody>
      </p:sp>
      <p:sp>
        <p:nvSpPr>
          <p:cNvPr id="234" name="خط"/>
          <p:cNvSpPr/>
          <p:nvPr/>
        </p:nvSpPr>
        <p:spPr>
          <a:xfrm>
            <a:off x="370977" y="7479828"/>
            <a:ext cx="9788289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35" name="ب) أقارن  مستعملاً  ( &lt;   ،   &gt;    ،   =    )"/>
          <p:cNvSpPr txBox="1"/>
          <p:nvPr/>
        </p:nvSpPr>
        <p:spPr>
          <a:xfrm>
            <a:off x="5531656" y="7827695"/>
            <a:ext cx="4509834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ب) أقارن  مستعملاً  ( &lt;   ،   &gt;    ،   =    ) </a:t>
            </a:r>
          </a:p>
        </p:txBody>
      </p:sp>
      <p:sp>
        <p:nvSpPr>
          <p:cNvPr id="236" name="ج) لدى  ماجد بنطالان ( أزرق ، و أسود ) و ٣ قمصان ( مخطط ، ابيض ، رمادي )…"/>
          <p:cNvSpPr txBox="1"/>
          <p:nvPr/>
        </p:nvSpPr>
        <p:spPr>
          <a:xfrm>
            <a:off x="559758" y="8789320"/>
            <a:ext cx="9508665" cy="8969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/>
          <a:p>
            <a:pPr algn="r" defTabSz="914400" rtl="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ج) لدى  ماجد بنطالان ( أزرق ، و أسود ) و ٣ قمصان ( مخطط ، ابيض ، رمادي ) </a:t>
            </a:r>
          </a:p>
          <a:p>
            <a:pPr algn="r" defTabSz="914400" rtl="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بكم طريقة يمكن أن يظهر ماجد مرتدياً  قميصاً  وبنطالاً ؟</a:t>
            </a:r>
          </a:p>
        </p:txBody>
      </p:sp>
      <p:sp>
        <p:nvSpPr>
          <p:cNvPr id="237" name="…………………………………………………………………………..……….………..."/>
          <p:cNvSpPr txBox="1"/>
          <p:nvPr/>
        </p:nvSpPr>
        <p:spPr>
          <a:xfrm>
            <a:off x="1484494" y="9914383"/>
            <a:ext cx="8094324" cy="405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b="0"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…………………………………………………………………………..……….………...</a:t>
            </a:r>
          </a:p>
        </p:txBody>
      </p:sp>
      <p:sp>
        <p:nvSpPr>
          <p:cNvPr id="238" name="د) أصف احتمال وقوف المؤشر على الرقم ،أكتب ( أكيد ، أكثر احتمال ، أقل احتمال ، مستحيل )"/>
          <p:cNvSpPr txBox="1"/>
          <p:nvPr/>
        </p:nvSpPr>
        <p:spPr>
          <a:xfrm>
            <a:off x="828696" y="10804380"/>
            <a:ext cx="9269896" cy="79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د) أصف احتمال وقوف المؤشر على الرقم ،أكتب ( أكيد ، أكثر احتمال ، أقل احتمال ، مستحيل )</a:t>
            </a:r>
          </a:p>
        </p:txBody>
      </p:sp>
      <p:sp>
        <p:nvSpPr>
          <p:cNvPr id="239" name="ظهور الرقم  (٩)"/>
          <p:cNvSpPr txBox="1"/>
          <p:nvPr/>
        </p:nvSpPr>
        <p:spPr>
          <a:xfrm>
            <a:off x="6266292" y="11603760"/>
            <a:ext cx="2628510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ظهور الرقم  (٩) </a:t>
            </a:r>
          </a:p>
        </p:txBody>
      </p:sp>
      <p:sp>
        <p:nvSpPr>
          <p:cNvPr id="240" name="ه) أكمل لأحصل على كسرين متكافئين"/>
          <p:cNvSpPr txBox="1"/>
          <p:nvPr/>
        </p:nvSpPr>
        <p:spPr>
          <a:xfrm>
            <a:off x="5207751" y="12924296"/>
            <a:ext cx="4745592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ه) أكمل لأحصل على كسرين متكافئين </a:t>
            </a:r>
          </a:p>
        </p:txBody>
      </p:sp>
      <p:grpSp>
        <p:nvGrpSpPr>
          <p:cNvPr id="244" name="تجميع"/>
          <p:cNvGrpSpPr/>
          <p:nvPr/>
        </p:nvGrpSpPr>
        <p:grpSpPr>
          <a:xfrm>
            <a:off x="7860277" y="181794"/>
            <a:ext cx="510538" cy="594233"/>
            <a:chOff x="0" y="0"/>
            <a:chExt cx="510537" cy="594232"/>
          </a:xfrm>
        </p:grpSpPr>
        <p:sp>
          <p:nvSpPr>
            <p:cNvPr id="241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2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3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rPr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</a:rPr>
                <a:t>١٠</a:t>
              </a:r>
            </a:p>
          </p:txBody>
        </p:sp>
      </p:grpSp>
      <p:grpSp>
        <p:nvGrpSpPr>
          <p:cNvPr id="257" name="تجميع"/>
          <p:cNvGrpSpPr/>
          <p:nvPr/>
        </p:nvGrpSpPr>
        <p:grpSpPr>
          <a:xfrm>
            <a:off x="4101571" y="12567433"/>
            <a:ext cx="1612846" cy="1128020"/>
            <a:chOff x="0" y="0"/>
            <a:chExt cx="1612845" cy="1128019"/>
          </a:xfrm>
        </p:grpSpPr>
        <p:grpSp>
          <p:nvGrpSpPr>
            <p:cNvPr id="248" name="تجميع"/>
            <p:cNvGrpSpPr/>
            <p:nvPr/>
          </p:nvGrpSpPr>
          <p:grpSpPr>
            <a:xfrm>
              <a:off x="772107" y="238508"/>
              <a:ext cx="840739" cy="829494"/>
              <a:chOff x="0" y="0"/>
              <a:chExt cx="840737" cy="829492"/>
            </a:xfrm>
          </p:grpSpPr>
          <p:sp>
            <p:nvSpPr>
              <p:cNvPr id="245" name="خط"/>
              <p:cNvSpPr/>
              <p:nvPr/>
            </p:nvSpPr>
            <p:spPr>
              <a:xfrm>
                <a:off x="134790" y="354467"/>
                <a:ext cx="52035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6" name="١"/>
              <p:cNvSpPr txBox="1"/>
              <p:nvPr/>
            </p:nvSpPr>
            <p:spPr>
              <a:xfrm>
                <a:off x="0" y="0"/>
                <a:ext cx="840738" cy="41760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7" name="٢"/>
              <p:cNvSpPr txBox="1"/>
              <p:nvPr/>
            </p:nvSpPr>
            <p:spPr>
              <a:xfrm>
                <a:off x="104562" y="359848"/>
                <a:ext cx="669114" cy="46964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256" name="تجميع"/>
            <p:cNvGrpSpPr/>
            <p:nvPr/>
          </p:nvGrpSpPr>
          <p:grpSpPr>
            <a:xfrm>
              <a:off x="0" y="-1"/>
              <a:ext cx="841245" cy="1128021"/>
              <a:chOff x="0" y="0"/>
              <a:chExt cx="841244" cy="1128019"/>
            </a:xfrm>
          </p:grpSpPr>
          <p:sp>
            <p:nvSpPr>
              <p:cNvPr id="249" name="="/>
              <p:cNvSpPr/>
              <p:nvPr/>
            </p:nvSpPr>
            <p:spPr>
              <a:xfrm>
                <a:off x="539967" y="614809"/>
                <a:ext cx="30127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spAutoFit/>
              </a:bodyPr>
              <a:lstStyle>
                <a:lvl1pPr algn="r" defTabSz="914400">
                  <a:spcBef>
                    <a:spcPts val="700"/>
                  </a:spcBef>
                  <a:defRPr sz="2500">
                    <a:solidFill>
                      <a:srgbClr val="004D65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255" name="تجميع"/>
              <p:cNvGrpSpPr/>
              <p:nvPr/>
            </p:nvGrpSpPr>
            <p:grpSpPr>
              <a:xfrm>
                <a:off x="0" y="-1"/>
                <a:ext cx="539968" cy="1128021"/>
                <a:chOff x="0" y="0"/>
                <a:chExt cx="539967" cy="1128019"/>
              </a:xfrm>
            </p:grpSpPr>
            <p:grpSp>
              <p:nvGrpSpPr>
                <p:cNvPr id="253" name="تجميع"/>
                <p:cNvGrpSpPr/>
                <p:nvPr/>
              </p:nvGrpSpPr>
              <p:grpSpPr>
                <a:xfrm>
                  <a:off x="0" y="-1"/>
                  <a:ext cx="539968" cy="1128021"/>
                  <a:chOff x="0" y="0"/>
                  <a:chExt cx="539967" cy="1128019"/>
                </a:xfrm>
              </p:grpSpPr>
              <p:sp>
                <p:nvSpPr>
                  <p:cNvPr id="250" name="خط"/>
                  <p:cNvSpPr/>
                  <p:nvPr/>
                </p:nvSpPr>
                <p:spPr>
                  <a:xfrm>
                    <a:off x="17040" y="629164"/>
                    <a:ext cx="505887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1026" tIns="41026" rIns="41026" bIns="41026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" name="مستطيل"/>
                  <p:cNvSpPr txBox="1"/>
                  <p:nvPr/>
                </p:nvSpPr>
                <p:spPr>
                  <a:xfrm>
                    <a:off x="95408" y="0"/>
                    <a:ext cx="383232" cy="860791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1026" tIns="41026" rIns="41026" bIns="41026" numCol="1" anchor="ctr">
                    <a:noAutofit/>
                  </a:bodyPr>
                  <a:lstStyle>
                    <a:lvl1pPr>
                      <a:defRPr sz="1900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pPr rtl="0">
                      <a:defRPr/>
                    </a:pPr>
                    <a:r>
                      <a:t> </a:t>
                    </a:r>
                  </a:p>
                </p:txBody>
              </p:sp>
              <p:sp>
                <p:nvSpPr>
                  <p:cNvPr id="252" name="٤"/>
                  <p:cNvSpPr txBox="1"/>
                  <p:nvPr/>
                </p:nvSpPr>
                <p:spPr>
                  <a:xfrm>
                    <a:off x="0" y="550848"/>
                    <a:ext cx="539968" cy="577172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1026" tIns="41026" rIns="41026" bIns="41026" numCol="1" anchor="ctr">
                    <a:noAutofit/>
                  </a:bodyPr>
                  <a:lstStyle>
                    <a:lvl1pPr>
                      <a:defRPr sz="2400"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٤</a:t>
                    </a:r>
                  </a:p>
                </p:txBody>
              </p:sp>
            </p:grpSp>
            <p:sp>
              <p:nvSpPr>
                <p:cNvPr id="254" name="مستطيل"/>
                <p:cNvSpPr/>
                <p:nvPr/>
              </p:nvSpPr>
              <p:spPr>
                <a:xfrm>
                  <a:off x="94661" y="203971"/>
                  <a:ext cx="350646" cy="347972"/>
                </a:xfrm>
                <a:prstGeom prst="rect">
                  <a:avLst/>
                </a:prstGeom>
                <a:solidFill>
                  <a:srgbClr val="EBEBEB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1026" tIns="41026" rIns="41026" bIns="41026" numCol="1" anchor="ctr">
                  <a:noAutofit/>
                </a:bodyPr>
                <a:lstStyle/>
                <a:p>
                  <a:pPr rtl="0"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Geeza Pro Regular"/>
                    </a:defRPr>
                  </a:pPr>
                </a:p>
              </p:txBody>
            </p:sp>
          </p:grpSp>
        </p:grpSp>
      </p:grpSp>
      <p:sp>
        <p:nvSpPr>
          <p:cNvPr id="258" name="تمت الأسئلة مع تمنياتي لكم بالتوفيق"/>
          <p:cNvSpPr txBox="1"/>
          <p:nvPr/>
        </p:nvSpPr>
        <p:spPr>
          <a:xfrm>
            <a:off x="3441806" y="14076122"/>
            <a:ext cx="3619287" cy="391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993" tIns="48993" rIns="48993" bIns="48993" anchor="ctr">
            <a:spAutoFit/>
          </a:bodyPr>
          <a:lstStyle>
            <a:lvl1pPr algn="r" defTabSz="1269517">
              <a:tabLst>
                <a:tab pos="2184400" algn="l"/>
              </a:tabLst>
              <a:defRPr sz="2200">
                <a:solidFill>
                  <a:srgbClr val="371A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تمت الأسئلة مع تمنياتي لكم بالتوفيق</a:t>
            </a:r>
          </a:p>
        </p:txBody>
      </p:sp>
      <p:grpSp>
        <p:nvGrpSpPr>
          <p:cNvPr id="265" name="تجميع"/>
          <p:cNvGrpSpPr/>
          <p:nvPr/>
        </p:nvGrpSpPr>
        <p:grpSpPr>
          <a:xfrm>
            <a:off x="798526" y="5857475"/>
            <a:ext cx="2623420" cy="1679505"/>
            <a:chOff x="0" y="0"/>
            <a:chExt cx="2623418" cy="1679503"/>
          </a:xfrm>
        </p:grpSpPr>
        <p:sp>
          <p:nvSpPr>
            <p:cNvPr id="259" name="مربع"/>
            <p:cNvSpPr/>
            <p:nvPr/>
          </p:nvSpPr>
          <p:spPr>
            <a:xfrm>
              <a:off x="930586" y="464979"/>
              <a:ext cx="749546" cy="749546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264" name="تجميع"/>
            <p:cNvGrpSpPr/>
            <p:nvPr/>
          </p:nvGrpSpPr>
          <p:grpSpPr>
            <a:xfrm>
              <a:off x="0" y="0"/>
              <a:ext cx="2623419" cy="1679504"/>
              <a:chOff x="0" y="0"/>
              <a:chExt cx="2623418" cy="1679503"/>
            </a:xfrm>
          </p:grpSpPr>
          <p:sp>
            <p:nvSpPr>
              <p:cNvPr id="260" name="٢سم"/>
              <p:cNvSpPr txBox="1"/>
              <p:nvPr/>
            </p:nvSpPr>
            <p:spPr>
              <a:xfrm>
                <a:off x="691302" y="0"/>
                <a:ext cx="1263549" cy="58934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٢سم </a:t>
                </a:r>
              </a:p>
            </p:txBody>
          </p:sp>
          <p:sp>
            <p:nvSpPr>
              <p:cNvPr id="261" name="٢سم"/>
              <p:cNvSpPr txBox="1"/>
              <p:nvPr/>
            </p:nvSpPr>
            <p:spPr>
              <a:xfrm>
                <a:off x="720085" y="1090157"/>
                <a:ext cx="1263548" cy="58934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٢سم </a:t>
                </a:r>
              </a:p>
            </p:txBody>
          </p:sp>
          <p:sp>
            <p:nvSpPr>
              <p:cNvPr id="262" name="٢سم"/>
              <p:cNvSpPr txBox="1"/>
              <p:nvPr/>
            </p:nvSpPr>
            <p:spPr>
              <a:xfrm>
                <a:off x="0" y="522100"/>
                <a:ext cx="1263548" cy="58934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٢سم </a:t>
                </a:r>
              </a:p>
            </p:txBody>
          </p:sp>
          <p:sp>
            <p:nvSpPr>
              <p:cNvPr id="263" name="٢سم"/>
              <p:cNvSpPr txBox="1"/>
              <p:nvPr/>
            </p:nvSpPr>
            <p:spPr>
              <a:xfrm>
                <a:off x="1359870" y="502504"/>
                <a:ext cx="1263549" cy="58934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٢سم </a:t>
                </a:r>
              </a:p>
            </p:txBody>
          </p:sp>
        </p:grpSp>
      </p:grpSp>
      <p:grpSp>
        <p:nvGrpSpPr>
          <p:cNvPr id="275" name="تجميع"/>
          <p:cNvGrpSpPr/>
          <p:nvPr/>
        </p:nvGrpSpPr>
        <p:grpSpPr>
          <a:xfrm>
            <a:off x="2612151" y="7623292"/>
            <a:ext cx="2736493" cy="767182"/>
            <a:chOff x="0" y="0"/>
            <a:chExt cx="2736491" cy="767181"/>
          </a:xfrm>
        </p:grpSpPr>
        <p:grpSp>
          <p:nvGrpSpPr>
            <p:cNvPr id="269" name="تجميع"/>
            <p:cNvGrpSpPr/>
            <p:nvPr/>
          </p:nvGrpSpPr>
          <p:grpSpPr>
            <a:xfrm>
              <a:off x="1917243" y="0"/>
              <a:ext cx="819249" cy="767182"/>
              <a:chOff x="0" y="0"/>
              <a:chExt cx="819248" cy="767181"/>
            </a:xfrm>
          </p:grpSpPr>
          <p:sp>
            <p:nvSpPr>
              <p:cNvPr id="266" name="خط"/>
              <p:cNvSpPr/>
              <p:nvPr/>
            </p:nvSpPr>
            <p:spPr>
              <a:xfrm>
                <a:off x="114499" y="377693"/>
                <a:ext cx="59025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" name="٣"/>
              <p:cNvSpPr txBox="1"/>
              <p:nvPr/>
            </p:nvSpPr>
            <p:spPr>
              <a:xfrm>
                <a:off x="0" y="0"/>
                <a:ext cx="819249" cy="44119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3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68" name="٥"/>
              <p:cNvSpPr txBox="1"/>
              <p:nvPr/>
            </p:nvSpPr>
            <p:spPr>
              <a:xfrm>
                <a:off x="94616" y="387352"/>
                <a:ext cx="681698" cy="3798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270" name="دائرة"/>
            <p:cNvSpPr/>
            <p:nvPr/>
          </p:nvSpPr>
          <p:spPr>
            <a:xfrm>
              <a:off x="1092024" y="50630"/>
              <a:ext cx="678793" cy="678793"/>
            </a:xfrm>
            <a:prstGeom prst="ellipse">
              <a:avLst/>
            </a:pr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1026" tIns="41026" rIns="41026" bIns="41026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274" name="تجميع"/>
            <p:cNvGrpSpPr/>
            <p:nvPr/>
          </p:nvGrpSpPr>
          <p:grpSpPr>
            <a:xfrm>
              <a:off x="0" y="0"/>
              <a:ext cx="819249" cy="767182"/>
              <a:chOff x="0" y="0"/>
              <a:chExt cx="819248" cy="767181"/>
            </a:xfrm>
          </p:grpSpPr>
          <p:sp>
            <p:nvSpPr>
              <p:cNvPr id="271" name="خط"/>
              <p:cNvSpPr/>
              <p:nvPr/>
            </p:nvSpPr>
            <p:spPr>
              <a:xfrm>
                <a:off x="114499" y="377693"/>
                <a:ext cx="59025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1026" tIns="41026" rIns="41026" bIns="41026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" name="٤"/>
              <p:cNvSpPr txBox="1"/>
              <p:nvPr/>
            </p:nvSpPr>
            <p:spPr>
              <a:xfrm>
                <a:off x="0" y="0"/>
                <a:ext cx="819249" cy="44119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3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73" name="٥"/>
              <p:cNvSpPr txBox="1"/>
              <p:nvPr/>
            </p:nvSpPr>
            <p:spPr>
              <a:xfrm>
                <a:off x="94616" y="387352"/>
                <a:ext cx="681698" cy="3798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1026" tIns="41026" rIns="41026" bIns="41026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sp>
        <p:nvSpPr>
          <p:cNvPr id="276" name="…………………………………………………..……….………..."/>
          <p:cNvSpPr txBox="1"/>
          <p:nvPr/>
        </p:nvSpPr>
        <p:spPr>
          <a:xfrm>
            <a:off x="3570736" y="6697227"/>
            <a:ext cx="6334899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b="0"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…………………………………………………..……….………...</a:t>
            </a:r>
          </a:p>
        </p:txBody>
      </p:sp>
      <p:sp>
        <p:nvSpPr>
          <p:cNvPr id="277" name="خط"/>
          <p:cNvSpPr/>
          <p:nvPr/>
        </p:nvSpPr>
        <p:spPr>
          <a:xfrm>
            <a:off x="382970" y="8647464"/>
            <a:ext cx="9788289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78" name="خط"/>
          <p:cNvSpPr/>
          <p:nvPr/>
        </p:nvSpPr>
        <p:spPr>
          <a:xfrm>
            <a:off x="357305" y="10629320"/>
            <a:ext cx="9788289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79" name="…………………..……….………..."/>
          <p:cNvSpPr txBox="1"/>
          <p:nvPr/>
        </p:nvSpPr>
        <p:spPr>
          <a:xfrm>
            <a:off x="1783756" y="11603760"/>
            <a:ext cx="5277337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b="0"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…………………..……….………...</a:t>
            </a:r>
          </a:p>
        </p:txBody>
      </p:sp>
      <p:sp>
        <p:nvSpPr>
          <p:cNvPr id="280" name="خط"/>
          <p:cNvSpPr/>
          <p:nvPr/>
        </p:nvSpPr>
        <p:spPr>
          <a:xfrm>
            <a:off x="357305" y="12637167"/>
            <a:ext cx="978829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281" name="ظهور الأرقام  (١،٢،٣،٤،٥،٦)"/>
          <p:cNvSpPr txBox="1"/>
          <p:nvPr/>
        </p:nvSpPr>
        <p:spPr>
          <a:xfrm>
            <a:off x="6681606" y="12161753"/>
            <a:ext cx="3378416" cy="405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ظهور الأرقام  (١،٢،٣،٤،٥،٦) </a:t>
            </a:r>
          </a:p>
        </p:txBody>
      </p:sp>
      <p:sp>
        <p:nvSpPr>
          <p:cNvPr id="282" name="……………………..……….………..."/>
          <p:cNvSpPr txBox="1"/>
          <p:nvPr/>
        </p:nvSpPr>
        <p:spPr>
          <a:xfrm>
            <a:off x="1484494" y="12161753"/>
            <a:ext cx="5277337" cy="405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b="0" sz="25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……………………..……….………...</a:t>
            </a:r>
          </a:p>
        </p:txBody>
      </p:sp>
      <p:pic>
        <p:nvPicPr>
          <p:cNvPr id="283" name="IMG_5622.png" descr="IMG_5622.png"/>
          <p:cNvPicPr>
            <a:picLocks noChangeAspect="1"/>
          </p:cNvPicPr>
          <p:nvPr/>
        </p:nvPicPr>
        <p:blipFill>
          <a:blip r:embed="rId2">
            <a:extLst/>
          </a:blip>
          <a:srcRect l="18615" t="34631" r="45766" b="17860"/>
          <a:stretch>
            <a:fillRect/>
          </a:stretch>
        </p:blipFill>
        <p:spPr>
          <a:xfrm>
            <a:off x="1576637" y="11272804"/>
            <a:ext cx="1067198" cy="1067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84" y="0"/>
                </a:moveTo>
                <a:lnTo>
                  <a:pt x="10884" y="5051"/>
                </a:lnTo>
                <a:lnTo>
                  <a:pt x="10884" y="10109"/>
                </a:lnTo>
                <a:lnTo>
                  <a:pt x="11117" y="9957"/>
                </a:lnTo>
                <a:cubicBezTo>
                  <a:pt x="11244" y="9876"/>
                  <a:pt x="11743" y="9556"/>
                  <a:pt x="12226" y="9242"/>
                </a:cubicBezTo>
                <a:cubicBezTo>
                  <a:pt x="12709" y="8928"/>
                  <a:pt x="14071" y="8043"/>
                  <a:pt x="15254" y="7275"/>
                </a:cubicBezTo>
                <a:cubicBezTo>
                  <a:pt x="16438" y="6507"/>
                  <a:pt x="17521" y="5803"/>
                  <a:pt x="17664" y="5709"/>
                </a:cubicBezTo>
                <a:cubicBezTo>
                  <a:pt x="17807" y="5615"/>
                  <a:pt x="17984" y="5522"/>
                  <a:pt x="18050" y="5508"/>
                </a:cubicBezTo>
                <a:cubicBezTo>
                  <a:pt x="18314" y="5456"/>
                  <a:pt x="18660" y="5752"/>
                  <a:pt x="18660" y="6030"/>
                </a:cubicBezTo>
                <a:cubicBezTo>
                  <a:pt x="18660" y="6147"/>
                  <a:pt x="18669" y="6142"/>
                  <a:pt x="19351" y="5749"/>
                </a:cubicBezTo>
                <a:cubicBezTo>
                  <a:pt x="19731" y="5530"/>
                  <a:pt x="20055" y="5341"/>
                  <a:pt x="20074" y="5324"/>
                </a:cubicBezTo>
                <a:cubicBezTo>
                  <a:pt x="20116" y="5285"/>
                  <a:pt x="19611" y="4500"/>
                  <a:pt x="19230" y="4023"/>
                </a:cubicBezTo>
                <a:cubicBezTo>
                  <a:pt x="17371" y="1690"/>
                  <a:pt x="14397" y="160"/>
                  <a:pt x="11471" y="24"/>
                </a:cubicBezTo>
                <a:lnTo>
                  <a:pt x="10884" y="0"/>
                </a:lnTo>
                <a:close/>
                <a:moveTo>
                  <a:pt x="10346" y="8"/>
                </a:moveTo>
                <a:cubicBezTo>
                  <a:pt x="9913" y="8"/>
                  <a:pt x="9141" y="103"/>
                  <a:pt x="8563" y="225"/>
                </a:cubicBezTo>
                <a:cubicBezTo>
                  <a:pt x="5785" y="808"/>
                  <a:pt x="3320" y="2482"/>
                  <a:pt x="1759" y="4850"/>
                </a:cubicBezTo>
                <a:cubicBezTo>
                  <a:pt x="1553" y="5162"/>
                  <a:pt x="1491" y="5296"/>
                  <a:pt x="1526" y="5332"/>
                </a:cubicBezTo>
                <a:cubicBezTo>
                  <a:pt x="1553" y="5358"/>
                  <a:pt x="3514" y="6498"/>
                  <a:pt x="5888" y="7869"/>
                </a:cubicBezTo>
                <a:cubicBezTo>
                  <a:pt x="8262" y="9240"/>
                  <a:pt x="10221" y="10365"/>
                  <a:pt x="10242" y="10366"/>
                </a:cubicBezTo>
                <a:cubicBezTo>
                  <a:pt x="10262" y="10367"/>
                  <a:pt x="10339" y="10314"/>
                  <a:pt x="10410" y="10254"/>
                </a:cubicBezTo>
                <a:cubicBezTo>
                  <a:pt x="10482" y="10194"/>
                  <a:pt x="10581" y="10150"/>
                  <a:pt x="10627" y="10150"/>
                </a:cubicBezTo>
                <a:cubicBezTo>
                  <a:pt x="10710" y="10150"/>
                  <a:pt x="10708" y="10047"/>
                  <a:pt x="10708" y="5075"/>
                </a:cubicBezTo>
                <a:lnTo>
                  <a:pt x="10708" y="8"/>
                </a:lnTo>
                <a:lnTo>
                  <a:pt x="10346" y="8"/>
                </a:lnTo>
                <a:close/>
                <a:moveTo>
                  <a:pt x="1454" y="5541"/>
                </a:moveTo>
                <a:cubicBezTo>
                  <a:pt x="1356" y="5489"/>
                  <a:pt x="1346" y="5508"/>
                  <a:pt x="1052" y="6119"/>
                </a:cubicBezTo>
                <a:cubicBezTo>
                  <a:pt x="311" y="7661"/>
                  <a:pt x="0" y="9058"/>
                  <a:pt x="0" y="10808"/>
                </a:cubicBezTo>
                <a:cubicBezTo>
                  <a:pt x="0" y="12557"/>
                  <a:pt x="312" y="13950"/>
                  <a:pt x="1052" y="15489"/>
                </a:cubicBezTo>
                <a:cubicBezTo>
                  <a:pt x="1218" y="15833"/>
                  <a:pt x="1362" y="16116"/>
                  <a:pt x="1374" y="16116"/>
                </a:cubicBezTo>
                <a:cubicBezTo>
                  <a:pt x="1385" y="16116"/>
                  <a:pt x="1907" y="15825"/>
                  <a:pt x="2530" y="15465"/>
                </a:cubicBezTo>
                <a:lnTo>
                  <a:pt x="3663" y="14807"/>
                </a:lnTo>
                <a:lnTo>
                  <a:pt x="4418" y="13731"/>
                </a:lnTo>
                <a:cubicBezTo>
                  <a:pt x="4831" y="13137"/>
                  <a:pt x="5174" y="12638"/>
                  <a:pt x="5189" y="12623"/>
                </a:cubicBezTo>
                <a:cubicBezTo>
                  <a:pt x="5204" y="12608"/>
                  <a:pt x="5249" y="12616"/>
                  <a:pt x="5286" y="12647"/>
                </a:cubicBezTo>
                <a:cubicBezTo>
                  <a:pt x="5331" y="12685"/>
                  <a:pt x="5355" y="12792"/>
                  <a:pt x="5358" y="12976"/>
                </a:cubicBezTo>
                <a:cubicBezTo>
                  <a:pt x="5360" y="13124"/>
                  <a:pt x="5374" y="13336"/>
                  <a:pt x="5390" y="13450"/>
                </a:cubicBezTo>
                <a:lnTo>
                  <a:pt x="5422" y="13659"/>
                </a:lnTo>
                <a:lnTo>
                  <a:pt x="7727" y="12157"/>
                </a:lnTo>
                <a:cubicBezTo>
                  <a:pt x="8995" y="11335"/>
                  <a:pt x="10057" y="10638"/>
                  <a:pt x="10089" y="10607"/>
                </a:cubicBezTo>
                <a:cubicBezTo>
                  <a:pt x="10137" y="10562"/>
                  <a:pt x="10038" y="10489"/>
                  <a:pt x="9535" y="10198"/>
                </a:cubicBezTo>
                <a:cubicBezTo>
                  <a:pt x="7576" y="9065"/>
                  <a:pt x="1539" y="5586"/>
                  <a:pt x="1454" y="5541"/>
                </a:cubicBezTo>
                <a:close/>
                <a:moveTo>
                  <a:pt x="20251" y="5541"/>
                </a:moveTo>
                <a:cubicBezTo>
                  <a:pt x="20218" y="5492"/>
                  <a:pt x="19989" y="5606"/>
                  <a:pt x="19158" y="6087"/>
                </a:cubicBezTo>
                <a:cubicBezTo>
                  <a:pt x="18026" y="6740"/>
                  <a:pt x="17946" y="6789"/>
                  <a:pt x="14033" y="9331"/>
                </a:cubicBezTo>
                <a:cubicBezTo>
                  <a:pt x="12279" y="10470"/>
                  <a:pt x="11424" y="11050"/>
                  <a:pt x="11463" y="11073"/>
                </a:cubicBezTo>
                <a:cubicBezTo>
                  <a:pt x="11495" y="11092"/>
                  <a:pt x="13470" y="12235"/>
                  <a:pt x="15849" y="13610"/>
                </a:cubicBezTo>
                <a:cubicBezTo>
                  <a:pt x="18228" y="14986"/>
                  <a:pt x="20192" y="16114"/>
                  <a:pt x="20210" y="16116"/>
                </a:cubicBezTo>
                <a:cubicBezTo>
                  <a:pt x="20228" y="16117"/>
                  <a:pt x="20357" y="15873"/>
                  <a:pt x="20500" y="15578"/>
                </a:cubicBezTo>
                <a:cubicBezTo>
                  <a:pt x="21247" y="14028"/>
                  <a:pt x="21600" y="12498"/>
                  <a:pt x="21600" y="10808"/>
                </a:cubicBezTo>
                <a:cubicBezTo>
                  <a:pt x="21600" y="9330"/>
                  <a:pt x="21323" y="7940"/>
                  <a:pt x="20757" y="6592"/>
                </a:cubicBezTo>
                <a:cubicBezTo>
                  <a:pt x="20591" y="6200"/>
                  <a:pt x="20342" y="5676"/>
                  <a:pt x="20251" y="5541"/>
                </a:cubicBezTo>
                <a:close/>
                <a:moveTo>
                  <a:pt x="18114" y="5717"/>
                </a:moveTo>
                <a:cubicBezTo>
                  <a:pt x="18044" y="5717"/>
                  <a:pt x="16857" y="6461"/>
                  <a:pt x="14812" y="7789"/>
                </a:cubicBezTo>
                <a:cubicBezTo>
                  <a:pt x="13053" y="8931"/>
                  <a:pt x="11496" y="9941"/>
                  <a:pt x="11358" y="10029"/>
                </a:cubicBezTo>
                <a:lnTo>
                  <a:pt x="11109" y="10190"/>
                </a:lnTo>
                <a:lnTo>
                  <a:pt x="11262" y="10342"/>
                </a:lnTo>
                <a:cubicBezTo>
                  <a:pt x="11345" y="10426"/>
                  <a:pt x="11424" y="10549"/>
                  <a:pt x="11439" y="10623"/>
                </a:cubicBezTo>
                <a:cubicBezTo>
                  <a:pt x="11455" y="10706"/>
                  <a:pt x="11489" y="10753"/>
                  <a:pt x="11519" y="10736"/>
                </a:cubicBezTo>
                <a:cubicBezTo>
                  <a:pt x="11583" y="10700"/>
                  <a:pt x="14405" y="8869"/>
                  <a:pt x="16660" y="7403"/>
                </a:cubicBezTo>
                <a:cubicBezTo>
                  <a:pt x="18520" y="6195"/>
                  <a:pt x="18519" y="6198"/>
                  <a:pt x="18427" y="5926"/>
                </a:cubicBezTo>
                <a:cubicBezTo>
                  <a:pt x="18381" y="5788"/>
                  <a:pt x="18274" y="5717"/>
                  <a:pt x="18114" y="5717"/>
                </a:cubicBezTo>
                <a:close/>
                <a:moveTo>
                  <a:pt x="10828" y="10334"/>
                </a:moveTo>
                <a:cubicBezTo>
                  <a:pt x="10637" y="10313"/>
                  <a:pt x="10618" y="10319"/>
                  <a:pt x="10475" y="10463"/>
                </a:cubicBezTo>
                <a:cubicBezTo>
                  <a:pt x="10350" y="10588"/>
                  <a:pt x="10314" y="10651"/>
                  <a:pt x="10314" y="10792"/>
                </a:cubicBezTo>
                <a:cubicBezTo>
                  <a:pt x="10314" y="10981"/>
                  <a:pt x="10436" y="11181"/>
                  <a:pt x="10595" y="11250"/>
                </a:cubicBezTo>
                <a:cubicBezTo>
                  <a:pt x="10758" y="11319"/>
                  <a:pt x="11033" y="11263"/>
                  <a:pt x="11141" y="11137"/>
                </a:cubicBezTo>
                <a:cubicBezTo>
                  <a:pt x="11418" y="10816"/>
                  <a:pt x="11246" y="10381"/>
                  <a:pt x="10828" y="10334"/>
                </a:cubicBezTo>
                <a:close/>
                <a:moveTo>
                  <a:pt x="10113" y="10880"/>
                </a:moveTo>
                <a:cubicBezTo>
                  <a:pt x="10088" y="10855"/>
                  <a:pt x="9815" y="11029"/>
                  <a:pt x="6892" y="12928"/>
                </a:cubicBezTo>
                <a:cubicBezTo>
                  <a:pt x="5055" y="14121"/>
                  <a:pt x="5181" y="14092"/>
                  <a:pt x="5181" y="13434"/>
                </a:cubicBezTo>
                <a:cubicBezTo>
                  <a:pt x="5181" y="13221"/>
                  <a:pt x="5167" y="13048"/>
                  <a:pt x="5149" y="13048"/>
                </a:cubicBezTo>
                <a:cubicBezTo>
                  <a:pt x="5131" y="13049"/>
                  <a:pt x="4849" y="13428"/>
                  <a:pt x="4530" y="13891"/>
                </a:cubicBezTo>
                <a:cubicBezTo>
                  <a:pt x="4212" y="14355"/>
                  <a:pt x="3811" y="14937"/>
                  <a:pt x="3639" y="15184"/>
                </a:cubicBezTo>
                <a:cubicBezTo>
                  <a:pt x="3466" y="15432"/>
                  <a:pt x="3358" y="15634"/>
                  <a:pt x="3390" y="15634"/>
                </a:cubicBezTo>
                <a:cubicBezTo>
                  <a:pt x="3444" y="15634"/>
                  <a:pt x="6123" y="15134"/>
                  <a:pt x="6362" y="15080"/>
                </a:cubicBezTo>
                <a:cubicBezTo>
                  <a:pt x="6454" y="15059"/>
                  <a:pt x="6414" y="15028"/>
                  <a:pt x="6065" y="14839"/>
                </a:cubicBezTo>
                <a:cubicBezTo>
                  <a:pt x="5669" y="14625"/>
                  <a:pt x="5660" y="14617"/>
                  <a:pt x="5735" y="14534"/>
                </a:cubicBezTo>
                <a:cubicBezTo>
                  <a:pt x="5778" y="14487"/>
                  <a:pt x="6222" y="14173"/>
                  <a:pt x="6731" y="13843"/>
                </a:cubicBezTo>
                <a:cubicBezTo>
                  <a:pt x="7240" y="13513"/>
                  <a:pt x="8284" y="12842"/>
                  <a:pt x="9045" y="12350"/>
                </a:cubicBezTo>
                <a:cubicBezTo>
                  <a:pt x="9806" y="11857"/>
                  <a:pt x="10433" y="11443"/>
                  <a:pt x="10443" y="11434"/>
                </a:cubicBezTo>
                <a:cubicBezTo>
                  <a:pt x="10452" y="11426"/>
                  <a:pt x="10386" y="11339"/>
                  <a:pt x="10298" y="11242"/>
                </a:cubicBezTo>
                <a:cubicBezTo>
                  <a:pt x="10210" y="11144"/>
                  <a:pt x="10137" y="11029"/>
                  <a:pt x="10137" y="10985"/>
                </a:cubicBezTo>
                <a:cubicBezTo>
                  <a:pt x="10137" y="10940"/>
                  <a:pt x="10127" y="10894"/>
                  <a:pt x="10113" y="10880"/>
                </a:cubicBezTo>
                <a:close/>
                <a:moveTo>
                  <a:pt x="11431" y="11298"/>
                </a:moveTo>
                <a:cubicBezTo>
                  <a:pt x="11350" y="11256"/>
                  <a:pt x="11301" y="11262"/>
                  <a:pt x="11165" y="11354"/>
                </a:cubicBezTo>
                <a:cubicBezTo>
                  <a:pt x="11076" y="11415"/>
                  <a:pt x="10981" y="11466"/>
                  <a:pt x="10949" y="11466"/>
                </a:cubicBezTo>
                <a:cubicBezTo>
                  <a:pt x="10899" y="11466"/>
                  <a:pt x="10884" y="12288"/>
                  <a:pt x="10884" y="16533"/>
                </a:cubicBezTo>
                <a:lnTo>
                  <a:pt x="10884" y="21600"/>
                </a:lnTo>
                <a:lnTo>
                  <a:pt x="11230" y="21600"/>
                </a:lnTo>
                <a:cubicBezTo>
                  <a:pt x="11418" y="21600"/>
                  <a:pt x="11820" y="21573"/>
                  <a:pt x="12121" y="21536"/>
                </a:cubicBezTo>
                <a:cubicBezTo>
                  <a:pt x="15240" y="21152"/>
                  <a:pt x="18019" y="19443"/>
                  <a:pt x="19761" y="16846"/>
                </a:cubicBezTo>
                <a:cubicBezTo>
                  <a:pt x="19953" y="16559"/>
                  <a:pt x="20101" y="16311"/>
                  <a:pt x="20082" y="16292"/>
                </a:cubicBezTo>
                <a:cubicBezTo>
                  <a:pt x="20062" y="16274"/>
                  <a:pt x="19473" y="15925"/>
                  <a:pt x="18772" y="15521"/>
                </a:cubicBezTo>
                <a:cubicBezTo>
                  <a:pt x="18072" y="15118"/>
                  <a:pt x="16149" y="14011"/>
                  <a:pt x="14507" y="13064"/>
                </a:cubicBezTo>
                <a:cubicBezTo>
                  <a:pt x="12865" y="12118"/>
                  <a:pt x="11484" y="11326"/>
                  <a:pt x="11431" y="11298"/>
                </a:cubicBezTo>
                <a:close/>
                <a:moveTo>
                  <a:pt x="10659" y="11539"/>
                </a:moveTo>
                <a:cubicBezTo>
                  <a:pt x="10629" y="11557"/>
                  <a:pt x="9557" y="12245"/>
                  <a:pt x="8282" y="13072"/>
                </a:cubicBezTo>
                <a:lnTo>
                  <a:pt x="5960" y="14574"/>
                </a:lnTo>
                <a:lnTo>
                  <a:pt x="6402" y="14799"/>
                </a:lnTo>
                <a:cubicBezTo>
                  <a:pt x="6855" y="15026"/>
                  <a:pt x="6933" y="15087"/>
                  <a:pt x="6860" y="15160"/>
                </a:cubicBezTo>
                <a:cubicBezTo>
                  <a:pt x="6836" y="15184"/>
                  <a:pt x="5984" y="15361"/>
                  <a:pt x="4964" y="15554"/>
                </a:cubicBezTo>
                <a:cubicBezTo>
                  <a:pt x="3529" y="15825"/>
                  <a:pt x="3092" y="15890"/>
                  <a:pt x="3044" y="15851"/>
                </a:cubicBezTo>
                <a:cubicBezTo>
                  <a:pt x="2993" y="15808"/>
                  <a:pt x="3010" y="15761"/>
                  <a:pt x="3149" y="15554"/>
                </a:cubicBezTo>
                <a:cubicBezTo>
                  <a:pt x="3241" y="15417"/>
                  <a:pt x="3333" y="15277"/>
                  <a:pt x="3350" y="15248"/>
                </a:cubicBezTo>
                <a:cubicBezTo>
                  <a:pt x="3379" y="15199"/>
                  <a:pt x="1600" y="16213"/>
                  <a:pt x="1518" y="16292"/>
                </a:cubicBezTo>
                <a:cubicBezTo>
                  <a:pt x="1468" y="16341"/>
                  <a:pt x="1951" y="17084"/>
                  <a:pt x="2394" y="17633"/>
                </a:cubicBezTo>
                <a:cubicBezTo>
                  <a:pt x="2789" y="18125"/>
                  <a:pt x="3679" y="18999"/>
                  <a:pt x="4145" y="19352"/>
                </a:cubicBezTo>
                <a:cubicBezTo>
                  <a:pt x="5707" y="20533"/>
                  <a:pt x="7492" y="21270"/>
                  <a:pt x="9390" y="21528"/>
                </a:cubicBezTo>
                <a:cubicBezTo>
                  <a:pt x="9644" y="21562"/>
                  <a:pt x="10046" y="21598"/>
                  <a:pt x="10282" y="21600"/>
                </a:cubicBezTo>
                <a:lnTo>
                  <a:pt x="10708" y="21600"/>
                </a:lnTo>
                <a:lnTo>
                  <a:pt x="10708" y="16549"/>
                </a:lnTo>
                <a:cubicBezTo>
                  <a:pt x="10708" y="12522"/>
                  <a:pt x="10703" y="11513"/>
                  <a:pt x="10659" y="11539"/>
                </a:cubicBezTo>
                <a:close/>
              </a:path>
            </a:pathLst>
          </a:cu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