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9" r:id="rId3"/>
    <p:sldId id="297" r:id="rId4"/>
    <p:sldId id="269" r:id="rId5"/>
    <p:sldId id="260" r:id="rId6"/>
    <p:sldId id="257" r:id="rId7"/>
    <p:sldId id="299" r:id="rId8"/>
    <p:sldId id="258" r:id="rId9"/>
    <p:sldId id="285" r:id="rId10"/>
    <p:sldId id="261" r:id="rId11"/>
    <p:sldId id="286" r:id="rId12"/>
    <p:sldId id="287" r:id="rId13"/>
    <p:sldId id="288" r:id="rId14"/>
    <p:sldId id="265" r:id="rId15"/>
    <p:sldId id="289" r:id="rId16"/>
    <p:sldId id="290" r:id="rId17"/>
    <p:sldId id="291" r:id="rId18"/>
    <p:sldId id="292" r:id="rId19"/>
    <p:sldId id="293" r:id="rId20"/>
    <p:sldId id="295" r:id="rId21"/>
    <p:sldId id="294" r:id="rId22"/>
    <p:sldId id="284" r:id="rId23"/>
    <p:sldId id="298" r:id="rId24"/>
    <p:sldId id="296" r:id="rId25"/>
    <p:sldId id="276" r:id="rId26"/>
    <p:sldId id="272" r:id="rId27"/>
    <p:sldId id="280" r:id="rId28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Gabriola" panose="04040605051002020D02" pitchFamily="82" charset="0"/>
      <p:regular r:id="rId36"/>
    </p:embeddedFont>
    <p:embeddedFont>
      <p:font typeface="Livvic" pitchFamily="2" charset="0"/>
      <p:regular r:id="rId37"/>
      <p:bold r:id="rId38"/>
      <p:italic r:id="rId39"/>
      <p:boldItalic r:id="rId40"/>
    </p:embeddedFont>
    <p:embeddedFont>
      <p:font typeface="Raleway" pitchFamily="2" charset="0"/>
      <p:regular r:id="rId41"/>
      <p:bold r:id="rId42"/>
      <p:italic r:id="rId43"/>
      <p:boldItalic r:id="rId44"/>
    </p:embeddedFont>
    <p:embeddedFont>
      <p:font typeface="Red Hat Display" panose="020B0604020202020204" charset="0"/>
      <p:regular r:id="rId45"/>
      <p:bold r:id="rId46"/>
      <p:italic r:id="rId47"/>
      <p:boldItalic r:id="rId48"/>
    </p:embeddedFont>
    <p:embeddedFont>
      <p:font typeface="Red Hat Display Black" panose="020B0604020202020204" charset="0"/>
      <p:bold r:id="rId49"/>
      <p:boldItalic r:id="rId50"/>
    </p:embeddedFont>
    <p:embeddedFont>
      <p:font typeface="Red Hat Text" panose="020B0604020202020204" charset="0"/>
      <p:regular r:id="rId51"/>
      <p:bold r:id="rId52"/>
      <p:italic r:id="rId53"/>
      <p:boldItalic r:id="rId54"/>
    </p:embeddedFont>
    <p:embeddedFont>
      <p:font typeface="Roboto Condensed Light" panose="02000000000000000000" pitchFamily="2" charset="0"/>
      <p:regular r:id="rId55"/>
      <p: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F9F9"/>
    <a:srgbClr val="9900CC"/>
    <a:srgbClr val="9933FF"/>
    <a:srgbClr val="33CCCC"/>
    <a:srgbClr val="00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3E17FC-A075-416D-9A24-A86DB46C10DA}">
  <a:tblStyle styleId="{253E17FC-A075-416D-9A24-A86DB46C10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35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09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53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52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77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05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624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18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9c7d0422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9c7d0422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29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075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332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98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c7d0422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c7d0422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34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gb5de855863_0_4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5" name="Google Shape;3965;gb5de855863_0_4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b5de85586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b5de85586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gb5de855863_0_4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1" name="Google Shape;4061;gb5de855863_0_4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50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9c7d0422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9c7d0422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944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4099bd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4099bd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4099bd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4099bd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43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49100" y="3357513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04" name="Google Shape;104;p13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3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 hasCustomPrompt="1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5" hasCustomPrompt="1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20" name="Google Shape;120;p13"/>
          <p:cNvCxnSpPr/>
          <p:nvPr/>
        </p:nvCxnSpPr>
        <p:spPr>
          <a:xfrm>
            <a:off x="403200" y="48342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4715650" y="3020250"/>
            <a:ext cx="9315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2"/>
          </p:nvPr>
        </p:nvSpPr>
        <p:spPr>
          <a:xfrm>
            <a:off x="2078425" y="1682863"/>
            <a:ext cx="4986900" cy="133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title"/>
          </p:nvPr>
        </p:nvSpPr>
        <p:spPr>
          <a:xfrm>
            <a:off x="3320850" y="872625"/>
            <a:ext cx="2502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1"/>
          </p:nvPr>
        </p:nvSpPr>
        <p:spPr>
          <a:xfrm>
            <a:off x="2938650" y="2044700"/>
            <a:ext cx="3266700" cy="3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2"/>
          </p:nvPr>
        </p:nvSpPr>
        <p:spPr>
          <a:xfrm>
            <a:off x="3320850" y="2376725"/>
            <a:ext cx="2502300" cy="8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2409600" y="3469600"/>
            <a:ext cx="4324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CREDITS: This presentation template was created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including icons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infographics &amp; images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F5469D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743850" y="2517413"/>
            <a:ext cx="22467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297050" y="2517425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8" name="Google Shape;18;p4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" name="Google Shape;23;p4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24;p4"/>
          <p:cNvGrpSpPr/>
          <p:nvPr/>
        </p:nvGrpSpPr>
        <p:grpSpPr>
          <a:xfrm>
            <a:off x="106125" y="3487600"/>
            <a:ext cx="192769" cy="1115917"/>
            <a:chOff x="106125" y="3487600"/>
            <a:chExt cx="192769" cy="1115917"/>
          </a:xfrm>
        </p:grpSpPr>
        <p:sp>
          <p:nvSpPr>
            <p:cNvPr id="25" name="Google Shape;25;p4"/>
            <p:cNvSpPr/>
            <p:nvPr/>
          </p:nvSpPr>
          <p:spPr>
            <a:xfrm>
              <a:off x="106125" y="4129482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6125" y="3487600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8845100" y="2615725"/>
            <a:ext cx="192769" cy="1115917"/>
            <a:chOff x="8845100" y="2615725"/>
            <a:chExt cx="192769" cy="1115917"/>
          </a:xfrm>
        </p:grpSpPr>
        <p:sp>
          <p:nvSpPr>
            <p:cNvPr id="28" name="Google Shape;28;p4"/>
            <p:cNvSpPr/>
            <p:nvPr/>
          </p:nvSpPr>
          <p:spPr>
            <a:xfrm rot="10800000">
              <a:off x="8845100" y="2615725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10800000">
              <a:off x="8845100" y="3257607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75150"/>
            <a:ext cx="7704000" cy="332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35" name="Google Shape;35;p5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/>
          <p:nvPr/>
        </p:nvSpPr>
        <p:spPr>
          <a:xfrm>
            <a:off x="403200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flipH="1">
            <a:off x="6730276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281888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281888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5170563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5170563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6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51" name="Google Shape;51;p6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6"/>
          <p:cNvSpPr/>
          <p:nvPr/>
        </p:nvSpPr>
        <p:spPr>
          <a:xfrm rot="5400000">
            <a:off x="5733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 rot="-5400000" flipH="1">
            <a:off x="83351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5205325" y="1649950"/>
            <a:ext cx="920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2422575" y="2491738"/>
            <a:ext cx="4299000" cy="136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9"/>
          <p:cNvCxnSpPr/>
          <p:nvPr/>
        </p:nvCxnSpPr>
        <p:spPr>
          <a:xfrm>
            <a:off x="730200" y="4834200"/>
            <a:ext cx="7683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9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1789200" y="192680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1789200" y="2916200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 Black"/>
              <a:buNone/>
              <a:defRPr sz="36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7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2.gif"/><Relationship Id="rId7" Type="http://schemas.openxmlformats.org/officeDocument/2006/relationships/image" Target="../media/image15.gi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image" Target="../media/image18.gif"/><Relationship Id="rId5" Type="http://schemas.openxmlformats.org/officeDocument/2006/relationships/image" Target="../media/image10.gif"/><Relationship Id="rId10" Type="http://schemas.openxmlformats.org/officeDocument/2006/relationships/image" Target="../media/image17.gif"/><Relationship Id="rId4" Type="http://schemas.openxmlformats.org/officeDocument/2006/relationships/image" Target="../media/image13.gif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7"/>
          <p:cNvCxnSpPr/>
          <p:nvPr/>
        </p:nvCxnSpPr>
        <p:spPr>
          <a:xfrm>
            <a:off x="1737500" y="3929836"/>
            <a:ext cx="5668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7"/>
          <p:cNvSpPr/>
          <p:nvPr/>
        </p:nvSpPr>
        <p:spPr>
          <a:xfrm>
            <a:off x="3008561" y="867644"/>
            <a:ext cx="3141834" cy="331455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Really Need It?</a:t>
            </a:r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1"/>
          </p:nvPr>
        </p:nvSpPr>
        <p:spPr>
          <a:xfrm>
            <a:off x="1649000" y="3328560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Reading</a:t>
            </a:r>
          </a:p>
        </p:txBody>
      </p:sp>
      <p:sp>
        <p:nvSpPr>
          <p:cNvPr id="251" name="Google Shape;251;p27"/>
          <p:cNvSpPr/>
          <p:nvPr/>
        </p:nvSpPr>
        <p:spPr>
          <a:xfrm>
            <a:off x="3008561" y="1471798"/>
            <a:ext cx="3141834" cy="9555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ed Hat Display"/>
              </a:rPr>
              <a:t>Unit 5</a:t>
            </a:r>
            <a:endParaRPr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ed Hat Display"/>
            </a:endParaRPr>
          </a:p>
        </p:txBody>
      </p:sp>
      <p:sp>
        <p:nvSpPr>
          <p:cNvPr id="7" name="Google Shape;250;p27">
            <a:extLst>
              <a:ext uri="{FF2B5EF4-FFF2-40B4-BE49-F238E27FC236}">
                <a16:creationId xmlns:a16="http://schemas.microsoft.com/office/drawing/2014/main" id="{E5234E6E-1663-4E78-9B92-A32B6FD621DA}"/>
              </a:ext>
            </a:extLst>
          </p:cNvPr>
          <p:cNvSpPr txBox="1">
            <a:spLocks/>
          </p:cNvSpPr>
          <p:nvPr/>
        </p:nvSpPr>
        <p:spPr>
          <a:xfrm>
            <a:off x="1686879" y="4094913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Entisar</a:t>
            </a:r>
            <a:r>
              <a:rPr lang="en-US" sz="2200" b="1" dirty="0">
                <a:latin typeface="Gabriola" panose="04040605051002020D02" pitchFamily="82" charset="0"/>
                <a:cs typeface="Raavi" panose="020B0502040204020203" pitchFamily="34" charset="0"/>
              </a:rPr>
              <a:t> AL-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Obaidallah</a:t>
            </a:r>
            <a:endParaRPr lang="en-US" sz="2200" b="1" dirty="0">
              <a:latin typeface="Gabriola" panose="04040605051002020D02" pitchFamily="82" charset="0"/>
              <a:cs typeface="Raavi" panose="020B0502040204020203" pitchFamily="34" charset="0"/>
            </a:endParaRPr>
          </a:p>
        </p:txBody>
      </p:sp>
      <p:sp>
        <p:nvSpPr>
          <p:cNvPr id="8" name="Google Shape;250;p27">
            <a:extLst>
              <a:ext uri="{FF2B5EF4-FFF2-40B4-BE49-F238E27FC236}">
                <a16:creationId xmlns:a16="http://schemas.microsoft.com/office/drawing/2014/main" id="{5B11E3AB-383F-48B5-86EC-83365C8B54AB}"/>
              </a:ext>
            </a:extLst>
          </p:cNvPr>
          <p:cNvSpPr txBox="1">
            <a:spLocks/>
          </p:cNvSpPr>
          <p:nvPr/>
        </p:nvSpPr>
        <p:spPr>
          <a:xfrm>
            <a:off x="1686879" y="612387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sz="1800" b="1" dirty="0"/>
              <a:t>Mega Goal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FD7360-7318-4C2C-996A-880D78FDB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9125"/>
          <a:stretch/>
        </p:blipFill>
        <p:spPr>
          <a:xfrm>
            <a:off x="216427" y="97104"/>
            <a:ext cx="4099431" cy="487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4925469" y="353466"/>
            <a:ext cx="3388658" cy="685388"/>
          </a:xfrm>
          <a:prstGeom prst="wedgeRoundRectCallout">
            <a:avLst>
              <a:gd name="adj1" fmla="val -124201"/>
              <a:gd name="adj2" fmla="val 1259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Why is “Buy” in quotation marks?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DBB5A0F-4A00-4A47-94EB-26818E455939}"/>
              </a:ext>
            </a:extLst>
          </p:cNvPr>
          <p:cNvSpPr/>
          <p:nvPr/>
        </p:nvSpPr>
        <p:spPr>
          <a:xfrm>
            <a:off x="4925469" y="1690487"/>
            <a:ext cx="3388658" cy="685388"/>
          </a:xfrm>
          <a:prstGeom prst="wedgeRoundRectCallout">
            <a:avLst>
              <a:gd name="adj1" fmla="val -71174"/>
              <a:gd name="adj2" fmla="val 137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“buy” has two meanings in this title.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633411" y="3068531"/>
            <a:ext cx="1675179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to accept, believe, or support something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634456" y="3055764"/>
            <a:ext cx="1643697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to purchase something.</a:t>
            </a:r>
          </a:p>
          <a:p>
            <a:pPr algn="ctr"/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5306491" y="2426363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7140880" y="2463814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CA54A32-7D00-430F-753A-67AC29EA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01" y="4139516"/>
            <a:ext cx="1213984" cy="9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0C2711A-1093-B6D0-3DD6-BD6A8E90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9125"/>
          <a:stretch/>
        </p:blipFill>
        <p:spPr>
          <a:xfrm>
            <a:off x="216427" y="97104"/>
            <a:ext cx="4099431" cy="487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4692337" y="1174096"/>
            <a:ext cx="3448249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4523449" y="329190"/>
            <a:ext cx="3285366" cy="685388"/>
          </a:xfrm>
          <a:prstGeom prst="wedgeRoundRectCallout">
            <a:avLst>
              <a:gd name="adj1" fmla="val -109870"/>
              <a:gd name="adj2" fmla="val 1176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are the two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meanings of the title?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535558" y="2164561"/>
            <a:ext cx="1938070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buy products that you see advertisements for?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661378" y="2180965"/>
            <a:ext cx="1935345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accept the practice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of being exposed to advertisements everywhere?</a:t>
            </a:r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5166848" y="1480757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6846390" y="1490509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8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63342" y="106148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6177901" y="1041141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2032427" y="108991"/>
            <a:ext cx="5079145" cy="685388"/>
          </a:xfrm>
          <a:prstGeom prst="wedgeRoundRectCallout">
            <a:avLst>
              <a:gd name="adj1" fmla="val -48506"/>
              <a:gd name="adj2" fmla="val -40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9F9F9"/>
                </a:solidFill>
              </a:rPr>
              <a:t>Do you recognize these cities?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B62E3D0-0218-4EA1-9E97-C684216C6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1574" r="52183" b="57344"/>
          <a:stretch/>
        </p:blipFill>
        <p:spPr bwMode="auto">
          <a:xfrm>
            <a:off x="4937374" y="1547151"/>
            <a:ext cx="2912245" cy="322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5475223-57C5-42AB-8737-762422D9E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33602" r="27535" b="22850"/>
          <a:stretch/>
        </p:blipFill>
        <p:spPr bwMode="auto">
          <a:xfrm>
            <a:off x="1294381" y="1530735"/>
            <a:ext cx="3011624" cy="326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7F0EE3-50DA-435E-A9A0-C43718469FF7}"/>
              </a:ext>
            </a:extLst>
          </p:cNvPr>
          <p:cNvSpPr txBox="1"/>
          <p:nvPr/>
        </p:nvSpPr>
        <p:spPr>
          <a:xfrm>
            <a:off x="2800193" y="962013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Riyadh</a:t>
            </a:r>
            <a:endParaRPr lang="ar-SA" sz="2800" b="1" dirty="0">
              <a:ln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A074C7-901F-47A2-B760-86277E477F0B}"/>
              </a:ext>
            </a:extLst>
          </p:cNvPr>
          <p:cNvSpPr txBox="1"/>
          <p:nvPr/>
        </p:nvSpPr>
        <p:spPr>
          <a:xfrm>
            <a:off x="5088755" y="961589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rgbClr val="FFFFFF"/>
                </a:solidFill>
              </a:rPr>
              <a:t>Jeddah</a:t>
            </a:r>
            <a:endParaRPr lang="ar-SA" sz="2800" b="1" dirty="0">
              <a:ln/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1FE3E6C-8003-AEBE-B53B-ECD90A016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6" t="53176" r="6194" b="12999"/>
          <a:stretch/>
        </p:blipFill>
        <p:spPr>
          <a:xfrm>
            <a:off x="278772" y="487545"/>
            <a:ext cx="8287055" cy="191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2516624" y="2820039"/>
            <a:ext cx="4232134" cy="685388"/>
          </a:xfrm>
          <a:prstGeom prst="wedgeRoundRectCallout">
            <a:avLst>
              <a:gd name="adj1" fmla="val 57813"/>
              <a:gd name="adj2" fmla="val 27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928739" y="4037042"/>
            <a:ext cx="712283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</a:t>
            </a:r>
            <a:r>
              <a:rPr lang="en-US" sz="1800" b="1" dirty="0"/>
              <a:t>The amount of advertisements people see in a day</a:t>
            </a:r>
            <a:r>
              <a:rPr lang="en-US" sz="1800" dirty="0"/>
              <a:t>.</a:t>
            </a:r>
          </a:p>
        </p:txBody>
      </p:sp>
      <p:pic>
        <p:nvPicPr>
          <p:cNvPr id="14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285C3B03-8600-45CB-B3DE-EAAF4BC5F5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05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464" y="662048"/>
            <a:ext cx="606611" cy="545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B3F2F71-D945-D8DD-7E46-F70822A8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76" y="2554161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6455814-4C7F-A79E-9783-B1964F590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93" t="47512" r="1947" b="23540"/>
          <a:stretch/>
        </p:blipFill>
        <p:spPr>
          <a:xfrm>
            <a:off x="347958" y="216867"/>
            <a:ext cx="8555708" cy="163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83898F03-6939-44BC-A62B-7BC6695F68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24" end="20592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332" y="678433"/>
            <a:ext cx="618086" cy="6230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16" name="Google Shape;416;p36"/>
          <p:cNvSpPr/>
          <p:nvPr/>
        </p:nvSpPr>
        <p:spPr>
          <a:xfrm rot="5400000">
            <a:off x="6229658" y="3112788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888501" y="2093191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1623982" y="2466503"/>
            <a:ext cx="5278523" cy="685388"/>
          </a:xfrm>
          <a:prstGeom prst="wedgeRoundRectCallout">
            <a:avLst>
              <a:gd name="adj1" fmla="val 55065"/>
              <a:gd name="adj2" fmla="val 14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504860" y="3853126"/>
            <a:ext cx="583461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</a:t>
            </a:r>
            <a:r>
              <a:rPr lang="en-US" sz="1800" b="1" dirty="0"/>
              <a:t>how advertisements reach people today</a:t>
            </a:r>
          </a:p>
        </p:txBody>
      </p:sp>
      <p:pic>
        <p:nvPicPr>
          <p:cNvPr id="4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F4D094D4-0C1B-9F42-D9AA-3472D5F5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4786" y="2216763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93D3C4D-EA6E-40D9-F3CD-CC423B6ED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2" t="44208" r="1939" b="18663"/>
          <a:stretch/>
        </p:blipFill>
        <p:spPr>
          <a:xfrm>
            <a:off x="285427" y="228195"/>
            <a:ext cx="8459856" cy="210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2619282" y="3585939"/>
            <a:ext cx="2802757" cy="301624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962952" y="2711583"/>
            <a:ext cx="5313272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220053" y="4109870"/>
            <a:ext cx="57376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</a:t>
            </a:r>
            <a:r>
              <a:rPr lang="en-US" sz="1800" b="1" dirty="0"/>
              <a:t>unconventional places of advertisement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C6034DA-DFE0-42AF-BD66-A3C6877ADD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564" end="1478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232" y="379175"/>
            <a:ext cx="605958" cy="6230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19A4C0A4-F9A1-16A3-BC71-F63F446A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4" y="2443340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/>
          <p:nvPr/>
        </p:nvSpPr>
        <p:spPr>
          <a:xfrm flipH="1">
            <a:off x="948514" y="1799659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34591" y="2537391"/>
            <a:ext cx="5143340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369585" y="3680717"/>
            <a:ext cx="588897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</a:t>
            </a:r>
            <a:r>
              <a:rPr lang="en-US" sz="1800" b="1" dirty="0"/>
              <a:t>The best way to get consumer’s attention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EEA58F89-883F-4A79-9089-4FD7E11602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6" end="117052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7784" y="1650839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E0A460C-EB9A-9A9D-80B5-84E3BE34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10" y="2386696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CB0CB3-0DAE-1505-2FC5-6C640FC03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90" t="22026" r="5575" b="60039"/>
          <a:stretch/>
        </p:blipFill>
        <p:spPr>
          <a:xfrm>
            <a:off x="168233" y="307739"/>
            <a:ext cx="8822018" cy="111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Google Shape;304;p32">
            <a:extLst>
              <a:ext uri="{FF2B5EF4-FFF2-40B4-BE49-F238E27FC236}">
                <a16:creationId xmlns:a16="http://schemas.microsoft.com/office/drawing/2014/main" id="{ED9D63A1-77BD-4D04-9102-3D34729B4F9D}"/>
              </a:ext>
            </a:extLst>
          </p:cNvPr>
          <p:cNvSpPr/>
          <p:nvPr/>
        </p:nvSpPr>
        <p:spPr>
          <a:xfrm rot="10800000" flipH="1">
            <a:off x="5155023" y="1798311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1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516C459-BF77-828F-1BCF-6CF0923BC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8" t="38073" r="7964" b="39272"/>
          <a:stretch/>
        </p:blipFill>
        <p:spPr>
          <a:xfrm>
            <a:off x="323681" y="402983"/>
            <a:ext cx="8718359" cy="128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1151223" y="3656368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7704070" y="367114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1100517" y="2228413"/>
            <a:ext cx="5648646" cy="685388"/>
          </a:xfrm>
          <a:prstGeom prst="wedgeRoundRectCallout">
            <a:avLst>
              <a:gd name="adj1" fmla="val 60586"/>
              <a:gd name="adj2" fmla="val -189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634332" y="3756021"/>
            <a:ext cx="583461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</a:t>
            </a:r>
            <a:r>
              <a:rPr lang="en-US" sz="1800" b="1" dirty="0"/>
              <a:t>The strangest development in advertising 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0D071EBB-5FA2-4028-9837-B3027F14C5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975" end="7823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710" y="714472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BCEFDFD-3C45-502E-AE9B-4B7CECEF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75" y="1974002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8AFC1B0-8D68-EB63-4EA7-B3DEF91426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4" t="27532" r="6991" b="13628"/>
          <a:stretch/>
        </p:blipFill>
        <p:spPr>
          <a:xfrm>
            <a:off x="736375" y="161841"/>
            <a:ext cx="7663157" cy="3026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5480054" y="610129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10316" y="3390562"/>
            <a:ext cx="4944778" cy="558351"/>
          </a:xfrm>
          <a:prstGeom prst="wedgeRoundRectCallout">
            <a:avLst>
              <a:gd name="adj1" fmla="val 58192"/>
              <a:gd name="adj2" fmla="val -21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2120113" y="4070618"/>
            <a:ext cx="402960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</a:t>
            </a:r>
            <a:r>
              <a:rPr lang="en-US" sz="1800" b="1" dirty="0"/>
              <a:t>buzz marketing</a:t>
            </a:r>
          </a:p>
        </p:txBody>
      </p:sp>
      <p:pic>
        <p:nvPicPr>
          <p:cNvPr id="7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FAA1443-4BE7-4396-AD86-D2F395BF5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405" end="359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9816" y="348023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515CB323-B1D8-4117-76B7-CB7D5A5A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06" y="3333464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EB81102-10BE-CFA8-7308-9F0DB183C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9" t="34847" r="12477" b="41788"/>
          <a:stretch/>
        </p:blipFill>
        <p:spPr>
          <a:xfrm>
            <a:off x="327100" y="242762"/>
            <a:ext cx="8719796" cy="175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1329248" y="3340779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6716842" y="3396015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1855796" y="2276938"/>
            <a:ext cx="4901054" cy="685388"/>
          </a:xfrm>
          <a:prstGeom prst="wedgeRoundRectCallout">
            <a:avLst>
              <a:gd name="adj1" fmla="val 63175"/>
              <a:gd name="adj2" fmla="val 260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is the main idea of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821770" y="3441181"/>
            <a:ext cx="46680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</a:t>
            </a:r>
            <a:r>
              <a:rPr lang="en-US" sz="1800" b="1" dirty="0"/>
              <a:t>the advertisement everywhere</a:t>
            </a:r>
          </a:p>
        </p:txBody>
      </p:sp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F853C662-C2A3-4752-BBB1-1330DE629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3744" y="1207574"/>
            <a:ext cx="605958" cy="6230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6142263-4BE8-EAAC-0CAE-2BBBF79A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59" y="2152027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73" name="Google Shape;273;p30"/>
          <p:cNvSpPr/>
          <p:nvPr/>
        </p:nvSpPr>
        <p:spPr>
          <a:xfrm>
            <a:off x="1222794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5173649" y="2233825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7149076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5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3198222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 </a:t>
            </a:r>
            <a:r>
              <a:rPr lang="en" sz="4000" dirty="0">
                <a:solidFill>
                  <a:schemeClr val="dk2"/>
                </a:solidFill>
              </a:rPr>
              <a:t>Objectives</a:t>
            </a:r>
            <a:endParaRPr sz="4000" dirty="0"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2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title" idx="7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C8725DD-1B40-46B0-B518-4960C7BDC06E}"/>
              </a:ext>
            </a:extLst>
          </p:cNvPr>
          <p:cNvSpPr txBox="1"/>
          <p:nvPr/>
        </p:nvSpPr>
        <p:spPr>
          <a:xfrm>
            <a:off x="748249" y="3583023"/>
            <a:ext cx="1720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Places where they </a:t>
            </a:r>
          </a:p>
          <a:p>
            <a:pPr algn="ctr"/>
            <a:r>
              <a:rPr lang="en-US" dirty="0"/>
              <a:t>see ads in everyday life</a:t>
            </a:r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3D7D0D-12AA-4FC9-B139-C18AACF66871}"/>
              </a:ext>
            </a:extLst>
          </p:cNvPr>
          <p:cNvSpPr txBox="1"/>
          <p:nvPr/>
        </p:nvSpPr>
        <p:spPr>
          <a:xfrm>
            <a:off x="2695113" y="3547628"/>
            <a:ext cx="172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text for specific information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0C3904C-26AB-4F70-A9BE-18E98C0C4078}"/>
              </a:ext>
            </a:extLst>
          </p:cNvPr>
          <p:cNvSpPr txBox="1"/>
          <p:nvPr/>
        </p:nvSpPr>
        <p:spPr>
          <a:xfrm>
            <a:off x="4723069" y="3529161"/>
            <a:ext cx="1720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Some comprehension question about the text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822F7E5-A1E1-4019-89C3-1A5980311C8A}"/>
              </a:ext>
            </a:extLst>
          </p:cNvPr>
          <p:cNvSpPr txBox="1"/>
          <p:nvPr/>
        </p:nvSpPr>
        <p:spPr>
          <a:xfrm>
            <a:off x="6703500" y="3510694"/>
            <a:ext cx="1720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about techniques used in advertisement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500440" y="1683143"/>
            <a:ext cx="2484254" cy="7930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</a:t>
            </a:r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 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</a:t>
            </a:r>
            <a:endParaRPr sz="2000"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 idx="2"/>
          </p:nvPr>
        </p:nvSpPr>
        <p:spPr>
          <a:xfrm>
            <a:off x="4637602" y="2536235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75</a:t>
            </a:r>
            <a:endParaRPr sz="4400" dirty="0"/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FDAF6D-CCAA-4AB9-939C-922B6CF7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632" y="1386602"/>
            <a:ext cx="2645853" cy="30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1933467" y="225306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Reading</a:t>
            </a:r>
            <a:endParaRPr sz="8000"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9" y="1380810"/>
            <a:ext cx="3477456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2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After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6329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/>
          <p:nvPr/>
        </p:nvSpPr>
        <p:spPr>
          <a:xfrm flipH="1">
            <a:off x="3001103" y="870123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804045B-DDF9-B938-1405-23B7320E1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4" t="27689" r="20531" b="34710"/>
          <a:stretch/>
        </p:blipFill>
        <p:spPr>
          <a:xfrm>
            <a:off x="609853" y="1330697"/>
            <a:ext cx="7980940" cy="257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3E7CE2F-846C-CED2-4F4F-4F3FEDA95D5D}"/>
              </a:ext>
            </a:extLst>
          </p:cNvPr>
          <p:cNvSpPr txBox="1"/>
          <p:nvPr/>
        </p:nvSpPr>
        <p:spPr>
          <a:xfrm>
            <a:off x="3297504" y="898215"/>
            <a:ext cx="574939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  <a:tabLst>
                <a:tab pos="266700" algn="l"/>
              </a:tabLst>
            </a:pPr>
            <a:r>
              <a:rPr lang="en-US" sz="1600" dirty="0"/>
              <a:t>between </a:t>
            </a:r>
            <a:r>
              <a:rPr lang="en-US" sz="1600" b="1" dirty="0"/>
              <a:t>400 and 600 </a:t>
            </a:r>
            <a:r>
              <a:rPr lang="en-US" sz="1600" dirty="0"/>
              <a:t>advertisements each day.</a:t>
            </a:r>
          </a:p>
          <a:p>
            <a:pPr marL="342900" indent="-342900">
              <a:buAutoNum type="arabicPeriod"/>
              <a:tabLst>
                <a:tab pos="266700" algn="l"/>
              </a:tabLst>
            </a:pPr>
            <a:r>
              <a:rPr lang="en-US" sz="1600" b="1" dirty="0"/>
              <a:t>TV commercials, newspaper ads, and magazine </a:t>
            </a:r>
            <a:r>
              <a:rPr lang="en-US" sz="1600" dirty="0"/>
              <a:t>ads</a:t>
            </a:r>
          </a:p>
          <a:p>
            <a:pPr marL="342900" indent="-342900">
              <a:buAutoNum type="arabicPeriod"/>
              <a:tabLst>
                <a:tab pos="266700" algn="l"/>
              </a:tabLst>
            </a:pPr>
            <a:r>
              <a:rPr lang="en-US" sz="1600" b="1" dirty="0"/>
              <a:t>Selling advertising space on one’s body.</a:t>
            </a:r>
            <a:endParaRPr lang="en-US" sz="1600" dirty="0"/>
          </a:p>
          <a:p>
            <a:pPr marL="342900" indent="-342900">
              <a:buAutoNum type="arabicPeriod"/>
              <a:tabLst>
                <a:tab pos="266700" algn="l"/>
              </a:tabLst>
            </a:pPr>
            <a:r>
              <a:rPr lang="en-US" sz="1600" dirty="0"/>
              <a:t>Buzz marketing .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25195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8A78E1C-4E7A-13C9-EB22-C0845DD3E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3" t="53176" r="5133" b="10796"/>
          <a:stretch/>
        </p:blipFill>
        <p:spPr>
          <a:xfrm>
            <a:off x="468932" y="1088782"/>
            <a:ext cx="8376067" cy="203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4996469-2DA7-9626-B14B-7B9F4C4A6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5113">
            <a:off x="4797098" y="3428847"/>
            <a:ext cx="1773524" cy="123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A94FC1E-BDA6-0709-AB57-C8DD33333A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8"/>
          <a:stretch/>
        </p:blipFill>
        <p:spPr>
          <a:xfrm rot="21335954">
            <a:off x="6939942" y="3466800"/>
            <a:ext cx="1820785" cy="120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McDonald's | ماكدونالدز">
            <a:extLst>
              <a:ext uri="{FF2B5EF4-FFF2-40B4-BE49-F238E27FC236}">
                <a16:creationId xmlns:a16="http://schemas.microsoft.com/office/drawing/2014/main" id="{6C4649A6-DFA4-7D0F-4948-7AFAC649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05" y="167405"/>
            <a:ext cx="1285305" cy="1490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A9BFF26-F6CC-AC8A-AE8E-90EB338D4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1598">
            <a:off x="353692" y="3536896"/>
            <a:ext cx="2001431" cy="129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F91BC72-58CB-EBC0-7D9C-CFDAD7ED8C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65"/>
          <a:stretch/>
        </p:blipFill>
        <p:spPr>
          <a:xfrm rot="21167167">
            <a:off x="2695517" y="3432705"/>
            <a:ext cx="1779206" cy="147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76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مربع نص 46">
            <a:extLst>
              <a:ext uri="{FF2B5EF4-FFF2-40B4-BE49-F238E27FC236}">
                <a16:creationId xmlns:a16="http://schemas.microsoft.com/office/drawing/2014/main" id="{6225A865-6F69-4A6B-A212-BEBA691C01F9}"/>
              </a:ext>
            </a:extLst>
          </p:cNvPr>
          <p:cNvSpPr txBox="1"/>
          <p:nvPr/>
        </p:nvSpPr>
        <p:spPr>
          <a:xfrm>
            <a:off x="2808513" y="436142"/>
            <a:ext cx="3707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7E7E7"/>
                </a:solidFill>
                <a:latin typeface="Red Hat Display Black"/>
                <a:sym typeface="Red Hat Display Black"/>
              </a:rPr>
              <a:t>After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ed Hat Display Black"/>
                <a:sym typeface="Red Hat Display Black"/>
              </a:rPr>
              <a:t> </a:t>
            </a:r>
            <a:r>
              <a:rPr lang="en" sz="3600" dirty="0">
                <a:solidFill>
                  <a:srgbClr val="F5469D"/>
                </a:solidFill>
                <a:latin typeface="Red Hat Display Black"/>
                <a:sym typeface="Red Hat Display Black"/>
              </a:rPr>
              <a:t>Reading</a:t>
            </a:r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F10A301-8F99-491E-85B1-FF529778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2" y="1082473"/>
            <a:ext cx="8416031" cy="381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93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p47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From The</a:t>
            </a:r>
            <a:r>
              <a:rPr lang="en" dirty="0">
                <a:solidFill>
                  <a:schemeClr val="dk2"/>
                </a:solidFill>
              </a:rPr>
              <a:t> Holy Qura’an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BB848E-1A34-404F-89DF-61D4CF8E4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07"/>
          <a:stretch/>
        </p:blipFill>
        <p:spPr>
          <a:xfrm>
            <a:off x="2183906" y="1269507"/>
            <a:ext cx="4588369" cy="31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3"/>
          <p:cNvSpPr txBox="1">
            <a:spLocks noGrp="1"/>
          </p:cNvSpPr>
          <p:nvPr>
            <p:ph type="title"/>
          </p:nvPr>
        </p:nvSpPr>
        <p:spPr>
          <a:xfrm>
            <a:off x="1789200" y="192680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</a:t>
            </a:r>
            <a:r>
              <a:rPr lang="en" sz="6000" dirty="0">
                <a:solidFill>
                  <a:schemeClr val="dk2"/>
                </a:solidFill>
              </a:rPr>
              <a:t>work</a:t>
            </a:r>
            <a:endParaRPr sz="6000" dirty="0"/>
          </a:p>
        </p:txBody>
      </p:sp>
      <p:sp>
        <p:nvSpPr>
          <p:cNvPr id="571" name="Google Shape;571;p43"/>
          <p:cNvSpPr txBox="1">
            <a:spLocks noGrp="1"/>
          </p:cNvSpPr>
          <p:nvPr>
            <p:ph type="subTitle" idx="1"/>
          </p:nvPr>
        </p:nvSpPr>
        <p:spPr>
          <a:xfrm>
            <a:off x="1789200" y="2916200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orkbook p</a:t>
            </a:r>
            <a:r>
              <a:rPr lang="en" sz="2000" b="1" dirty="0"/>
              <a:t>.(52) </a:t>
            </a:r>
            <a:r>
              <a:rPr lang="en" sz="2000" dirty="0"/>
              <a:t>, exercise </a:t>
            </a:r>
            <a:r>
              <a:rPr lang="en" sz="2000" b="1" dirty="0"/>
              <a:t>( J)</a:t>
            </a:r>
            <a:endParaRPr sz="2000" b="1" dirty="0"/>
          </a:p>
        </p:txBody>
      </p:sp>
      <p:sp>
        <p:nvSpPr>
          <p:cNvPr id="572" name="Google Shape;572;p43"/>
          <p:cNvSpPr/>
          <p:nvPr/>
        </p:nvSpPr>
        <p:spPr>
          <a:xfrm>
            <a:off x="1502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3"/>
          <p:cNvSpPr/>
          <p:nvPr/>
        </p:nvSpPr>
        <p:spPr>
          <a:xfrm flipH="1">
            <a:off x="4837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4" name="Google Shape;574;p43"/>
          <p:cNvCxnSpPr/>
          <p:nvPr/>
        </p:nvCxnSpPr>
        <p:spPr>
          <a:xfrm>
            <a:off x="2302425" y="3805238"/>
            <a:ext cx="4552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51"/>
          <p:cNvSpPr txBox="1">
            <a:spLocks noGrp="1"/>
          </p:cNvSpPr>
          <p:nvPr>
            <p:ph type="title"/>
          </p:nvPr>
        </p:nvSpPr>
        <p:spPr>
          <a:xfrm>
            <a:off x="3320850" y="741997"/>
            <a:ext cx="2502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!</a:t>
            </a:r>
            <a:endParaRPr dirty="0"/>
          </a:p>
        </p:txBody>
      </p:sp>
      <p:grpSp>
        <p:nvGrpSpPr>
          <p:cNvPr id="4085" name="Google Shape;4085;p51"/>
          <p:cNvGrpSpPr/>
          <p:nvPr/>
        </p:nvGrpSpPr>
        <p:grpSpPr>
          <a:xfrm flipH="1">
            <a:off x="7950975" y="906775"/>
            <a:ext cx="192769" cy="1557535"/>
            <a:chOff x="1030275" y="2717413"/>
            <a:chExt cx="192769" cy="1557535"/>
          </a:xfrm>
        </p:grpSpPr>
        <p:sp>
          <p:nvSpPr>
            <p:cNvPr id="4086" name="Google Shape;4086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9" name="Google Shape;4089;p51"/>
          <p:cNvGrpSpPr/>
          <p:nvPr/>
        </p:nvGrpSpPr>
        <p:grpSpPr>
          <a:xfrm rot="10800000">
            <a:off x="1000300" y="2679175"/>
            <a:ext cx="192769" cy="1557535"/>
            <a:chOff x="1030275" y="2717413"/>
            <a:chExt cx="192769" cy="1557535"/>
          </a:xfrm>
        </p:grpSpPr>
        <p:sp>
          <p:nvSpPr>
            <p:cNvPr id="4090" name="Google Shape;4090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457572C-AAE6-44A4-8DB8-5D7B62E9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6"/>
          <a:stretch/>
        </p:blipFill>
        <p:spPr>
          <a:xfrm>
            <a:off x="1813431" y="1441146"/>
            <a:ext cx="5269871" cy="274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1"/>
          <p:cNvGrpSpPr/>
          <p:nvPr/>
        </p:nvGrpSpPr>
        <p:grpSpPr>
          <a:xfrm>
            <a:off x="927471" y="1279009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11">
            <a:extLst>
              <a:ext uri="{FF2B5EF4-FFF2-40B4-BE49-F238E27FC236}">
                <a16:creationId xmlns:a16="http://schemas.microsoft.com/office/drawing/2014/main" id="{AE808415-1F64-8F7E-E860-1D543D20FFE9}"/>
              </a:ext>
            </a:extLst>
          </p:cNvPr>
          <p:cNvGrpSpPr/>
          <p:nvPr/>
        </p:nvGrpSpPr>
        <p:grpSpPr>
          <a:xfrm>
            <a:off x="735060" y="670634"/>
            <a:ext cx="3114922" cy="540023"/>
            <a:chOff x="3562350" y="-2391420"/>
            <a:chExt cx="4033224" cy="1061314"/>
          </a:xfrm>
          <a:solidFill>
            <a:schemeClr val="accent1"/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5CB0F2C9-96E4-7DDE-8B65-9F10AC8D2EA8}"/>
                </a:ext>
              </a:extLst>
            </p:cNvPr>
            <p:cNvSpPr/>
            <p:nvPr/>
          </p:nvSpPr>
          <p:spPr>
            <a:xfrm>
              <a:off x="3562350" y="-2391375"/>
              <a:ext cx="3813260" cy="106126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15E48529-DBA7-DFB2-4087-33628412F49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F96E8799-012C-48C2-3E31-C5B444DE0303}"/>
              </a:ext>
            </a:extLst>
          </p:cNvPr>
          <p:cNvSpPr txBox="1">
            <a:spLocks/>
          </p:cNvSpPr>
          <p:nvPr/>
        </p:nvSpPr>
        <p:spPr>
          <a:xfrm>
            <a:off x="817024" y="711096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71827E7-099E-A9E2-95E6-3CF2D89C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1892" y="1059602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7000A42-D8EB-482C-4A9F-C4762B2A0245}"/>
              </a:ext>
            </a:extLst>
          </p:cNvPr>
          <p:cNvSpPr/>
          <p:nvPr/>
        </p:nvSpPr>
        <p:spPr>
          <a:xfrm>
            <a:off x="3333920" y="1262357"/>
            <a:ext cx="3689968" cy="1383125"/>
          </a:xfrm>
          <a:prstGeom prst="cloudCallout">
            <a:avLst>
              <a:gd name="adj1" fmla="val 58601"/>
              <a:gd name="adj2" fmla="val -151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Do you remember this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ADS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..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What does it mean?</a:t>
            </a:r>
            <a:endParaRPr lang="ar-SA" sz="18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EAC196B-0728-23EE-309E-5BA4CBA7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47" y="1494145"/>
            <a:ext cx="2838855" cy="239797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FCF90D9-96A5-77C1-7C40-BC3DAE734777}"/>
              </a:ext>
            </a:extLst>
          </p:cNvPr>
          <p:cNvSpPr txBox="1"/>
          <p:nvPr/>
        </p:nvSpPr>
        <p:spPr>
          <a:xfrm>
            <a:off x="4289323" y="3331737"/>
            <a:ext cx="32929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It means : </a:t>
            </a:r>
            <a:r>
              <a:rPr lang="en-US" sz="2000" b="1" dirty="0"/>
              <a:t>Advertisement</a:t>
            </a:r>
            <a:endParaRPr lang="ar-SA" sz="2000" b="1" dirty="0"/>
          </a:p>
        </p:txBody>
      </p:sp>
      <p:pic>
        <p:nvPicPr>
          <p:cNvPr id="2" name="Picture 2" descr="Coa Cla Pepsi GIF | Gfycat">
            <a:extLst>
              <a:ext uri="{FF2B5EF4-FFF2-40B4-BE49-F238E27FC236}">
                <a16:creationId xmlns:a16="http://schemas.microsoft.com/office/drawing/2014/main" id="{FE8F9EDA-7262-8845-A2B4-609A0F42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6" y="2650762"/>
            <a:ext cx="2960095" cy="19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468072" y="1739788"/>
            <a:ext cx="2370965" cy="8172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36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</a:t>
            </a:r>
            <a:r>
              <a:rPr lang="en-US" sz="24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 </a:t>
            </a:r>
            <a:endParaRPr sz="2400"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 </a:t>
            </a:r>
            <a:r>
              <a:rPr lang="en-US" sz="2000" dirty="0">
                <a:solidFill>
                  <a:schemeClr val="accent1"/>
                </a:solidFill>
              </a:rPr>
              <a:t>(74)</a:t>
            </a:r>
            <a:endParaRPr sz="2000" dirty="0">
              <a:solidFill>
                <a:schemeClr val="accent1"/>
              </a:solidFill>
            </a:endParaRPr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FDAF6D-CCAA-4AB9-939C-922B6CF7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75" y="1017634"/>
            <a:ext cx="2910438" cy="33106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8" y="1380810"/>
            <a:ext cx="4157927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Before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Brain </a:t>
            </a:r>
            <a:r>
              <a:rPr lang="en" sz="3200" dirty="0">
                <a:solidFill>
                  <a:schemeClr val="dk2"/>
                </a:solidFill>
              </a:rPr>
              <a:t>storm</a:t>
            </a:r>
            <a:endParaRPr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499EAB-AE0C-89CF-FFB4-71FEA54B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7" t="64346" r="39203" b="16618"/>
          <a:stretch/>
        </p:blipFill>
        <p:spPr>
          <a:xfrm>
            <a:off x="878236" y="1983067"/>
            <a:ext cx="7363252" cy="157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1"/>
          <p:cNvGrpSpPr/>
          <p:nvPr/>
        </p:nvGrpSpPr>
        <p:grpSpPr>
          <a:xfrm>
            <a:off x="288201" y="2395709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8800639" y="2743911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12" descr="CPC &amp; PPC Internet Marketing - BAC Marketing">
            <a:extLst>
              <a:ext uri="{FF2B5EF4-FFF2-40B4-BE49-F238E27FC236}">
                <a16:creationId xmlns:a16="http://schemas.microsoft.com/office/drawing/2014/main" id="{D434CED9-A608-9B9F-36E7-885B2D3D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7" y="202301"/>
            <a:ext cx="2913560" cy="15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48CFF1A-4AD1-387E-0AEE-B839D9A5230D}"/>
              </a:ext>
            </a:extLst>
          </p:cNvPr>
          <p:cNvSpPr txBox="1"/>
          <p:nvPr/>
        </p:nvSpPr>
        <p:spPr>
          <a:xfrm>
            <a:off x="963496" y="1899447"/>
            <a:ext cx="15450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internet</a:t>
            </a:r>
            <a:endParaRPr lang="ar-SA" sz="2000" b="1" dirty="0"/>
          </a:p>
        </p:txBody>
      </p:sp>
      <p:pic>
        <p:nvPicPr>
          <p:cNvPr id="1026" name="Picture 2" descr="The Most Effective Advertising May Be When Consumers Least Expect It -  YouTube">
            <a:extLst>
              <a:ext uri="{FF2B5EF4-FFF2-40B4-BE49-F238E27FC236}">
                <a16:creationId xmlns:a16="http://schemas.microsoft.com/office/drawing/2014/main" id="{562A7AA6-DDD4-7C59-6090-EA620D41B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/>
          <a:stretch/>
        </p:blipFill>
        <p:spPr bwMode="auto">
          <a:xfrm>
            <a:off x="3430019" y="68145"/>
            <a:ext cx="2575277" cy="1802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F89BE27-7C80-C092-7B5D-26DBD5879ED7}"/>
              </a:ext>
            </a:extLst>
          </p:cNvPr>
          <p:cNvSpPr txBox="1"/>
          <p:nvPr/>
        </p:nvSpPr>
        <p:spPr>
          <a:xfrm>
            <a:off x="3826727" y="1890006"/>
            <a:ext cx="15450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Tv</a:t>
            </a:r>
            <a:endParaRPr lang="ar-SA" sz="2000" b="1" dirty="0"/>
          </a:p>
        </p:txBody>
      </p:sp>
      <p:pic>
        <p:nvPicPr>
          <p:cNvPr id="7" name="Picture 2" descr="Billboard-advertisement GIFs - Get the best GIF on GIPHY">
            <a:extLst>
              <a:ext uri="{FF2B5EF4-FFF2-40B4-BE49-F238E27FC236}">
                <a16:creationId xmlns:a16="http://schemas.microsoft.com/office/drawing/2014/main" id="{290013D4-5F78-CCE6-2A7D-2E3C685E4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 bwMode="auto">
          <a:xfrm>
            <a:off x="166477" y="1933997"/>
            <a:ext cx="2305050" cy="1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B7A2E7-1A6B-925C-BD73-805BFE6B2B6D}"/>
              </a:ext>
            </a:extLst>
          </p:cNvPr>
          <p:cNvSpPr txBox="1"/>
          <p:nvPr/>
        </p:nvSpPr>
        <p:spPr>
          <a:xfrm>
            <a:off x="467183" y="3806470"/>
            <a:ext cx="15450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billboard</a:t>
            </a:r>
            <a:endParaRPr lang="ar-SA" sz="2000" b="1" dirty="0"/>
          </a:p>
        </p:txBody>
      </p:sp>
      <p:pic>
        <p:nvPicPr>
          <p:cNvPr id="1028" name="Picture 4" descr="M&amp;M'S - Parallel design and brand studio in London - Parallel design and  brand studio in London - A London design agency working across digital and  print">
            <a:extLst>
              <a:ext uri="{FF2B5EF4-FFF2-40B4-BE49-F238E27FC236}">
                <a16:creationId xmlns:a16="http://schemas.microsoft.com/office/drawing/2014/main" id="{25A48459-E20A-D313-3FF6-B3F41F476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7080" r="46696" b="6234"/>
          <a:stretch/>
        </p:blipFill>
        <p:spPr bwMode="auto">
          <a:xfrm>
            <a:off x="6165438" y="195221"/>
            <a:ext cx="1158546" cy="22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est فنانة لبنانية GIFs | Gfycat">
            <a:extLst>
              <a:ext uri="{FF2B5EF4-FFF2-40B4-BE49-F238E27FC236}">
                <a16:creationId xmlns:a16="http://schemas.microsoft.com/office/drawing/2014/main" id="{F9062CB9-CF80-AC1C-A962-37FE0E66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98" y="137565"/>
            <a:ext cx="2424545" cy="1368136"/>
          </a:xfrm>
          <a:prstGeom prst="rect">
            <a:avLst/>
          </a:prstGeom>
          <a:ln w="1270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ild Focus Coins Of Hope - Casemovie animated gif">
            <a:extLst>
              <a:ext uri="{FF2B5EF4-FFF2-40B4-BE49-F238E27FC236}">
                <a16:creationId xmlns:a16="http://schemas.microsoft.com/office/drawing/2014/main" id="{F1217B8D-84F6-0CB4-B12D-13076B544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5118" r="21606"/>
          <a:stretch/>
        </p:blipFill>
        <p:spPr bwMode="auto">
          <a:xfrm>
            <a:off x="6267136" y="58060"/>
            <a:ext cx="2768016" cy="18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llboard-advertisement GIFs - Get the best GIF on GIPHY">
            <a:extLst>
              <a:ext uri="{FF2B5EF4-FFF2-40B4-BE49-F238E27FC236}">
                <a16:creationId xmlns:a16="http://schemas.microsoft.com/office/drawing/2014/main" id="{5445C304-09E2-92F0-3B5D-29E0DAC09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 bwMode="auto">
          <a:xfrm>
            <a:off x="312134" y="1683144"/>
            <a:ext cx="2305050" cy="1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teractive billboard advertisement gif | WiffleGif">
            <a:extLst>
              <a:ext uri="{FF2B5EF4-FFF2-40B4-BE49-F238E27FC236}">
                <a16:creationId xmlns:a16="http://schemas.microsoft.com/office/drawing/2014/main" id="{3B93AB06-CA29-9466-5E41-60561C4B2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88" y="3106146"/>
            <a:ext cx="2150645" cy="179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sing Creative Assets – Chartboost Help">
            <a:extLst>
              <a:ext uri="{FF2B5EF4-FFF2-40B4-BE49-F238E27FC236}">
                <a16:creationId xmlns:a16="http://schemas.microsoft.com/office/drawing/2014/main" id="{19984B3F-7940-D6FC-7315-5AC316ED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35" y="2124569"/>
            <a:ext cx="1333045" cy="23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PC &amp; PPC Internet Marketing - BAC Marketing">
            <a:extLst>
              <a:ext uri="{FF2B5EF4-FFF2-40B4-BE49-F238E27FC236}">
                <a16:creationId xmlns:a16="http://schemas.microsoft.com/office/drawing/2014/main" id="{8048C1A4-26B8-552F-F83A-BE798200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17" y="0"/>
            <a:ext cx="2913560" cy="15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tar Media | Best Advertisement Agency in Karnal">
            <a:extLst>
              <a:ext uri="{FF2B5EF4-FFF2-40B4-BE49-F238E27FC236}">
                <a16:creationId xmlns:a16="http://schemas.microsoft.com/office/drawing/2014/main" id="{DD6952CB-8968-07B5-B146-73F02875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49" y="1949018"/>
            <a:ext cx="1879550" cy="13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nventive independent magazines with hidden surprises, revealed by Stack">
            <a:extLst>
              <a:ext uri="{FF2B5EF4-FFF2-40B4-BE49-F238E27FC236}">
                <a16:creationId xmlns:a16="http://schemas.microsoft.com/office/drawing/2014/main" id="{37D64873-66A4-D46D-BF26-541358026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 r="13272"/>
          <a:stretch/>
        </p:blipFill>
        <p:spPr bwMode="auto">
          <a:xfrm>
            <a:off x="604453" y="3603340"/>
            <a:ext cx="1905685" cy="13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eldgummi Ermordung offiziell radio gif Vorurteil Orient Beruhigungsmittel">
            <a:extLst>
              <a:ext uri="{FF2B5EF4-FFF2-40B4-BE49-F238E27FC236}">
                <a16:creationId xmlns:a16="http://schemas.microsoft.com/office/drawing/2014/main" id="{A48584F3-5BFA-B0DF-D865-FF356BC33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66" y="3370719"/>
            <a:ext cx="1638877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المعيوف يوجه رسالة لجماهير الهلال">
            <a:extLst>
              <a:ext uri="{FF2B5EF4-FFF2-40B4-BE49-F238E27FC236}">
                <a16:creationId xmlns:a16="http://schemas.microsoft.com/office/drawing/2014/main" id="{930B3406-C86F-7C43-1D06-1FEDE467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59" y="1745971"/>
            <a:ext cx="1810445" cy="13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6B357D-0821-4240-8E04-9B9BD9919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8"/>
          <a:stretch/>
        </p:blipFill>
        <p:spPr>
          <a:xfrm>
            <a:off x="376518" y="130629"/>
            <a:ext cx="8444753" cy="460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0645DCC-B641-FF6B-CC56-7E624B8C3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talist Dark &amp; Rainbow Portfolio by Slidesgo">
  <a:themeElements>
    <a:clrScheme name="Simple Light">
      <a:dk1>
        <a:srgbClr val="E7E7E7"/>
      </a:dk1>
      <a:lt1>
        <a:srgbClr val="232323"/>
      </a:lt1>
      <a:dk2>
        <a:srgbClr val="F5469D"/>
      </a:dk2>
      <a:lt2>
        <a:srgbClr val="E7E7E7"/>
      </a:lt2>
      <a:accent1>
        <a:srgbClr val="F5469D"/>
      </a:accent1>
      <a:accent2>
        <a:srgbClr val="232323"/>
      </a:accent2>
      <a:accent3>
        <a:srgbClr val="E7E7E7"/>
      </a:accent3>
      <a:accent4>
        <a:srgbClr val="F5469D"/>
      </a:accent4>
      <a:accent5>
        <a:srgbClr val="232323"/>
      </a:accent5>
      <a:accent6>
        <a:srgbClr val="E7E7E7"/>
      </a:accent6>
      <a:hlink>
        <a:srgbClr val="F546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341</Words>
  <Application>Microsoft Office PowerPoint</Application>
  <PresentationFormat>عرض على الشاشة (16:9)</PresentationFormat>
  <Paragraphs>72</Paragraphs>
  <Slides>27</Slides>
  <Notes>27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9" baseType="lpstr">
      <vt:lpstr>Red Hat Display Black</vt:lpstr>
      <vt:lpstr>Raleway</vt:lpstr>
      <vt:lpstr>Calibri</vt:lpstr>
      <vt:lpstr>Bookman Old Style</vt:lpstr>
      <vt:lpstr>Livvic</vt:lpstr>
      <vt:lpstr>Red Hat Display;900</vt:lpstr>
      <vt:lpstr>Arial</vt:lpstr>
      <vt:lpstr>Red Hat Text</vt:lpstr>
      <vt:lpstr>Red Hat Display</vt:lpstr>
      <vt:lpstr>Roboto Condensed Light</vt:lpstr>
      <vt:lpstr>Gabriola</vt:lpstr>
      <vt:lpstr>Brutalist Dark &amp; Rainbow Portfolio by Slidesgo</vt:lpstr>
      <vt:lpstr>Do You Really Need It?</vt:lpstr>
      <vt:lpstr>01.</vt:lpstr>
      <vt:lpstr>عرض تقديمي في PowerPoint</vt:lpstr>
      <vt:lpstr>Your studen’s book  p. (74)</vt:lpstr>
      <vt:lpstr>Reading</vt:lpstr>
      <vt:lpstr>Brain storm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Your studen’s book  p.</vt:lpstr>
      <vt:lpstr>Reading</vt:lpstr>
      <vt:lpstr>عرض تقديمي في PowerPoint</vt:lpstr>
      <vt:lpstr>عرض تقديمي في PowerPoint</vt:lpstr>
      <vt:lpstr>عرض تقديمي في PowerPoint</vt:lpstr>
      <vt:lpstr> From The Holy Qura’an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PORTFOLIO</dc:title>
  <dc:creator>ام الوليد</dc:creator>
  <cp:lastModifiedBy>انتصار العبيدالله</cp:lastModifiedBy>
  <cp:revision>32</cp:revision>
  <dcterms:modified xsi:type="dcterms:W3CDTF">2023-05-13T13:34:25Z</dcterms:modified>
</cp:coreProperties>
</file>