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4" r:id="rId2"/>
    <p:sldId id="483" r:id="rId3"/>
    <p:sldId id="308" r:id="rId4"/>
    <p:sldId id="407" r:id="rId5"/>
    <p:sldId id="408" r:id="rId6"/>
    <p:sldId id="410" r:id="rId7"/>
    <p:sldId id="484" r:id="rId8"/>
    <p:sldId id="474" r:id="rId9"/>
    <p:sldId id="468" r:id="rId10"/>
    <p:sldId id="469" r:id="rId11"/>
    <p:sldId id="278" r:id="rId12"/>
    <p:sldId id="477" r:id="rId13"/>
    <p:sldId id="512" r:id="rId14"/>
    <p:sldId id="498" r:id="rId15"/>
    <p:sldId id="513" r:id="rId16"/>
    <p:sldId id="514" r:id="rId17"/>
    <p:sldId id="509" r:id="rId18"/>
    <p:sldId id="510" r:id="rId19"/>
    <p:sldId id="511" r:id="rId20"/>
    <p:sldId id="419" r:id="rId21"/>
    <p:sldId id="508" r:id="rId22"/>
    <p:sldId id="472" r:id="rId23"/>
    <p:sldId id="372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00"/>
    <a:srgbClr val="FF7C80"/>
    <a:srgbClr val="FF66CC"/>
    <a:srgbClr val="66FF33"/>
    <a:srgbClr val="003300"/>
    <a:srgbClr val="99FFCC"/>
    <a:srgbClr val="CCFF99"/>
    <a:srgbClr val="99FF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02/11/1443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0BEB1F1-2679-4AF2-AD2B-6553EEFC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98782"/>
            <a:ext cx="7342386" cy="50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71" y="857251"/>
            <a:ext cx="7080269" cy="536092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96273" y="3884460"/>
            <a:ext cx="40940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</a:t>
            </a:r>
            <a:endParaRPr lang="ar-SA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6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4" y="2232716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9" y="3141674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E12EAB9-45F5-44F8-8721-0201CAF11965}"/>
              </a:ext>
            </a:extLst>
          </p:cNvPr>
          <p:cNvSpPr/>
          <p:nvPr/>
        </p:nvSpPr>
        <p:spPr>
          <a:xfrm>
            <a:off x="1681172" y="2315996"/>
            <a:ext cx="6376946" cy="400110"/>
          </a:xfrm>
          <a:prstGeom prst="rect">
            <a:avLst/>
          </a:prstGeom>
          <a:solidFill>
            <a:srgbClr val="FF7C8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Use linking words and phrases in writing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1557397" y="3330484"/>
            <a:ext cx="4899483" cy="400110"/>
          </a:xfrm>
          <a:prstGeom prst="rect">
            <a:avLst/>
          </a:prstGeom>
          <a:solidFill>
            <a:srgbClr val="99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Write notes about exciting life of a character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6E5E0-6A0E-477A-B683-8E1F7C211310}"/>
              </a:ext>
            </a:extLst>
          </p:cNvPr>
          <p:cNvSpPr/>
          <p:nvPr/>
        </p:nvSpPr>
        <p:spPr>
          <a:xfrm>
            <a:off x="1616553" y="4240709"/>
            <a:ext cx="6794039" cy="461665"/>
          </a:xfrm>
          <a:prstGeom prst="rect">
            <a:avLst/>
          </a:prstGeom>
          <a:solidFill>
            <a:srgbClr val="FF66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present information about extreme sport or activity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88427B-6799-4CAF-AD84-328D72EAD70A}"/>
              </a:ext>
            </a:extLst>
          </p:cNvPr>
          <p:cNvSpPr/>
          <p:nvPr/>
        </p:nvSpPr>
        <p:spPr>
          <a:xfrm>
            <a:off x="3203848" y="1669084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4D5C5B0-B228-46BC-8E4F-5615CFE23450}"/>
              </a:ext>
            </a:extLst>
          </p:cNvPr>
          <p:cNvSpPr/>
          <p:nvPr/>
        </p:nvSpPr>
        <p:spPr>
          <a:xfrm>
            <a:off x="4067922" y="1466110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4" descr="Target Png - Transparent Background Goals Png , Transparent ...">
            <a:extLst>
              <a:ext uri="{FF2B5EF4-FFF2-40B4-BE49-F238E27FC236}">
                <a16:creationId xmlns:a16="http://schemas.microsoft.com/office/drawing/2014/main" id="{52EA97E0-D43A-49B9-BBF3-ADEA9FB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1" y="4194587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805236E-919E-4B0F-8B5F-66B445779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953"/>
            <a:ext cx="4953000" cy="86677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CEB5A60D-31A2-4F10-96EE-50FA54EFB621}"/>
              </a:ext>
            </a:extLst>
          </p:cNvPr>
          <p:cNvSpPr/>
          <p:nvPr/>
        </p:nvSpPr>
        <p:spPr>
          <a:xfrm>
            <a:off x="1557397" y="5103545"/>
            <a:ext cx="4826386" cy="400110"/>
          </a:xfrm>
          <a:prstGeom prst="rect">
            <a:avLst/>
          </a:prstGeom>
          <a:solidFill>
            <a:srgbClr val="99FFCC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Search specific information in a written text</a:t>
            </a:r>
          </a:p>
        </p:txBody>
      </p:sp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146B656A-055C-4508-9EBD-CB5FD08D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1" y="4926542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DD5B6EE-AF7B-443C-86AF-DFEF8F25057C}"/>
              </a:ext>
            </a:extLst>
          </p:cNvPr>
          <p:cNvSpPr/>
          <p:nvPr/>
        </p:nvSpPr>
        <p:spPr>
          <a:xfrm>
            <a:off x="7616422" y="422647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9D89177-D1B7-427D-8BCC-95005EA21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686" y="-56271"/>
            <a:ext cx="1009650" cy="12477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EAAA31D-197F-4FF8-B67C-4B2C78915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5742"/>
            <a:ext cx="1990725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F632E85-D153-43AC-84B5-C7D9DA8BF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53866"/>
            <a:ext cx="6543675" cy="2762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1DB8F84-6793-4E4A-82CC-94963EC21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02660"/>
            <a:ext cx="4313682" cy="252725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D4CBE9C-8C5E-4694-9546-54E582E16B3E}"/>
              </a:ext>
            </a:extLst>
          </p:cNvPr>
          <p:cNvSpPr/>
          <p:nvPr/>
        </p:nvSpPr>
        <p:spPr>
          <a:xfrm>
            <a:off x="4530689" y="3861434"/>
            <a:ext cx="4014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rgbClr val="003300"/>
                </a:solidFill>
                <a:latin typeface="MyriadPro-Light"/>
              </a:rPr>
              <a:t>Circle the linking words and phrases.</a:t>
            </a:r>
            <a:endParaRPr lang="ar-SA" b="1" u="sng" dirty="0">
              <a:solidFill>
                <a:srgbClr val="003300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FE7912E-18B4-4E53-BAAE-D5EDB87EC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91504"/>
            <a:ext cx="647700" cy="3143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4B9D4B-87B8-41B6-A449-DCBF25935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882" y="1210553"/>
            <a:ext cx="657225" cy="2762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6D8E9C2-5AF8-4623-BA1B-29198B8B8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4504" y="1222461"/>
            <a:ext cx="561975" cy="31432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613758B-026F-4295-8319-034E790ABEAA}"/>
              </a:ext>
            </a:extLst>
          </p:cNvPr>
          <p:cNvSpPr/>
          <p:nvPr/>
        </p:nvSpPr>
        <p:spPr>
          <a:xfrm>
            <a:off x="107504" y="1701427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SemiboldIt"/>
              </a:rPr>
              <a:t>What does Hameed do? </a:t>
            </a:r>
            <a:r>
              <a:rPr lang="en-US" b="1" dirty="0">
                <a:solidFill>
                  <a:srgbClr val="C00000"/>
                </a:solidFill>
                <a:latin typeface="MyriadPro-Light"/>
              </a:rPr>
              <a:t>(travel writer)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SemiboldIt"/>
              </a:rPr>
              <a:t>Why does he do exciting activities? </a:t>
            </a:r>
            <a:r>
              <a:rPr lang="en-US" b="1" dirty="0">
                <a:solidFill>
                  <a:srgbClr val="C00000"/>
                </a:solidFill>
                <a:latin typeface="MyriadPro-Light"/>
              </a:rPr>
              <a:t>(so he can write about the experience)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SemiboldIt"/>
              </a:rPr>
              <a:t>What exciting activities has he done?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(scuba diving, mountain biking, paragliding, camel riding, horse racing, mountain climbing, sand skiing, driven a 4x4 in the desert)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SemiboldIt"/>
              </a:rPr>
              <a:t>What is Hameed’s motto? </a:t>
            </a:r>
            <a:r>
              <a:rPr lang="en-US" b="1" dirty="0">
                <a:solidFill>
                  <a:srgbClr val="C00000"/>
                </a:solidFill>
                <a:latin typeface="MyriadPro-Light"/>
              </a:rPr>
              <a:t>(“Safety comes first.”)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A68A3A8-330E-4523-8FD9-E165D389B879}"/>
              </a:ext>
            </a:extLst>
          </p:cNvPr>
          <p:cNvSpPr/>
          <p:nvPr/>
        </p:nvSpPr>
        <p:spPr>
          <a:xfrm>
            <a:off x="4572000" y="4165958"/>
            <a:ext cx="3997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Semibold"/>
              </a:rPr>
              <a:t>Paragraph 1:</a:t>
            </a:r>
            <a:r>
              <a:rPr lang="en-US" sz="2000" b="1" dirty="0">
                <a:latin typeface="MyriadPro-Semibold"/>
              </a:rPr>
              <a:t> </a:t>
            </a:r>
            <a:r>
              <a:rPr lang="en-US" sz="2000" b="1" dirty="0">
                <a:latin typeface="MyriadPro-Light"/>
              </a:rPr>
              <a:t>or, and, also, and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Semibold"/>
              </a:rPr>
              <a:t>Paragraph 2: </a:t>
            </a:r>
            <a:r>
              <a:rPr lang="en-US" sz="2000" b="1" dirty="0">
                <a:latin typeface="MyriadPro-Light"/>
              </a:rPr>
              <a:t>Of course, Before, or, first, Then, In fact, before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Semibold"/>
              </a:rPr>
              <a:t>Paragraph 3: </a:t>
            </a:r>
            <a:r>
              <a:rPr lang="en-US" sz="2000" b="1" dirty="0">
                <a:latin typeface="MyriadPro-Light"/>
              </a:rPr>
              <a:t>nor, However, when</a:t>
            </a:r>
            <a:endParaRPr lang="ar-SA" sz="2000" b="1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E2FE704-CBB8-4882-8800-12DC5BF910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0779" y="1204876"/>
            <a:ext cx="762000" cy="3143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8C38ECD-028C-4CE9-B52C-4AEA128B8D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4369" y="1154146"/>
            <a:ext cx="615447" cy="3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DD5B6EE-AF7B-443C-86AF-DFEF8F25057C}"/>
              </a:ext>
            </a:extLst>
          </p:cNvPr>
          <p:cNvSpPr/>
          <p:nvPr/>
        </p:nvSpPr>
        <p:spPr>
          <a:xfrm>
            <a:off x="7616422" y="422647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9D89177-D1B7-427D-8BCC-95005EA21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686" y="-56271"/>
            <a:ext cx="1009650" cy="12477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EAAA31D-197F-4FF8-B67C-4B2C78915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5742"/>
            <a:ext cx="1990725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F632E85-D153-43AC-84B5-C7D9DA8BF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53866"/>
            <a:ext cx="6543675" cy="2762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1DB8F84-6793-4E4A-82CC-94963EC21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1254328"/>
            <a:ext cx="8763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18DFCEC-813B-4D49-BE1E-AF2B12EC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" y="1567247"/>
            <a:ext cx="8731817" cy="240877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887DCA3-D468-4990-B971-E243ED75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5742"/>
            <a:ext cx="19907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18DFCEC-813B-4D49-BE1E-AF2B12EC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615" y="243838"/>
            <a:ext cx="5913157" cy="16312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887DCA3-D468-4990-B971-E243ED75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5742"/>
            <a:ext cx="1990725" cy="4953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FE3FBAA-F209-4450-9003-7F4131B75FF1}"/>
              </a:ext>
            </a:extLst>
          </p:cNvPr>
          <p:cNvSpPr/>
          <p:nvPr/>
        </p:nvSpPr>
        <p:spPr>
          <a:xfrm>
            <a:off x="25143" y="2104885"/>
            <a:ext cx="8964488" cy="1631216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also</a:t>
            </a:r>
            <a:r>
              <a:rPr lang="en-US" sz="2000" b="1" i="1" dirty="0">
                <a:latin typeface="MyriadPro-LightIt"/>
              </a:rPr>
              <a:t> </a:t>
            </a:r>
            <a:r>
              <a:rPr lang="en-US" sz="2000" b="1" dirty="0">
                <a:latin typeface="MyriadPro-Light"/>
              </a:rPr>
              <a:t>is usually placed before the main verb or after the verb </a:t>
            </a:r>
            <a:r>
              <a:rPr lang="en-US" sz="2000" b="1" i="1" dirty="0">
                <a:latin typeface="MyriadPro-LightIt"/>
              </a:rPr>
              <a:t>be</a:t>
            </a:r>
            <a:r>
              <a:rPr lang="en-US" sz="2000" b="1" dirty="0">
                <a:latin typeface="MyriadPro-Light"/>
              </a:rPr>
              <a:t>. </a:t>
            </a:r>
          </a:p>
          <a:p>
            <a:pPr algn="l" rtl="0"/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Too</a:t>
            </a:r>
            <a:r>
              <a:rPr lang="en-US" sz="2000" b="1" i="1" dirty="0">
                <a:latin typeface="MyriadPro-LightIt"/>
              </a:rPr>
              <a:t> </a:t>
            </a:r>
            <a:r>
              <a:rPr lang="en-US" sz="2000" b="1" dirty="0">
                <a:latin typeface="MyriadPro-Light"/>
              </a:rPr>
              <a:t>is usually placed at the end of the sentence. </a:t>
            </a:r>
          </a:p>
          <a:p>
            <a:pPr algn="l" rtl="0"/>
            <a:r>
              <a:rPr lang="en-US" sz="2000" b="1" dirty="0">
                <a:latin typeface="MyriadPro-Light"/>
              </a:rPr>
              <a:t>For example:</a:t>
            </a:r>
          </a:p>
          <a:p>
            <a:pPr algn="l" rtl="0"/>
            <a:r>
              <a:rPr lang="en-US" sz="2000" b="1" i="1" dirty="0">
                <a:latin typeface="MyriadPro-SemiboldIt"/>
              </a:rPr>
              <a:t>I’ve been to Spain. I’ve </a:t>
            </a:r>
            <a:r>
              <a:rPr lang="en-US" sz="2000" b="1" dirty="0">
                <a:solidFill>
                  <a:srgbClr val="C00000"/>
                </a:solidFill>
                <a:latin typeface="MyriadPro-Semibold"/>
              </a:rPr>
              <a:t>also</a:t>
            </a:r>
            <a:r>
              <a:rPr lang="en-US" sz="2000" b="1" dirty="0">
                <a:latin typeface="MyriadPro-Semibold"/>
              </a:rPr>
              <a:t> </a:t>
            </a:r>
            <a:r>
              <a:rPr lang="en-US" sz="2000" b="1" i="1" dirty="0">
                <a:latin typeface="MyriadPro-SemiboldIt"/>
              </a:rPr>
              <a:t>been to Turkey.</a:t>
            </a:r>
          </a:p>
          <a:p>
            <a:pPr algn="l" rtl="0"/>
            <a:r>
              <a:rPr lang="en-US" sz="2000" b="1" i="1" dirty="0">
                <a:latin typeface="MyriadPro-SemiboldIt"/>
              </a:rPr>
              <a:t>I’ve been to Spain. I’ve been to Turkey </a:t>
            </a:r>
            <a:r>
              <a:rPr lang="en-US" sz="2000" b="1" dirty="0">
                <a:solidFill>
                  <a:srgbClr val="C00000"/>
                </a:solidFill>
                <a:latin typeface="MyriadPro-Semibold"/>
              </a:rPr>
              <a:t>too</a:t>
            </a:r>
            <a:r>
              <a:rPr lang="en-US" sz="2000" b="1" i="1" dirty="0">
                <a:latin typeface="MyriadPro-SemiboldIt"/>
              </a:rPr>
              <a:t>.</a:t>
            </a:r>
            <a:endParaRPr lang="ar-SA" sz="2000" b="1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4C0245B-BB8F-4A40-8BA0-8AE1F5CBBECE}"/>
              </a:ext>
            </a:extLst>
          </p:cNvPr>
          <p:cNvSpPr/>
          <p:nvPr/>
        </p:nvSpPr>
        <p:spPr>
          <a:xfrm>
            <a:off x="196035" y="4014101"/>
            <a:ext cx="8622704" cy="224676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or</a:t>
            </a:r>
            <a:r>
              <a:rPr lang="en-US" sz="2000" b="1" i="1" dirty="0">
                <a:latin typeface="MyriadPro-LightIt"/>
              </a:rPr>
              <a:t> </a:t>
            </a:r>
            <a:r>
              <a:rPr lang="en-US" sz="2000" b="1" dirty="0">
                <a:latin typeface="MyriadPro-Light"/>
              </a:rPr>
              <a:t>connects positive alternatives. </a:t>
            </a:r>
          </a:p>
          <a:p>
            <a:pPr algn="l" rtl="0"/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Nor </a:t>
            </a:r>
            <a:r>
              <a:rPr lang="en-US" sz="2000" b="1" dirty="0">
                <a:latin typeface="MyriadPro-Light"/>
              </a:rPr>
              <a:t>connects </a:t>
            </a:r>
            <a:r>
              <a:rPr lang="en-US" sz="2000" b="1" u="sng" dirty="0">
                <a:solidFill>
                  <a:srgbClr val="C00000"/>
                </a:solidFill>
                <a:latin typeface="MyriadPro-Light"/>
              </a:rPr>
              <a:t>negative</a:t>
            </a:r>
            <a:r>
              <a:rPr lang="en-US" sz="2000" b="1" dirty="0">
                <a:latin typeface="MyriadPro-Light"/>
              </a:rPr>
              <a:t> alternatives when the first one is introduced by a negative such as </a:t>
            </a:r>
            <a:r>
              <a:rPr lang="en-US" sz="2000" b="1" i="1" dirty="0">
                <a:latin typeface="MyriadPro-LightIt"/>
              </a:rPr>
              <a:t>not</a:t>
            </a:r>
            <a:r>
              <a:rPr lang="en-US" sz="2000" b="1" dirty="0">
                <a:latin typeface="MyriadPro-Light"/>
              </a:rPr>
              <a:t>, </a:t>
            </a:r>
            <a:r>
              <a:rPr lang="en-US" sz="2000" b="1" i="1" dirty="0">
                <a:latin typeface="MyriadPro-LightIt"/>
              </a:rPr>
              <a:t>never</a:t>
            </a:r>
            <a:r>
              <a:rPr lang="en-US" sz="2000" b="1" dirty="0">
                <a:latin typeface="MyriadPro-Light"/>
              </a:rPr>
              <a:t>, or </a:t>
            </a:r>
            <a:r>
              <a:rPr lang="en-US" sz="2000" b="1" i="1" dirty="0">
                <a:latin typeface="MyriadPro-LightIt"/>
              </a:rPr>
              <a:t>neither</a:t>
            </a:r>
            <a:r>
              <a:rPr lang="en-US" sz="2000" b="1" dirty="0">
                <a:latin typeface="MyriadPro-Light"/>
              </a:rPr>
              <a:t>.</a:t>
            </a:r>
          </a:p>
          <a:p>
            <a:pPr algn="l" rtl="0"/>
            <a:r>
              <a:rPr lang="en-US" sz="2000" b="1" dirty="0">
                <a:latin typeface="MyriadPro-Light"/>
              </a:rPr>
              <a:t>When we use </a:t>
            </a:r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nor</a:t>
            </a:r>
            <a:r>
              <a:rPr lang="en-US" sz="2000" b="1" dirty="0">
                <a:latin typeface="MyriadPro-Light"/>
              </a:rPr>
              <a:t>, the subject and object change places as in question form. </a:t>
            </a:r>
          </a:p>
          <a:p>
            <a:pPr algn="l" rtl="0"/>
            <a:r>
              <a:rPr lang="en-US" sz="2000" b="1" dirty="0">
                <a:latin typeface="MyriadPro-Light"/>
              </a:rPr>
              <a:t>For example:</a:t>
            </a:r>
          </a:p>
          <a:p>
            <a:pPr algn="l" rtl="0"/>
            <a:r>
              <a:rPr lang="en-US" sz="2000" b="1" i="1" dirty="0">
                <a:latin typeface="MyriadPro-SemiboldIt"/>
              </a:rPr>
              <a:t>Have you ever ridden a camel </a:t>
            </a:r>
            <a:r>
              <a:rPr lang="en-US" sz="2000" b="1" dirty="0">
                <a:solidFill>
                  <a:srgbClr val="C00000"/>
                </a:solidFill>
                <a:latin typeface="MyriadPro-Semibold"/>
              </a:rPr>
              <a:t>or</a:t>
            </a:r>
            <a:r>
              <a:rPr lang="en-US" sz="2000" b="1" dirty="0">
                <a:latin typeface="MyriadPro-Semibold"/>
              </a:rPr>
              <a:t> </a:t>
            </a:r>
            <a:r>
              <a:rPr lang="en-US" sz="2000" b="1" i="1" dirty="0">
                <a:latin typeface="MyriadPro-SemiboldIt"/>
              </a:rPr>
              <a:t>tried sand skiing?</a:t>
            </a:r>
          </a:p>
          <a:p>
            <a:pPr algn="l" rtl="0"/>
            <a:r>
              <a:rPr lang="en-US" sz="2000" b="1" i="1" dirty="0">
                <a:latin typeface="MyriadPro-SemiboldIt"/>
              </a:rPr>
              <a:t>I’ve </a:t>
            </a:r>
            <a:r>
              <a:rPr lang="en-US" sz="2000" b="1" i="1" dirty="0">
                <a:solidFill>
                  <a:srgbClr val="C00000"/>
                </a:solidFill>
                <a:latin typeface="MyriadPro-SemiboldIt"/>
              </a:rPr>
              <a:t>never</a:t>
            </a:r>
            <a:r>
              <a:rPr lang="en-US" sz="2000" b="1" i="1" dirty="0">
                <a:latin typeface="MyriadPro-SemiboldIt"/>
              </a:rPr>
              <a:t> ridden a camel, </a:t>
            </a:r>
            <a:r>
              <a:rPr lang="en-US" sz="2000" b="1" dirty="0">
                <a:solidFill>
                  <a:srgbClr val="C00000"/>
                </a:solidFill>
                <a:latin typeface="MyriadPro-Semibold"/>
              </a:rPr>
              <a:t>nor</a:t>
            </a:r>
            <a:r>
              <a:rPr lang="en-US" sz="2000" b="1" dirty="0">
                <a:latin typeface="MyriadPro-Semibold"/>
              </a:rPr>
              <a:t> </a:t>
            </a:r>
            <a:r>
              <a:rPr lang="en-US" sz="2000" b="1" i="1" dirty="0">
                <a:latin typeface="MyriadPro-SemiboldIt"/>
              </a:rPr>
              <a:t>have I tried sand skiing.</a:t>
            </a:r>
            <a:endParaRPr lang="ar-SA" sz="2000" b="1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59BD563-4469-4ACA-B224-D45BB58A84D6}"/>
              </a:ext>
            </a:extLst>
          </p:cNvPr>
          <p:cNvSpPr/>
          <p:nvPr/>
        </p:nvSpPr>
        <p:spPr>
          <a:xfrm>
            <a:off x="7616422" y="11872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08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18DFCEC-813B-4D49-BE1E-AF2B12EC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74" y="674647"/>
            <a:ext cx="5943118" cy="16394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887DCA3-D468-4990-B971-E243ED75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5742"/>
            <a:ext cx="1990725" cy="4953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387A64B-F5E2-4E03-BAD3-8C773D7FBFB6}"/>
              </a:ext>
            </a:extLst>
          </p:cNvPr>
          <p:cNvSpPr/>
          <p:nvPr/>
        </p:nvSpPr>
        <p:spPr>
          <a:xfrm>
            <a:off x="89756" y="2305863"/>
            <a:ext cx="8964488" cy="2554545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however</a:t>
            </a:r>
            <a:r>
              <a:rPr lang="en-US" sz="2000" b="1" i="1" dirty="0">
                <a:latin typeface="MyriadPro-LightIt"/>
              </a:rPr>
              <a:t>, </a:t>
            </a:r>
            <a:r>
              <a:rPr lang="en-US" sz="2000" b="1" dirty="0">
                <a:latin typeface="MyriadPro-Light"/>
              </a:rPr>
              <a:t>and </a:t>
            </a:r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on the other hand </a:t>
            </a:r>
            <a:r>
              <a:rPr lang="en-US" sz="2000" b="1" dirty="0">
                <a:latin typeface="MyriadPro-Light"/>
              </a:rPr>
              <a:t>are used to express contrast to a previous statement. </a:t>
            </a:r>
          </a:p>
          <a:p>
            <a:pPr algn="l" rtl="0"/>
            <a:r>
              <a:rPr lang="en-US" sz="2000" b="1" dirty="0">
                <a:latin typeface="MyriadPro-Light"/>
              </a:rPr>
              <a:t>Unlike </a:t>
            </a:r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but</a:t>
            </a:r>
            <a:r>
              <a:rPr lang="en-US" sz="2000" b="1" dirty="0">
                <a:latin typeface="MyriadPro-Light"/>
              </a:rPr>
              <a:t>, which goes in the middle of a sentence, they usually go </a:t>
            </a:r>
            <a:r>
              <a:rPr lang="en-US" sz="2000" b="1" u="sng" dirty="0">
                <a:solidFill>
                  <a:srgbClr val="C00000"/>
                </a:solidFill>
                <a:latin typeface="MyriadPro-Light"/>
              </a:rPr>
              <a:t>at the beginning of a sentence </a:t>
            </a:r>
            <a:r>
              <a:rPr lang="en-US" sz="2000" b="1" dirty="0">
                <a:latin typeface="MyriadPro-Light"/>
              </a:rPr>
              <a:t>and are followed by a comma. </a:t>
            </a:r>
          </a:p>
          <a:p>
            <a:pPr algn="l" rtl="0"/>
            <a:r>
              <a:rPr lang="en-US" sz="2000" b="1" dirty="0">
                <a:latin typeface="MyriadPro-Light"/>
              </a:rPr>
              <a:t>For example:</a:t>
            </a:r>
          </a:p>
          <a:p>
            <a:pPr algn="l" rtl="0"/>
            <a:r>
              <a:rPr lang="en-US" sz="2000" b="1" i="1" dirty="0">
                <a:latin typeface="MyriadPro-SemiboldIt"/>
              </a:rPr>
              <a:t>He has gone snow skiing, </a:t>
            </a:r>
            <a:r>
              <a:rPr lang="en-US" sz="2000" b="1" dirty="0">
                <a:solidFill>
                  <a:srgbClr val="C00000"/>
                </a:solidFill>
                <a:latin typeface="MyriadPro-Semibold"/>
              </a:rPr>
              <a:t>but</a:t>
            </a:r>
            <a:r>
              <a:rPr lang="en-US" sz="2000" b="1" dirty="0">
                <a:latin typeface="MyriadPro-Semibold"/>
              </a:rPr>
              <a:t> </a:t>
            </a:r>
            <a:r>
              <a:rPr lang="en-US" sz="2000" b="1" i="1" dirty="0">
                <a:latin typeface="MyriadPro-SemiboldIt"/>
              </a:rPr>
              <a:t>he hasn’t gone sand skiing.</a:t>
            </a:r>
          </a:p>
          <a:p>
            <a:pPr algn="l" rtl="0"/>
            <a:r>
              <a:rPr lang="en-US" sz="2000" b="1" i="1" dirty="0"/>
              <a:t>He has gone snorkeling. </a:t>
            </a:r>
            <a:r>
              <a:rPr lang="en-US" sz="2000" b="1" dirty="0">
                <a:solidFill>
                  <a:srgbClr val="C00000"/>
                </a:solidFill>
              </a:rPr>
              <a:t>However</a:t>
            </a:r>
            <a:r>
              <a:rPr lang="en-US" sz="2000" b="1" i="1" dirty="0"/>
              <a:t>, he hasn’t gone scuba diving.</a:t>
            </a:r>
          </a:p>
          <a:p>
            <a:pPr algn="l" rtl="0"/>
            <a:r>
              <a:rPr lang="en-US" sz="2000" b="1" i="1" dirty="0"/>
              <a:t>He likes fishing. </a:t>
            </a:r>
            <a:r>
              <a:rPr lang="en-US" sz="2000" b="1" i="1" dirty="0">
                <a:solidFill>
                  <a:srgbClr val="C00000"/>
                </a:solidFill>
              </a:rPr>
              <a:t>On the other hand</a:t>
            </a:r>
            <a:r>
              <a:rPr lang="en-US" sz="2000" b="1" i="1" dirty="0"/>
              <a:t>, he rarely eats fish.</a:t>
            </a:r>
            <a:endParaRPr lang="ar-SA" sz="20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7730159-738C-48AB-9CE2-E63680A05436}"/>
              </a:ext>
            </a:extLst>
          </p:cNvPr>
          <p:cNvSpPr/>
          <p:nvPr/>
        </p:nvSpPr>
        <p:spPr>
          <a:xfrm>
            <a:off x="320683" y="4860408"/>
            <a:ext cx="8377700" cy="163121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of course </a:t>
            </a:r>
            <a:r>
              <a:rPr lang="en-US" sz="2000" b="1" dirty="0">
                <a:latin typeface="MyriadPro-Light"/>
              </a:rPr>
              <a:t>and </a:t>
            </a:r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in fact </a:t>
            </a:r>
            <a:r>
              <a:rPr lang="en-US" sz="2000" b="1" dirty="0">
                <a:latin typeface="MyriadPro-Light"/>
              </a:rPr>
              <a:t>are used to give emphasis. </a:t>
            </a:r>
          </a:p>
          <a:p>
            <a:pPr algn="l" rtl="0"/>
            <a:r>
              <a:rPr lang="en-US" sz="2000" b="1" dirty="0">
                <a:latin typeface="MyriadPro-Light"/>
              </a:rPr>
              <a:t>They are usually followed by a comma. </a:t>
            </a:r>
          </a:p>
          <a:p>
            <a:pPr algn="l" rtl="0"/>
            <a:r>
              <a:rPr lang="en-US" sz="2000" b="1" dirty="0">
                <a:latin typeface="MyriadPro-Light"/>
              </a:rPr>
              <a:t>For example:</a:t>
            </a:r>
          </a:p>
          <a:p>
            <a:pPr algn="l" rtl="0"/>
            <a:r>
              <a:rPr lang="en-US" sz="2000" b="1" i="1" dirty="0">
                <a:latin typeface="MyriadPro-SemiboldIt"/>
              </a:rPr>
              <a:t>He likes skateboarding. </a:t>
            </a:r>
            <a:r>
              <a:rPr lang="en-US" sz="2000" b="1" dirty="0">
                <a:solidFill>
                  <a:srgbClr val="C00000"/>
                </a:solidFill>
                <a:latin typeface="MyriadPro-Semibold"/>
              </a:rPr>
              <a:t>Of course</a:t>
            </a:r>
            <a:r>
              <a:rPr lang="en-US" sz="2000" b="1" dirty="0">
                <a:latin typeface="MyriadPro-Semibold"/>
              </a:rPr>
              <a:t>, </a:t>
            </a:r>
            <a:r>
              <a:rPr lang="en-US" sz="2000" b="1" i="1" dirty="0">
                <a:latin typeface="MyriadPro-SemiboldIt"/>
              </a:rPr>
              <a:t>he always wears a helmet.</a:t>
            </a:r>
          </a:p>
          <a:p>
            <a:pPr algn="l" rtl="0"/>
            <a:r>
              <a:rPr lang="en-US" sz="2000" b="1" i="1" dirty="0">
                <a:latin typeface="MyriadPro-SemiboldIt"/>
              </a:rPr>
              <a:t>He has traveled around the world. </a:t>
            </a:r>
            <a:r>
              <a:rPr lang="en-US" sz="2000" b="1" dirty="0">
                <a:solidFill>
                  <a:srgbClr val="C00000"/>
                </a:solidFill>
                <a:latin typeface="MyriadPro-Semibold"/>
              </a:rPr>
              <a:t>In fact</a:t>
            </a:r>
            <a:r>
              <a:rPr lang="en-US" sz="2000" b="1" dirty="0">
                <a:latin typeface="MyriadPro-Semibold"/>
              </a:rPr>
              <a:t>, </a:t>
            </a:r>
            <a:r>
              <a:rPr lang="en-US" sz="2000" b="1" i="1" dirty="0">
                <a:latin typeface="MyriadPro-SemiboldIt"/>
              </a:rPr>
              <a:t>he has visited 63 countries.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946227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887DCA3-D468-4990-B971-E243ED75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5742"/>
            <a:ext cx="1990725" cy="4953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0050CA7-C1ED-4A63-B7DA-9A17A82C8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5708"/>
            <a:ext cx="9144000" cy="61494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944BED0-FF2B-45AC-94E5-765702277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7919"/>
            <a:ext cx="9144000" cy="192216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25A32E2-8511-4AEC-A199-8E8E03A1AAFF}"/>
              </a:ext>
            </a:extLst>
          </p:cNvPr>
          <p:cNvSpPr/>
          <p:nvPr/>
        </p:nvSpPr>
        <p:spPr>
          <a:xfrm>
            <a:off x="683568" y="3051142"/>
            <a:ext cx="1355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yriadPro-Light"/>
              </a:rPr>
              <a:t>camel riding</a:t>
            </a:r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CF35775-539E-42D1-8396-E09973C47A08}"/>
              </a:ext>
            </a:extLst>
          </p:cNvPr>
          <p:cNvSpPr/>
          <p:nvPr/>
        </p:nvSpPr>
        <p:spPr>
          <a:xfrm>
            <a:off x="293620" y="3461237"/>
            <a:ext cx="197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yriadPro-Light"/>
              </a:rPr>
              <a:t>mountain climbing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E2F6A01-812A-4145-B282-31EA59D19C48}"/>
              </a:ext>
            </a:extLst>
          </p:cNvPr>
          <p:cNvSpPr/>
          <p:nvPr/>
        </p:nvSpPr>
        <p:spPr>
          <a:xfrm>
            <a:off x="668542" y="3925898"/>
            <a:ext cx="1743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yriadPro-Light"/>
              </a:rPr>
              <a:t>mountain biking</a:t>
            </a:r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627D3A5-0972-4C9A-9849-0DF55FED69B3}"/>
              </a:ext>
            </a:extLst>
          </p:cNvPr>
          <p:cNvSpPr/>
          <p:nvPr/>
        </p:nvSpPr>
        <p:spPr>
          <a:xfrm>
            <a:off x="2662546" y="2866476"/>
            <a:ext cx="648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So much fun – walked in the dessert- </a:t>
            </a:r>
            <a:r>
              <a:rPr lang="en-US" b="1" dirty="0">
                <a:solidFill>
                  <a:srgbClr val="C00000"/>
                </a:solidFill>
              </a:rPr>
              <a:t>top experience for our family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77FF74C-161B-4EEE-B196-58AB3C350423}"/>
              </a:ext>
            </a:extLst>
          </p:cNvPr>
          <p:cNvSpPr/>
          <p:nvPr/>
        </p:nvSpPr>
        <p:spPr>
          <a:xfrm>
            <a:off x="2860777" y="3284984"/>
            <a:ext cx="4228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the greatest thing I ever do in my  life –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teach you patience and how to be positive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9D63B9E-0CF5-4DCB-A1DD-F3C7BF30662E}"/>
              </a:ext>
            </a:extLst>
          </p:cNvPr>
          <p:cNvSpPr/>
          <p:nvPr/>
        </p:nvSpPr>
        <p:spPr>
          <a:xfrm>
            <a:off x="2860777" y="3863738"/>
            <a:ext cx="5328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Amazing - </a:t>
            </a:r>
            <a:r>
              <a:rPr lang="en-US" b="1" dirty="0">
                <a:solidFill>
                  <a:srgbClr val="C00000"/>
                </a:solidFill>
              </a:rPr>
              <a:t>your whole body benefits from the exercise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3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887DCA3-D468-4990-B971-E243ED75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5742"/>
            <a:ext cx="1990725" cy="4953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96DF7F3-45BD-4B9A-9BE8-2757C4DF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980728"/>
            <a:ext cx="9144000" cy="34032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D1A42AA-56C8-479C-9DDA-CD5B686E89C0}"/>
              </a:ext>
            </a:extLst>
          </p:cNvPr>
          <p:cNvSpPr/>
          <p:nvPr/>
        </p:nvSpPr>
        <p:spPr>
          <a:xfrm>
            <a:off x="251520" y="2132856"/>
            <a:ext cx="8933599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3200" b="1" dirty="0">
                <a:ln w="0"/>
                <a:solidFill>
                  <a:srgbClr val="C00000"/>
                </a:solidFill>
              </a:rPr>
              <a:t>	These are  the exciting things Fatima has </a:t>
            </a:r>
          </a:p>
          <a:p>
            <a:pPr algn="l" rtl="0"/>
            <a:r>
              <a:rPr lang="en-US" sz="3200" b="1" dirty="0">
                <a:ln w="0"/>
                <a:solidFill>
                  <a:srgbClr val="C00000"/>
                </a:solidFill>
              </a:rPr>
              <a:t>done. Fatima has ridden camels and raced Arabian </a:t>
            </a:r>
          </a:p>
          <a:p>
            <a:pPr algn="l" rtl="0"/>
            <a:r>
              <a:rPr lang="en-US" sz="3200" b="1" dirty="0">
                <a:ln w="0"/>
                <a:solidFill>
                  <a:srgbClr val="C00000"/>
                </a:solidFill>
              </a:rPr>
              <a:t>horses. She has also climbed to Soda Mountain.</a:t>
            </a:r>
          </a:p>
          <a:p>
            <a:pPr algn="l" rtl="0"/>
            <a:r>
              <a:rPr lang="en-US" sz="3200" b="1" dirty="0">
                <a:ln w="0"/>
                <a:solidFill>
                  <a:srgbClr val="C00000"/>
                </a:solidFill>
              </a:rPr>
              <a:t>Of course, he is careful. “Safety comes first,”</a:t>
            </a:r>
          </a:p>
          <a:p>
            <a:pPr algn="l" rtl="0"/>
            <a:r>
              <a:rPr lang="en-US" sz="3200" b="1" dirty="0">
                <a:ln w="0"/>
                <a:solidFill>
                  <a:srgbClr val="C00000"/>
                </a:solidFill>
              </a:rPr>
              <a:t>She always says. Before he does any extreme</a:t>
            </a:r>
          </a:p>
          <a:p>
            <a:pPr algn="l" rtl="0"/>
            <a:r>
              <a:rPr lang="en-US" sz="3200" b="1" dirty="0">
                <a:ln w="0"/>
                <a:solidFill>
                  <a:srgbClr val="C00000"/>
                </a:solidFill>
              </a:rPr>
              <a:t>or dangerous activity, he first learns about it.</a:t>
            </a:r>
          </a:p>
          <a:p>
            <a:pPr algn="l" rtl="0"/>
            <a:r>
              <a:rPr lang="en-US" sz="3200" b="1" dirty="0">
                <a:ln w="0"/>
                <a:solidFill>
                  <a:srgbClr val="C00000"/>
                </a:solidFill>
              </a:rPr>
              <a:t>Then he trains with expert instructors.</a:t>
            </a:r>
          </a:p>
        </p:txBody>
      </p:sp>
    </p:spTree>
    <p:extLst>
      <p:ext uri="{BB962C8B-B14F-4D97-AF65-F5344CB8AC3E}">
        <p14:creationId xmlns:p14="http://schemas.microsoft.com/office/powerpoint/2010/main" val="872208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7616422" y="310105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70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E7E323D-2E46-47F5-A88D-24D04B840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2962275" cy="7048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7EB0642-BD84-422B-BE6B-C06808ED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8" y="908720"/>
            <a:ext cx="7562850" cy="3619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56C417D-687D-48A5-B51B-362015C1E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533631"/>
            <a:ext cx="2495550" cy="9239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DD20856-5176-4091-A1B9-3D9B579AE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093" y="1695555"/>
            <a:ext cx="2667000" cy="6000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A02F9C5-8A67-428E-B98B-FDE83BAE0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19" y="2706448"/>
            <a:ext cx="6086113" cy="11906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8EA6F11-FC43-459A-9D52-7F84B9CB1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902" y="1622856"/>
            <a:ext cx="2445093" cy="153965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BF5EE2-0F09-4D9C-8299-79259CD24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9" y="4170801"/>
            <a:ext cx="7781925" cy="11620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8A64504-BCA5-41BD-850B-6FE4C4FB86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092" y="4821465"/>
            <a:ext cx="3084213" cy="19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7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FCF6D0-0DE4-406A-8E20-A8AE2658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04" y="188640"/>
            <a:ext cx="611676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al Notebook Stock Photos And Images - 123RF">
            <a:extLst>
              <a:ext uri="{FF2B5EF4-FFF2-40B4-BE49-F238E27FC236}">
                <a16:creationId xmlns:a16="http://schemas.microsoft.com/office/drawing/2014/main" id="{082EA74C-9358-4105-9EF6-A2B43DD9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289549-9198-42A5-A4F8-D5349461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8152">
            <a:off x="5334754" y="1705111"/>
            <a:ext cx="1769950" cy="6473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1D693F5-7D81-4DE8-8B44-BDA4345CF096}"/>
              </a:ext>
            </a:extLst>
          </p:cNvPr>
          <p:cNvSpPr/>
          <p:nvPr/>
        </p:nvSpPr>
        <p:spPr>
          <a:xfrm>
            <a:off x="2095232" y="1916030"/>
            <a:ext cx="226074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/>
              <a:t>Assign page </a:t>
            </a:r>
            <a:r>
              <a:rPr lang="en-US" sz="2800" dirty="0">
                <a:solidFill>
                  <a:srgbClr val="C00000"/>
                </a:solidFill>
              </a:rPr>
              <a:t>122</a:t>
            </a:r>
            <a:r>
              <a:rPr lang="en-US" sz="2800" dirty="0"/>
              <a:t> for practice writing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DE56B3B3-E0C8-441B-AF52-2B7C6F22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88" y="242925"/>
            <a:ext cx="4876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Do's and Don'ts of Good Homework Policy">
            <a:extLst>
              <a:ext uri="{FF2B5EF4-FFF2-40B4-BE49-F238E27FC236}">
                <a16:creationId xmlns:a16="http://schemas.microsoft.com/office/drawing/2014/main" id="{DD5D38E9-561A-42AD-A6FE-90011681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55" y="0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ffective Note Taking | Stephanie's Portfolio">
            <a:extLst>
              <a:ext uri="{FF2B5EF4-FFF2-40B4-BE49-F238E27FC236}">
                <a16:creationId xmlns:a16="http://schemas.microsoft.com/office/drawing/2014/main" id="{14D84B9F-FF83-478C-A36F-BBE1CC4B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966667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nsparent Turn In Homework Clipart - Employee Orientation Png ...">
            <a:extLst>
              <a:ext uri="{FF2B5EF4-FFF2-40B4-BE49-F238E27FC236}">
                <a16:creationId xmlns:a16="http://schemas.microsoft.com/office/drawing/2014/main" id="{A8D09A79-E562-4E3A-A584-0F78033D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55" y="4943851"/>
            <a:ext cx="1638299" cy="18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mework stock vector. Illustration of mascot, drawn - 53495491">
            <a:extLst>
              <a:ext uri="{FF2B5EF4-FFF2-40B4-BE49-F238E27FC236}">
                <a16:creationId xmlns:a16="http://schemas.microsoft.com/office/drawing/2014/main" id="{B5F51A4A-4846-4425-9CC5-10CB9566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220">
            <a:off x="258261" y="458388"/>
            <a:ext cx="1495193" cy="14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B9C722D-4CD5-4206-BB5B-30658CE92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3572" y="5959051"/>
            <a:ext cx="5436855" cy="8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31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9235643-FB64-4FA7-9A34-37FE56EC8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" y="-3517"/>
            <a:ext cx="2049587" cy="4801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472474D-79D5-430C-836B-EAFE15050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0688"/>
            <a:ext cx="2557162" cy="9361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BC2DAC8-E81A-4A78-A1A1-F8FA00836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192" y="2067698"/>
            <a:ext cx="7174808" cy="448019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BBEABFD-05E9-4ED0-B33B-DE9048E41E74}"/>
              </a:ext>
            </a:extLst>
          </p:cNvPr>
          <p:cNvSpPr/>
          <p:nvPr/>
        </p:nvSpPr>
        <p:spPr>
          <a:xfrm>
            <a:off x="2736674" y="3356992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	I can imagine that I have a hang glider, and the wind is blowing a lot. I run down the hill and the hang glider lifts me from the ground. And suddenly, I’m flying. I can see my whole town. I fly over my house. Then little by little, I get closer to the ground, and I gently land.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5BE798B-D617-4847-95B8-B671AF7F5734}"/>
              </a:ext>
            </a:extLst>
          </p:cNvPr>
          <p:cNvSpPr/>
          <p:nvPr/>
        </p:nvSpPr>
        <p:spPr>
          <a:xfrm>
            <a:off x="7616422" y="310105"/>
            <a:ext cx="118494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122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349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60202" y="4729990"/>
            <a:ext cx="1842492" cy="692497"/>
          </a:xfrm>
          <a:prstGeom prst="rect">
            <a:avLst/>
          </a:prstGeom>
          <a:solidFill>
            <a:srgbClr val="FF99FF"/>
          </a:solidFill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  <a:endParaRPr lang="ar-SA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629" y="4337575"/>
            <a:ext cx="3310088" cy="392415"/>
          </a:xfrm>
          <a:prstGeom prst="rect">
            <a:avLst/>
          </a:prstGeom>
          <a:solidFill>
            <a:srgbClr val="FFFF99"/>
          </a:solidFill>
        </p:spPr>
        <p:txBody>
          <a:bodyPr wrap="square" lIns="68580" tIns="34290" rIns="68580" bIns="34290">
            <a:spAutoFit/>
          </a:bodyPr>
          <a:lstStyle/>
          <a:p>
            <a:pPr algn="ctr" rtl="0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T.Noureyah Alghamdi</a:t>
            </a:r>
            <a:endParaRPr lang="ar-SA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ave A Nice Day Lettering - Immagini vettoriali stock e altre immagini di  Artigianato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11" y="1162833"/>
            <a:ext cx="4220279" cy="4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420"/>
            <a:ext cx="4940309" cy="2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17098" y="-551285"/>
            <a:ext cx="4572000" cy="24497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أتمنى الاهتمام بمتابعة الدروس في قتوات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عين</a:t>
            </a: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الرسمية من وزارة التعليم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9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3"/>
            <a:ext cx="3312368" cy="6320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0960"/>
            <a:ext cx="4210050" cy="568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04785"/>
            <a:ext cx="41529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767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DB4258D-2574-4CBE-8345-92078AFF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211960" cy="153052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6028068-94F0-46F2-9550-61B61196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53850"/>
            <a:ext cx="2428875" cy="8001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517575-80C6-4BD7-8ADA-AB3A3ABFA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36" y="1916832"/>
            <a:ext cx="44676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KSHI GU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5" y="188640"/>
            <a:ext cx="5910297" cy="38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glish Writing And Reading Cartoon - Read Wri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6" y="4074662"/>
            <a:ext cx="7708613" cy="26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58" y="3615033"/>
            <a:ext cx="2186955" cy="20426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657"/>
            <a:ext cx="2800350" cy="304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21" y="40013"/>
            <a:ext cx="2853762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770"/>
            <a:ext cx="2556044" cy="29878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9179" y="3135429"/>
            <a:ext cx="33842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4660767"/>
            <a:ext cx="4777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</a:t>
            </a:r>
          </a:p>
          <a:p>
            <a:pPr algn="l" rtl="0"/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choice, it is a must!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ar-SA" sz="2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77058" y="2917322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5702615"/>
            <a:ext cx="5363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</a:t>
            </a:r>
          </a:p>
          <a:p>
            <a:pPr algn="l" rtl="0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 avoid accountability</a:t>
            </a:r>
            <a:endParaRPr lang="ar-SA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00375" y="3684834"/>
            <a:ext cx="5529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must wear a mask before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going out.</a:t>
            </a:r>
            <a:endParaRPr lang="ar-SA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00389" y="6355382"/>
            <a:ext cx="4357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6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three reasons for learning English | EF English Live">
            <a:extLst>
              <a:ext uri="{FF2B5EF4-FFF2-40B4-BE49-F238E27FC236}">
                <a16:creationId xmlns:a16="http://schemas.microsoft.com/office/drawing/2014/main" id="{4EA68E18-2737-4C08-B729-0B64414F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57" y="1105633"/>
            <a:ext cx="2279561" cy="20934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4942" y="3458037"/>
            <a:ext cx="200599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April 8</a:t>
            </a:r>
            <a:r>
              <a:rPr lang="en-US" sz="2400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\ 2021</a:t>
            </a:r>
            <a:endParaRPr lang="ar-SA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0881" y="2656863"/>
            <a:ext cx="80714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Calendar clipart clipart cliparts for you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8" y="981688"/>
            <a:ext cx="1428750" cy="11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lendar Computer Icons Clip art - others png download - 1024*1024 - Free  Transparent Calendar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" y="857251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0880" y="2176729"/>
            <a:ext cx="215751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Thursday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61933" y="2979816"/>
            <a:ext cx="167738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26-8-1442 H</a:t>
            </a:r>
            <a:endParaRPr lang="ar-SA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4" y="3972002"/>
            <a:ext cx="2473640" cy="1855230"/>
          </a:xfrm>
          <a:prstGeom prst="rect">
            <a:avLst/>
          </a:prstGeom>
        </p:spPr>
      </p:pic>
      <p:pic>
        <p:nvPicPr>
          <p:cNvPr id="11" name="Picture 4" descr="Girl hi sticker for messenger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82" y="3329369"/>
            <a:ext cx="2156980" cy="2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736953" y="3677327"/>
            <a:ext cx="36596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everyone,</a:t>
            </a:r>
          </a:p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everything going?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549468"/>
                  </p:ext>
                </p:extLst>
              </p:nvPr>
            </p:nvGraphicFramePr>
            <p:xfrm>
              <a:off x="-4069080" y="-337279"/>
              <a:ext cx="2286000" cy="1714500"/>
            </p:xfrm>
            <a:graphic>
              <a:graphicData uri="http://schemas.microsoft.com/office/powerpoint/2016/slidezoom">
                <pslz:sldZm>
                  <pslz:sldZmObj sldId="468" cId="192006213">
                    <pslz:zmPr id="{0828DD7B-2E18-4E65-BA8F-A02C031F9B3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صورة الشريحة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069080" y="-3372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A805236E-919E-4B0F-8B5F-66B445779D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47" y="44651"/>
            <a:ext cx="4562694" cy="7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Media Girl Chatting Online With Her Friend Vector Illustration  Royalty Free Cliparts, Vectors, And Stock Illustration. Image 10017651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52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499754" y="1311747"/>
            <a:ext cx="7239000" cy="670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ارجو الالتزام بعدم كتابة أي تعليقات غير لائقة بالأدب العام. علماً بأنه أي محادثة نصية او كتابية مسجلة تحت اسمك ورقم هويتك 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وعلية سيتم معاقبة من لم تلتزم بالذوق العام والسلوك الحسن خلال تواجدك في المنصة او الفصول الافتراضية.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وذلك </a:t>
            </a:r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برفع شكوى وبلاغ رسمي ضدك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بما تم كتابته او قولة والتواصل مع ولي الأمر والمسؤولين لاتخاذ الاجراء اللازم مع المخالفة.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ونتمنى وضع صوره في ملفك التعريفي لائقة بالمنصة التعليمية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hat Box Logo - Chat Box Clip Art Transparent PNG - 480x480 - Free Download 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839740"/>
            <a:ext cx="1347354" cy="8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 Clipart Talker, HD Png Download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886200"/>
            <a:ext cx="956745" cy="11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24" y="4786229"/>
            <a:ext cx="1243931" cy="1952625"/>
          </a:xfrm>
          <a:prstGeom prst="rect">
            <a:avLst/>
          </a:prstGeom>
        </p:spPr>
      </p:pic>
      <p:pic>
        <p:nvPicPr>
          <p:cNvPr id="1032" name="Picture 8" descr="Clip Art Loud Speaker , Free Transparent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2155" y="218405"/>
            <a:ext cx="1562970" cy="10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62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766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Comic Sans MS</vt:lpstr>
      <vt:lpstr>MyriadPro-Light</vt:lpstr>
      <vt:lpstr>MyriadPro-LightIt</vt:lpstr>
      <vt:lpstr>MyriadPro-Semibold</vt:lpstr>
      <vt:lpstr>MyriadPro-SemiboldIt</vt:lpstr>
      <vt:lpstr>StagSans-Light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شيخه بنت القحطاني</cp:lastModifiedBy>
  <cp:revision>414</cp:revision>
  <dcterms:created xsi:type="dcterms:W3CDTF">2019-11-21T04:55:51Z</dcterms:created>
  <dcterms:modified xsi:type="dcterms:W3CDTF">2022-06-01T03:36:17Z</dcterms:modified>
</cp:coreProperties>
</file>