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6"/>
  </p:notesMasterIdLst>
  <p:sldIdLst>
    <p:sldId id="305" r:id="rId2"/>
    <p:sldId id="302" r:id="rId3"/>
    <p:sldId id="303" r:id="rId4"/>
    <p:sldId id="304" r:id="rId5"/>
  </p:sldIdLst>
  <p:sldSz cx="12192000" cy="16256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3300"/>
    <a:srgbClr val="3B3C2F"/>
    <a:srgbClr val="0E2837"/>
    <a:srgbClr val="548235"/>
    <a:srgbClr val="FF9933"/>
    <a:srgbClr val="8497B0"/>
    <a:srgbClr val="000000"/>
    <a:srgbClr val="BF9000"/>
    <a:srgbClr val="CDB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374" autoAdjust="0"/>
  </p:normalViewPr>
  <p:slideViewPr>
    <p:cSldViewPr snapToGrid="0">
      <p:cViewPr>
        <p:scale>
          <a:sx n="71" d="100"/>
          <a:sy n="71" d="100"/>
        </p:scale>
        <p:origin x="942" y="5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820A64-4C4B-497A-9E4E-D13C6B399B4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7B903F7-C293-4737-A1DC-94D32BC0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03F7-C293-4737-A1DC-94D32BC05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03F7-C293-4737-A1DC-94D32BC05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47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09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00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47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98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88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3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40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5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349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54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32C9-896A-4B9C-8E98-6063EC047A54}" type="datetimeFigureOut">
              <a:rPr lang="ar-EG" smtClean="0"/>
              <a:t>12/11/1444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50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1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r" defTabSz="1219170" rtl="1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1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19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65" y="3634438"/>
            <a:ext cx="9786469" cy="9786469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-111123" y="2694799"/>
            <a:ext cx="12801600" cy="128016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9" name="رابط مستقيم 18"/>
          <p:cNvCxnSpPr/>
          <p:nvPr/>
        </p:nvCxnSpPr>
        <p:spPr>
          <a:xfrm flipV="1">
            <a:off x="1194401" y="612540"/>
            <a:ext cx="11410457" cy="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16200000" flipH="1">
            <a:off x="321544" y="256754"/>
            <a:ext cx="0" cy="922588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مربع نص 2"/>
          <p:cNvSpPr txBox="1">
            <a:spLocks noChangeArrowheads="1"/>
          </p:cNvSpPr>
          <p:nvPr/>
        </p:nvSpPr>
        <p:spPr bwMode="auto">
          <a:xfrm rot="16200000" flipH="1">
            <a:off x="-5597868" y="6973665"/>
            <a:ext cx="12486742" cy="7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عن </a:t>
            </a:r>
            <a:r>
              <a:rPr lang="ar-SA" sz="14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أنس بن مالك رضي الله عنه قال :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قال رسول الله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ص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""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اللّهم لا سهل إلا ما جعلته سهلاً ، وأنت تجعلُ الحَزْنَ إذا شئت سهلاً "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230700" y="1086978"/>
            <a:ext cx="7388344" cy="780432"/>
            <a:chOff x="1905419" y="1469966"/>
            <a:chExt cx="7388344" cy="780432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419" y="1587062"/>
              <a:ext cx="6682936" cy="462065"/>
            </a:xfrm>
            <a:prstGeom prst="roundRect">
              <a:avLst>
                <a:gd name="adj" fmla="val 50000"/>
              </a:avLst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4566" y="1469966"/>
              <a:ext cx="1359197" cy="755110"/>
            </a:xfrm>
            <a:prstGeom prst="rect">
              <a:avLst/>
            </a:prstGeom>
          </p:spPr>
        </p:pic>
        <p:sp>
          <p:nvSpPr>
            <p:cNvPr id="461" name="Text Box 5"/>
            <p:cNvSpPr txBox="1">
              <a:spLocks noChangeArrowheads="1"/>
            </p:cNvSpPr>
            <p:nvPr/>
          </p:nvSpPr>
          <p:spPr bwMode="auto">
            <a:xfrm>
              <a:off x="2116726" y="1574123"/>
              <a:ext cx="608812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0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اختبار نهاية الفصل الدراسي الثالث لمادة </a:t>
              </a:r>
              <a:r>
                <a:rPr lang="ar-SA" altLang="ar-EG" sz="28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الرياضيات</a:t>
              </a:r>
              <a:endParaRPr lang="ar-SA" altLang="ar-EG" sz="28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graphicFrame>
        <p:nvGraphicFramePr>
          <p:cNvPr id="463" name="جدول 462"/>
          <p:cNvGraphicFramePr>
            <a:graphicFrameLocks noGrp="1"/>
          </p:cNvGraphicFramePr>
          <p:nvPr>
            <p:extLst/>
          </p:nvPr>
        </p:nvGraphicFramePr>
        <p:xfrm>
          <a:off x="2616350" y="3524526"/>
          <a:ext cx="7315200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19012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92743175"/>
                    </a:ext>
                  </a:extLst>
                </a:gridCol>
              </a:tblGrid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الصف</a:t>
                      </a:r>
                      <a:endParaRPr lang="ar-EG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اليوم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التاريخ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الزمن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الأول المتوسط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الأحد 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29 / 11 / 1444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ساعتان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</a:tbl>
          </a:graphicData>
        </a:graphic>
      </p:graphicFrame>
      <p:graphicFrame>
        <p:nvGraphicFramePr>
          <p:cNvPr id="464" name="جدول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87954"/>
              </p:ext>
            </p:extLst>
          </p:nvPr>
        </p:nvGraphicFramePr>
        <p:xfrm>
          <a:off x="3184207" y="13721695"/>
          <a:ext cx="8345343" cy="14695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816">
                  <a:extLst>
                    <a:ext uri="{9D8B030D-6E8A-4147-A177-3AD203B41FA5}">
                      <a16:colId xmlns:a16="http://schemas.microsoft.com/office/drawing/2014/main" val="2621008029"/>
                    </a:ext>
                  </a:extLst>
                </a:gridCol>
                <a:gridCol w="1224901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302695">
                  <a:extLst>
                    <a:ext uri="{9D8B030D-6E8A-4147-A177-3AD203B41FA5}">
                      <a16:colId xmlns:a16="http://schemas.microsoft.com/office/drawing/2014/main" val="7409618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491042968"/>
                    </a:ext>
                  </a:extLst>
                </a:gridCol>
                <a:gridCol w="1023546">
                  <a:extLst>
                    <a:ext uri="{9D8B030D-6E8A-4147-A177-3AD203B41FA5}">
                      <a16:colId xmlns:a16="http://schemas.microsoft.com/office/drawing/2014/main" val="302663066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614849276"/>
                    </a:ext>
                  </a:extLst>
                </a:gridCol>
              </a:tblGrid>
              <a:tr h="734789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بيانات الطالبة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الاســـم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497560"/>
                  </a:ext>
                </a:extLst>
              </a:tr>
              <a:tr h="734789">
                <a:tc vMerge="1">
                  <a:txBody>
                    <a:bodyPr/>
                    <a:lstStyle/>
                    <a:p>
                      <a:pPr algn="ctr" rtl="1"/>
                      <a:endParaRPr lang="ar-SA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 الجلوس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الشعبة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رقم اللجنة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8" b="97813" l="10000" r="90000">
                        <a14:foregroundMark x1="33889" y1="42656" x2="33889" y2="42656"/>
                        <a14:foregroundMark x1="37000" y1="55625" x2="37000" y2="55625"/>
                        <a14:foregroundMark x1="37333" y1="71563" x2="37333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" y="350398"/>
            <a:ext cx="634076" cy="450898"/>
          </a:xfrm>
          <a:prstGeom prst="rect">
            <a:avLst/>
          </a:prstGeom>
        </p:spPr>
      </p:pic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9225382" y="9706175"/>
            <a:ext cx="1789604" cy="2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0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تعليمات</a:t>
            </a:r>
            <a:endParaRPr lang="ar-SA" altLang="ar-EG" sz="2000" dirty="0">
              <a:latin typeface="Hacen Saudi Arabia" panose="02000000000000000000" pitchFamily="2" charset="-78"/>
              <a:ea typeface="Calibri" panose="020F0502020204030204" pitchFamily="34" charset="0"/>
              <a:cs typeface="Hacen Saudi Arabia" panose="02000000000000000000" pitchFamily="2" charset="-78"/>
            </a:endParaRPr>
          </a:p>
        </p:txBody>
      </p:sp>
      <p:sp>
        <p:nvSpPr>
          <p:cNvPr id="30" name="مربع نص 2"/>
          <p:cNvSpPr txBox="1">
            <a:spLocks noChangeArrowheads="1"/>
          </p:cNvSpPr>
          <p:nvPr/>
        </p:nvSpPr>
        <p:spPr bwMode="auto">
          <a:xfrm flipH="1">
            <a:off x="9165392" y="883060"/>
            <a:ext cx="2977701" cy="10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المملكة العربية السعودية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 algn="ctr"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وزارة التعليم</a:t>
            </a:r>
            <a:endParaRPr lang="ar-S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>
              <a:spcAft>
                <a:spcPts val="800"/>
              </a:spcAft>
            </a:pP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        الإدارة العامة للتعليم بمنطقة</a:t>
            </a:r>
          </a:p>
          <a:p>
            <a:pPr>
              <a:spcAft>
                <a:spcPts val="800"/>
              </a:spcAft>
            </a:pPr>
            <a:r>
              <a:rPr lang="ar-S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متوسطة</a:t>
            </a:r>
            <a:endParaRPr lang="ar-S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المرحلة المتوسطة</a:t>
            </a:r>
          </a:p>
          <a:p>
            <a:pPr algn="ctr" rtl="1">
              <a:spcAft>
                <a:spcPts val="800"/>
              </a:spcAft>
            </a:pPr>
            <a:endParaRPr lang="ar-SA" sz="1600" dirty="0" smtClean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</p:txBody>
      </p:sp>
      <p:grpSp>
        <p:nvGrpSpPr>
          <p:cNvPr id="478" name="مجموعة 477"/>
          <p:cNvGrpSpPr/>
          <p:nvPr/>
        </p:nvGrpSpPr>
        <p:grpSpPr>
          <a:xfrm>
            <a:off x="888404" y="11218262"/>
            <a:ext cx="3089385" cy="581172"/>
            <a:chOff x="3777164" y="1538544"/>
            <a:chExt cx="4523170" cy="703218"/>
          </a:xfrm>
        </p:grpSpPr>
        <p:sp>
          <p:nvSpPr>
            <p:cNvPr id="479" name="مستطيل مستدير الزوايا 478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480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0" y="2045274"/>
            <a:ext cx="12191999" cy="6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8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</a:t>
            </a:r>
            <a:r>
              <a:rPr lang="ar-SA" altLang="ar-EG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للعام الدراسي </a:t>
            </a:r>
            <a:r>
              <a:rPr lang="ar-SA" altLang="ar-EG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1444ه – </a:t>
            </a:r>
            <a:r>
              <a:rPr lang="ar-SA" altLang="ar-EG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الدور الأول</a:t>
            </a:r>
            <a:endParaRPr lang="ar-SA" alt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Picture 2" descr="وزارة التعليم (السعودية) - ويكيبيديا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1" y="990924"/>
            <a:ext cx="1404129" cy="7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" name="جدول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3757"/>
              </p:ext>
            </p:extLst>
          </p:nvPr>
        </p:nvGraphicFramePr>
        <p:xfrm>
          <a:off x="1196313" y="4788503"/>
          <a:ext cx="10333238" cy="41593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6678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3984050266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209023125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681352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463861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995338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961437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76694553"/>
                    </a:ext>
                  </a:extLst>
                </a:gridCol>
              </a:tblGrid>
              <a:tr h="477303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درجة 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المصحح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المراجع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170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الكلية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المستحقة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51992"/>
                  </a:ext>
                </a:extLst>
              </a:tr>
              <a:tr h="238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66188"/>
                  </a:ext>
                </a:extLst>
              </a:tr>
              <a:tr h="40911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16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رقمًا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كتابة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47742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الأول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الثاني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22361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الثالث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10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91348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المجموع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40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12532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72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98" y="9373754"/>
            <a:ext cx="868006" cy="868006"/>
          </a:xfrm>
          <a:prstGeom prst="rect">
            <a:avLst/>
          </a:prstGeom>
        </p:spPr>
      </p:pic>
      <p:cxnSp>
        <p:nvCxnSpPr>
          <p:cNvPr id="107" name="رابط مستقيم 106"/>
          <p:cNvCxnSpPr/>
          <p:nvPr/>
        </p:nvCxnSpPr>
        <p:spPr>
          <a:xfrm flipH="1">
            <a:off x="-1552281" y="13021528"/>
            <a:ext cx="1492431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صورة 107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3079" y="12765930"/>
            <a:ext cx="528175" cy="528175"/>
          </a:xfrm>
          <a:prstGeom prst="rect">
            <a:avLst/>
          </a:prstGeom>
        </p:spPr>
      </p:pic>
      <p:sp>
        <p:nvSpPr>
          <p:cNvPr id="110" name="مستطيل مستدير الزوايا 109"/>
          <p:cNvSpPr/>
          <p:nvPr/>
        </p:nvSpPr>
        <p:spPr>
          <a:xfrm>
            <a:off x="1238361" y="11798110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17" name="مجموعة 116"/>
          <p:cNvGrpSpPr/>
          <p:nvPr/>
        </p:nvGrpSpPr>
        <p:grpSpPr>
          <a:xfrm>
            <a:off x="200117" y="13868456"/>
            <a:ext cx="3089385" cy="581172"/>
            <a:chOff x="3777164" y="1538544"/>
            <a:chExt cx="4523170" cy="703218"/>
          </a:xfrm>
        </p:grpSpPr>
        <p:sp>
          <p:nvSpPr>
            <p:cNvPr id="118" name="مستطيل مستدير الزوايا 117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120" name="مستطيل مستدير الزوايا 119"/>
          <p:cNvSpPr/>
          <p:nvPr/>
        </p:nvSpPr>
        <p:spPr>
          <a:xfrm>
            <a:off x="550074" y="14448304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21" name="مجموعة 120"/>
          <p:cNvGrpSpPr/>
          <p:nvPr/>
        </p:nvGrpSpPr>
        <p:grpSpPr>
          <a:xfrm>
            <a:off x="6633708" y="14507833"/>
            <a:ext cx="584982" cy="609336"/>
            <a:chOff x="10573027" y="3466994"/>
            <a:chExt cx="531801" cy="553939"/>
          </a:xfrm>
        </p:grpSpPr>
        <p:grpSp>
          <p:nvGrpSpPr>
            <p:cNvPr id="122" name="مجموعة 12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24" name="صورة 123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25" name="شكل بيضاوي 12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10658763" y="3466994"/>
              <a:ext cx="339310" cy="5456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أ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36" name="مجموعة 135"/>
          <p:cNvGrpSpPr/>
          <p:nvPr/>
        </p:nvGrpSpPr>
        <p:grpSpPr>
          <a:xfrm>
            <a:off x="6157299" y="14498308"/>
            <a:ext cx="584982" cy="618861"/>
            <a:chOff x="10573027" y="3458335"/>
            <a:chExt cx="531801" cy="562598"/>
          </a:xfrm>
        </p:grpSpPr>
        <p:grpSp>
          <p:nvGrpSpPr>
            <p:cNvPr id="137" name="مجموعة 13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39" name="صورة 138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0" name="شكل بيضاوي 13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38" name="مربع نص 137"/>
            <p:cNvSpPr txBox="1"/>
            <p:nvPr/>
          </p:nvSpPr>
          <p:spPr>
            <a:xfrm>
              <a:off x="10658763" y="3458335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ب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41" name="مجموعة 140"/>
          <p:cNvGrpSpPr/>
          <p:nvPr/>
        </p:nvGrpSpPr>
        <p:grpSpPr>
          <a:xfrm>
            <a:off x="5680890" y="14479258"/>
            <a:ext cx="584982" cy="637911"/>
            <a:chOff x="10573027" y="3441017"/>
            <a:chExt cx="531801" cy="579916"/>
          </a:xfrm>
        </p:grpSpPr>
        <p:grpSp>
          <p:nvGrpSpPr>
            <p:cNvPr id="142" name="مجموعة 14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44" name="صورة 143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5" name="شكل بيضاوي 14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43" name="مربع نص 142"/>
            <p:cNvSpPr txBox="1"/>
            <p:nvPr/>
          </p:nvSpPr>
          <p:spPr>
            <a:xfrm>
              <a:off x="10658763" y="3441017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ج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sp>
        <p:nvSpPr>
          <p:cNvPr id="146" name="مربع نص 145"/>
          <p:cNvSpPr txBox="1"/>
          <p:nvPr/>
        </p:nvSpPr>
        <p:spPr>
          <a:xfrm>
            <a:off x="3184206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مربع نص 146"/>
          <p:cNvSpPr txBox="1"/>
          <p:nvPr/>
        </p:nvSpPr>
        <p:spPr>
          <a:xfrm>
            <a:off x="8530645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مربع نص 147"/>
          <p:cNvSpPr txBox="1"/>
          <p:nvPr/>
        </p:nvSpPr>
        <p:spPr>
          <a:xfrm>
            <a:off x="3212941" y="13897182"/>
            <a:ext cx="6730240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........................................................................................................................................................................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561317" y="14640075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245524" y="12016280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981928" y="6261048"/>
            <a:ext cx="4728061" cy="2430014"/>
            <a:chOff x="3981928" y="6261048"/>
            <a:chExt cx="4728061" cy="2430014"/>
          </a:xfrm>
        </p:grpSpPr>
        <p:sp>
          <p:nvSpPr>
            <p:cNvPr id="70" name="مربع نص 69"/>
            <p:cNvSpPr txBox="1"/>
            <p:nvPr/>
          </p:nvSpPr>
          <p:spPr>
            <a:xfrm>
              <a:off x="3981928" y="626104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مربع نص 70"/>
            <p:cNvSpPr txBox="1"/>
            <p:nvPr/>
          </p:nvSpPr>
          <p:spPr>
            <a:xfrm>
              <a:off x="3981928" y="6957475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مربع نص 71"/>
            <p:cNvSpPr txBox="1"/>
            <p:nvPr/>
          </p:nvSpPr>
          <p:spPr>
            <a:xfrm>
              <a:off x="3981928" y="7653902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3981928" y="835032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 rot="5400000">
            <a:off x="1155659" y="6364268"/>
            <a:ext cx="2935756" cy="2374418"/>
            <a:chOff x="3981922" y="6244001"/>
            <a:chExt cx="4728063" cy="2611855"/>
          </a:xfrm>
        </p:grpSpPr>
        <p:sp>
          <p:nvSpPr>
            <p:cNvPr id="76" name="مربع نص 75"/>
            <p:cNvSpPr txBox="1"/>
            <p:nvPr/>
          </p:nvSpPr>
          <p:spPr>
            <a:xfrm>
              <a:off x="3981924" y="6244001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مربع نص 76"/>
            <p:cNvSpPr txBox="1"/>
            <p:nvPr/>
          </p:nvSpPr>
          <p:spPr>
            <a:xfrm>
              <a:off x="3981923" y="6989686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3981922" y="7735367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مربع نص 78"/>
            <p:cNvSpPr txBox="1"/>
            <p:nvPr/>
          </p:nvSpPr>
          <p:spPr>
            <a:xfrm>
              <a:off x="3981923" y="8481049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مجموعة 83"/>
          <p:cNvGrpSpPr/>
          <p:nvPr/>
        </p:nvGrpSpPr>
        <p:grpSpPr>
          <a:xfrm>
            <a:off x="3699984" y="10174591"/>
            <a:ext cx="7186058" cy="1801351"/>
            <a:chOff x="3699984" y="10174591"/>
            <a:chExt cx="7186058" cy="1801351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6022890" y="10174591"/>
              <a:ext cx="4863152" cy="529588"/>
              <a:chOff x="6056706" y="9920576"/>
              <a:chExt cx="4863152" cy="529588"/>
            </a:xfrm>
          </p:grpSpPr>
          <p:sp>
            <p:nvSpPr>
              <p:cNvPr id="134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056706" y="9953967"/>
                <a:ext cx="461491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استعيني بالله وابدئي بالدعاء ، وثقي بنفسك واعلمي أنكٍ رائعة .</a:t>
                </a:r>
              </a:p>
            </p:txBody>
          </p:sp>
          <p:grpSp>
            <p:nvGrpSpPr>
              <p:cNvPr id="135" name="مجموعة 134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49" name="صورة 148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5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1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6" name="مجموعة 85"/>
            <p:cNvGrpSpPr/>
            <p:nvPr/>
          </p:nvGrpSpPr>
          <p:grpSpPr>
            <a:xfrm>
              <a:off x="6426750" y="10598512"/>
              <a:ext cx="4459292" cy="529588"/>
              <a:chOff x="6460566" y="9920576"/>
              <a:chExt cx="4459292" cy="529588"/>
            </a:xfrm>
          </p:grpSpPr>
          <p:sp>
            <p:nvSpPr>
              <p:cNvPr id="130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460566" y="9953967"/>
                <a:ext cx="421105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تأكدي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من عدد الأوراق ( 4 ورقات )  .</a:t>
                </a:r>
              </a:p>
            </p:txBody>
          </p:sp>
          <p:grpSp>
            <p:nvGrpSpPr>
              <p:cNvPr id="131" name="مجموعة 130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32" name="صورة 131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33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2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7" name="مجموعة 86"/>
            <p:cNvGrpSpPr/>
            <p:nvPr/>
          </p:nvGrpSpPr>
          <p:grpSpPr>
            <a:xfrm>
              <a:off x="3699984" y="11022433"/>
              <a:ext cx="7186058" cy="529588"/>
              <a:chOff x="3733800" y="9920576"/>
              <a:chExt cx="7186058" cy="529588"/>
            </a:xfrm>
          </p:grpSpPr>
          <p:sp>
            <p:nvSpPr>
              <p:cNvPr id="126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اقرئي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السؤال جيدًا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وافهمي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المطلوب قبل البدء في الإجابة  . </a:t>
                </a:r>
              </a:p>
            </p:txBody>
          </p:sp>
          <p:grpSp>
            <p:nvGrpSpPr>
              <p:cNvPr id="127" name="مجموعة 126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28" name="صورة 127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29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3</a:t>
                  </a:r>
                </a:p>
              </p:txBody>
            </p:sp>
          </p:grpSp>
        </p:grpSp>
        <p:grpSp>
          <p:nvGrpSpPr>
            <p:cNvPr id="112" name="مجموعة 111"/>
            <p:cNvGrpSpPr/>
            <p:nvPr/>
          </p:nvGrpSpPr>
          <p:grpSpPr>
            <a:xfrm>
              <a:off x="3699984" y="11446354"/>
              <a:ext cx="7186058" cy="529588"/>
              <a:chOff x="3733800" y="9920576"/>
              <a:chExt cx="7186058" cy="529588"/>
            </a:xfrm>
          </p:grpSpPr>
          <p:sp>
            <p:nvSpPr>
              <p:cNvPr id="113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في سؤال الاختيار من مُتعدد ، تأكدي من اختيار إجابة واحدة فقط لكل فقرة. </a:t>
                </a:r>
              </a:p>
            </p:txBody>
          </p:sp>
          <p:grpSp>
            <p:nvGrpSpPr>
              <p:cNvPr id="114" name="مجموعة 113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15" name="صورة 114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16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4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18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مستطيل ذو زوايا قطرية مستديرة 881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مستطيل ذو زوايا قطرية مستديرة 885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مربع نص 893"/>
          <p:cNvSpPr txBox="1"/>
          <p:nvPr/>
        </p:nvSpPr>
        <p:spPr>
          <a:xfrm>
            <a:off x="4699429" y="15429991"/>
            <a:ext cx="724204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 الأول المتوسط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الأولى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1" name="صورة 97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815319" y="15572358"/>
            <a:ext cx="552415" cy="307431"/>
          </a:xfrm>
          <a:prstGeom prst="rect">
            <a:avLst/>
          </a:prstGeom>
        </p:spPr>
      </p:pic>
      <p:grpSp>
        <p:nvGrpSpPr>
          <p:cNvPr id="32" name="مجموعة 31"/>
          <p:cNvGrpSpPr/>
          <p:nvPr/>
        </p:nvGrpSpPr>
        <p:grpSpPr>
          <a:xfrm>
            <a:off x="-521543" y="15073253"/>
            <a:ext cx="4272895" cy="2568903"/>
            <a:chOff x="-521543" y="15073253"/>
            <a:chExt cx="4272895" cy="2568903"/>
          </a:xfrm>
        </p:grpSpPr>
        <p:grpSp>
          <p:nvGrpSpPr>
            <p:cNvPr id="877" name="مجموعة 876"/>
            <p:cNvGrpSpPr/>
            <p:nvPr/>
          </p:nvGrpSpPr>
          <p:grpSpPr>
            <a:xfrm>
              <a:off x="-521543" y="15073253"/>
              <a:ext cx="1727900" cy="2568903"/>
              <a:chOff x="10579614" y="15259170"/>
              <a:chExt cx="1570818" cy="2335367"/>
            </a:xfrm>
          </p:grpSpPr>
          <p:sp>
            <p:nvSpPr>
              <p:cNvPr id="878" name="مستطيل مستدير الزوايا 877"/>
              <p:cNvSpPr/>
              <p:nvPr/>
            </p:nvSpPr>
            <p:spPr>
              <a:xfrm rot="19365267">
                <a:off x="10579614" y="15667063"/>
                <a:ext cx="1570818" cy="1927474"/>
              </a:xfrm>
              <a:prstGeom prst="roundRect">
                <a:avLst>
                  <a:gd name="adj" fmla="val 31940"/>
                </a:avLst>
              </a:prstGeom>
              <a:noFill/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pic>
            <p:nvPicPr>
              <p:cNvPr id="879" name="صورة 878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5496">
                <a:off x="11346150" y="15374359"/>
                <a:ext cx="584982" cy="584982"/>
              </a:xfrm>
              <a:prstGeom prst="rect">
                <a:avLst/>
              </a:prstGeom>
            </p:spPr>
          </p:pic>
          <p:sp>
            <p:nvSpPr>
              <p:cNvPr id="880" name="مربع نص 879"/>
              <p:cNvSpPr txBox="1"/>
              <p:nvPr/>
            </p:nvSpPr>
            <p:spPr>
              <a:xfrm>
                <a:off x="11241002" y="15259170"/>
                <a:ext cx="798368" cy="6225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1</a:t>
                </a:r>
                <a:r>
                  <a:rPr lang="ar-SA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-</a:t>
                </a: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3</a:t>
                </a:r>
                <a:endParaRPr lang="ar-EG" sz="2800" dirty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endParaRPr>
              </a:p>
            </p:txBody>
          </p:sp>
        </p:grpSp>
        <p:pic>
          <p:nvPicPr>
            <p:cNvPr id="970" name="صورة 96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7" b="100000" l="9483" r="89943">
                          <a14:foregroundMark x1="84483" y1="45115" x2="84483" y2="45115"/>
                          <a14:foregroundMark x1="29310" y1="30747" x2="29310" y2="30747"/>
                          <a14:foregroundMark x1="42816" y1="28736" x2="42816" y2="28736"/>
                          <a14:foregroundMark x1="43391" y1="33621" x2="43391" y2="33621"/>
                          <a14:foregroundMark x1="68678" y1="15230" x2="54310" y2="90517"/>
                          <a14:foregroundMark x1="43391" y1="13218" x2="24713" y2="90517"/>
                          <a14:foregroundMark x1="23276" y1="66092" x2="74138" y2="65517"/>
                          <a14:foregroundMark x1="79023" y1="35632" x2="49138" y2="75575"/>
                          <a14:foregroundMark x1="78161" y1="26724" x2="78161" y2="26724"/>
                          <a14:foregroundMark x1="78161" y1="26724" x2="78161" y2="26724"/>
                          <a14:foregroundMark x1="58621" y1="23276" x2="58621" y2="23276"/>
                          <a14:foregroundMark x1="58621" y1="23276" x2="58621" y2="23276"/>
                          <a14:foregroundMark x1="58621" y1="23276" x2="58621" y2="23276"/>
                          <a14:foregroundMark x1="51724" y1="51437" x2="51724" y2="51437"/>
                          <a14:foregroundMark x1="51724" y1="51437" x2="51724" y2="51437"/>
                          <a14:foregroundMark x1="51724" y1="56034" x2="51724" y2="56034"/>
                          <a14:foregroundMark x1="40805" y1="56897" x2="40805" y2="56897"/>
                          <a14:foregroundMark x1="28448" y1="56609" x2="28448" y2="56609"/>
                          <a14:foregroundMark x1="23276" y1="38506" x2="23276" y2="38506"/>
                          <a14:foregroundMark x1="23276" y1="24713" x2="23276" y2="24713"/>
                          <a14:foregroundMark x1="23276" y1="17816" x2="46839" y2="89368"/>
                          <a14:foregroundMark x1="80172" y1="14655" x2="79023" y2="90517"/>
                          <a14:foregroundMark x1="58333" y1="15805" x2="57184" y2="89368"/>
                          <a14:foregroundMark x1="49713" y1="23276" x2="49138" y2="62644"/>
                          <a14:foregroundMark x1="20402" y1="19540" x2="19828" y2="87356"/>
                          <a14:foregroundMark x1="23851" y1="87931" x2="81034" y2="839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545">
              <a:off x="3414827" y="15432476"/>
              <a:ext cx="336525" cy="336525"/>
            </a:xfrm>
            <a:prstGeom prst="rect">
              <a:avLst/>
            </a:prstGeom>
          </p:spPr>
        </p:pic>
        <p:sp>
          <p:nvSpPr>
            <p:cNvPr id="401" name="مربع نص 400"/>
            <p:cNvSpPr txBox="1"/>
            <p:nvPr/>
          </p:nvSpPr>
          <p:spPr>
            <a:xfrm>
              <a:off x="965170" y="15305790"/>
              <a:ext cx="2485821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أكملي إبداعك .. فأنتِ تستطيعين</a:t>
              </a:r>
              <a:endParaRPr lang="ar-EG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63" name="مربع نص 262"/>
          <p:cNvSpPr txBox="1"/>
          <p:nvPr/>
        </p:nvSpPr>
        <p:spPr>
          <a:xfrm>
            <a:off x="5972536" y="597368"/>
            <a:ext cx="55808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760" name="مجموعة 759"/>
          <p:cNvGrpSpPr/>
          <p:nvPr/>
        </p:nvGrpSpPr>
        <p:grpSpPr>
          <a:xfrm>
            <a:off x="5911356" y="771157"/>
            <a:ext cx="7059722" cy="515526"/>
            <a:chOff x="6120052" y="300749"/>
            <a:chExt cx="7059722" cy="515526"/>
          </a:xfrm>
        </p:grpSpPr>
        <p:sp>
          <p:nvSpPr>
            <p:cNvPr id="761" name="مستطيل ذو زوايا قطرية مستديرة 760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2" name="مربع نص 761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الأول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765" name="مربع نص 764"/>
          <p:cNvSpPr txBox="1"/>
          <p:nvPr/>
        </p:nvSpPr>
        <p:spPr>
          <a:xfrm>
            <a:off x="4882983" y="811528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اختاري الإجابة الصحيحة من بين الإجابات المُعطاة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2845560" y="688925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مجموعة 273"/>
          <p:cNvGrpSpPr/>
          <p:nvPr/>
        </p:nvGrpSpPr>
        <p:grpSpPr>
          <a:xfrm>
            <a:off x="65314" y="617093"/>
            <a:ext cx="2805403" cy="977425"/>
            <a:chOff x="-6311602" y="5680713"/>
            <a:chExt cx="2805403" cy="977425"/>
          </a:xfrm>
        </p:grpSpPr>
        <p:grpSp>
          <p:nvGrpSpPr>
            <p:cNvPr id="275" name="مجموعة 274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78" name="مجموعة 277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80" name="مجموعة 279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283" name="مستطيل مستدير الزوايا 282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287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28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282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79" name="شكل حر 278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76" name="مربع نص 2"/>
            <p:cNvSpPr txBox="1">
              <a:spLocks noChangeArrowheads="1"/>
            </p:cNvSpPr>
            <p:nvPr/>
          </p:nvSpPr>
          <p:spPr bwMode="auto">
            <a:xfrm flipH="1">
              <a:off x="-6146500" y="5794498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الأول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77" name="صورة 2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926448" y="5820895"/>
              <a:ext cx="420249" cy="436413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0238" y="996024"/>
            <a:ext cx="207795" cy="207795"/>
          </a:xfrm>
          <a:prstGeom prst="rect">
            <a:avLst/>
          </a:prstGeom>
        </p:spPr>
      </p:pic>
      <p:graphicFrame>
        <p:nvGraphicFramePr>
          <p:cNvPr id="320" name="جدول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68236"/>
              </p:ext>
            </p:extLst>
          </p:nvPr>
        </p:nvGraphicFramePr>
        <p:xfrm>
          <a:off x="8086855" y="1687144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322" name="مجموعة 321"/>
          <p:cNvGrpSpPr/>
          <p:nvPr/>
        </p:nvGrpSpPr>
        <p:grpSpPr>
          <a:xfrm>
            <a:off x="9267984" y="1631864"/>
            <a:ext cx="2721007" cy="1461853"/>
            <a:chOff x="5015300" y="5841800"/>
            <a:chExt cx="2473643" cy="1328958"/>
          </a:xfrm>
        </p:grpSpPr>
        <p:grpSp>
          <p:nvGrpSpPr>
            <p:cNvPr id="323" name="مجموعة 322"/>
            <p:cNvGrpSpPr/>
            <p:nvPr/>
          </p:nvGrpSpPr>
          <p:grpSpPr>
            <a:xfrm>
              <a:off x="7027813" y="5841800"/>
              <a:ext cx="461130" cy="398711"/>
              <a:chOff x="8802827" y="5528671"/>
              <a:chExt cx="461130" cy="398711"/>
            </a:xfrm>
          </p:grpSpPr>
          <p:sp>
            <p:nvSpPr>
              <p:cNvPr id="325" name="شكل بيضاوي 324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26" name="مربع نص 325"/>
              <p:cNvSpPr txBox="1"/>
              <p:nvPr/>
            </p:nvSpPr>
            <p:spPr>
              <a:xfrm>
                <a:off x="8802827" y="5528671"/>
                <a:ext cx="461130" cy="398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24" name="مربع نص 323"/>
            <p:cNvSpPr txBox="1"/>
            <p:nvPr/>
          </p:nvSpPr>
          <p:spPr>
            <a:xfrm>
              <a:off x="5015300" y="6079550"/>
              <a:ext cx="2408516" cy="10912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باستعمال مبدأ العد الأساسي  </a:t>
              </a:r>
            </a:p>
            <a:p>
              <a:pPr algn="ctr"/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فإنَّ عدد النواتج الممكنة من إلقاء </a:t>
              </a:r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مُكعَّب الأرقام مرتين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يُساوي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27" name="جدول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17136"/>
              </p:ext>
            </p:extLst>
          </p:nvPr>
        </p:nvGraphicFramePr>
        <p:xfrm>
          <a:off x="8094012" y="3458346"/>
          <a:ext cx="3650444" cy="158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81">
                  <a:extLst>
                    <a:ext uri="{9D8B030D-6E8A-4147-A177-3AD203B41FA5}">
                      <a16:colId xmlns:a16="http://schemas.microsoft.com/office/drawing/2014/main" val="3831030503"/>
                    </a:ext>
                  </a:extLst>
                </a:gridCol>
                <a:gridCol w="317430">
                  <a:extLst>
                    <a:ext uri="{9D8B030D-6E8A-4147-A177-3AD203B41FA5}">
                      <a16:colId xmlns:a16="http://schemas.microsoft.com/office/drawing/2014/main" val="32352790"/>
                    </a:ext>
                  </a:extLst>
                </a:gridCol>
                <a:gridCol w="595181">
                  <a:extLst>
                    <a:ext uri="{9D8B030D-6E8A-4147-A177-3AD203B41FA5}">
                      <a16:colId xmlns:a16="http://schemas.microsoft.com/office/drawing/2014/main" val="1736266633"/>
                    </a:ext>
                  </a:extLst>
                </a:gridCol>
                <a:gridCol w="317430">
                  <a:extLst>
                    <a:ext uri="{9D8B030D-6E8A-4147-A177-3AD203B41FA5}">
                      <a16:colId xmlns:a16="http://schemas.microsoft.com/office/drawing/2014/main" val="824109346"/>
                    </a:ext>
                  </a:extLst>
                </a:gridCol>
                <a:gridCol w="595181">
                  <a:extLst>
                    <a:ext uri="{9D8B030D-6E8A-4147-A177-3AD203B41FA5}">
                      <a16:colId xmlns:a16="http://schemas.microsoft.com/office/drawing/2014/main" val="2395479454"/>
                    </a:ext>
                  </a:extLst>
                </a:gridCol>
                <a:gridCol w="317430">
                  <a:extLst>
                    <a:ext uri="{9D8B030D-6E8A-4147-A177-3AD203B41FA5}">
                      <a16:colId xmlns:a16="http://schemas.microsoft.com/office/drawing/2014/main" val="4093115916"/>
                    </a:ext>
                  </a:extLst>
                </a:gridCol>
                <a:gridCol w="595181">
                  <a:extLst>
                    <a:ext uri="{9D8B030D-6E8A-4147-A177-3AD203B41FA5}">
                      <a16:colId xmlns:a16="http://schemas.microsoft.com/office/drawing/2014/main" val="2275984708"/>
                    </a:ext>
                  </a:extLst>
                </a:gridCol>
                <a:gridCol w="317430">
                  <a:extLst>
                    <a:ext uri="{9D8B030D-6E8A-4147-A177-3AD203B41FA5}">
                      <a16:colId xmlns:a16="http://schemas.microsoft.com/office/drawing/2014/main" val="3973330330"/>
                    </a:ext>
                  </a:extLst>
                </a:gridCol>
              </a:tblGrid>
              <a:tr h="990971">
                <a:tc gridSpan="8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595516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52685"/>
                  </a:ext>
                </a:extLst>
              </a:tr>
            </a:tbl>
          </a:graphicData>
        </a:graphic>
      </p:graphicFrame>
      <p:grpSp>
        <p:nvGrpSpPr>
          <p:cNvPr id="333" name="مجموعة 332"/>
          <p:cNvGrpSpPr/>
          <p:nvPr/>
        </p:nvGrpSpPr>
        <p:grpSpPr>
          <a:xfrm>
            <a:off x="10816621" y="4422090"/>
            <a:ext cx="595487" cy="656512"/>
            <a:chOff x="7833826" y="9223287"/>
            <a:chExt cx="595487" cy="656512"/>
          </a:xfrm>
        </p:grpSpPr>
        <p:sp>
          <p:nvSpPr>
            <p:cNvPr id="334" name="مربع نص 333"/>
            <p:cNvSpPr txBox="1"/>
            <p:nvPr/>
          </p:nvSpPr>
          <p:spPr>
            <a:xfrm>
              <a:off x="7833826" y="9223287"/>
              <a:ext cx="5954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5" name="مربع نص 334"/>
            <p:cNvSpPr txBox="1"/>
            <p:nvPr/>
          </p:nvSpPr>
          <p:spPr>
            <a:xfrm>
              <a:off x="7876936" y="9479689"/>
              <a:ext cx="5413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6" name="رابط مستقيم 335"/>
            <p:cNvCxnSpPr/>
            <p:nvPr/>
          </p:nvCxnSpPr>
          <p:spPr>
            <a:xfrm flipH="1">
              <a:off x="8000983" y="9528382"/>
              <a:ext cx="261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" name="مجموعة 357"/>
          <p:cNvGrpSpPr/>
          <p:nvPr/>
        </p:nvGrpSpPr>
        <p:grpSpPr>
          <a:xfrm rot="2249478">
            <a:off x="2093780" y="3978108"/>
            <a:ext cx="866553" cy="1055971"/>
            <a:chOff x="10110878" y="2633326"/>
            <a:chExt cx="787775" cy="959974"/>
          </a:xfrm>
        </p:grpSpPr>
        <p:cxnSp>
          <p:nvCxnSpPr>
            <p:cNvPr id="359" name="رابط كسهم مستقيم 358"/>
            <p:cNvCxnSpPr/>
            <p:nvPr/>
          </p:nvCxnSpPr>
          <p:spPr>
            <a:xfrm rot="13979544" flipV="1">
              <a:off x="10199869" y="3017353"/>
              <a:ext cx="486956" cy="664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رابط كسهم مستقيم 359"/>
            <p:cNvCxnSpPr/>
            <p:nvPr/>
          </p:nvCxnSpPr>
          <p:spPr>
            <a:xfrm flipH="1" flipV="1">
              <a:off x="10317804" y="2633326"/>
              <a:ext cx="529202" cy="7126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قوس 360"/>
            <p:cNvSpPr/>
            <p:nvPr/>
          </p:nvSpPr>
          <p:spPr>
            <a:xfrm rot="19045163">
              <a:off x="10737587" y="3237633"/>
              <a:ext cx="161066" cy="172636"/>
            </a:xfrm>
            <a:prstGeom prst="arc">
              <a:avLst>
                <a:gd name="adj1" fmla="val 12896758"/>
                <a:gd name="adj2" fmla="val 1655467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9" name="جدول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37025"/>
              </p:ext>
            </p:extLst>
          </p:nvPr>
        </p:nvGraphicFramePr>
        <p:xfrm>
          <a:off x="4224345" y="1687144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حادة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قائمة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منفرجة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مستقيمة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380" name="جدول 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56395"/>
              </p:ext>
            </p:extLst>
          </p:nvPr>
        </p:nvGraphicFramePr>
        <p:xfrm>
          <a:off x="361835" y="1687144"/>
          <a:ext cx="3657601" cy="158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74094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405268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405268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405268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383" name="مجموعة 382"/>
          <p:cNvGrpSpPr/>
          <p:nvPr/>
        </p:nvGrpSpPr>
        <p:grpSpPr>
          <a:xfrm>
            <a:off x="5376309" y="1631882"/>
            <a:ext cx="2742363" cy="1500156"/>
            <a:chOff x="5008479" y="5841800"/>
            <a:chExt cx="2493059" cy="1363775"/>
          </a:xfrm>
        </p:grpSpPr>
        <p:grpSp>
          <p:nvGrpSpPr>
            <p:cNvPr id="384" name="مجموعة 383"/>
            <p:cNvGrpSpPr/>
            <p:nvPr/>
          </p:nvGrpSpPr>
          <p:grpSpPr>
            <a:xfrm>
              <a:off x="7040408" y="5841800"/>
              <a:ext cx="461130" cy="372479"/>
              <a:chOff x="8815422" y="5528671"/>
              <a:chExt cx="461130" cy="372479"/>
            </a:xfrm>
          </p:grpSpPr>
          <p:sp>
            <p:nvSpPr>
              <p:cNvPr id="386" name="شكل بيضاوي 38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87" name="مربع نص 386"/>
              <p:cNvSpPr txBox="1"/>
              <p:nvPr/>
            </p:nvSpPr>
            <p:spPr>
              <a:xfrm>
                <a:off x="8815422" y="5528671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85" name="مربع نص 384"/>
            <p:cNvSpPr txBox="1"/>
            <p:nvPr/>
          </p:nvSpPr>
          <p:spPr>
            <a:xfrm>
              <a:off x="5008479" y="5988206"/>
              <a:ext cx="2408516" cy="6155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الزاوية التي قياسها </a:t>
              </a:r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تُصنّف إلى زاوية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3" name="مربع نص 392"/>
            <p:cNvSpPr txBox="1"/>
            <p:nvPr/>
          </p:nvSpPr>
          <p:spPr>
            <a:xfrm>
              <a:off x="5187951" y="5961937"/>
              <a:ext cx="362552" cy="20984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9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9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8" name="مربع نص 397"/>
            <p:cNvSpPr txBox="1"/>
            <p:nvPr/>
          </p:nvSpPr>
          <p:spPr>
            <a:xfrm>
              <a:off x="5837170" y="6910549"/>
              <a:ext cx="362552" cy="1678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9" name="مربع نص 398"/>
            <p:cNvSpPr txBox="1"/>
            <p:nvPr/>
          </p:nvSpPr>
          <p:spPr>
            <a:xfrm>
              <a:off x="5903801" y="6785880"/>
              <a:ext cx="413910" cy="4196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120</a:t>
              </a:r>
              <a:endParaRPr lang="ar-EG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8" name="مجموعة 387"/>
          <p:cNvGrpSpPr/>
          <p:nvPr/>
        </p:nvGrpSpPr>
        <p:grpSpPr>
          <a:xfrm>
            <a:off x="1581350" y="1645703"/>
            <a:ext cx="2695584" cy="1411440"/>
            <a:chOff x="5038412" y="5854395"/>
            <a:chExt cx="2450531" cy="1283131"/>
          </a:xfrm>
        </p:grpSpPr>
        <p:grpSp>
          <p:nvGrpSpPr>
            <p:cNvPr id="389" name="مجموعة 388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391" name="شكل بيضاوي 39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92" name="مربع نص 391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390" name="مربع نص 389"/>
            <p:cNvSpPr txBox="1"/>
            <p:nvPr/>
          </p:nvSpPr>
          <p:spPr>
            <a:xfrm>
              <a:off x="5038412" y="6130254"/>
              <a:ext cx="2408516" cy="10072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مجموع احتمال حادثة واحتمال مُتَمِّمَتها يُساوي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</a:p>
            <a:p>
              <a:pPr algn="ctr"/>
              <a:endParaRPr lang="ar-S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ح </a:t>
              </a:r>
              <a:r>
                <a:rPr lang="ar-SA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 </a:t>
              </a:r>
              <a:r>
                <a:rPr lang="ar-SA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ح </a:t>
              </a:r>
              <a:r>
                <a:rPr lang="ar-SA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 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4" name="مجموعة 393"/>
          <p:cNvGrpSpPr/>
          <p:nvPr/>
        </p:nvGrpSpPr>
        <p:grpSpPr>
          <a:xfrm rot="5406115">
            <a:off x="6403426" y="2141572"/>
            <a:ext cx="750626" cy="1365168"/>
            <a:chOff x="10146075" y="2345156"/>
            <a:chExt cx="750626" cy="1365168"/>
          </a:xfrm>
        </p:grpSpPr>
        <p:cxnSp>
          <p:nvCxnSpPr>
            <p:cNvPr id="395" name="رابط كسهم مستقيم 394"/>
            <p:cNvCxnSpPr/>
            <p:nvPr/>
          </p:nvCxnSpPr>
          <p:spPr>
            <a:xfrm rot="16193885" flipH="1" flipV="1">
              <a:off x="10318118" y="3172720"/>
              <a:ext cx="365561" cy="7096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رابط كسهم مستقيم 395"/>
            <p:cNvCxnSpPr/>
            <p:nvPr/>
          </p:nvCxnSpPr>
          <p:spPr>
            <a:xfrm rot="16193885" flipV="1">
              <a:off x="10341900" y="2837999"/>
              <a:ext cx="1000869" cy="151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قوس 396"/>
            <p:cNvSpPr/>
            <p:nvPr/>
          </p:nvSpPr>
          <p:spPr>
            <a:xfrm rot="20047197">
              <a:off x="10763588" y="3257349"/>
              <a:ext cx="133113" cy="142676"/>
            </a:xfrm>
            <a:prstGeom prst="arc">
              <a:avLst>
                <a:gd name="adj1" fmla="val 9399013"/>
                <a:gd name="adj2" fmla="val 1825367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مجموعة 401"/>
          <p:cNvGrpSpPr/>
          <p:nvPr/>
        </p:nvGrpSpPr>
        <p:grpSpPr>
          <a:xfrm>
            <a:off x="8033660" y="3436954"/>
            <a:ext cx="3958182" cy="801261"/>
            <a:chOff x="3893188" y="5855276"/>
            <a:chExt cx="3598348" cy="728418"/>
          </a:xfrm>
        </p:grpSpPr>
        <p:grpSp>
          <p:nvGrpSpPr>
            <p:cNvPr id="403" name="مجموعة 402"/>
            <p:cNvGrpSpPr/>
            <p:nvPr/>
          </p:nvGrpSpPr>
          <p:grpSpPr>
            <a:xfrm>
              <a:off x="7030406" y="5855276"/>
              <a:ext cx="461130" cy="372479"/>
              <a:chOff x="8805420" y="5542147"/>
              <a:chExt cx="461130" cy="372479"/>
            </a:xfrm>
          </p:grpSpPr>
          <p:sp>
            <p:nvSpPr>
              <p:cNvPr id="405" name="شكل بيضاوي 404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06" name="مربع نص 405"/>
              <p:cNvSpPr txBox="1"/>
              <p:nvPr/>
            </p:nvSpPr>
            <p:spPr>
              <a:xfrm>
                <a:off x="8805420" y="5542147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404" name="مربع نص 403"/>
            <p:cNvSpPr txBox="1"/>
            <p:nvPr/>
          </p:nvSpPr>
          <p:spPr>
            <a:xfrm>
              <a:off x="3893188" y="5940162"/>
              <a:ext cx="3494297" cy="6435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في تجربة إلقاء مُكعَّب أرقام وملاحظة الوجه</a:t>
              </a:r>
            </a:p>
            <a:p>
              <a:pPr algn="ctr"/>
              <a:endParaRPr lang="ar-SA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الظاهر فإنَّ  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عدد فردي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07" name="جدول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93903"/>
              </p:ext>
            </p:extLst>
          </p:nvPr>
        </p:nvGraphicFramePr>
        <p:xfrm>
          <a:off x="4224345" y="3461949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متجاورتين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متقابلتين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منفرجتين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ذلك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408" name="جدول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71749"/>
              </p:ext>
            </p:extLst>
          </p:nvPr>
        </p:nvGraphicFramePr>
        <p:xfrm>
          <a:off x="361835" y="3461949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متكاملة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متتامة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متطابقة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غير ذلك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409" name="مجموعة 408"/>
          <p:cNvGrpSpPr/>
          <p:nvPr/>
        </p:nvGrpSpPr>
        <p:grpSpPr>
          <a:xfrm>
            <a:off x="5257490" y="3410094"/>
            <a:ext cx="2872150" cy="740502"/>
            <a:chOff x="4888976" y="5844898"/>
            <a:chExt cx="2611047" cy="673182"/>
          </a:xfrm>
        </p:grpSpPr>
        <p:grpSp>
          <p:nvGrpSpPr>
            <p:cNvPr id="410" name="مجموعة 409"/>
            <p:cNvGrpSpPr/>
            <p:nvPr/>
          </p:nvGrpSpPr>
          <p:grpSpPr>
            <a:xfrm>
              <a:off x="7038893" y="5844898"/>
              <a:ext cx="461130" cy="372479"/>
              <a:chOff x="8813907" y="5531769"/>
              <a:chExt cx="461130" cy="372479"/>
            </a:xfrm>
          </p:grpSpPr>
          <p:sp>
            <p:nvSpPr>
              <p:cNvPr id="426" name="شكل بيضاوي 42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27" name="مربع نص 426"/>
              <p:cNvSpPr txBox="1"/>
              <p:nvPr/>
            </p:nvSpPr>
            <p:spPr>
              <a:xfrm>
                <a:off x="8813907" y="5531769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414" name="مربع نص 413"/>
            <p:cNvSpPr txBox="1"/>
            <p:nvPr/>
          </p:nvSpPr>
          <p:spPr>
            <a:xfrm>
              <a:off x="4888976" y="5930508"/>
              <a:ext cx="2408516" cy="5875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تُصنَّف</a:t>
              </a:r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إلى </a:t>
              </a:r>
            </a:p>
            <a:p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زاويتين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9" name="مجموعة 428"/>
          <p:cNvGrpSpPr/>
          <p:nvPr/>
        </p:nvGrpSpPr>
        <p:grpSpPr>
          <a:xfrm>
            <a:off x="3745922" y="3421931"/>
            <a:ext cx="507243" cy="409728"/>
            <a:chOff x="8802827" y="5541266"/>
            <a:chExt cx="461130" cy="372480"/>
          </a:xfrm>
        </p:grpSpPr>
        <p:sp>
          <p:nvSpPr>
            <p:cNvPr id="438" name="شكل بيضاوي 437"/>
            <p:cNvSpPr/>
            <p:nvPr/>
          </p:nvSpPr>
          <p:spPr>
            <a:xfrm>
              <a:off x="8915497" y="5631617"/>
              <a:ext cx="217888" cy="2178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41" name="مربع نص 440"/>
            <p:cNvSpPr txBox="1"/>
            <p:nvPr/>
          </p:nvSpPr>
          <p:spPr>
            <a:xfrm>
              <a:off x="8802827" y="5541266"/>
              <a:ext cx="461130" cy="372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500" dirty="0" smtClean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500" dirty="0">
                <a:solidFill>
                  <a:schemeClr val="bg1"/>
                </a:solidFill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aphicFrame>
        <p:nvGraphicFramePr>
          <p:cNvPr id="477" name="جدول 4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08164"/>
              </p:ext>
            </p:extLst>
          </p:nvPr>
        </p:nvGraphicFramePr>
        <p:xfrm>
          <a:off x="8086855" y="5268838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486" name="مجموعة 485"/>
          <p:cNvGrpSpPr/>
          <p:nvPr/>
        </p:nvGrpSpPr>
        <p:grpSpPr>
          <a:xfrm>
            <a:off x="9244357" y="5227420"/>
            <a:ext cx="2713623" cy="1347515"/>
            <a:chOff x="5022013" y="5854395"/>
            <a:chExt cx="2466930" cy="1225013"/>
          </a:xfrm>
        </p:grpSpPr>
        <p:grpSp>
          <p:nvGrpSpPr>
            <p:cNvPr id="487" name="مجموعة 486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490" name="شكل بيضاوي 489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00" name="مربع نص 499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7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488" name="مربع نص 487"/>
            <p:cNvSpPr txBox="1"/>
            <p:nvPr/>
          </p:nvSpPr>
          <p:spPr>
            <a:xfrm>
              <a:off x="5022013" y="6114109"/>
              <a:ext cx="2408516" cy="9652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الزاويتان المُتكاملتان :</a:t>
              </a:r>
            </a:p>
            <a:p>
              <a:pPr algn="ctr"/>
              <a:endParaRPr lang="ar-SA" sz="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هما زاويتان مجموع قياسهما</a:t>
              </a:r>
            </a:p>
            <a:p>
              <a:pPr algn="ctr"/>
              <a:endParaRPr lang="ar-SA" sz="3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يُساوي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06" name="جدول 5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29360"/>
              </p:ext>
            </p:extLst>
          </p:nvPr>
        </p:nvGraphicFramePr>
        <p:xfrm>
          <a:off x="4224345" y="5268838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35" name="جدول 5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86147"/>
              </p:ext>
            </p:extLst>
          </p:nvPr>
        </p:nvGraphicFramePr>
        <p:xfrm>
          <a:off x="361835" y="5268838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537" name="مجموعة 536"/>
          <p:cNvGrpSpPr/>
          <p:nvPr/>
        </p:nvGrpSpPr>
        <p:grpSpPr>
          <a:xfrm>
            <a:off x="5316073" y="5227437"/>
            <a:ext cx="2814012" cy="701788"/>
            <a:chOff x="4930748" y="5854395"/>
            <a:chExt cx="2558195" cy="637987"/>
          </a:xfrm>
        </p:grpSpPr>
        <p:grpSp>
          <p:nvGrpSpPr>
            <p:cNvPr id="561" name="مجموعة 560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595" name="شكل بيضاوي 594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96" name="مربع نص 595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8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63" name="مربع نص 562"/>
            <p:cNvSpPr txBox="1"/>
            <p:nvPr/>
          </p:nvSpPr>
          <p:spPr>
            <a:xfrm>
              <a:off x="4930748" y="5904810"/>
              <a:ext cx="2408516" cy="5875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أي البدائل التالية صحيحة لتسمية الزاوية المقابلة ؟</a:t>
              </a:r>
            </a:p>
          </p:txBody>
        </p:sp>
      </p:grpSp>
      <p:grpSp>
        <p:nvGrpSpPr>
          <p:cNvPr id="597" name="مجموعة 596"/>
          <p:cNvGrpSpPr/>
          <p:nvPr/>
        </p:nvGrpSpPr>
        <p:grpSpPr>
          <a:xfrm>
            <a:off x="1197722" y="5227416"/>
            <a:ext cx="3063533" cy="472472"/>
            <a:chOff x="4703912" y="5854395"/>
            <a:chExt cx="2785031" cy="429520"/>
          </a:xfrm>
        </p:grpSpPr>
        <p:grpSp>
          <p:nvGrpSpPr>
            <p:cNvPr id="598" name="مجموعة 597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00" name="شكل بيضاوي 599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01" name="مربع نص 600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9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99" name="مربع نص 598"/>
            <p:cNvSpPr txBox="1"/>
            <p:nvPr/>
          </p:nvSpPr>
          <p:spPr>
            <a:xfrm>
              <a:off x="4703912" y="5948159"/>
              <a:ext cx="2408516" cy="3357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أوجدي قيمة س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06" name="جدول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20676"/>
              </p:ext>
            </p:extLst>
          </p:nvPr>
        </p:nvGraphicFramePr>
        <p:xfrm>
          <a:off x="8086855" y="7075727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4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قائم الزاوية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حاد الزوايا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منفرج الزاوية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613" name="جدول 6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79876"/>
              </p:ext>
            </p:extLst>
          </p:nvPr>
        </p:nvGraphicFramePr>
        <p:xfrm>
          <a:off x="361835" y="7075727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76" name="مجموعة 675"/>
          <p:cNvGrpSpPr/>
          <p:nvPr/>
        </p:nvGrpSpPr>
        <p:grpSpPr>
          <a:xfrm>
            <a:off x="1560440" y="7034304"/>
            <a:ext cx="2713663" cy="449824"/>
            <a:chOff x="5021976" y="5854395"/>
            <a:chExt cx="2466967" cy="408931"/>
          </a:xfrm>
        </p:grpSpPr>
        <p:grpSp>
          <p:nvGrpSpPr>
            <p:cNvPr id="677" name="مجموعة 676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82" name="شكل بيضاوي 68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83" name="مربع نص 682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81" name="مربع نص 680"/>
            <p:cNvSpPr txBox="1"/>
            <p:nvPr/>
          </p:nvSpPr>
          <p:spPr>
            <a:xfrm>
              <a:off x="5021976" y="5927570"/>
              <a:ext cx="2408516" cy="3357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فيما يأتي أوجدي قيمة س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88" name="جدول 6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28003"/>
              </p:ext>
            </p:extLst>
          </p:nvPr>
        </p:nvGraphicFramePr>
        <p:xfrm>
          <a:off x="8086855" y="8882616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89" name="مجموعة 688"/>
          <p:cNvGrpSpPr/>
          <p:nvPr/>
        </p:nvGrpSpPr>
        <p:grpSpPr>
          <a:xfrm>
            <a:off x="9274333" y="8841193"/>
            <a:ext cx="2708915" cy="490656"/>
            <a:chOff x="5026293" y="5854395"/>
            <a:chExt cx="2462650" cy="446051"/>
          </a:xfrm>
        </p:grpSpPr>
        <p:grpSp>
          <p:nvGrpSpPr>
            <p:cNvPr id="690" name="مجموعة 689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692" name="شكل بيضاوي 69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93" name="مربع نص 692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91" name="مربع نص 690"/>
            <p:cNvSpPr txBox="1"/>
            <p:nvPr/>
          </p:nvSpPr>
          <p:spPr>
            <a:xfrm>
              <a:off x="5026293" y="5964690"/>
              <a:ext cx="2408516" cy="3357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احسبي مساحة المثلث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94" name="جدول 6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43213"/>
              </p:ext>
            </p:extLst>
          </p:nvPr>
        </p:nvGraphicFramePr>
        <p:xfrm>
          <a:off x="4224345" y="8882616"/>
          <a:ext cx="36576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791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97630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367180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ar-SA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r>
                        <a:rPr kumimoji="0" lang="ar-S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ar-S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سم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-1080000" flipH="1">
            <a:off x="2630016" y="2713361"/>
            <a:ext cx="61959" cy="27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3" name="مجموعة 712"/>
          <p:cNvGrpSpPr/>
          <p:nvPr/>
        </p:nvGrpSpPr>
        <p:grpSpPr>
          <a:xfrm>
            <a:off x="9912342" y="4422090"/>
            <a:ext cx="595487" cy="656512"/>
            <a:chOff x="7833826" y="9223287"/>
            <a:chExt cx="595487" cy="656512"/>
          </a:xfrm>
        </p:grpSpPr>
        <p:sp>
          <p:nvSpPr>
            <p:cNvPr id="714" name="مربع نص 713"/>
            <p:cNvSpPr txBox="1"/>
            <p:nvPr/>
          </p:nvSpPr>
          <p:spPr>
            <a:xfrm>
              <a:off x="7833826" y="9223287"/>
              <a:ext cx="5954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5" name="مربع نص 714"/>
            <p:cNvSpPr txBox="1"/>
            <p:nvPr/>
          </p:nvSpPr>
          <p:spPr>
            <a:xfrm>
              <a:off x="7876936" y="9479689"/>
              <a:ext cx="5413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16" name="رابط مستقيم 715"/>
            <p:cNvCxnSpPr/>
            <p:nvPr/>
          </p:nvCxnSpPr>
          <p:spPr>
            <a:xfrm flipH="1">
              <a:off x="8000983" y="9528382"/>
              <a:ext cx="261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" name="مجموعة 716"/>
          <p:cNvGrpSpPr/>
          <p:nvPr/>
        </p:nvGrpSpPr>
        <p:grpSpPr>
          <a:xfrm>
            <a:off x="9008064" y="4422090"/>
            <a:ext cx="595487" cy="656512"/>
            <a:chOff x="7833826" y="9223287"/>
            <a:chExt cx="595487" cy="656512"/>
          </a:xfrm>
        </p:grpSpPr>
        <p:sp>
          <p:nvSpPr>
            <p:cNvPr id="718" name="مربع نص 717"/>
            <p:cNvSpPr txBox="1"/>
            <p:nvPr/>
          </p:nvSpPr>
          <p:spPr>
            <a:xfrm>
              <a:off x="7833826" y="9223287"/>
              <a:ext cx="5954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9" name="مربع نص 718"/>
            <p:cNvSpPr txBox="1"/>
            <p:nvPr/>
          </p:nvSpPr>
          <p:spPr>
            <a:xfrm>
              <a:off x="7876936" y="9479689"/>
              <a:ext cx="5413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0" name="رابط مستقيم 719"/>
            <p:cNvCxnSpPr/>
            <p:nvPr/>
          </p:nvCxnSpPr>
          <p:spPr>
            <a:xfrm flipH="1">
              <a:off x="8000983" y="9528382"/>
              <a:ext cx="261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1" name="مجموعة 720"/>
          <p:cNvGrpSpPr/>
          <p:nvPr/>
        </p:nvGrpSpPr>
        <p:grpSpPr>
          <a:xfrm>
            <a:off x="8103786" y="4422090"/>
            <a:ext cx="595487" cy="656512"/>
            <a:chOff x="7833826" y="9223287"/>
            <a:chExt cx="595487" cy="656512"/>
          </a:xfrm>
        </p:grpSpPr>
        <p:sp>
          <p:nvSpPr>
            <p:cNvPr id="722" name="مربع نص 721"/>
            <p:cNvSpPr txBox="1"/>
            <p:nvPr/>
          </p:nvSpPr>
          <p:spPr>
            <a:xfrm>
              <a:off x="7833826" y="9223287"/>
              <a:ext cx="5954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3" name="مربع نص 722"/>
            <p:cNvSpPr txBox="1"/>
            <p:nvPr/>
          </p:nvSpPr>
          <p:spPr>
            <a:xfrm>
              <a:off x="7876936" y="9479689"/>
              <a:ext cx="54135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4" name="رابط مستقيم 723"/>
            <p:cNvCxnSpPr/>
            <p:nvPr/>
          </p:nvCxnSpPr>
          <p:spPr>
            <a:xfrm flipH="1">
              <a:off x="8000983" y="9528382"/>
              <a:ext cx="261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/>
          <p:cNvGrpSpPr/>
          <p:nvPr/>
        </p:nvGrpSpPr>
        <p:grpSpPr>
          <a:xfrm>
            <a:off x="5529532" y="3963299"/>
            <a:ext cx="1351815" cy="944796"/>
            <a:chOff x="-3469011" y="8503122"/>
            <a:chExt cx="1351815" cy="944795"/>
          </a:xfrm>
        </p:grpSpPr>
        <p:grpSp>
          <p:nvGrpSpPr>
            <p:cNvPr id="725" name="مجموعة 724"/>
            <p:cNvGrpSpPr/>
            <p:nvPr/>
          </p:nvGrpSpPr>
          <p:grpSpPr>
            <a:xfrm>
              <a:off x="-3469011" y="8503122"/>
              <a:ext cx="1351815" cy="944795"/>
              <a:chOff x="9978868" y="2541898"/>
              <a:chExt cx="1351815" cy="944794"/>
            </a:xfrm>
          </p:grpSpPr>
          <p:cxnSp>
            <p:nvCxnSpPr>
              <p:cNvPr id="726" name="رابط كسهم مستقيم 725"/>
              <p:cNvCxnSpPr/>
              <p:nvPr/>
            </p:nvCxnSpPr>
            <p:spPr>
              <a:xfrm flipH="1">
                <a:off x="10040314" y="3008753"/>
                <a:ext cx="12289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رابط كسهم مستقيم 726"/>
              <p:cNvCxnSpPr/>
              <p:nvPr/>
            </p:nvCxnSpPr>
            <p:spPr>
              <a:xfrm flipH="1" flipV="1">
                <a:off x="10222909" y="2541898"/>
                <a:ext cx="909806" cy="9447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رابط كسهم مستقيم 727"/>
              <p:cNvCxnSpPr/>
              <p:nvPr/>
            </p:nvCxnSpPr>
            <p:spPr>
              <a:xfrm rot="8100000" flipH="1">
                <a:off x="9978868" y="3008753"/>
                <a:ext cx="135181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9" name="مربع نص 728"/>
            <p:cNvSpPr txBox="1"/>
            <p:nvPr/>
          </p:nvSpPr>
          <p:spPr>
            <a:xfrm>
              <a:off x="-2899216" y="8683151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مربع نص 729"/>
            <p:cNvSpPr txBox="1"/>
            <p:nvPr/>
          </p:nvSpPr>
          <p:spPr>
            <a:xfrm>
              <a:off x="-2704939" y="8732137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1" name="مربع نص 730"/>
            <p:cNvSpPr txBox="1"/>
            <p:nvPr/>
          </p:nvSpPr>
          <p:spPr>
            <a:xfrm>
              <a:off x="-3108958" y="8742267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2" name="مربع نص 731"/>
            <p:cNvSpPr txBox="1"/>
            <p:nvPr/>
          </p:nvSpPr>
          <p:spPr>
            <a:xfrm>
              <a:off x="-2904174" y="8960830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3" name="مربع نص 732"/>
            <p:cNvSpPr txBox="1"/>
            <p:nvPr/>
          </p:nvSpPr>
          <p:spPr>
            <a:xfrm>
              <a:off x="-2677674" y="8922088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" name="مربع نص 733"/>
            <p:cNvSpPr txBox="1"/>
            <p:nvPr/>
          </p:nvSpPr>
          <p:spPr>
            <a:xfrm>
              <a:off x="-3111276" y="8904998"/>
              <a:ext cx="249623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ar-EG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7" name="مربع نص 736"/>
          <p:cNvSpPr txBox="1"/>
          <p:nvPr/>
        </p:nvSpPr>
        <p:spPr>
          <a:xfrm>
            <a:off x="471080" y="5242236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6065212" y="3473461"/>
            <a:ext cx="1034923" cy="411509"/>
            <a:chOff x="-1522489" y="8223869"/>
            <a:chExt cx="1034923" cy="411509"/>
          </a:xfrm>
        </p:grpSpPr>
        <p:grpSp>
          <p:nvGrpSpPr>
            <p:cNvPr id="739" name="مجموعة 738"/>
            <p:cNvGrpSpPr/>
            <p:nvPr/>
          </p:nvGrpSpPr>
          <p:grpSpPr>
            <a:xfrm>
              <a:off x="-789392" y="8235268"/>
              <a:ext cx="301826" cy="400110"/>
              <a:chOff x="8546710" y="3544424"/>
              <a:chExt cx="249443" cy="330670"/>
            </a:xfrm>
          </p:grpSpPr>
          <p:grpSp>
            <p:nvGrpSpPr>
              <p:cNvPr id="745" name="مجموعة 744"/>
              <p:cNvGrpSpPr/>
              <p:nvPr/>
            </p:nvGrpSpPr>
            <p:grpSpPr>
              <a:xfrm>
                <a:off x="8677046" y="3662997"/>
                <a:ext cx="119107" cy="89821"/>
                <a:chOff x="4694266" y="5181789"/>
                <a:chExt cx="131018" cy="81654"/>
              </a:xfrm>
            </p:grpSpPr>
            <p:cxnSp>
              <p:nvCxnSpPr>
                <p:cNvPr id="747" name="رابط مستقيم 746"/>
                <p:cNvCxnSpPr/>
                <p:nvPr/>
              </p:nvCxnSpPr>
              <p:spPr>
                <a:xfrm flipH="1">
                  <a:off x="4694266" y="5263443"/>
                  <a:ext cx="13101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رابط مستقيم 747"/>
                <p:cNvCxnSpPr/>
                <p:nvPr/>
              </p:nvCxnSpPr>
              <p:spPr>
                <a:xfrm flipH="1" flipV="1">
                  <a:off x="4720875" y="5181789"/>
                  <a:ext cx="101321" cy="794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6" name="مربع نص 745"/>
              <p:cNvSpPr txBox="1"/>
              <p:nvPr/>
            </p:nvSpPr>
            <p:spPr>
              <a:xfrm>
                <a:off x="8546710" y="3544424"/>
                <a:ext cx="196018" cy="3306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ar-EG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1" name="مجموعة 740"/>
            <p:cNvGrpSpPr/>
            <p:nvPr/>
          </p:nvGrpSpPr>
          <p:grpSpPr>
            <a:xfrm>
              <a:off x="-1109574" y="8377412"/>
              <a:ext cx="144119" cy="108683"/>
              <a:chOff x="4643581" y="5181789"/>
              <a:chExt cx="131018" cy="81654"/>
            </a:xfrm>
          </p:grpSpPr>
          <p:cxnSp>
            <p:nvCxnSpPr>
              <p:cNvPr id="743" name="رابط مستقيم 742"/>
              <p:cNvCxnSpPr/>
              <p:nvPr/>
            </p:nvCxnSpPr>
            <p:spPr>
              <a:xfrm flipH="1">
                <a:off x="4643581" y="5263443"/>
                <a:ext cx="131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رابط مستقيم 743"/>
              <p:cNvCxnSpPr/>
              <p:nvPr/>
            </p:nvCxnSpPr>
            <p:spPr>
              <a:xfrm flipH="1" flipV="1">
                <a:off x="4670188" y="5181789"/>
                <a:ext cx="101321" cy="79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2" name="مربع نص 741"/>
            <p:cNvSpPr txBox="1"/>
            <p:nvPr/>
          </p:nvSpPr>
          <p:spPr>
            <a:xfrm>
              <a:off x="-1522489" y="8223869"/>
              <a:ext cx="7949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،    6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49" name="مربع نص 748"/>
          <p:cNvSpPr txBox="1"/>
          <p:nvPr/>
        </p:nvSpPr>
        <p:spPr>
          <a:xfrm>
            <a:off x="1717189" y="3487357"/>
            <a:ext cx="21764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العلاقة بين زوج الزوايا ؟</a:t>
            </a:r>
            <a:endParaRPr lang="ar-E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" name="مربع نص 355"/>
          <p:cNvSpPr txBox="1"/>
          <p:nvPr/>
        </p:nvSpPr>
        <p:spPr>
          <a:xfrm>
            <a:off x="2050572" y="4511644"/>
            <a:ext cx="694431" cy="3385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7" name="مربع نص 356"/>
          <p:cNvSpPr txBox="1"/>
          <p:nvPr/>
        </p:nvSpPr>
        <p:spPr>
          <a:xfrm>
            <a:off x="2340665" y="4491434"/>
            <a:ext cx="205135" cy="20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مربع نص 368"/>
          <p:cNvSpPr txBox="1"/>
          <p:nvPr/>
        </p:nvSpPr>
        <p:spPr>
          <a:xfrm>
            <a:off x="2856257" y="4512725"/>
            <a:ext cx="438194" cy="3385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0" name="مربع نص 369"/>
          <p:cNvSpPr txBox="1"/>
          <p:nvPr/>
        </p:nvSpPr>
        <p:spPr>
          <a:xfrm>
            <a:off x="2897140" y="4484490"/>
            <a:ext cx="205135" cy="20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1" name="مجموعة 370"/>
          <p:cNvGrpSpPr/>
          <p:nvPr/>
        </p:nvGrpSpPr>
        <p:grpSpPr>
          <a:xfrm rot="5406115">
            <a:off x="2741588" y="3965169"/>
            <a:ext cx="866553" cy="1058420"/>
            <a:chOff x="10110878" y="2631100"/>
            <a:chExt cx="787775" cy="962200"/>
          </a:xfrm>
        </p:grpSpPr>
        <p:cxnSp>
          <p:nvCxnSpPr>
            <p:cNvPr id="372" name="رابط كسهم مستقيم 371"/>
            <p:cNvCxnSpPr/>
            <p:nvPr/>
          </p:nvCxnSpPr>
          <p:spPr>
            <a:xfrm rot="13979544" flipV="1">
              <a:off x="10199869" y="3017353"/>
              <a:ext cx="486956" cy="664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رابط كسهم مستقيم 372"/>
            <p:cNvCxnSpPr/>
            <p:nvPr/>
          </p:nvCxnSpPr>
          <p:spPr>
            <a:xfrm rot="16193885" flipV="1">
              <a:off x="10314111" y="2814070"/>
              <a:ext cx="715229" cy="3492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قوس 373"/>
            <p:cNvSpPr/>
            <p:nvPr/>
          </p:nvSpPr>
          <p:spPr>
            <a:xfrm rot="19045163">
              <a:off x="10737587" y="3237633"/>
              <a:ext cx="161066" cy="172636"/>
            </a:xfrm>
            <a:prstGeom prst="arc">
              <a:avLst>
                <a:gd name="adj1" fmla="val 12896758"/>
                <a:gd name="adj2" fmla="val 175564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750" name="مجموعة 749"/>
          <p:cNvGrpSpPr/>
          <p:nvPr/>
        </p:nvGrpSpPr>
        <p:grpSpPr>
          <a:xfrm>
            <a:off x="5944836" y="5935265"/>
            <a:ext cx="1467794" cy="839388"/>
            <a:chOff x="-9858620" y="7990026"/>
            <a:chExt cx="1953633" cy="1117226"/>
          </a:xfrm>
        </p:grpSpPr>
        <p:grpSp>
          <p:nvGrpSpPr>
            <p:cNvPr id="751" name="مجموعة 750"/>
            <p:cNvGrpSpPr/>
            <p:nvPr/>
          </p:nvGrpSpPr>
          <p:grpSpPr>
            <a:xfrm>
              <a:off x="-9858620" y="7990026"/>
              <a:ext cx="1953633" cy="1008039"/>
              <a:chOff x="9799557" y="2644859"/>
              <a:chExt cx="1614573" cy="833090"/>
            </a:xfrm>
          </p:grpSpPr>
          <p:cxnSp>
            <p:nvCxnSpPr>
              <p:cNvPr id="754" name="رابط كسهم مستقيم 753"/>
              <p:cNvCxnSpPr/>
              <p:nvPr/>
            </p:nvCxnSpPr>
            <p:spPr>
              <a:xfrm flipH="1">
                <a:off x="9799557" y="3344134"/>
                <a:ext cx="105583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رابط كسهم مستقيم 754"/>
              <p:cNvCxnSpPr/>
              <p:nvPr/>
            </p:nvCxnSpPr>
            <p:spPr>
              <a:xfrm flipV="1">
                <a:off x="10847005" y="2644859"/>
                <a:ext cx="399505" cy="7011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6" name="قوس 755"/>
              <p:cNvSpPr/>
              <p:nvPr/>
            </p:nvSpPr>
            <p:spPr>
              <a:xfrm rot="19045163">
                <a:off x="10744916" y="3238518"/>
                <a:ext cx="161066" cy="172636"/>
              </a:xfrm>
              <a:prstGeom prst="arc">
                <a:avLst>
                  <a:gd name="adj1" fmla="val 12896758"/>
                  <a:gd name="adj2" fmla="val 2138099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7" name="شكل بيضاوي 756"/>
              <p:cNvSpPr/>
              <p:nvPr/>
            </p:nvSpPr>
            <p:spPr>
              <a:xfrm>
                <a:off x="11129121" y="2784401"/>
                <a:ext cx="45525" cy="506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8" name="شكل بيضاوي 757"/>
              <p:cNvSpPr/>
              <p:nvPr/>
            </p:nvSpPr>
            <p:spPr>
              <a:xfrm>
                <a:off x="9961543" y="3318477"/>
                <a:ext cx="45525" cy="506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59" name="مربع نص 758"/>
              <p:cNvSpPr txBox="1"/>
              <p:nvPr/>
            </p:nvSpPr>
            <p:spPr>
              <a:xfrm>
                <a:off x="11129731" y="2653946"/>
                <a:ext cx="284399" cy="3052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ه</a:t>
                </a:r>
              </a:p>
            </p:txBody>
          </p:sp>
          <p:sp>
            <p:nvSpPr>
              <p:cNvPr id="763" name="مربع نص 762"/>
              <p:cNvSpPr txBox="1"/>
              <p:nvPr/>
            </p:nvSpPr>
            <p:spPr>
              <a:xfrm>
                <a:off x="10844721" y="3172716"/>
                <a:ext cx="284400" cy="3052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ق</a:t>
                </a:r>
              </a:p>
            </p:txBody>
          </p:sp>
        </p:grpSp>
        <p:sp>
          <p:nvSpPr>
            <p:cNvPr id="752" name="مربع نص 751"/>
            <p:cNvSpPr txBox="1"/>
            <p:nvPr/>
          </p:nvSpPr>
          <p:spPr>
            <a:xfrm>
              <a:off x="-9811868" y="8737919"/>
              <a:ext cx="344123" cy="3693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</a:t>
              </a:r>
            </a:p>
          </p:txBody>
        </p:sp>
        <p:sp>
          <p:nvSpPr>
            <p:cNvPr id="753" name="مربع نص 752"/>
            <p:cNvSpPr txBox="1"/>
            <p:nvPr/>
          </p:nvSpPr>
          <p:spPr>
            <a:xfrm>
              <a:off x="-8814162" y="8372375"/>
              <a:ext cx="332248" cy="4468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4" name="مجموعة 763"/>
          <p:cNvGrpSpPr/>
          <p:nvPr/>
        </p:nvGrpSpPr>
        <p:grpSpPr>
          <a:xfrm>
            <a:off x="4115218" y="5281362"/>
            <a:ext cx="921707" cy="369331"/>
            <a:chOff x="8034412" y="3573452"/>
            <a:chExt cx="761741" cy="305233"/>
          </a:xfrm>
        </p:grpSpPr>
        <p:grpSp>
          <p:nvGrpSpPr>
            <p:cNvPr id="766" name="مجموعة 765"/>
            <p:cNvGrpSpPr/>
            <p:nvPr/>
          </p:nvGrpSpPr>
          <p:grpSpPr>
            <a:xfrm>
              <a:off x="8677046" y="3662997"/>
              <a:ext cx="119107" cy="89821"/>
              <a:chOff x="4694266" y="5181789"/>
              <a:chExt cx="131018" cy="81654"/>
            </a:xfrm>
          </p:grpSpPr>
          <p:cxnSp>
            <p:nvCxnSpPr>
              <p:cNvPr id="768" name="رابط مستقيم 767"/>
              <p:cNvCxnSpPr/>
              <p:nvPr/>
            </p:nvCxnSpPr>
            <p:spPr>
              <a:xfrm flipH="1">
                <a:off x="4694266" y="5263443"/>
                <a:ext cx="131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رابط مستقيم 768"/>
              <p:cNvCxnSpPr/>
              <p:nvPr/>
            </p:nvCxnSpPr>
            <p:spPr>
              <a:xfrm flipH="1" flipV="1">
                <a:off x="4720875" y="5181789"/>
                <a:ext cx="101321" cy="79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7" name="مربع نص 766"/>
            <p:cNvSpPr txBox="1"/>
            <p:nvPr/>
          </p:nvSpPr>
          <p:spPr>
            <a:xfrm>
              <a:off x="8034412" y="3573452"/>
              <a:ext cx="676010" cy="3052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 ن ه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0" name="مجموعة 769"/>
          <p:cNvGrpSpPr/>
          <p:nvPr/>
        </p:nvGrpSpPr>
        <p:grpSpPr>
          <a:xfrm>
            <a:off x="4115218" y="5670064"/>
            <a:ext cx="921707" cy="369331"/>
            <a:chOff x="8034412" y="3573452"/>
            <a:chExt cx="761741" cy="305233"/>
          </a:xfrm>
        </p:grpSpPr>
        <p:grpSp>
          <p:nvGrpSpPr>
            <p:cNvPr id="771" name="مجموعة 770"/>
            <p:cNvGrpSpPr/>
            <p:nvPr/>
          </p:nvGrpSpPr>
          <p:grpSpPr>
            <a:xfrm>
              <a:off x="8677046" y="3662997"/>
              <a:ext cx="119107" cy="89821"/>
              <a:chOff x="4694266" y="5181789"/>
              <a:chExt cx="131018" cy="81654"/>
            </a:xfrm>
          </p:grpSpPr>
          <p:cxnSp>
            <p:nvCxnSpPr>
              <p:cNvPr id="773" name="رابط مستقيم 772"/>
              <p:cNvCxnSpPr/>
              <p:nvPr/>
            </p:nvCxnSpPr>
            <p:spPr>
              <a:xfrm flipH="1">
                <a:off x="4694266" y="5263443"/>
                <a:ext cx="131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رابط مستقيم 773"/>
              <p:cNvCxnSpPr/>
              <p:nvPr/>
            </p:nvCxnSpPr>
            <p:spPr>
              <a:xfrm flipH="1" flipV="1">
                <a:off x="4720875" y="5181789"/>
                <a:ext cx="101321" cy="79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2" name="مربع نص 771"/>
            <p:cNvSpPr txBox="1"/>
            <p:nvPr/>
          </p:nvSpPr>
          <p:spPr>
            <a:xfrm>
              <a:off x="8034412" y="3573452"/>
              <a:ext cx="676010" cy="3052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ه ن ق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5" name="مجموعة 774"/>
          <p:cNvGrpSpPr/>
          <p:nvPr/>
        </p:nvGrpSpPr>
        <p:grpSpPr>
          <a:xfrm>
            <a:off x="4115218" y="6058766"/>
            <a:ext cx="921707" cy="369331"/>
            <a:chOff x="8034412" y="3573452"/>
            <a:chExt cx="761741" cy="305233"/>
          </a:xfrm>
        </p:grpSpPr>
        <p:grpSp>
          <p:nvGrpSpPr>
            <p:cNvPr id="776" name="مجموعة 775"/>
            <p:cNvGrpSpPr/>
            <p:nvPr/>
          </p:nvGrpSpPr>
          <p:grpSpPr>
            <a:xfrm>
              <a:off x="8677046" y="3662997"/>
              <a:ext cx="119107" cy="89821"/>
              <a:chOff x="4694266" y="5181789"/>
              <a:chExt cx="131018" cy="81654"/>
            </a:xfrm>
          </p:grpSpPr>
          <p:cxnSp>
            <p:nvCxnSpPr>
              <p:cNvPr id="778" name="رابط مستقيم 777"/>
              <p:cNvCxnSpPr/>
              <p:nvPr/>
            </p:nvCxnSpPr>
            <p:spPr>
              <a:xfrm flipH="1">
                <a:off x="4694266" y="5263443"/>
                <a:ext cx="131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رابط مستقيم 778"/>
              <p:cNvCxnSpPr/>
              <p:nvPr/>
            </p:nvCxnSpPr>
            <p:spPr>
              <a:xfrm flipH="1" flipV="1">
                <a:off x="4720875" y="5181789"/>
                <a:ext cx="101321" cy="79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7" name="مربع نص 776"/>
            <p:cNvSpPr txBox="1"/>
            <p:nvPr/>
          </p:nvSpPr>
          <p:spPr>
            <a:xfrm>
              <a:off x="8034412" y="3573452"/>
              <a:ext cx="676010" cy="3052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ن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0" name="مجموعة 779"/>
          <p:cNvGrpSpPr/>
          <p:nvPr/>
        </p:nvGrpSpPr>
        <p:grpSpPr>
          <a:xfrm>
            <a:off x="4115218" y="6447469"/>
            <a:ext cx="921707" cy="369331"/>
            <a:chOff x="8034412" y="3573452"/>
            <a:chExt cx="761741" cy="305233"/>
          </a:xfrm>
        </p:grpSpPr>
        <p:grpSp>
          <p:nvGrpSpPr>
            <p:cNvPr id="781" name="مجموعة 780"/>
            <p:cNvGrpSpPr/>
            <p:nvPr/>
          </p:nvGrpSpPr>
          <p:grpSpPr>
            <a:xfrm>
              <a:off x="8677046" y="3662997"/>
              <a:ext cx="119107" cy="89821"/>
              <a:chOff x="4694266" y="5181789"/>
              <a:chExt cx="131018" cy="81654"/>
            </a:xfrm>
          </p:grpSpPr>
          <p:cxnSp>
            <p:nvCxnSpPr>
              <p:cNvPr id="783" name="رابط مستقيم 782"/>
              <p:cNvCxnSpPr/>
              <p:nvPr/>
            </p:nvCxnSpPr>
            <p:spPr>
              <a:xfrm flipH="1">
                <a:off x="4694266" y="5263443"/>
                <a:ext cx="1310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رابط مستقيم 783"/>
              <p:cNvCxnSpPr/>
              <p:nvPr/>
            </p:nvCxnSpPr>
            <p:spPr>
              <a:xfrm flipH="1" flipV="1">
                <a:off x="4720875" y="5181789"/>
                <a:ext cx="101321" cy="79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2" name="مربع نص 781"/>
            <p:cNvSpPr txBox="1"/>
            <p:nvPr/>
          </p:nvSpPr>
          <p:spPr>
            <a:xfrm>
              <a:off x="8034412" y="3573452"/>
              <a:ext cx="676010" cy="3052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ه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 ن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5" name="مربع نص 784"/>
          <p:cNvSpPr txBox="1"/>
          <p:nvPr/>
        </p:nvSpPr>
        <p:spPr>
          <a:xfrm>
            <a:off x="10005313" y="6163424"/>
            <a:ext cx="39880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2314270" y="5772836"/>
            <a:ext cx="1133367" cy="1315214"/>
            <a:chOff x="-1704019" y="11739249"/>
            <a:chExt cx="851515" cy="1086953"/>
          </a:xfrm>
        </p:grpSpPr>
        <p:sp>
          <p:nvSpPr>
            <p:cNvPr id="735" name="مربع نص 734"/>
            <p:cNvSpPr txBox="1"/>
            <p:nvPr/>
          </p:nvSpPr>
          <p:spPr>
            <a:xfrm>
              <a:off x="-1307805" y="12302982"/>
              <a:ext cx="45530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55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6" name="مربع نص 735"/>
            <p:cNvSpPr txBox="1"/>
            <p:nvPr/>
          </p:nvSpPr>
          <p:spPr>
            <a:xfrm>
              <a:off x="-1374498" y="12256617"/>
              <a:ext cx="398807" cy="1526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مجموعة 13"/>
            <p:cNvGrpSpPr/>
            <p:nvPr/>
          </p:nvGrpSpPr>
          <p:grpSpPr>
            <a:xfrm>
              <a:off x="-1704019" y="11739249"/>
              <a:ext cx="764488" cy="764488"/>
              <a:chOff x="-1704019" y="11739249"/>
              <a:chExt cx="764488" cy="764488"/>
            </a:xfrm>
          </p:grpSpPr>
          <p:grpSp>
            <p:nvGrpSpPr>
              <p:cNvPr id="11" name="مجموعة 10"/>
              <p:cNvGrpSpPr/>
              <p:nvPr/>
            </p:nvGrpSpPr>
            <p:grpSpPr>
              <a:xfrm>
                <a:off x="-1704019" y="11739249"/>
                <a:ext cx="764488" cy="764488"/>
                <a:chOff x="-1998944" y="11444326"/>
                <a:chExt cx="1354338" cy="1354338"/>
              </a:xfrm>
            </p:grpSpPr>
            <p:cxnSp>
              <p:nvCxnSpPr>
                <p:cNvPr id="10" name="رابط كسهم مستقيم 9"/>
                <p:cNvCxnSpPr/>
                <p:nvPr/>
              </p:nvCxnSpPr>
              <p:spPr>
                <a:xfrm flipH="1">
                  <a:off x="-1998944" y="12788815"/>
                  <a:ext cx="135433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رابط كسهم مستقيم 785"/>
                <p:cNvCxnSpPr/>
                <p:nvPr/>
              </p:nvCxnSpPr>
              <p:spPr>
                <a:xfrm rot="5400000" flipH="1" flipV="1">
                  <a:off x="-1330724" y="12121495"/>
                  <a:ext cx="135433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رابط كسهم مستقيم 786"/>
                <p:cNvCxnSpPr/>
                <p:nvPr/>
              </p:nvCxnSpPr>
              <p:spPr>
                <a:xfrm flipH="1" flipV="1">
                  <a:off x="-1503667" y="11668812"/>
                  <a:ext cx="859061" cy="11298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مستطيل 12"/>
              <p:cNvSpPr/>
              <p:nvPr/>
            </p:nvSpPr>
            <p:spPr>
              <a:xfrm>
                <a:off x="-1030292" y="12409639"/>
                <a:ext cx="82137" cy="82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8" name="مربع نص 787"/>
          <p:cNvSpPr txBox="1"/>
          <p:nvPr/>
        </p:nvSpPr>
        <p:spPr>
          <a:xfrm>
            <a:off x="471080" y="5635619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9" name="مربع نص 788"/>
          <p:cNvSpPr txBox="1"/>
          <p:nvPr/>
        </p:nvSpPr>
        <p:spPr>
          <a:xfrm>
            <a:off x="471080" y="6029002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0" name="مربع نص 789"/>
          <p:cNvSpPr txBox="1"/>
          <p:nvPr/>
        </p:nvSpPr>
        <p:spPr>
          <a:xfrm>
            <a:off x="471080" y="6422385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8045519" y="7034313"/>
            <a:ext cx="3925091" cy="1589939"/>
            <a:chOff x="8113704" y="11516833"/>
            <a:chExt cx="3925091" cy="1589939"/>
          </a:xfrm>
        </p:grpSpPr>
        <p:grpSp>
          <p:nvGrpSpPr>
            <p:cNvPr id="607" name="مجموعة 606"/>
            <p:cNvGrpSpPr/>
            <p:nvPr/>
          </p:nvGrpSpPr>
          <p:grpSpPr>
            <a:xfrm>
              <a:off x="9622405" y="11516833"/>
              <a:ext cx="2416390" cy="721471"/>
              <a:chOff x="5292224" y="5854395"/>
              <a:chExt cx="2196719" cy="655882"/>
            </a:xfrm>
          </p:grpSpPr>
          <p:grpSp>
            <p:nvGrpSpPr>
              <p:cNvPr id="608" name="مجموعة 607"/>
              <p:cNvGrpSpPr/>
              <p:nvPr/>
            </p:nvGrpSpPr>
            <p:grpSpPr>
              <a:xfrm>
                <a:off x="7027813" y="5854395"/>
                <a:ext cx="461130" cy="372480"/>
                <a:chOff x="8802827" y="5541266"/>
                <a:chExt cx="461130" cy="372480"/>
              </a:xfrm>
            </p:grpSpPr>
            <p:sp>
              <p:nvSpPr>
                <p:cNvPr id="610" name="شكل بيضاوي 609"/>
                <p:cNvSpPr/>
                <p:nvPr/>
              </p:nvSpPr>
              <p:spPr>
                <a:xfrm>
                  <a:off x="8915497" y="5631617"/>
                  <a:ext cx="217888" cy="2178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611" name="مربع نص 610"/>
                <p:cNvSpPr txBox="1"/>
                <p:nvPr/>
              </p:nvSpPr>
              <p:spPr>
                <a:xfrm>
                  <a:off x="8802827" y="5541266"/>
                  <a:ext cx="461130" cy="37248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ar-SA" sz="1500" dirty="0" smtClean="0">
                      <a:solidFill>
                        <a:schemeClr val="bg1"/>
                      </a:solidFill>
                      <a:latin typeface="ae_Hor" panose="02060603050605020204" pitchFamily="18" charset="-78"/>
                      <a:cs typeface="المحارب أنبوبي" pitchFamily="2" charset="-78"/>
                    </a:rPr>
                    <a:t>10</a:t>
                  </a:r>
                  <a:endParaRPr lang="ar-EG" sz="1500" dirty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endParaRPr>
                </a:p>
              </p:txBody>
            </p:sp>
          </p:grpSp>
          <p:sp>
            <p:nvSpPr>
              <p:cNvPr id="609" name="مربع نص 608"/>
              <p:cNvSpPr txBox="1"/>
              <p:nvPr/>
            </p:nvSpPr>
            <p:spPr>
              <a:xfrm>
                <a:off x="5292224" y="5922704"/>
                <a:ext cx="2143081" cy="5875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يُصنَّف المُثلث المقابل حسب زواياه إلى </a:t>
                </a:r>
                <a:r>
                  <a:rPr lang="ar-SA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..........</a:t>
                </a:r>
                <a:endParaRPr lang="ar-EG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مثلث متساوي الساقين 17"/>
            <p:cNvSpPr/>
            <p:nvPr/>
          </p:nvSpPr>
          <p:spPr>
            <a:xfrm>
              <a:off x="9882157" y="12279713"/>
              <a:ext cx="1837884" cy="654880"/>
            </a:xfrm>
            <a:custGeom>
              <a:avLst/>
              <a:gdLst>
                <a:gd name="connsiteX0" fmla="*/ 0 w 1380227"/>
                <a:gd name="connsiteY0" fmla="*/ 638481 h 638481"/>
                <a:gd name="connsiteX1" fmla="*/ 1380227 w 1380227"/>
                <a:gd name="connsiteY1" fmla="*/ 0 h 638481"/>
                <a:gd name="connsiteX2" fmla="*/ 1380227 w 1380227"/>
                <a:gd name="connsiteY2" fmla="*/ 638481 h 638481"/>
                <a:gd name="connsiteX3" fmla="*/ 0 w 1380227"/>
                <a:gd name="connsiteY3" fmla="*/ 638481 h 638481"/>
                <a:gd name="connsiteX0" fmla="*/ 0 w 2021672"/>
                <a:gd name="connsiteY0" fmla="*/ 720367 h 720367"/>
                <a:gd name="connsiteX1" fmla="*/ 2021672 w 2021672"/>
                <a:gd name="connsiteY1" fmla="*/ 0 h 720367"/>
                <a:gd name="connsiteX2" fmla="*/ 1380227 w 2021672"/>
                <a:gd name="connsiteY2" fmla="*/ 720367 h 720367"/>
                <a:gd name="connsiteX3" fmla="*/ 0 w 2021672"/>
                <a:gd name="connsiteY3" fmla="*/ 720367 h 72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672" h="720367">
                  <a:moveTo>
                    <a:pt x="0" y="720367"/>
                  </a:moveTo>
                  <a:lnTo>
                    <a:pt x="2021672" y="0"/>
                  </a:lnTo>
                  <a:lnTo>
                    <a:pt x="1380227" y="720367"/>
                  </a:lnTo>
                  <a:lnTo>
                    <a:pt x="0" y="72036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مربع نص 790"/>
            <p:cNvSpPr txBox="1"/>
            <p:nvPr/>
          </p:nvSpPr>
          <p:spPr>
            <a:xfrm>
              <a:off x="8113704" y="12768218"/>
              <a:ext cx="130590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1219170"/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متطابق الضلعين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792" name="جدول 7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62762"/>
              </p:ext>
            </p:extLst>
          </p:nvPr>
        </p:nvGraphicFramePr>
        <p:xfrm>
          <a:off x="4224345" y="7075727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4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متوازي الأضلاع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المُعيّن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شبه المنحرف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المُستطيل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14" name="مجموعة 613"/>
          <p:cNvGrpSpPr/>
          <p:nvPr/>
        </p:nvGrpSpPr>
        <p:grpSpPr>
          <a:xfrm>
            <a:off x="5767542" y="7034318"/>
            <a:ext cx="2375179" cy="1185862"/>
            <a:chOff x="5329688" y="5854395"/>
            <a:chExt cx="2159255" cy="1078054"/>
          </a:xfrm>
        </p:grpSpPr>
        <p:grpSp>
          <p:nvGrpSpPr>
            <p:cNvPr id="615" name="مجموعة 614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674" name="شكل بيضاوي 673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75" name="مربع نص 674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16" name="مربع نص 615"/>
            <p:cNvSpPr txBox="1"/>
            <p:nvPr/>
          </p:nvSpPr>
          <p:spPr>
            <a:xfrm>
              <a:off x="5329688" y="6093060"/>
              <a:ext cx="2067547" cy="8393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الشكل الرباعي الذي فيه ضلعين فقط متوازيين 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هو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6" name="مجموعة 695"/>
          <p:cNvGrpSpPr/>
          <p:nvPr/>
        </p:nvGrpSpPr>
        <p:grpSpPr>
          <a:xfrm>
            <a:off x="4180053" y="8841210"/>
            <a:ext cx="3959804" cy="1600801"/>
            <a:chOff x="3889119" y="5854395"/>
            <a:chExt cx="3599824" cy="1455270"/>
          </a:xfrm>
        </p:grpSpPr>
        <p:grpSp>
          <p:nvGrpSpPr>
            <p:cNvPr id="697" name="مجموعة 696"/>
            <p:cNvGrpSpPr/>
            <p:nvPr/>
          </p:nvGrpSpPr>
          <p:grpSpPr>
            <a:xfrm>
              <a:off x="7027813" y="5854395"/>
              <a:ext cx="461130" cy="372479"/>
              <a:chOff x="8802827" y="5541266"/>
              <a:chExt cx="461130" cy="372479"/>
            </a:xfrm>
          </p:grpSpPr>
          <p:sp>
            <p:nvSpPr>
              <p:cNvPr id="702" name="شكل بيضاوي 70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03" name="مربع نص 702"/>
              <p:cNvSpPr txBox="1"/>
              <p:nvPr/>
            </p:nvSpPr>
            <p:spPr>
              <a:xfrm>
                <a:off x="8802827" y="5541266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98" name="مربع نص 697"/>
            <p:cNvSpPr txBox="1"/>
            <p:nvPr/>
          </p:nvSpPr>
          <p:spPr>
            <a:xfrm>
              <a:off x="5075822" y="5915645"/>
              <a:ext cx="1961758" cy="3357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احسبي محيط الدائرة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1" name="مربع نص 700"/>
            <p:cNvSpPr txBox="1"/>
            <p:nvPr/>
          </p:nvSpPr>
          <p:spPr>
            <a:xfrm>
              <a:off x="6076169" y="6431535"/>
              <a:ext cx="633682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4" name="مربع نص 813"/>
            <p:cNvSpPr txBox="1"/>
            <p:nvPr/>
          </p:nvSpPr>
          <p:spPr>
            <a:xfrm>
              <a:off x="3889119" y="7057848"/>
              <a:ext cx="2148342" cy="2518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مُستعملًا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ط = </a:t>
              </a:r>
              <a:endParaRPr lang="ar-EG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شبه منحرف 19"/>
          <p:cNvSpPr/>
          <p:nvPr/>
        </p:nvSpPr>
        <p:spPr>
          <a:xfrm>
            <a:off x="1985878" y="7551381"/>
            <a:ext cx="1855447" cy="995503"/>
          </a:xfrm>
          <a:custGeom>
            <a:avLst/>
            <a:gdLst>
              <a:gd name="connsiteX0" fmla="*/ 0 w 914400"/>
              <a:gd name="connsiteY0" fmla="*/ 905003 h 905003"/>
              <a:gd name="connsiteX1" fmla="*/ 226251 w 914400"/>
              <a:gd name="connsiteY1" fmla="*/ 0 h 905003"/>
              <a:gd name="connsiteX2" fmla="*/ 688149 w 914400"/>
              <a:gd name="connsiteY2" fmla="*/ 0 h 905003"/>
              <a:gd name="connsiteX3" fmla="*/ 914400 w 914400"/>
              <a:gd name="connsiteY3" fmla="*/ 905003 h 905003"/>
              <a:gd name="connsiteX4" fmla="*/ 0 w 914400"/>
              <a:gd name="connsiteY4" fmla="*/ 905003 h 905003"/>
              <a:gd name="connsiteX0" fmla="*/ 0 w 1686770"/>
              <a:gd name="connsiteY0" fmla="*/ 905003 h 905003"/>
              <a:gd name="connsiteX1" fmla="*/ 226251 w 1686770"/>
              <a:gd name="connsiteY1" fmla="*/ 0 h 905003"/>
              <a:gd name="connsiteX2" fmla="*/ 1686770 w 1686770"/>
              <a:gd name="connsiteY2" fmla="*/ 192506 h 905003"/>
              <a:gd name="connsiteX3" fmla="*/ 914400 w 1686770"/>
              <a:gd name="connsiteY3" fmla="*/ 905003 h 905003"/>
              <a:gd name="connsiteX4" fmla="*/ 0 w 1686770"/>
              <a:gd name="connsiteY4" fmla="*/ 905003 h 90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770" h="905003">
                <a:moveTo>
                  <a:pt x="0" y="905003"/>
                </a:moveTo>
                <a:lnTo>
                  <a:pt x="226251" y="0"/>
                </a:lnTo>
                <a:lnTo>
                  <a:pt x="1686770" y="192506"/>
                </a:lnTo>
                <a:lnTo>
                  <a:pt x="914400" y="905003"/>
                </a:lnTo>
                <a:lnTo>
                  <a:pt x="0" y="90500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مجموعة 20"/>
          <p:cNvGrpSpPr/>
          <p:nvPr/>
        </p:nvGrpSpPr>
        <p:grpSpPr>
          <a:xfrm>
            <a:off x="3157686" y="7679817"/>
            <a:ext cx="670033" cy="350429"/>
            <a:chOff x="3225871" y="12162337"/>
            <a:chExt cx="670033" cy="350429"/>
          </a:xfrm>
        </p:grpSpPr>
        <p:sp>
          <p:nvSpPr>
            <p:cNvPr id="793" name="مربع نص 792"/>
            <p:cNvSpPr txBox="1"/>
            <p:nvPr/>
          </p:nvSpPr>
          <p:spPr>
            <a:xfrm>
              <a:off x="3289898" y="12204989"/>
              <a:ext cx="60600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4" name="مربع نص 793"/>
            <p:cNvSpPr txBox="1"/>
            <p:nvPr/>
          </p:nvSpPr>
          <p:spPr>
            <a:xfrm>
              <a:off x="3225871" y="12162337"/>
              <a:ext cx="530812" cy="184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5" name="مجموعة 794"/>
          <p:cNvGrpSpPr/>
          <p:nvPr/>
        </p:nvGrpSpPr>
        <p:grpSpPr>
          <a:xfrm>
            <a:off x="1893278" y="8203024"/>
            <a:ext cx="669588" cy="364898"/>
            <a:chOff x="3225871" y="12162337"/>
            <a:chExt cx="669588" cy="364898"/>
          </a:xfrm>
        </p:grpSpPr>
        <p:sp>
          <p:nvSpPr>
            <p:cNvPr id="796" name="مربع نص 795"/>
            <p:cNvSpPr txBox="1"/>
            <p:nvPr/>
          </p:nvSpPr>
          <p:spPr>
            <a:xfrm>
              <a:off x="3289453" y="12219458"/>
              <a:ext cx="60600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70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7" name="مربع نص 796"/>
            <p:cNvSpPr txBox="1"/>
            <p:nvPr/>
          </p:nvSpPr>
          <p:spPr>
            <a:xfrm>
              <a:off x="3225871" y="12162337"/>
              <a:ext cx="530812" cy="184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8" name="مجموعة 797"/>
          <p:cNvGrpSpPr/>
          <p:nvPr/>
        </p:nvGrpSpPr>
        <p:grpSpPr>
          <a:xfrm>
            <a:off x="2050005" y="7555832"/>
            <a:ext cx="662174" cy="362687"/>
            <a:chOff x="3225871" y="12162337"/>
            <a:chExt cx="662174" cy="362687"/>
          </a:xfrm>
        </p:grpSpPr>
        <p:sp>
          <p:nvSpPr>
            <p:cNvPr id="799" name="مربع نص 798"/>
            <p:cNvSpPr txBox="1"/>
            <p:nvPr/>
          </p:nvSpPr>
          <p:spPr>
            <a:xfrm>
              <a:off x="3282039" y="12217247"/>
              <a:ext cx="60600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95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0" name="مربع نص 799"/>
            <p:cNvSpPr txBox="1"/>
            <p:nvPr/>
          </p:nvSpPr>
          <p:spPr>
            <a:xfrm>
              <a:off x="3225871" y="12162337"/>
              <a:ext cx="530812" cy="184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1" name="مجموعة 800"/>
          <p:cNvGrpSpPr/>
          <p:nvPr/>
        </p:nvGrpSpPr>
        <p:grpSpPr>
          <a:xfrm>
            <a:off x="2603145" y="8227471"/>
            <a:ext cx="656641" cy="307777"/>
            <a:chOff x="3225871" y="12159507"/>
            <a:chExt cx="656641" cy="307777"/>
          </a:xfrm>
        </p:grpSpPr>
        <p:sp>
          <p:nvSpPr>
            <p:cNvPr id="802" name="مربع نص 801"/>
            <p:cNvSpPr txBox="1"/>
            <p:nvPr/>
          </p:nvSpPr>
          <p:spPr>
            <a:xfrm>
              <a:off x="3276506" y="12159507"/>
              <a:ext cx="60600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3" name="مربع نص 802"/>
            <p:cNvSpPr txBox="1"/>
            <p:nvPr/>
          </p:nvSpPr>
          <p:spPr>
            <a:xfrm>
              <a:off x="3225871" y="12162337"/>
              <a:ext cx="530812" cy="184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ar-EG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4" name="مجموعة 803"/>
          <p:cNvGrpSpPr/>
          <p:nvPr/>
        </p:nvGrpSpPr>
        <p:grpSpPr>
          <a:xfrm>
            <a:off x="9625948" y="9429702"/>
            <a:ext cx="1872983" cy="984905"/>
            <a:chOff x="0" y="0"/>
            <a:chExt cx="1279926" cy="895864"/>
          </a:xfrm>
        </p:grpSpPr>
        <p:sp>
          <p:nvSpPr>
            <p:cNvPr id="805" name="مثلث متساوي الساقين 804"/>
            <p:cNvSpPr/>
            <p:nvPr/>
          </p:nvSpPr>
          <p:spPr>
            <a:xfrm>
              <a:off x="0" y="0"/>
              <a:ext cx="1279926" cy="621963"/>
            </a:xfrm>
            <a:prstGeom prst="triangle">
              <a:avLst>
                <a:gd name="adj" fmla="val 6539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06" name="رابط مستقيم 805"/>
            <p:cNvCxnSpPr/>
            <p:nvPr/>
          </p:nvCxnSpPr>
          <p:spPr>
            <a:xfrm flipH="1">
              <a:off x="822674" y="0"/>
              <a:ext cx="4445" cy="5867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7" name="مستطيل 806"/>
            <p:cNvSpPr/>
            <p:nvPr/>
          </p:nvSpPr>
          <p:spPr>
            <a:xfrm flipH="1">
              <a:off x="749061" y="533617"/>
              <a:ext cx="79375" cy="87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مربع نص 390"/>
            <p:cNvSpPr txBox="1"/>
            <p:nvPr/>
          </p:nvSpPr>
          <p:spPr>
            <a:xfrm>
              <a:off x="210988" y="168311"/>
              <a:ext cx="674458" cy="3387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1100" b="1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ar-SA" sz="1100" b="1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1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9" name="مربع نص 390"/>
            <p:cNvSpPr txBox="1"/>
            <p:nvPr/>
          </p:nvSpPr>
          <p:spPr>
            <a:xfrm>
              <a:off x="271570" y="557123"/>
              <a:ext cx="674458" cy="3387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ar-SA" sz="1100" b="1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ar-SA" sz="1100" kern="1200" dirty="0" smtClean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en-US" sz="800" dirty="0">
                <a:effectLst/>
                <a:latin typeface="Tahoma" panose="020B060403050404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10" name="مربع نص 390"/>
          <p:cNvSpPr txBox="1"/>
          <p:nvPr/>
        </p:nvSpPr>
        <p:spPr>
          <a:xfrm>
            <a:off x="8195751" y="8962380"/>
            <a:ext cx="18653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10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مربع نص 390"/>
          <p:cNvSpPr txBox="1"/>
          <p:nvPr/>
        </p:nvSpPr>
        <p:spPr>
          <a:xfrm>
            <a:off x="8195751" y="9352955"/>
            <a:ext cx="18653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10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مربع نص 390"/>
          <p:cNvSpPr txBox="1"/>
          <p:nvPr/>
        </p:nvSpPr>
        <p:spPr>
          <a:xfrm>
            <a:off x="8195751" y="9743530"/>
            <a:ext cx="18653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10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مربع نص 390"/>
          <p:cNvSpPr txBox="1"/>
          <p:nvPr/>
        </p:nvSpPr>
        <p:spPr>
          <a:xfrm>
            <a:off x="8195751" y="10134105"/>
            <a:ext cx="186538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10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6220075" y="9309357"/>
            <a:ext cx="977882" cy="977882"/>
            <a:chOff x="6243649" y="13773280"/>
            <a:chExt cx="1075670" cy="1075670"/>
          </a:xfrm>
        </p:grpSpPr>
        <p:sp>
          <p:nvSpPr>
            <p:cNvPr id="22" name="شكل بيضاوي 21"/>
            <p:cNvSpPr/>
            <p:nvPr/>
          </p:nvSpPr>
          <p:spPr>
            <a:xfrm>
              <a:off x="6243649" y="13773280"/>
              <a:ext cx="1075670" cy="107567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رابط مستقيم 27"/>
            <p:cNvCxnSpPr>
              <a:stCxn id="22" idx="6"/>
            </p:cNvCxnSpPr>
            <p:nvPr/>
          </p:nvCxnSpPr>
          <p:spPr>
            <a:xfrm flipH="1">
              <a:off x="6769177" y="14311115"/>
              <a:ext cx="5501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مجموعة 621"/>
          <p:cNvGrpSpPr/>
          <p:nvPr/>
        </p:nvGrpSpPr>
        <p:grpSpPr>
          <a:xfrm>
            <a:off x="5451070" y="10119077"/>
            <a:ext cx="418855" cy="400142"/>
            <a:chOff x="-3768052" y="14570539"/>
            <a:chExt cx="613248" cy="400142"/>
          </a:xfrm>
        </p:grpSpPr>
        <p:cxnSp>
          <p:nvCxnSpPr>
            <p:cNvPr id="623" name="رابط مستقيم 622"/>
            <p:cNvCxnSpPr/>
            <p:nvPr/>
          </p:nvCxnSpPr>
          <p:spPr>
            <a:xfrm flipH="1">
              <a:off x="-3505884" y="14768653"/>
              <a:ext cx="2269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" name="مربع نص 623"/>
            <p:cNvSpPr txBox="1"/>
            <p:nvPr/>
          </p:nvSpPr>
          <p:spPr>
            <a:xfrm>
              <a:off x="-3768052" y="14570539"/>
              <a:ext cx="61324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625" name="مربع نص 624"/>
            <p:cNvSpPr txBox="1"/>
            <p:nvPr/>
          </p:nvSpPr>
          <p:spPr>
            <a:xfrm>
              <a:off x="-3698746" y="14709071"/>
              <a:ext cx="48526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ar-EG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15" name="جدول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40372"/>
              </p:ext>
            </p:extLst>
          </p:nvPr>
        </p:nvGraphicFramePr>
        <p:xfrm>
          <a:off x="361835" y="8882616"/>
          <a:ext cx="3657601" cy="15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4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  <a:gridCol w="2071294">
                  <a:extLst>
                    <a:ext uri="{9D8B030D-6E8A-4147-A177-3AD203B41FA5}">
                      <a16:colId xmlns:a16="http://schemas.microsoft.com/office/drawing/2014/main" val="4072221042"/>
                    </a:ext>
                  </a:extLst>
                </a:gridCol>
              </a:tblGrid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رأس الزاوية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التشابُه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60987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محيط الدائرة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5721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القطاع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215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9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704" name="مجموعة 703"/>
          <p:cNvGrpSpPr/>
          <p:nvPr/>
        </p:nvGrpSpPr>
        <p:grpSpPr>
          <a:xfrm>
            <a:off x="1891048" y="8871025"/>
            <a:ext cx="2363994" cy="992128"/>
            <a:chOff x="5339858" y="5854395"/>
            <a:chExt cx="2149085" cy="901935"/>
          </a:xfrm>
        </p:grpSpPr>
        <p:grpSp>
          <p:nvGrpSpPr>
            <p:cNvPr id="705" name="مجموعة 704"/>
            <p:cNvGrpSpPr/>
            <p:nvPr/>
          </p:nvGrpSpPr>
          <p:grpSpPr>
            <a:xfrm>
              <a:off x="7027813" y="5854395"/>
              <a:ext cx="461130" cy="372480"/>
              <a:chOff x="8802827" y="5541266"/>
              <a:chExt cx="461130" cy="372480"/>
            </a:xfrm>
          </p:grpSpPr>
          <p:sp>
            <p:nvSpPr>
              <p:cNvPr id="707" name="شكل بيضاوي 706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08" name="مربع نص 707"/>
              <p:cNvSpPr txBox="1"/>
              <p:nvPr/>
            </p:nvSpPr>
            <p:spPr>
              <a:xfrm>
                <a:off x="8802827" y="5541266"/>
                <a:ext cx="461130" cy="3724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706" name="مربع نص 705"/>
            <p:cNvSpPr txBox="1"/>
            <p:nvPr/>
          </p:nvSpPr>
          <p:spPr>
            <a:xfrm>
              <a:off x="5339858" y="6168756"/>
              <a:ext cx="2005295" cy="587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جزء من الدائرة مُحاط بنصفيّ قطر هو 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4" name="مستطيل 283"/>
          <p:cNvSpPr/>
          <p:nvPr/>
        </p:nvSpPr>
        <p:spPr>
          <a:xfrm>
            <a:off x="-582243" y="10842722"/>
            <a:ext cx="13740222" cy="4145357"/>
          </a:xfrm>
          <a:prstGeom prst="rect">
            <a:avLst/>
          </a:prstGeom>
          <a:solidFill>
            <a:srgbClr val="CDB0A7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مربع نص 2"/>
          <p:cNvSpPr txBox="1">
            <a:spLocks noChangeArrowheads="1"/>
          </p:cNvSpPr>
          <p:nvPr/>
        </p:nvSpPr>
        <p:spPr bwMode="auto">
          <a:xfrm flipH="1">
            <a:off x="8827051" y="11004468"/>
            <a:ext cx="2278395" cy="4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مُسْودَّة  </a:t>
            </a:r>
            <a:r>
              <a:rPr lang="ar-EG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..</a:t>
            </a:r>
            <a:endParaRPr lang="en-US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pic>
        <p:nvPicPr>
          <p:cNvPr id="286" name="صورة 28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2" b="94922" l="10000" r="90000">
                        <a14:foregroundMark x1="76739" y1="25195" x2="76739" y2="25195"/>
                        <a14:foregroundMark x1="64674" y1="38086" x2="64674" y2="38086"/>
                        <a14:foregroundMark x1="38152" y1="14844" x2="3815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20" y="11021619"/>
            <a:ext cx="889669" cy="495120"/>
          </a:xfrm>
          <a:prstGeom prst="rect">
            <a:avLst/>
          </a:prstGeom>
        </p:spPr>
      </p:pic>
      <p:grpSp>
        <p:nvGrpSpPr>
          <p:cNvPr id="288" name="مجموعة 287"/>
          <p:cNvGrpSpPr/>
          <p:nvPr/>
        </p:nvGrpSpPr>
        <p:grpSpPr>
          <a:xfrm>
            <a:off x="563811" y="11772507"/>
            <a:ext cx="11103355" cy="2858085"/>
            <a:chOff x="8322356" y="12271333"/>
            <a:chExt cx="3330710" cy="3143893"/>
          </a:xfrm>
        </p:grpSpPr>
        <p:cxnSp>
          <p:nvCxnSpPr>
            <p:cNvPr id="289" name="رابط مستقيم 288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رابط مستقيم 294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رابط مستقيم 308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رابط مستقيم 309"/>
            <p:cNvCxnSpPr/>
            <p:nvPr/>
          </p:nvCxnSpPr>
          <p:spPr>
            <a:xfrm flipH="1">
              <a:off x="8322356" y="145169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رابط مستقيم 310"/>
            <p:cNvCxnSpPr/>
            <p:nvPr/>
          </p:nvCxnSpPr>
          <p:spPr>
            <a:xfrm flipH="1">
              <a:off x="8322356" y="1496610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رابط مستقيم 311"/>
            <p:cNvCxnSpPr/>
            <p:nvPr/>
          </p:nvCxnSpPr>
          <p:spPr>
            <a:xfrm flipH="1">
              <a:off x="8322356" y="15415226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رابط مستقيم 320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رابط مستقيم 327"/>
            <p:cNvCxnSpPr/>
            <p:nvPr/>
          </p:nvCxnSpPr>
          <p:spPr>
            <a:xfrm flipH="1">
              <a:off x="8322356" y="122713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39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مستطيل 462"/>
          <p:cNvSpPr/>
          <p:nvPr/>
        </p:nvSpPr>
        <p:spPr>
          <a:xfrm>
            <a:off x="-587212" y="12046682"/>
            <a:ext cx="13740222" cy="3222989"/>
          </a:xfrm>
          <a:prstGeom prst="rect">
            <a:avLst/>
          </a:prstGeom>
          <a:solidFill>
            <a:srgbClr val="CDB0A7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7" name="مجموعة 876"/>
          <p:cNvGrpSpPr/>
          <p:nvPr/>
        </p:nvGrpSpPr>
        <p:grpSpPr>
          <a:xfrm>
            <a:off x="-589847" y="15164871"/>
            <a:ext cx="1727900" cy="2568903"/>
            <a:chOff x="10579614" y="15259170"/>
            <a:chExt cx="1570818" cy="2335367"/>
          </a:xfrm>
        </p:grpSpPr>
        <p:sp>
          <p:nvSpPr>
            <p:cNvPr id="878" name="مستطيل مستدير الزوايا 877"/>
            <p:cNvSpPr/>
            <p:nvPr/>
          </p:nvSpPr>
          <p:spPr>
            <a:xfrm rot="19365267">
              <a:off x="10579614" y="15667063"/>
              <a:ext cx="1570818" cy="1927474"/>
            </a:xfrm>
            <a:prstGeom prst="roundRect">
              <a:avLst>
                <a:gd name="adj" fmla="val 31940"/>
              </a:avLst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879" name="صورة 87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5496">
              <a:off x="11346150" y="15374359"/>
              <a:ext cx="584982" cy="584982"/>
            </a:xfrm>
            <a:prstGeom prst="rect">
              <a:avLst/>
            </a:prstGeom>
          </p:spPr>
        </p:pic>
        <p:sp>
          <p:nvSpPr>
            <p:cNvPr id="880" name="مربع نص 879"/>
            <p:cNvSpPr txBox="1"/>
            <p:nvPr/>
          </p:nvSpPr>
          <p:spPr>
            <a:xfrm>
              <a:off x="11241002" y="15259170"/>
              <a:ext cx="798368" cy="622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2</a:t>
              </a:r>
              <a:r>
                <a:rPr lang="ar-SA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-</a:t>
              </a: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endParaRPr lang="ar-EG" sz="28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894" name="مربع نص 893"/>
          <p:cNvSpPr txBox="1"/>
          <p:nvPr/>
        </p:nvSpPr>
        <p:spPr>
          <a:xfrm>
            <a:off x="3925896" y="15429991"/>
            <a:ext cx="7967455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                       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0" name="صورة 9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" b="100000" l="9483" r="89943">
                        <a14:foregroundMark x1="84483" y1="45115" x2="84483" y2="45115"/>
                        <a14:foregroundMark x1="29310" y1="30747" x2="29310" y2="30747"/>
                        <a14:foregroundMark x1="42816" y1="28736" x2="42816" y2="28736"/>
                        <a14:foregroundMark x1="43391" y1="33621" x2="43391" y2="33621"/>
                        <a14:foregroundMark x1="68678" y1="15230" x2="54310" y2="90517"/>
                        <a14:foregroundMark x1="43391" y1="13218" x2="24713" y2="90517"/>
                        <a14:foregroundMark x1="23276" y1="66092" x2="74138" y2="65517"/>
                        <a14:foregroundMark x1="79023" y1="35632" x2="49138" y2="75575"/>
                        <a14:foregroundMark x1="78161" y1="26724" x2="78161" y2="26724"/>
                        <a14:foregroundMark x1="78161" y1="26724" x2="78161" y2="26724"/>
                        <a14:foregroundMark x1="58621" y1="23276" x2="58621" y2="23276"/>
                        <a14:foregroundMark x1="58621" y1="23276" x2="58621" y2="23276"/>
                        <a14:foregroundMark x1="58621" y1="23276" x2="58621" y2="23276"/>
                        <a14:foregroundMark x1="51724" y1="51437" x2="51724" y2="51437"/>
                        <a14:foregroundMark x1="51724" y1="51437" x2="51724" y2="51437"/>
                        <a14:foregroundMark x1="51724" y1="56034" x2="51724" y2="56034"/>
                        <a14:foregroundMark x1="40805" y1="56897" x2="40805" y2="56897"/>
                        <a14:foregroundMark x1="28448" y1="56609" x2="28448" y2="56609"/>
                        <a14:foregroundMark x1="23276" y1="38506" x2="23276" y2="38506"/>
                        <a14:foregroundMark x1="23276" y1="24713" x2="23276" y2="24713"/>
                        <a14:foregroundMark x1="23276" y1="17816" x2="46839" y2="89368"/>
                        <a14:foregroundMark x1="80172" y1="14655" x2="79023" y2="90517"/>
                        <a14:foregroundMark x1="58333" y1="15805" x2="57184" y2="89368"/>
                        <a14:foregroundMark x1="49713" y1="23276" x2="49138" y2="62644"/>
                        <a14:foregroundMark x1="20402" y1="19540" x2="19828" y2="87356"/>
                        <a14:foregroundMark x1="23851" y1="87931" x2="81034" y2="8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45">
            <a:off x="3689920" y="15544432"/>
            <a:ext cx="336525" cy="336525"/>
          </a:xfrm>
          <a:prstGeom prst="rect">
            <a:avLst/>
          </a:prstGeom>
        </p:spPr>
      </p:pic>
      <p:sp>
        <p:nvSpPr>
          <p:cNvPr id="401" name="مربع نص 400"/>
          <p:cNvSpPr txBox="1"/>
          <p:nvPr/>
        </p:nvSpPr>
        <p:spPr>
          <a:xfrm>
            <a:off x="911090" y="15417746"/>
            <a:ext cx="2810914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أنتِ رائعة .. استمري  </a:t>
            </a:r>
            <a:endParaRPr lang="ar-EG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aphicFrame>
        <p:nvGraphicFramePr>
          <p:cNvPr id="820" name="جدول 8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33176"/>
              </p:ext>
            </p:extLst>
          </p:nvPr>
        </p:nvGraphicFramePr>
        <p:xfrm>
          <a:off x="4629752" y="1878800"/>
          <a:ext cx="6946618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49338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5431022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288319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العبارة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صواب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خطأ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4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55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0969"/>
                  </a:ext>
                </a:extLst>
              </a:tr>
            </a:tbl>
          </a:graphicData>
        </a:graphic>
      </p:graphicFrame>
      <p:sp>
        <p:nvSpPr>
          <p:cNvPr id="827" name="مربع نص 826"/>
          <p:cNvSpPr txBox="1"/>
          <p:nvPr/>
        </p:nvSpPr>
        <p:spPr>
          <a:xfrm>
            <a:off x="5572647" y="2295688"/>
            <a:ext cx="571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احتمال نجاح طالب هو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فإن احتمال عدم نجاحه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8" name="مربع نص 827"/>
          <p:cNvSpPr txBox="1"/>
          <p:nvPr/>
        </p:nvSpPr>
        <p:spPr>
          <a:xfrm>
            <a:off x="4846831" y="3673203"/>
            <a:ext cx="64388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الشكل ثلاثي الأبعاد الذي له وجه واحد ، ورأسٍ واحدة يُسمى هرم ثُلاثي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1" name="مربع نص 830"/>
          <p:cNvSpPr txBox="1"/>
          <p:nvPr/>
        </p:nvSpPr>
        <p:spPr>
          <a:xfrm>
            <a:off x="6184841" y="3203772"/>
            <a:ext cx="51008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النواتج الممكنة من إلقاء قطعة نقدية ثلاث مرات يُساوي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2" name="مربع نص 831"/>
          <p:cNvSpPr txBox="1"/>
          <p:nvPr/>
        </p:nvSpPr>
        <p:spPr>
          <a:xfrm>
            <a:off x="6244029" y="4111856"/>
            <a:ext cx="5041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 قياسات الزوايا الداخلية للمُضلع الخُماسي يُساوي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7" name="مربع نص 836"/>
          <p:cNvSpPr txBox="1"/>
          <p:nvPr/>
        </p:nvSpPr>
        <p:spPr>
          <a:xfrm>
            <a:off x="5118217" y="2734341"/>
            <a:ext cx="61674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فضاء العينة : هو مجموعة كل النتائج الممكنة في تجربة احتمالية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39" name="مجموعة 838"/>
          <p:cNvGrpSpPr/>
          <p:nvPr/>
        </p:nvGrpSpPr>
        <p:grpSpPr>
          <a:xfrm>
            <a:off x="11195278" y="2277182"/>
            <a:ext cx="399550" cy="444082"/>
            <a:chOff x="10573027" y="3429864"/>
            <a:chExt cx="531801" cy="591069"/>
          </a:xfrm>
        </p:grpSpPr>
        <p:grpSp>
          <p:nvGrpSpPr>
            <p:cNvPr id="840" name="مجموعة 83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2" name="صورة 8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3" name="شكل بيضاوي 84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1" name="مربع نص 840"/>
            <p:cNvSpPr txBox="1"/>
            <p:nvPr/>
          </p:nvSpPr>
          <p:spPr>
            <a:xfrm>
              <a:off x="10677304" y="3429864"/>
              <a:ext cx="339310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844" name="مجموعة 843"/>
          <p:cNvGrpSpPr/>
          <p:nvPr/>
        </p:nvGrpSpPr>
        <p:grpSpPr>
          <a:xfrm>
            <a:off x="11195278" y="2724533"/>
            <a:ext cx="399550" cy="462089"/>
            <a:chOff x="10573027" y="3405895"/>
            <a:chExt cx="531801" cy="615038"/>
          </a:xfrm>
        </p:grpSpPr>
        <p:grpSp>
          <p:nvGrpSpPr>
            <p:cNvPr id="845" name="مجموعة 84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7" name="صورة 8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8" name="شكل بيضاوي 84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6" name="مربع نص 845"/>
            <p:cNvSpPr txBox="1"/>
            <p:nvPr/>
          </p:nvSpPr>
          <p:spPr>
            <a:xfrm>
              <a:off x="10677304" y="3405895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49" name="مجموعة 848"/>
          <p:cNvGrpSpPr/>
          <p:nvPr/>
        </p:nvGrpSpPr>
        <p:grpSpPr>
          <a:xfrm>
            <a:off x="11195278" y="3168788"/>
            <a:ext cx="399550" cy="461665"/>
            <a:chOff x="10573027" y="3428335"/>
            <a:chExt cx="531801" cy="614474"/>
          </a:xfrm>
        </p:grpSpPr>
        <p:grpSp>
          <p:nvGrpSpPr>
            <p:cNvPr id="850" name="مجموعة 84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2" name="صورة 8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3" name="شكل بيضاوي 85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1" name="مربع نص 850"/>
            <p:cNvSpPr txBox="1"/>
            <p:nvPr/>
          </p:nvSpPr>
          <p:spPr>
            <a:xfrm>
              <a:off x="10677304" y="3428335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54" name="مجموعة 853"/>
          <p:cNvGrpSpPr/>
          <p:nvPr/>
        </p:nvGrpSpPr>
        <p:grpSpPr>
          <a:xfrm>
            <a:off x="11195278" y="3631379"/>
            <a:ext cx="399550" cy="461665"/>
            <a:chOff x="10573027" y="3411570"/>
            <a:chExt cx="531801" cy="614475"/>
          </a:xfrm>
        </p:grpSpPr>
        <p:grpSp>
          <p:nvGrpSpPr>
            <p:cNvPr id="855" name="مجموعة 85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7" name="صورة 8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8" name="شكل بيضاوي 85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6" name="مربع نص 855"/>
            <p:cNvSpPr txBox="1"/>
            <p:nvPr/>
          </p:nvSpPr>
          <p:spPr>
            <a:xfrm>
              <a:off x="10677304" y="3411570"/>
              <a:ext cx="339310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59" name="مجموعة 858"/>
          <p:cNvGrpSpPr/>
          <p:nvPr/>
        </p:nvGrpSpPr>
        <p:grpSpPr>
          <a:xfrm>
            <a:off x="11195278" y="4536005"/>
            <a:ext cx="399550" cy="439011"/>
            <a:chOff x="10573027" y="3436610"/>
            <a:chExt cx="531801" cy="584323"/>
          </a:xfrm>
        </p:grpSpPr>
        <p:grpSp>
          <p:nvGrpSpPr>
            <p:cNvPr id="860" name="مجموعة 85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62" name="صورة 86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63" name="شكل بيضاوي 86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61" name="مربع نص 860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69" name="مربع نص 868"/>
          <p:cNvSpPr txBox="1"/>
          <p:nvPr/>
        </p:nvSpPr>
        <p:spPr>
          <a:xfrm>
            <a:off x="5989229" y="4581286"/>
            <a:ext cx="5296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الزاويتان المُتكاملتان : هما زاويتان مجموع قياسهما يُساوي 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0" name="مجموعة 869"/>
          <p:cNvGrpSpPr/>
          <p:nvPr/>
        </p:nvGrpSpPr>
        <p:grpSpPr>
          <a:xfrm>
            <a:off x="11195278" y="4077021"/>
            <a:ext cx="399550" cy="457824"/>
            <a:chOff x="10573027" y="3411570"/>
            <a:chExt cx="531801" cy="609363"/>
          </a:xfrm>
        </p:grpSpPr>
        <p:grpSp>
          <p:nvGrpSpPr>
            <p:cNvPr id="871" name="مجموعة 87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73" name="صورة 872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74" name="شكل بيضاوي 873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72" name="مربع نص 871"/>
            <p:cNvSpPr txBox="1"/>
            <p:nvPr/>
          </p:nvSpPr>
          <p:spPr>
            <a:xfrm>
              <a:off x="10677304" y="3411570"/>
              <a:ext cx="339310" cy="5735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84" name="مربع نص 883"/>
          <p:cNvSpPr txBox="1"/>
          <p:nvPr/>
        </p:nvSpPr>
        <p:spPr>
          <a:xfrm>
            <a:off x="8108436" y="1327231"/>
            <a:ext cx="3355314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صنّفي العبارات التالية ( صواب – خطأ )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sp>
        <p:nvSpPr>
          <p:cNvPr id="885" name="مربع نص 884"/>
          <p:cNvSpPr txBox="1"/>
          <p:nvPr/>
        </p:nvSpPr>
        <p:spPr>
          <a:xfrm>
            <a:off x="840393" y="1327231"/>
            <a:ext cx="3469911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.. 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إذا كان المُضلعان متشابهين </a:t>
            </a:r>
            <a:r>
              <a:rPr lang="ar-SA" dirty="0" err="1" smtClean="0">
                <a:latin typeface="Segoe Script" panose="030B0504020000000003" pitchFamily="66" charset="0"/>
                <a:cs typeface="ALAWI-3-8" pitchFamily="2" charset="-78"/>
              </a:rPr>
              <a:t>فأجيبي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 عمّا يأتي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888" name="مجموعة 887"/>
          <p:cNvGrpSpPr/>
          <p:nvPr/>
        </p:nvGrpSpPr>
        <p:grpSpPr>
          <a:xfrm>
            <a:off x="1644028" y="4494772"/>
            <a:ext cx="2583974" cy="457484"/>
            <a:chOff x="6017045" y="2987000"/>
            <a:chExt cx="2842371" cy="503232"/>
          </a:xfrm>
        </p:grpSpPr>
        <p:grpSp>
          <p:nvGrpSpPr>
            <p:cNvPr id="897" name="مجموعة 896"/>
            <p:cNvGrpSpPr/>
            <p:nvPr/>
          </p:nvGrpSpPr>
          <p:grpSpPr>
            <a:xfrm>
              <a:off x="8352974" y="2987000"/>
              <a:ext cx="506442" cy="488510"/>
              <a:chOff x="10901134" y="2928839"/>
              <a:chExt cx="506442" cy="488510"/>
            </a:xfrm>
          </p:grpSpPr>
          <p:pic>
            <p:nvPicPr>
              <p:cNvPr id="901" name="صورة 90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262" y="3087143"/>
                <a:ext cx="300187" cy="330206"/>
              </a:xfrm>
              <a:prstGeom prst="rect">
                <a:avLst/>
              </a:prstGeom>
            </p:spPr>
          </p:pic>
          <p:sp>
            <p:nvSpPr>
              <p:cNvPr id="902" name="مربع نص 901"/>
              <p:cNvSpPr txBox="1"/>
              <p:nvPr/>
            </p:nvSpPr>
            <p:spPr>
              <a:xfrm>
                <a:off x="10901134" y="2928839"/>
                <a:ext cx="506442" cy="4732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EG" dirty="0" smtClean="0">
                    <a:latin typeface="Segoe Script" panose="030B0504020000000003" pitchFamily="66" charset="0"/>
                    <a:cs typeface="ALAWI-3-8" pitchFamily="2" charset="-78"/>
                  </a:rPr>
                  <a:t>1</a:t>
                </a:r>
                <a:endParaRPr lang="ar-EG" dirty="0">
                  <a:latin typeface="Segoe Script" panose="030B0504020000000003" pitchFamily="66" charset="0"/>
                  <a:cs typeface="ALAWI-3-8" pitchFamily="2" charset="-78"/>
                </a:endParaRPr>
              </a:p>
            </p:txBody>
          </p:sp>
        </p:grpSp>
        <p:sp>
          <p:nvSpPr>
            <p:cNvPr id="900" name="مربع نص 899"/>
            <p:cNvSpPr txBox="1"/>
            <p:nvPr/>
          </p:nvSpPr>
          <p:spPr>
            <a:xfrm>
              <a:off x="6017045" y="3016256"/>
              <a:ext cx="2438724" cy="4739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1219170"/>
              <a:r>
                <a:rPr lang="ar-S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E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ar-EG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</a:t>
              </a:r>
              <a:r>
                <a:rPr lang="ar-SA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</a:t>
              </a:r>
              <a:r>
                <a:rPr lang="ar-EG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</a:t>
              </a:r>
              <a:r>
                <a:rPr lang="ar-EG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1" name="رابط مستقيم 60"/>
          <p:cNvCxnSpPr/>
          <p:nvPr/>
        </p:nvCxnSpPr>
        <p:spPr>
          <a:xfrm>
            <a:off x="4389026" y="1562960"/>
            <a:ext cx="0" cy="431413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رابط مستقيم 762"/>
          <p:cNvCxnSpPr/>
          <p:nvPr/>
        </p:nvCxnSpPr>
        <p:spPr>
          <a:xfrm flipH="1">
            <a:off x="-1999514" y="6180410"/>
            <a:ext cx="1492431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" name="جدول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46863"/>
              </p:ext>
            </p:extLst>
          </p:nvPr>
        </p:nvGraphicFramePr>
        <p:xfrm>
          <a:off x="3129607" y="6808365"/>
          <a:ext cx="8308214" cy="50303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214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</a:tblGrid>
              <a:tr h="4583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السؤال 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</a:tbl>
          </a:graphicData>
        </a:graphic>
      </p:graphicFrame>
      <p:sp>
        <p:nvSpPr>
          <p:cNvPr id="215" name="مربع نص 214"/>
          <p:cNvSpPr txBox="1"/>
          <p:nvPr/>
        </p:nvSpPr>
        <p:spPr>
          <a:xfrm>
            <a:off x="5632586" y="7565182"/>
            <a:ext cx="5623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صندوق معدني طوله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 عرضه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وارتفاعه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ما حجمه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مجموعة 215"/>
          <p:cNvGrpSpPr/>
          <p:nvPr/>
        </p:nvGrpSpPr>
        <p:grpSpPr>
          <a:xfrm>
            <a:off x="11175567" y="7510665"/>
            <a:ext cx="483456" cy="520526"/>
            <a:chOff x="10573027" y="3466011"/>
            <a:chExt cx="531801" cy="572577"/>
          </a:xfrm>
        </p:grpSpPr>
        <p:grpSp>
          <p:nvGrpSpPr>
            <p:cNvPr id="217" name="مجموعة 21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19" name="صورة 21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20" name="شكل بيضاوي 21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18" name="مربع نص 217"/>
            <p:cNvSpPr txBox="1"/>
            <p:nvPr/>
          </p:nvSpPr>
          <p:spPr>
            <a:xfrm>
              <a:off x="10677304" y="3466011"/>
              <a:ext cx="339311" cy="5725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221" name="مجموعة 220"/>
          <p:cNvGrpSpPr/>
          <p:nvPr/>
        </p:nvGrpSpPr>
        <p:grpSpPr>
          <a:xfrm>
            <a:off x="11175567" y="8376975"/>
            <a:ext cx="483456" cy="567080"/>
            <a:chOff x="10573027" y="3449245"/>
            <a:chExt cx="531801" cy="623786"/>
          </a:xfrm>
        </p:grpSpPr>
        <p:grpSp>
          <p:nvGrpSpPr>
            <p:cNvPr id="222" name="مجموعة 22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24" name="صورة 22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25" name="شكل بيضاوي 22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23" name="مربع نص 222"/>
            <p:cNvSpPr txBox="1"/>
            <p:nvPr/>
          </p:nvSpPr>
          <p:spPr>
            <a:xfrm>
              <a:off x="10677304" y="3449245"/>
              <a:ext cx="339311" cy="6237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26" name="مجموعة 225"/>
          <p:cNvGrpSpPr/>
          <p:nvPr/>
        </p:nvGrpSpPr>
        <p:grpSpPr>
          <a:xfrm>
            <a:off x="11175567" y="9289839"/>
            <a:ext cx="483456" cy="553998"/>
            <a:chOff x="10573027" y="3449245"/>
            <a:chExt cx="531801" cy="609396"/>
          </a:xfrm>
        </p:grpSpPr>
        <p:grpSp>
          <p:nvGrpSpPr>
            <p:cNvPr id="227" name="مجموعة 22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29" name="صورة 22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30" name="شكل بيضاوي 22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28" name="مربع نص 227"/>
            <p:cNvSpPr txBox="1"/>
            <p:nvPr/>
          </p:nvSpPr>
          <p:spPr>
            <a:xfrm>
              <a:off x="10677304" y="3449245"/>
              <a:ext cx="339311" cy="6093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31" name="مجموعة 230"/>
          <p:cNvGrpSpPr/>
          <p:nvPr/>
        </p:nvGrpSpPr>
        <p:grpSpPr>
          <a:xfrm>
            <a:off x="11175567" y="10189621"/>
            <a:ext cx="483456" cy="558614"/>
            <a:chOff x="10573027" y="3432480"/>
            <a:chExt cx="531801" cy="614474"/>
          </a:xfrm>
        </p:grpSpPr>
        <p:grpSp>
          <p:nvGrpSpPr>
            <p:cNvPr id="232" name="مجموعة 23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34" name="صورة 23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35" name="شكل بيضاوي 23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33" name="مربع نص 232"/>
            <p:cNvSpPr txBox="1"/>
            <p:nvPr/>
          </p:nvSpPr>
          <p:spPr>
            <a:xfrm>
              <a:off x="10677304" y="3432480"/>
              <a:ext cx="339311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36" name="مجموعة 235"/>
          <p:cNvGrpSpPr/>
          <p:nvPr/>
        </p:nvGrpSpPr>
        <p:grpSpPr>
          <a:xfrm>
            <a:off x="11175567" y="11094020"/>
            <a:ext cx="483456" cy="553998"/>
            <a:chOff x="10573027" y="3415715"/>
            <a:chExt cx="531801" cy="609396"/>
          </a:xfrm>
        </p:grpSpPr>
        <p:grpSp>
          <p:nvGrpSpPr>
            <p:cNvPr id="237" name="مجموعة 23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39" name="صورة 23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40" name="شكل بيضاوي 23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800"/>
              </a:p>
            </p:txBody>
          </p:sp>
        </p:grpSp>
        <p:sp>
          <p:nvSpPr>
            <p:cNvPr id="238" name="مربع نص 237"/>
            <p:cNvSpPr txBox="1"/>
            <p:nvPr/>
          </p:nvSpPr>
          <p:spPr>
            <a:xfrm>
              <a:off x="10677304" y="3415715"/>
              <a:ext cx="339311" cy="6093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2000" dirty="0" smtClean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20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288" name="مربع نص 287"/>
          <p:cNvSpPr txBox="1"/>
          <p:nvPr/>
        </p:nvSpPr>
        <p:spPr>
          <a:xfrm>
            <a:off x="6056700" y="523180"/>
            <a:ext cx="558085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89" name="مجموعة 288"/>
          <p:cNvGrpSpPr/>
          <p:nvPr/>
        </p:nvGrpSpPr>
        <p:grpSpPr>
          <a:xfrm>
            <a:off x="5995520" y="696969"/>
            <a:ext cx="7059722" cy="515526"/>
            <a:chOff x="6120052" y="300749"/>
            <a:chExt cx="7059722" cy="515526"/>
          </a:xfrm>
        </p:grpSpPr>
        <p:sp>
          <p:nvSpPr>
            <p:cNvPr id="304" name="مستطيل ذو زوايا قطرية مستديرة 303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الثاني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4967147" y="737340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291" name="رابط مستقيم 290"/>
          <p:cNvCxnSpPr/>
          <p:nvPr/>
        </p:nvCxnSpPr>
        <p:spPr>
          <a:xfrm flipH="1">
            <a:off x="3081271" y="585511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مجموعة 291"/>
          <p:cNvGrpSpPr/>
          <p:nvPr/>
        </p:nvGrpSpPr>
        <p:grpSpPr>
          <a:xfrm>
            <a:off x="149478" y="412277"/>
            <a:ext cx="2956950" cy="977425"/>
            <a:chOff x="-6311602" y="5680713"/>
            <a:chExt cx="2956950" cy="977425"/>
          </a:xfrm>
        </p:grpSpPr>
        <p:grpSp>
          <p:nvGrpSpPr>
            <p:cNvPr id="294" name="مجموعة 293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97" name="مجموعة 296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99" name="مجموعة 298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302" name="مستطيل مستدير الزوايا 301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303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30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3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98" name="شكل حر 297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95" name="مربع نص 2"/>
            <p:cNvSpPr txBox="1">
              <a:spLocks noChangeArrowheads="1"/>
            </p:cNvSpPr>
            <p:nvPr/>
          </p:nvSpPr>
          <p:spPr bwMode="auto">
            <a:xfrm flipH="1">
              <a:off x="-5994953" y="5765272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الثاني :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96" name="صورة 2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774901" y="5791669"/>
              <a:ext cx="420249" cy="436413"/>
            </a:xfrm>
            <a:prstGeom prst="rect">
              <a:avLst/>
            </a:prstGeom>
          </p:spPr>
        </p:pic>
      </p:grpSp>
      <p:pic>
        <p:nvPicPr>
          <p:cNvPr id="293" name="صورة 292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4402" y="921836"/>
            <a:ext cx="207795" cy="207795"/>
          </a:xfrm>
          <a:prstGeom prst="rect">
            <a:avLst/>
          </a:prstGeom>
        </p:spPr>
      </p:pic>
      <p:sp>
        <p:nvSpPr>
          <p:cNvPr id="308" name="مربع نص 307"/>
          <p:cNvSpPr txBox="1"/>
          <p:nvPr/>
        </p:nvSpPr>
        <p:spPr>
          <a:xfrm>
            <a:off x="6378892" y="4081923"/>
            <a:ext cx="530812" cy="184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مربع نص 308"/>
          <p:cNvSpPr txBox="1"/>
          <p:nvPr/>
        </p:nvSpPr>
        <p:spPr>
          <a:xfrm>
            <a:off x="6378892" y="4558588"/>
            <a:ext cx="530812" cy="184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مربع نص 309"/>
          <p:cNvSpPr txBox="1"/>
          <p:nvPr/>
        </p:nvSpPr>
        <p:spPr>
          <a:xfrm>
            <a:off x="5361727" y="5013923"/>
            <a:ext cx="59239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متوازي مُستطيلات أبعاده   7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3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، 5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فإنّ حجمه يُساوي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1" name="مجموعة 310"/>
          <p:cNvGrpSpPr/>
          <p:nvPr/>
        </p:nvGrpSpPr>
        <p:grpSpPr>
          <a:xfrm>
            <a:off x="11195278" y="5466208"/>
            <a:ext cx="399550" cy="439011"/>
            <a:chOff x="10573027" y="3436610"/>
            <a:chExt cx="531801" cy="584323"/>
          </a:xfrm>
        </p:grpSpPr>
        <p:grpSp>
          <p:nvGrpSpPr>
            <p:cNvPr id="312" name="مجموعة 31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14" name="صورة 31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15" name="شكل بيضاوي 31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3" name="مربع نص 312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16" name="مربع نص 315"/>
          <p:cNvSpPr txBox="1"/>
          <p:nvPr/>
        </p:nvSpPr>
        <p:spPr>
          <a:xfrm>
            <a:off x="5989229" y="5483353"/>
            <a:ext cx="5296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الزاوية المُستقيمة : هي زاوية قياسها بين  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و 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" name="مجموعة 316"/>
          <p:cNvGrpSpPr/>
          <p:nvPr/>
        </p:nvGrpSpPr>
        <p:grpSpPr>
          <a:xfrm>
            <a:off x="11195278" y="4986286"/>
            <a:ext cx="399550" cy="436558"/>
            <a:chOff x="10573027" y="3439875"/>
            <a:chExt cx="531801" cy="581058"/>
          </a:xfrm>
        </p:grpSpPr>
        <p:grpSp>
          <p:nvGrpSpPr>
            <p:cNvPr id="318" name="مجموعة 31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20" name="صورة 31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21" name="شكل بيضاوي 32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19" name="مربع نص 318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24" name="مربع نص 323"/>
          <p:cNvSpPr txBox="1"/>
          <p:nvPr/>
        </p:nvSpPr>
        <p:spPr>
          <a:xfrm>
            <a:off x="5748537" y="5079613"/>
            <a:ext cx="530812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3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مربع نص 324"/>
          <p:cNvSpPr txBox="1"/>
          <p:nvPr/>
        </p:nvSpPr>
        <p:spPr>
          <a:xfrm>
            <a:off x="7640347" y="5484070"/>
            <a:ext cx="530812" cy="184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6" name="مربع نص 325"/>
          <p:cNvSpPr txBox="1"/>
          <p:nvPr/>
        </p:nvSpPr>
        <p:spPr>
          <a:xfrm>
            <a:off x="7022703" y="5483354"/>
            <a:ext cx="530812" cy="184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ثلث متساوي الساقين 3"/>
          <p:cNvSpPr/>
          <p:nvPr/>
        </p:nvSpPr>
        <p:spPr>
          <a:xfrm>
            <a:off x="3081319" y="2684103"/>
            <a:ext cx="693250" cy="1200224"/>
          </a:xfrm>
          <a:custGeom>
            <a:avLst/>
            <a:gdLst>
              <a:gd name="connsiteX0" fmla="*/ 0 w 1467654"/>
              <a:gd name="connsiteY0" fmla="*/ 1320246 h 1320246"/>
              <a:gd name="connsiteX1" fmla="*/ 733827 w 1467654"/>
              <a:gd name="connsiteY1" fmla="*/ 0 h 1320246"/>
              <a:gd name="connsiteX2" fmla="*/ 1467654 w 1467654"/>
              <a:gd name="connsiteY2" fmla="*/ 1320246 h 1320246"/>
              <a:gd name="connsiteX3" fmla="*/ 0 w 1467654"/>
              <a:gd name="connsiteY3" fmla="*/ 1320246 h 1320246"/>
              <a:gd name="connsiteX0" fmla="*/ 0 w 762575"/>
              <a:gd name="connsiteY0" fmla="*/ 1320246 h 1320246"/>
              <a:gd name="connsiteX1" fmla="*/ 733827 w 762575"/>
              <a:gd name="connsiteY1" fmla="*/ 0 h 1320246"/>
              <a:gd name="connsiteX2" fmla="*/ 762575 w 762575"/>
              <a:gd name="connsiteY2" fmla="*/ 1110925 h 1320246"/>
              <a:gd name="connsiteX3" fmla="*/ 0 w 762575"/>
              <a:gd name="connsiteY3" fmla="*/ 1320246 h 132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575" h="1320246">
                <a:moveTo>
                  <a:pt x="0" y="1320246"/>
                </a:moveTo>
                <a:lnTo>
                  <a:pt x="733827" y="0"/>
                </a:lnTo>
                <a:lnTo>
                  <a:pt x="762575" y="1110925"/>
                </a:lnTo>
                <a:lnTo>
                  <a:pt x="0" y="132024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مثلث متساوي الساقين 3"/>
          <p:cNvSpPr/>
          <p:nvPr/>
        </p:nvSpPr>
        <p:spPr>
          <a:xfrm>
            <a:off x="1326189" y="2289454"/>
            <a:ext cx="1116487" cy="1932973"/>
          </a:xfrm>
          <a:custGeom>
            <a:avLst/>
            <a:gdLst>
              <a:gd name="connsiteX0" fmla="*/ 0 w 1467654"/>
              <a:gd name="connsiteY0" fmla="*/ 1320246 h 1320246"/>
              <a:gd name="connsiteX1" fmla="*/ 733827 w 1467654"/>
              <a:gd name="connsiteY1" fmla="*/ 0 h 1320246"/>
              <a:gd name="connsiteX2" fmla="*/ 1467654 w 1467654"/>
              <a:gd name="connsiteY2" fmla="*/ 1320246 h 1320246"/>
              <a:gd name="connsiteX3" fmla="*/ 0 w 1467654"/>
              <a:gd name="connsiteY3" fmla="*/ 1320246 h 1320246"/>
              <a:gd name="connsiteX0" fmla="*/ 0 w 762575"/>
              <a:gd name="connsiteY0" fmla="*/ 1320246 h 1320246"/>
              <a:gd name="connsiteX1" fmla="*/ 733827 w 762575"/>
              <a:gd name="connsiteY1" fmla="*/ 0 h 1320246"/>
              <a:gd name="connsiteX2" fmla="*/ 762575 w 762575"/>
              <a:gd name="connsiteY2" fmla="*/ 1110925 h 1320246"/>
              <a:gd name="connsiteX3" fmla="*/ 0 w 762575"/>
              <a:gd name="connsiteY3" fmla="*/ 1320246 h 132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575" h="1320246">
                <a:moveTo>
                  <a:pt x="0" y="1320246"/>
                </a:moveTo>
                <a:lnTo>
                  <a:pt x="733827" y="0"/>
                </a:lnTo>
                <a:lnTo>
                  <a:pt x="762575" y="1110925"/>
                </a:lnTo>
                <a:lnTo>
                  <a:pt x="0" y="132024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مربع نص 328"/>
          <p:cNvSpPr txBox="1"/>
          <p:nvPr/>
        </p:nvSpPr>
        <p:spPr>
          <a:xfrm>
            <a:off x="3132245" y="3749857"/>
            <a:ext cx="5177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مربع نص 329"/>
          <p:cNvSpPr txBox="1"/>
          <p:nvPr/>
        </p:nvSpPr>
        <p:spPr>
          <a:xfrm>
            <a:off x="1620460" y="4014590"/>
            <a:ext cx="5177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مربع نص 330"/>
          <p:cNvSpPr txBox="1"/>
          <p:nvPr/>
        </p:nvSpPr>
        <p:spPr>
          <a:xfrm>
            <a:off x="1195915" y="3065456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مربع نص 331"/>
          <p:cNvSpPr txBox="1"/>
          <p:nvPr/>
        </p:nvSpPr>
        <p:spPr>
          <a:xfrm>
            <a:off x="2780879" y="2999279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3" name="مجموعة 332"/>
          <p:cNvGrpSpPr/>
          <p:nvPr/>
        </p:nvGrpSpPr>
        <p:grpSpPr>
          <a:xfrm>
            <a:off x="1463678" y="5049272"/>
            <a:ext cx="2765252" cy="488038"/>
            <a:chOff x="5799605" y="2971435"/>
            <a:chExt cx="3041777" cy="536842"/>
          </a:xfrm>
        </p:grpSpPr>
        <p:grpSp>
          <p:nvGrpSpPr>
            <p:cNvPr id="334" name="مجموعة 333"/>
            <p:cNvGrpSpPr/>
            <p:nvPr/>
          </p:nvGrpSpPr>
          <p:grpSpPr>
            <a:xfrm>
              <a:off x="8334940" y="2971435"/>
              <a:ext cx="506442" cy="520527"/>
              <a:chOff x="10883100" y="2913274"/>
              <a:chExt cx="506442" cy="520527"/>
            </a:xfrm>
          </p:grpSpPr>
          <p:pic>
            <p:nvPicPr>
              <p:cNvPr id="336" name="صورة 33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262" y="3087143"/>
                <a:ext cx="300187" cy="330206"/>
              </a:xfrm>
              <a:prstGeom prst="rect">
                <a:avLst/>
              </a:prstGeom>
            </p:spPr>
          </p:pic>
          <p:sp>
            <p:nvSpPr>
              <p:cNvPr id="337" name="مربع نص 336"/>
              <p:cNvSpPr txBox="1"/>
              <p:nvPr/>
            </p:nvSpPr>
            <p:spPr>
              <a:xfrm>
                <a:off x="10883100" y="2913274"/>
                <a:ext cx="506442" cy="5205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dirty="0" smtClean="0">
                    <a:latin typeface="Segoe Script" panose="030B0504020000000003" pitchFamily="66" charset="0"/>
                    <a:cs typeface="ALAWI-3-8" pitchFamily="2" charset="-78"/>
                  </a:rPr>
                  <a:t>2</a:t>
                </a:r>
                <a:endParaRPr lang="ar-EG" dirty="0">
                  <a:latin typeface="Segoe Script" panose="030B0504020000000003" pitchFamily="66" charset="0"/>
                  <a:cs typeface="ALAWI-3-8" pitchFamily="2" charset="-78"/>
                </a:endParaRPr>
              </a:p>
            </p:txBody>
          </p:sp>
        </p:grpSp>
        <p:sp>
          <p:nvSpPr>
            <p:cNvPr id="335" name="مربع نص 334"/>
            <p:cNvSpPr txBox="1"/>
            <p:nvPr/>
          </p:nvSpPr>
          <p:spPr>
            <a:xfrm>
              <a:off x="5799605" y="3034301"/>
              <a:ext cx="2438724" cy="4739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1219170"/>
              <a:r>
                <a:rPr lang="ar-SA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 ب ج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ar-E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EG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</a:t>
              </a:r>
              <a:r>
                <a:rPr lang="ar-SA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....................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8" name="مربع نص 337"/>
          <p:cNvSpPr txBox="1"/>
          <p:nvPr/>
        </p:nvSpPr>
        <p:spPr>
          <a:xfrm>
            <a:off x="700055" y="4134350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" name="مربع نص 338"/>
          <p:cNvSpPr txBox="1"/>
          <p:nvPr/>
        </p:nvSpPr>
        <p:spPr>
          <a:xfrm>
            <a:off x="1780488" y="1996392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مربع نص 339"/>
          <p:cNvSpPr txBox="1"/>
          <p:nvPr/>
        </p:nvSpPr>
        <p:spPr>
          <a:xfrm>
            <a:off x="1976646" y="3825422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1" name="مربع نص 340"/>
          <p:cNvSpPr txBox="1"/>
          <p:nvPr/>
        </p:nvSpPr>
        <p:spPr>
          <a:xfrm>
            <a:off x="3312580" y="3643443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2" name="مربع نص 341"/>
          <p:cNvSpPr txBox="1"/>
          <p:nvPr/>
        </p:nvSpPr>
        <p:spPr>
          <a:xfrm>
            <a:off x="3268156" y="2337005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3" name="مربع نص 342"/>
          <p:cNvSpPr txBox="1"/>
          <p:nvPr/>
        </p:nvSpPr>
        <p:spPr>
          <a:xfrm>
            <a:off x="2462515" y="3774119"/>
            <a:ext cx="676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ثلث متساوي الساقين 4"/>
          <p:cNvSpPr/>
          <p:nvPr/>
        </p:nvSpPr>
        <p:spPr>
          <a:xfrm>
            <a:off x="3673583" y="5282447"/>
            <a:ext cx="138223" cy="121761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5" name="صورة 3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0970" y="5255151"/>
            <a:ext cx="200306" cy="213662"/>
          </a:xfrm>
          <a:prstGeom prst="rect">
            <a:avLst/>
          </a:prstGeom>
        </p:spPr>
      </p:pic>
      <p:sp>
        <p:nvSpPr>
          <p:cNvPr id="346" name="مثلث متساوي الساقين 345"/>
          <p:cNvSpPr/>
          <p:nvPr/>
        </p:nvSpPr>
        <p:spPr>
          <a:xfrm>
            <a:off x="2518339" y="5282447"/>
            <a:ext cx="138223" cy="121761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مجموعة 306"/>
          <p:cNvGrpSpPr/>
          <p:nvPr/>
        </p:nvGrpSpPr>
        <p:grpSpPr>
          <a:xfrm flipH="1">
            <a:off x="147130" y="2437356"/>
            <a:ext cx="916375" cy="694870"/>
            <a:chOff x="-1323483" y="4311154"/>
            <a:chExt cx="1008013" cy="694870"/>
          </a:xfrm>
        </p:grpSpPr>
        <p:grpSp>
          <p:nvGrpSpPr>
            <p:cNvPr id="327" name="مجموعة 326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1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9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10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44" name="شكل حر 343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22" name="مربع نص 2"/>
          <p:cNvSpPr txBox="1">
            <a:spLocks noChangeArrowheads="1"/>
          </p:cNvSpPr>
          <p:nvPr/>
        </p:nvSpPr>
        <p:spPr bwMode="auto">
          <a:xfrm rot="16200000" flipH="1">
            <a:off x="-751460" y="3601693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352" name="مربع نص 351"/>
          <p:cNvSpPr txBox="1"/>
          <p:nvPr/>
        </p:nvSpPr>
        <p:spPr>
          <a:xfrm>
            <a:off x="5361728" y="6203487"/>
            <a:ext cx="6102022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ثالثًا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اكتبي رقم كل سؤال عند الفقرة المناسبة من الإجابات المُقترحة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353" name="مجموعة 352"/>
          <p:cNvGrpSpPr/>
          <p:nvPr/>
        </p:nvGrpSpPr>
        <p:grpSpPr>
          <a:xfrm flipH="1">
            <a:off x="147130" y="6543272"/>
            <a:ext cx="916375" cy="694870"/>
            <a:chOff x="-1323483" y="4311154"/>
            <a:chExt cx="1008013" cy="694870"/>
          </a:xfrm>
        </p:grpSpPr>
        <p:grpSp>
          <p:nvGrpSpPr>
            <p:cNvPr id="354" name="مجموعة 353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6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57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5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55" name="شكل حر 354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58" name="مربع نص 2"/>
          <p:cNvSpPr txBox="1">
            <a:spLocks noChangeArrowheads="1"/>
          </p:cNvSpPr>
          <p:nvPr/>
        </p:nvSpPr>
        <p:spPr bwMode="auto">
          <a:xfrm rot="16200000" flipH="1">
            <a:off x="-751460" y="7692619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graphicFrame>
        <p:nvGraphicFramePr>
          <p:cNvPr id="359" name="جدول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96910"/>
              </p:ext>
            </p:extLst>
          </p:nvPr>
        </p:nvGraphicFramePr>
        <p:xfrm>
          <a:off x="1183342" y="6813290"/>
          <a:ext cx="1220650" cy="50254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0650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</a:tblGrid>
              <a:tr h="47521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الإجابة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4156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652270"/>
                  </a:ext>
                </a:extLst>
              </a:tr>
              <a:tr h="568781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411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70080"/>
                  </a:ext>
                </a:extLst>
              </a:tr>
            </a:tbl>
          </a:graphicData>
        </a:graphic>
      </p:graphicFrame>
      <p:sp>
        <p:nvSpPr>
          <p:cNvPr id="360" name="مربع نص 359"/>
          <p:cNvSpPr txBox="1"/>
          <p:nvPr/>
        </p:nvSpPr>
        <p:spPr>
          <a:xfrm>
            <a:off x="6468693" y="8303954"/>
            <a:ext cx="46759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كوب اسطواني الشكل نصف قطره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وارتفاعه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ما كمية الماء التي يستوعبها الكوب مُمتلئًا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1" name="مربع نص 360"/>
          <p:cNvSpPr txBox="1"/>
          <p:nvPr/>
        </p:nvSpPr>
        <p:spPr>
          <a:xfrm>
            <a:off x="6468693" y="9391439"/>
            <a:ext cx="46759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مُحيط دائرة طول نصف قطرها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2" name="مربع نص 361"/>
          <p:cNvSpPr txBox="1"/>
          <p:nvPr/>
        </p:nvSpPr>
        <p:spPr>
          <a:xfrm>
            <a:off x="6468693" y="10083786"/>
            <a:ext cx="46759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احسبي مساحة شبه منحرف طولا قاعدتيه المتوازيتين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و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، و ارتفاعه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مربع نص 362"/>
          <p:cNvSpPr txBox="1"/>
          <p:nvPr/>
        </p:nvSpPr>
        <p:spPr>
          <a:xfrm>
            <a:off x="6801273" y="11138632"/>
            <a:ext cx="4343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قياس الزاوية الداخلية في المضلع السداسي المنتظم ؟ 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4" name="مربع نص 363"/>
          <p:cNvSpPr txBox="1"/>
          <p:nvPr/>
        </p:nvSpPr>
        <p:spPr>
          <a:xfrm>
            <a:off x="6076809" y="7104724"/>
            <a:ext cx="2509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7" name="مجموعة 366"/>
          <p:cNvGrpSpPr/>
          <p:nvPr/>
        </p:nvGrpSpPr>
        <p:grpSpPr>
          <a:xfrm>
            <a:off x="3972340" y="7402106"/>
            <a:ext cx="1191181" cy="520594"/>
            <a:chOff x="4058021" y="11204104"/>
            <a:chExt cx="885114" cy="1280160"/>
          </a:xfrm>
        </p:grpSpPr>
        <p:sp>
          <p:nvSpPr>
            <p:cNvPr id="368" name="متوازي أضلاع 367"/>
            <p:cNvSpPr/>
            <p:nvPr/>
          </p:nvSpPr>
          <p:spPr>
            <a:xfrm>
              <a:off x="4061542" y="12055189"/>
              <a:ext cx="876392" cy="426100"/>
            </a:xfrm>
            <a:prstGeom prst="parallelogram">
              <a:avLst>
                <a:gd name="adj" fmla="val 10424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رابط مستقيم 368"/>
            <p:cNvCxnSpPr/>
            <p:nvPr/>
          </p:nvCxnSpPr>
          <p:spPr>
            <a:xfrm>
              <a:off x="4199239" y="11235238"/>
              <a:ext cx="0" cy="93537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مكعب 369"/>
            <p:cNvSpPr/>
            <p:nvPr/>
          </p:nvSpPr>
          <p:spPr>
            <a:xfrm>
              <a:off x="4058021" y="11204104"/>
              <a:ext cx="885114" cy="1280160"/>
            </a:xfrm>
            <a:prstGeom prst="cube">
              <a:avLst>
                <a:gd name="adj" fmla="val 35921"/>
              </a:avLst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مربع نص 370"/>
          <p:cNvSpPr txBox="1"/>
          <p:nvPr/>
        </p:nvSpPr>
        <p:spPr>
          <a:xfrm>
            <a:off x="3959940" y="7856750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مربع نص 371"/>
          <p:cNvSpPr txBox="1"/>
          <p:nvPr/>
        </p:nvSpPr>
        <p:spPr>
          <a:xfrm>
            <a:off x="3354510" y="7589519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3" name="مربع نص 372"/>
          <p:cNvSpPr txBox="1"/>
          <p:nvPr/>
        </p:nvSpPr>
        <p:spPr>
          <a:xfrm>
            <a:off x="4791474" y="7650734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4" name="مجموعة 373"/>
          <p:cNvGrpSpPr/>
          <p:nvPr/>
        </p:nvGrpSpPr>
        <p:grpSpPr>
          <a:xfrm>
            <a:off x="4131455" y="8315764"/>
            <a:ext cx="964446" cy="570514"/>
            <a:chOff x="8579971" y="11363375"/>
            <a:chExt cx="1553252" cy="1111769"/>
          </a:xfrm>
        </p:grpSpPr>
        <p:sp>
          <p:nvSpPr>
            <p:cNvPr id="375" name="مخطط انسيابي: قرص ممغنط 374"/>
            <p:cNvSpPr/>
            <p:nvPr/>
          </p:nvSpPr>
          <p:spPr>
            <a:xfrm>
              <a:off x="8579973" y="11363375"/>
              <a:ext cx="1553250" cy="1110793"/>
            </a:xfrm>
            <a:prstGeom prst="flowChartMagneticDisk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مخطط انسيابي: رابط 375"/>
            <p:cNvSpPr/>
            <p:nvPr/>
          </p:nvSpPr>
          <p:spPr>
            <a:xfrm>
              <a:off x="8579971" y="12100143"/>
              <a:ext cx="1553250" cy="375001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7" name="رابط مستقيم 376"/>
          <p:cNvCxnSpPr/>
          <p:nvPr/>
        </p:nvCxnSpPr>
        <p:spPr>
          <a:xfrm rot="16200000">
            <a:off x="4865770" y="8561957"/>
            <a:ext cx="0" cy="46026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مربع نص 377"/>
          <p:cNvSpPr txBox="1"/>
          <p:nvPr/>
        </p:nvSpPr>
        <p:spPr>
          <a:xfrm>
            <a:off x="4355009" y="8823142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" name="مربع نص 378"/>
          <p:cNvSpPr txBox="1"/>
          <p:nvPr/>
        </p:nvSpPr>
        <p:spPr>
          <a:xfrm>
            <a:off x="3505770" y="8467708"/>
            <a:ext cx="6770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0" name="مجموعة 379"/>
          <p:cNvGrpSpPr/>
          <p:nvPr/>
        </p:nvGrpSpPr>
        <p:grpSpPr>
          <a:xfrm>
            <a:off x="4177021" y="9154327"/>
            <a:ext cx="783742" cy="783744"/>
            <a:chOff x="10318202" y="5641195"/>
            <a:chExt cx="691843" cy="691843"/>
          </a:xfrm>
        </p:grpSpPr>
        <p:sp>
          <p:nvSpPr>
            <p:cNvPr id="381" name="شكل بيضاوي 380"/>
            <p:cNvSpPr/>
            <p:nvPr/>
          </p:nvSpPr>
          <p:spPr>
            <a:xfrm>
              <a:off x="10318202" y="5641195"/>
              <a:ext cx="691843" cy="691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" name="رابط مستقيم 381"/>
            <p:cNvCxnSpPr/>
            <p:nvPr/>
          </p:nvCxnSpPr>
          <p:spPr>
            <a:xfrm flipH="1">
              <a:off x="10324153" y="5987117"/>
              <a:ext cx="30570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3" name="مربع نص 382"/>
          <p:cNvSpPr txBox="1"/>
          <p:nvPr/>
        </p:nvSpPr>
        <p:spPr>
          <a:xfrm>
            <a:off x="3904838" y="9275022"/>
            <a:ext cx="74639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شبه منحرف 16"/>
          <p:cNvSpPr/>
          <p:nvPr/>
        </p:nvSpPr>
        <p:spPr>
          <a:xfrm>
            <a:off x="3874009" y="10205402"/>
            <a:ext cx="1425161" cy="516962"/>
          </a:xfrm>
          <a:custGeom>
            <a:avLst/>
            <a:gdLst>
              <a:gd name="connsiteX0" fmla="*/ 0 w 1694586"/>
              <a:gd name="connsiteY0" fmla="*/ 832572 h 832572"/>
              <a:gd name="connsiteX1" fmla="*/ 297595 w 1694586"/>
              <a:gd name="connsiteY1" fmla="*/ 0 h 832572"/>
              <a:gd name="connsiteX2" fmla="*/ 1396991 w 1694586"/>
              <a:gd name="connsiteY2" fmla="*/ 0 h 832572"/>
              <a:gd name="connsiteX3" fmla="*/ 1694586 w 1694586"/>
              <a:gd name="connsiteY3" fmla="*/ 832572 h 832572"/>
              <a:gd name="connsiteX4" fmla="*/ 0 w 1694586"/>
              <a:gd name="connsiteY4" fmla="*/ 832572 h 832572"/>
              <a:gd name="connsiteX0" fmla="*/ 0 w 1694586"/>
              <a:gd name="connsiteY0" fmla="*/ 832572 h 832572"/>
              <a:gd name="connsiteX1" fmla="*/ 516256 w 1694586"/>
              <a:gd name="connsiteY1" fmla="*/ 0 h 832572"/>
              <a:gd name="connsiteX2" fmla="*/ 1396991 w 1694586"/>
              <a:gd name="connsiteY2" fmla="*/ 0 h 832572"/>
              <a:gd name="connsiteX3" fmla="*/ 1694586 w 1694586"/>
              <a:gd name="connsiteY3" fmla="*/ 832572 h 832572"/>
              <a:gd name="connsiteX4" fmla="*/ 0 w 1694586"/>
              <a:gd name="connsiteY4" fmla="*/ 832572 h 83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586" h="832572">
                <a:moveTo>
                  <a:pt x="0" y="832572"/>
                </a:moveTo>
                <a:lnTo>
                  <a:pt x="516256" y="0"/>
                </a:lnTo>
                <a:lnTo>
                  <a:pt x="1396991" y="0"/>
                </a:lnTo>
                <a:lnTo>
                  <a:pt x="1694586" y="832572"/>
                </a:lnTo>
                <a:lnTo>
                  <a:pt x="0" y="83257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مربع نص 384"/>
          <p:cNvSpPr txBox="1"/>
          <p:nvPr/>
        </p:nvSpPr>
        <p:spPr>
          <a:xfrm>
            <a:off x="4220585" y="9964022"/>
            <a:ext cx="6758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7" name="رابط مستقيم 386"/>
          <p:cNvCxnSpPr/>
          <p:nvPr/>
        </p:nvCxnSpPr>
        <p:spPr>
          <a:xfrm>
            <a:off x="5049873" y="10218604"/>
            <a:ext cx="0" cy="5004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مستطيل 387"/>
          <p:cNvSpPr/>
          <p:nvPr/>
        </p:nvSpPr>
        <p:spPr>
          <a:xfrm>
            <a:off x="4953368" y="10624206"/>
            <a:ext cx="96505" cy="965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مربع نص 388"/>
          <p:cNvSpPr txBox="1"/>
          <p:nvPr/>
        </p:nvSpPr>
        <p:spPr>
          <a:xfrm>
            <a:off x="4441990" y="10330265"/>
            <a:ext cx="6758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0" name="مربع نص 389"/>
          <p:cNvSpPr txBox="1"/>
          <p:nvPr/>
        </p:nvSpPr>
        <p:spPr>
          <a:xfrm>
            <a:off x="4159488" y="10652211"/>
            <a:ext cx="6758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ar-SA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سداسي 1"/>
          <p:cNvSpPr/>
          <p:nvPr/>
        </p:nvSpPr>
        <p:spPr>
          <a:xfrm>
            <a:off x="4161244" y="11017627"/>
            <a:ext cx="850691" cy="733355"/>
          </a:xfrm>
          <a:prstGeom prst="hex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4873908" y="11154463"/>
            <a:ext cx="75676" cy="7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رابط مستقيم 390"/>
          <p:cNvCxnSpPr/>
          <p:nvPr/>
        </p:nvCxnSpPr>
        <p:spPr>
          <a:xfrm>
            <a:off x="4221823" y="11154463"/>
            <a:ext cx="75676" cy="7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رابط مستقيم 391"/>
          <p:cNvCxnSpPr/>
          <p:nvPr/>
        </p:nvCxnSpPr>
        <p:spPr>
          <a:xfrm>
            <a:off x="4873908" y="11538885"/>
            <a:ext cx="75676" cy="7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رابط مستقيم 392"/>
          <p:cNvCxnSpPr/>
          <p:nvPr/>
        </p:nvCxnSpPr>
        <p:spPr>
          <a:xfrm flipH="1">
            <a:off x="4213155" y="11538885"/>
            <a:ext cx="75676" cy="7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رابط مستقيم 393"/>
          <p:cNvCxnSpPr/>
          <p:nvPr/>
        </p:nvCxnSpPr>
        <p:spPr>
          <a:xfrm rot="-2760000" flipH="1">
            <a:off x="4547914" y="10979097"/>
            <a:ext cx="68796" cy="65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رابط مستقيم 395"/>
          <p:cNvCxnSpPr/>
          <p:nvPr/>
        </p:nvCxnSpPr>
        <p:spPr>
          <a:xfrm rot="-2760000" flipH="1">
            <a:off x="4545095" y="11716502"/>
            <a:ext cx="68796" cy="65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8" name="مجموعة 397"/>
          <p:cNvGrpSpPr/>
          <p:nvPr/>
        </p:nvGrpSpPr>
        <p:grpSpPr>
          <a:xfrm>
            <a:off x="2009460" y="7258247"/>
            <a:ext cx="643479" cy="643481"/>
            <a:chOff x="2922478" y="7231743"/>
            <a:chExt cx="1036330" cy="1036330"/>
          </a:xfrm>
        </p:grpSpPr>
        <p:pic>
          <p:nvPicPr>
            <p:cNvPr id="400" name="صورة 39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2" name="شكل بيضاوي 401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3" name="مجموعة 402"/>
          <p:cNvGrpSpPr/>
          <p:nvPr/>
        </p:nvGrpSpPr>
        <p:grpSpPr>
          <a:xfrm>
            <a:off x="2009460" y="7830103"/>
            <a:ext cx="643479" cy="643481"/>
            <a:chOff x="2922478" y="7231743"/>
            <a:chExt cx="1036330" cy="1036330"/>
          </a:xfrm>
        </p:grpSpPr>
        <p:pic>
          <p:nvPicPr>
            <p:cNvPr id="404" name="صورة 40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5" name="شكل بيضاوي 404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6" name="مجموعة 405"/>
          <p:cNvGrpSpPr/>
          <p:nvPr/>
        </p:nvGrpSpPr>
        <p:grpSpPr>
          <a:xfrm>
            <a:off x="2009460" y="8401959"/>
            <a:ext cx="643479" cy="643481"/>
            <a:chOff x="2922478" y="7231743"/>
            <a:chExt cx="1036330" cy="1036330"/>
          </a:xfrm>
        </p:grpSpPr>
        <p:pic>
          <p:nvPicPr>
            <p:cNvPr id="407" name="صورة 406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08" name="شكل بيضاوي 407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09" name="مجموعة 408"/>
          <p:cNvGrpSpPr/>
          <p:nvPr/>
        </p:nvGrpSpPr>
        <p:grpSpPr>
          <a:xfrm>
            <a:off x="2009460" y="8973815"/>
            <a:ext cx="643479" cy="643481"/>
            <a:chOff x="2922478" y="7231743"/>
            <a:chExt cx="1036330" cy="1036330"/>
          </a:xfrm>
        </p:grpSpPr>
        <p:pic>
          <p:nvPicPr>
            <p:cNvPr id="410" name="صورة 40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1" name="شكل بيضاوي 410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2" name="مجموعة 411"/>
          <p:cNvGrpSpPr/>
          <p:nvPr/>
        </p:nvGrpSpPr>
        <p:grpSpPr>
          <a:xfrm>
            <a:off x="2009460" y="9545671"/>
            <a:ext cx="643479" cy="643481"/>
            <a:chOff x="2922478" y="7231743"/>
            <a:chExt cx="1036330" cy="1036330"/>
          </a:xfrm>
        </p:grpSpPr>
        <p:pic>
          <p:nvPicPr>
            <p:cNvPr id="413" name="صورة 41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4" name="شكل بيضاوي 413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5" name="مجموعة 414"/>
          <p:cNvGrpSpPr/>
          <p:nvPr/>
        </p:nvGrpSpPr>
        <p:grpSpPr>
          <a:xfrm>
            <a:off x="2009460" y="10117527"/>
            <a:ext cx="643479" cy="643481"/>
            <a:chOff x="2922478" y="7231743"/>
            <a:chExt cx="1036330" cy="1036330"/>
          </a:xfrm>
        </p:grpSpPr>
        <p:pic>
          <p:nvPicPr>
            <p:cNvPr id="416" name="صورة 41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17" name="شكل بيضاوي 416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18" name="مجموعة 417"/>
          <p:cNvGrpSpPr/>
          <p:nvPr/>
        </p:nvGrpSpPr>
        <p:grpSpPr>
          <a:xfrm>
            <a:off x="2009460" y="10689383"/>
            <a:ext cx="643479" cy="643481"/>
            <a:chOff x="2922478" y="7231743"/>
            <a:chExt cx="1036330" cy="1036330"/>
          </a:xfrm>
        </p:grpSpPr>
        <p:pic>
          <p:nvPicPr>
            <p:cNvPr id="419" name="صورة 41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20" name="شكل بيضاوي 419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421" name="مجموعة 420"/>
          <p:cNvGrpSpPr/>
          <p:nvPr/>
        </p:nvGrpSpPr>
        <p:grpSpPr>
          <a:xfrm>
            <a:off x="2009460" y="11261238"/>
            <a:ext cx="643479" cy="643481"/>
            <a:chOff x="2922478" y="7231743"/>
            <a:chExt cx="1036330" cy="1036330"/>
          </a:xfrm>
        </p:grpSpPr>
        <p:pic>
          <p:nvPicPr>
            <p:cNvPr id="422" name="صورة 42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78" y="7231743"/>
              <a:ext cx="1036330" cy="1036330"/>
            </a:xfrm>
            <a:prstGeom prst="rect">
              <a:avLst/>
            </a:prstGeom>
          </p:spPr>
        </p:pic>
        <p:sp>
          <p:nvSpPr>
            <p:cNvPr id="423" name="شكل بيضاوي 422"/>
            <p:cNvSpPr/>
            <p:nvPr/>
          </p:nvSpPr>
          <p:spPr>
            <a:xfrm>
              <a:off x="3130248" y="7424953"/>
              <a:ext cx="573198" cy="5731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2800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1187129" y="11275079"/>
            <a:ext cx="977497" cy="369332"/>
            <a:chOff x="1246185" y="11683841"/>
            <a:chExt cx="977497" cy="369332"/>
          </a:xfrm>
        </p:grpSpPr>
        <p:sp>
          <p:nvSpPr>
            <p:cNvPr id="431" name="مربع نص 430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مربع نص 365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2" name="مجموعة 431"/>
          <p:cNvGrpSpPr/>
          <p:nvPr/>
        </p:nvGrpSpPr>
        <p:grpSpPr>
          <a:xfrm>
            <a:off x="1187129" y="10799984"/>
            <a:ext cx="977497" cy="369332"/>
            <a:chOff x="1246185" y="11683841"/>
            <a:chExt cx="977497" cy="369332"/>
          </a:xfrm>
        </p:grpSpPr>
        <p:sp>
          <p:nvSpPr>
            <p:cNvPr id="433" name="مربع نص 432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220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4" name="مربع نص 433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5" name="مجموعة 434"/>
          <p:cNvGrpSpPr/>
          <p:nvPr/>
        </p:nvGrpSpPr>
        <p:grpSpPr>
          <a:xfrm>
            <a:off x="1187129" y="10229636"/>
            <a:ext cx="977497" cy="369332"/>
            <a:chOff x="1246185" y="11683841"/>
            <a:chExt cx="977497" cy="369332"/>
          </a:xfrm>
        </p:grpSpPr>
        <p:sp>
          <p:nvSpPr>
            <p:cNvPr id="436" name="مربع نص 435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770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7" name="مربع نص 436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8" name="مجموعة 437"/>
          <p:cNvGrpSpPr/>
          <p:nvPr/>
        </p:nvGrpSpPr>
        <p:grpSpPr>
          <a:xfrm>
            <a:off x="1187129" y="9659288"/>
            <a:ext cx="977497" cy="369332"/>
            <a:chOff x="1246185" y="11683841"/>
            <a:chExt cx="977497" cy="369332"/>
          </a:xfrm>
        </p:grpSpPr>
        <p:sp>
          <p:nvSpPr>
            <p:cNvPr id="439" name="مربع نص 438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154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0" name="مربع نص 439"/>
            <p:cNvSpPr txBox="1"/>
            <p:nvPr/>
          </p:nvSpPr>
          <p:spPr>
            <a:xfrm>
              <a:off x="127389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2" name="مربع نص 441"/>
          <p:cNvSpPr txBox="1"/>
          <p:nvPr/>
        </p:nvSpPr>
        <p:spPr>
          <a:xfrm>
            <a:off x="1187129" y="9088940"/>
            <a:ext cx="9774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314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5" name="مربع نص 444"/>
          <p:cNvSpPr txBox="1"/>
          <p:nvPr/>
        </p:nvSpPr>
        <p:spPr>
          <a:xfrm>
            <a:off x="1187129" y="8518592"/>
            <a:ext cx="9774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157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7" name="مجموعة 446"/>
          <p:cNvGrpSpPr/>
          <p:nvPr/>
        </p:nvGrpSpPr>
        <p:grpSpPr>
          <a:xfrm>
            <a:off x="1187129" y="7948244"/>
            <a:ext cx="977497" cy="369332"/>
            <a:chOff x="1246185" y="11683841"/>
            <a:chExt cx="977497" cy="369332"/>
          </a:xfrm>
        </p:grpSpPr>
        <p:sp>
          <p:nvSpPr>
            <p:cNvPr id="448" name="مربع نص 447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 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9" name="مربع نص 448"/>
            <p:cNvSpPr txBox="1"/>
            <p:nvPr/>
          </p:nvSpPr>
          <p:spPr>
            <a:xfrm>
              <a:off x="1329315" y="11690071"/>
              <a:ext cx="25098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ar-EG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0" name="مجموعة 449"/>
          <p:cNvGrpSpPr/>
          <p:nvPr/>
        </p:nvGrpSpPr>
        <p:grpSpPr>
          <a:xfrm>
            <a:off x="1187129" y="7272102"/>
            <a:ext cx="977497" cy="475126"/>
            <a:chOff x="1246185" y="11578047"/>
            <a:chExt cx="977497" cy="475126"/>
          </a:xfrm>
        </p:grpSpPr>
        <p:sp>
          <p:nvSpPr>
            <p:cNvPr id="451" name="مربع نص 450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2" name="مربع نص 451"/>
            <p:cNvSpPr txBox="1"/>
            <p:nvPr/>
          </p:nvSpPr>
          <p:spPr>
            <a:xfrm>
              <a:off x="1429095" y="11578047"/>
              <a:ext cx="250984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3" name="مربع نص 2"/>
          <p:cNvSpPr txBox="1">
            <a:spLocks noChangeArrowheads="1"/>
          </p:cNvSpPr>
          <p:nvPr/>
        </p:nvSpPr>
        <p:spPr bwMode="auto">
          <a:xfrm flipH="1">
            <a:off x="8624799" y="12042879"/>
            <a:ext cx="2278395" cy="4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مُسْودَّة  </a:t>
            </a:r>
            <a:r>
              <a:rPr lang="ar-EG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..</a:t>
            </a:r>
            <a:endParaRPr lang="en-US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pic>
        <p:nvPicPr>
          <p:cNvPr id="454" name="صورة 45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02" b="94922" l="10000" r="90000">
                        <a14:foregroundMark x1="76739" y1="25195" x2="76739" y2="25195"/>
                        <a14:foregroundMark x1="64674" y1="38086" x2="64674" y2="38086"/>
                        <a14:foregroundMark x1="38152" y1="14844" x2="3815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68" y="12060030"/>
            <a:ext cx="889669" cy="49512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584075" y="12703225"/>
            <a:ext cx="11103355" cy="2330901"/>
            <a:chOff x="8322356" y="13138113"/>
            <a:chExt cx="3330710" cy="2330901"/>
          </a:xfrm>
        </p:grpSpPr>
        <p:cxnSp>
          <p:nvCxnSpPr>
            <p:cNvPr id="455" name="رابط مستقيم 454"/>
            <p:cNvCxnSpPr/>
            <p:nvPr/>
          </p:nvCxnSpPr>
          <p:spPr>
            <a:xfrm flipH="1">
              <a:off x="8322356" y="1313811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رابط مستقيم 455"/>
            <p:cNvCxnSpPr/>
            <p:nvPr/>
          </p:nvCxnSpPr>
          <p:spPr>
            <a:xfrm flipH="1">
              <a:off x="8322356" y="1360429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رابط مستقيم 456"/>
            <p:cNvCxnSpPr/>
            <p:nvPr/>
          </p:nvCxnSpPr>
          <p:spPr>
            <a:xfrm flipH="1">
              <a:off x="8322356" y="140704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رابط مستقيم 457"/>
            <p:cNvCxnSpPr/>
            <p:nvPr/>
          </p:nvCxnSpPr>
          <p:spPr>
            <a:xfrm flipH="1">
              <a:off x="8322356" y="1453665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رابط مستقيم 458"/>
            <p:cNvCxnSpPr/>
            <p:nvPr/>
          </p:nvCxnSpPr>
          <p:spPr>
            <a:xfrm flipH="1">
              <a:off x="8322356" y="150028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رابط مستقيم 461"/>
            <p:cNvCxnSpPr/>
            <p:nvPr/>
          </p:nvCxnSpPr>
          <p:spPr>
            <a:xfrm flipH="1">
              <a:off x="8322356" y="15469014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47" y="15363342"/>
            <a:ext cx="724906" cy="724906"/>
          </a:xfrm>
          <a:prstGeom prst="rect">
            <a:avLst/>
          </a:prstGeom>
        </p:spPr>
      </p:pic>
      <p:sp>
        <p:nvSpPr>
          <p:cNvPr id="245" name="مستطيل ذو زوايا قطرية مستديرة 244"/>
          <p:cNvSpPr/>
          <p:nvPr/>
        </p:nvSpPr>
        <p:spPr>
          <a:xfrm>
            <a:off x="4701754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مستطيل ذو زوايا قطرية مستديرة 245"/>
          <p:cNvSpPr/>
          <p:nvPr/>
        </p:nvSpPr>
        <p:spPr>
          <a:xfrm>
            <a:off x="4653005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مربع نص 246"/>
          <p:cNvSpPr txBox="1"/>
          <p:nvPr/>
        </p:nvSpPr>
        <p:spPr>
          <a:xfrm>
            <a:off x="4699429" y="15429991"/>
            <a:ext cx="724204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 الأول المتوسط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248" name="صورة 247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803840" y="15572080"/>
            <a:ext cx="552415" cy="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رابط مستقيم 559"/>
          <p:cNvCxnSpPr/>
          <p:nvPr/>
        </p:nvCxnSpPr>
        <p:spPr>
          <a:xfrm flipH="1">
            <a:off x="-393064" y="11131226"/>
            <a:ext cx="13465448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مربع نص 1047"/>
          <p:cNvSpPr txBox="1"/>
          <p:nvPr/>
        </p:nvSpPr>
        <p:spPr>
          <a:xfrm>
            <a:off x="4948513" y="10865807"/>
            <a:ext cx="2382868" cy="97719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 انتهت الأسئلة .. موفقة ومُعانة .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877" name="مجموعة 876"/>
          <p:cNvGrpSpPr/>
          <p:nvPr/>
        </p:nvGrpSpPr>
        <p:grpSpPr>
          <a:xfrm>
            <a:off x="-589847" y="15164871"/>
            <a:ext cx="1727900" cy="2568903"/>
            <a:chOff x="10579614" y="15259170"/>
            <a:chExt cx="1570818" cy="2335367"/>
          </a:xfrm>
        </p:grpSpPr>
        <p:sp>
          <p:nvSpPr>
            <p:cNvPr id="878" name="مستطيل مستدير الزوايا 877"/>
            <p:cNvSpPr/>
            <p:nvPr/>
          </p:nvSpPr>
          <p:spPr>
            <a:xfrm rot="19365267">
              <a:off x="10579614" y="15667063"/>
              <a:ext cx="1570818" cy="1927474"/>
            </a:xfrm>
            <a:prstGeom prst="roundRect">
              <a:avLst>
                <a:gd name="adj" fmla="val 31940"/>
              </a:avLst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879" name="صورة 87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5496">
              <a:off x="11346150" y="15374359"/>
              <a:ext cx="584982" cy="584982"/>
            </a:xfrm>
            <a:prstGeom prst="rect">
              <a:avLst/>
            </a:prstGeom>
          </p:spPr>
        </p:pic>
        <p:sp>
          <p:nvSpPr>
            <p:cNvPr id="880" name="مربع نص 879"/>
            <p:cNvSpPr txBox="1"/>
            <p:nvPr/>
          </p:nvSpPr>
          <p:spPr>
            <a:xfrm>
              <a:off x="11241002" y="15259170"/>
              <a:ext cx="798368" cy="622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r>
                <a:rPr lang="ar-SA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-</a:t>
              </a: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3</a:t>
              </a:r>
              <a:endParaRPr lang="ar-EG" sz="28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568" name="مستطيل 567"/>
          <p:cNvSpPr/>
          <p:nvPr/>
        </p:nvSpPr>
        <p:spPr>
          <a:xfrm>
            <a:off x="-587212" y="11365950"/>
            <a:ext cx="13740222" cy="3881339"/>
          </a:xfrm>
          <a:prstGeom prst="rect">
            <a:avLst/>
          </a:prstGeom>
          <a:solidFill>
            <a:srgbClr val="CDB0A7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مربع نص 893"/>
          <p:cNvSpPr txBox="1"/>
          <p:nvPr/>
        </p:nvSpPr>
        <p:spPr>
          <a:xfrm>
            <a:off x="3925896" y="15429991"/>
            <a:ext cx="796745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                       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الثالثة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0" name="صورة 9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" b="100000" l="9483" r="89943">
                        <a14:foregroundMark x1="84483" y1="45115" x2="84483" y2="45115"/>
                        <a14:foregroundMark x1="29310" y1="30747" x2="29310" y2="30747"/>
                        <a14:foregroundMark x1="42816" y1="28736" x2="42816" y2="28736"/>
                        <a14:foregroundMark x1="43391" y1="33621" x2="43391" y2="33621"/>
                        <a14:foregroundMark x1="68678" y1="15230" x2="54310" y2="90517"/>
                        <a14:foregroundMark x1="43391" y1="13218" x2="24713" y2="90517"/>
                        <a14:foregroundMark x1="23276" y1="66092" x2="74138" y2="65517"/>
                        <a14:foregroundMark x1="79023" y1="35632" x2="49138" y2="75575"/>
                        <a14:foregroundMark x1="78161" y1="26724" x2="78161" y2="26724"/>
                        <a14:foregroundMark x1="78161" y1="26724" x2="78161" y2="26724"/>
                        <a14:foregroundMark x1="58621" y1="23276" x2="58621" y2="23276"/>
                        <a14:foregroundMark x1="58621" y1="23276" x2="58621" y2="23276"/>
                        <a14:foregroundMark x1="58621" y1="23276" x2="58621" y2="23276"/>
                        <a14:foregroundMark x1="51724" y1="51437" x2="51724" y2="51437"/>
                        <a14:foregroundMark x1="51724" y1="51437" x2="51724" y2="51437"/>
                        <a14:foregroundMark x1="51724" y1="56034" x2="51724" y2="56034"/>
                        <a14:foregroundMark x1="40805" y1="56897" x2="40805" y2="56897"/>
                        <a14:foregroundMark x1="28448" y1="56609" x2="28448" y2="56609"/>
                        <a14:foregroundMark x1="23276" y1="38506" x2="23276" y2="38506"/>
                        <a14:foregroundMark x1="23276" y1="24713" x2="23276" y2="24713"/>
                        <a14:foregroundMark x1="23276" y1="17816" x2="46839" y2="89368"/>
                        <a14:foregroundMark x1="80172" y1="14655" x2="79023" y2="90517"/>
                        <a14:foregroundMark x1="58333" y1="15805" x2="57184" y2="89368"/>
                        <a14:foregroundMark x1="49713" y1="23276" x2="49138" y2="62644"/>
                        <a14:foregroundMark x1="20402" y1="19540" x2="19828" y2="87356"/>
                        <a14:foregroundMark x1="23851" y1="87931" x2="81034" y2="8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45">
            <a:off x="3592879" y="15568224"/>
            <a:ext cx="336525" cy="336525"/>
          </a:xfrm>
          <a:prstGeom prst="rect">
            <a:avLst/>
          </a:prstGeom>
        </p:spPr>
      </p:pic>
      <p:sp>
        <p:nvSpPr>
          <p:cNvPr id="401" name="مربع نص 400"/>
          <p:cNvSpPr txBox="1"/>
          <p:nvPr/>
        </p:nvSpPr>
        <p:spPr>
          <a:xfrm>
            <a:off x="814049" y="15441538"/>
            <a:ext cx="2810914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معلم المادة / ......................</a:t>
            </a:r>
            <a:endParaRPr lang="ar-EG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839" name="مجموعة 838"/>
          <p:cNvGrpSpPr/>
          <p:nvPr/>
        </p:nvGrpSpPr>
        <p:grpSpPr>
          <a:xfrm>
            <a:off x="11247676" y="2044109"/>
            <a:ext cx="399550" cy="444082"/>
            <a:chOff x="10573027" y="3429864"/>
            <a:chExt cx="531801" cy="591069"/>
          </a:xfrm>
        </p:grpSpPr>
        <p:grpSp>
          <p:nvGrpSpPr>
            <p:cNvPr id="840" name="مجموعة 83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2" name="صورة 84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3" name="شكل بيضاوي 84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1" name="مربع نص 840"/>
            <p:cNvSpPr txBox="1"/>
            <p:nvPr/>
          </p:nvSpPr>
          <p:spPr>
            <a:xfrm>
              <a:off x="10677304" y="3429864"/>
              <a:ext cx="339310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844" name="مجموعة 843"/>
          <p:cNvGrpSpPr/>
          <p:nvPr/>
        </p:nvGrpSpPr>
        <p:grpSpPr>
          <a:xfrm>
            <a:off x="8593924" y="2052995"/>
            <a:ext cx="399550" cy="461665"/>
            <a:chOff x="10573027" y="3441691"/>
            <a:chExt cx="531801" cy="614474"/>
          </a:xfrm>
        </p:grpSpPr>
        <p:grpSp>
          <p:nvGrpSpPr>
            <p:cNvPr id="845" name="مجموعة 84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47" name="صورة 84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48" name="شكل بيضاوي 84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46" name="مربع نص 845"/>
            <p:cNvSpPr txBox="1"/>
            <p:nvPr/>
          </p:nvSpPr>
          <p:spPr>
            <a:xfrm>
              <a:off x="10695202" y="3441691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49" name="مجموعة 848"/>
          <p:cNvGrpSpPr/>
          <p:nvPr/>
        </p:nvGrpSpPr>
        <p:grpSpPr>
          <a:xfrm>
            <a:off x="5940172" y="2026526"/>
            <a:ext cx="399550" cy="461665"/>
            <a:chOff x="10573027" y="3428335"/>
            <a:chExt cx="531801" cy="614474"/>
          </a:xfrm>
        </p:grpSpPr>
        <p:grpSp>
          <p:nvGrpSpPr>
            <p:cNvPr id="850" name="مجموعة 849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2" name="صورة 85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3" name="شكل بيضاوي 852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1" name="مربع نص 850"/>
            <p:cNvSpPr txBox="1"/>
            <p:nvPr/>
          </p:nvSpPr>
          <p:spPr>
            <a:xfrm>
              <a:off x="10677304" y="3428335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854" name="مجموعة 853"/>
          <p:cNvGrpSpPr/>
          <p:nvPr/>
        </p:nvGrpSpPr>
        <p:grpSpPr>
          <a:xfrm>
            <a:off x="3286420" y="2026526"/>
            <a:ext cx="399550" cy="461665"/>
            <a:chOff x="10573027" y="3411570"/>
            <a:chExt cx="531801" cy="614475"/>
          </a:xfrm>
        </p:grpSpPr>
        <p:grpSp>
          <p:nvGrpSpPr>
            <p:cNvPr id="855" name="مجموعة 85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857" name="صورة 85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858" name="شكل بيضاوي 85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856" name="مربع نص 855"/>
            <p:cNvSpPr txBox="1"/>
            <p:nvPr/>
          </p:nvSpPr>
          <p:spPr>
            <a:xfrm>
              <a:off x="10677304" y="3411570"/>
              <a:ext cx="339310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884" name="مربع نص 883"/>
          <p:cNvSpPr txBox="1"/>
          <p:nvPr/>
        </p:nvSpPr>
        <p:spPr>
          <a:xfrm>
            <a:off x="8420877" y="1329553"/>
            <a:ext cx="335531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فيما يأتي أوجدي قيمة س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763" name="رابط مستقيم 762"/>
          <p:cNvCxnSpPr/>
          <p:nvPr/>
        </p:nvCxnSpPr>
        <p:spPr>
          <a:xfrm flipH="1">
            <a:off x="-312438" y="4119593"/>
            <a:ext cx="13465448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مربع نص 287"/>
          <p:cNvSpPr txBox="1"/>
          <p:nvPr/>
        </p:nvSpPr>
        <p:spPr>
          <a:xfrm>
            <a:off x="6056700" y="523180"/>
            <a:ext cx="558085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89" name="مجموعة 288"/>
          <p:cNvGrpSpPr/>
          <p:nvPr/>
        </p:nvGrpSpPr>
        <p:grpSpPr>
          <a:xfrm>
            <a:off x="5995520" y="696969"/>
            <a:ext cx="7059722" cy="515526"/>
            <a:chOff x="6120052" y="300749"/>
            <a:chExt cx="7059722" cy="515526"/>
          </a:xfrm>
        </p:grpSpPr>
        <p:sp>
          <p:nvSpPr>
            <p:cNvPr id="304" name="مستطيل ذو زوايا قطرية مستديرة 303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الثالث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4967147" y="737340"/>
            <a:ext cx="5131387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291" name="رابط مستقيم 290"/>
          <p:cNvCxnSpPr/>
          <p:nvPr/>
        </p:nvCxnSpPr>
        <p:spPr>
          <a:xfrm flipH="1">
            <a:off x="3081271" y="585511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مجموعة 291"/>
          <p:cNvGrpSpPr/>
          <p:nvPr/>
        </p:nvGrpSpPr>
        <p:grpSpPr>
          <a:xfrm>
            <a:off x="149478" y="412277"/>
            <a:ext cx="2956950" cy="977425"/>
            <a:chOff x="-6311602" y="5680713"/>
            <a:chExt cx="2956950" cy="977425"/>
          </a:xfrm>
        </p:grpSpPr>
        <p:grpSp>
          <p:nvGrpSpPr>
            <p:cNvPr id="294" name="مجموعة 293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97" name="مجموعة 296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99" name="مجموعة 298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302" name="مستطيل مستدير الزوايا 301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303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30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3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69454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10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98" name="شكل حر 297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95" name="مربع نص 2"/>
            <p:cNvSpPr txBox="1">
              <a:spLocks noChangeArrowheads="1"/>
            </p:cNvSpPr>
            <p:nvPr/>
          </p:nvSpPr>
          <p:spPr bwMode="auto">
            <a:xfrm flipH="1">
              <a:off x="-5994953" y="5765272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الثالث :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96" name="صورة 29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774901" y="5791669"/>
              <a:ext cx="420249" cy="436413"/>
            </a:xfrm>
            <a:prstGeom prst="rect">
              <a:avLst/>
            </a:prstGeom>
          </p:spPr>
        </p:pic>
      </p:grpSp>
      <p:pic>
        <p:nvPicPr>
          <p:cNvPr id="293" name="صورة 292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4402" y="921836"/>
            <a:ext cx="207795" cy="207795"/>
          </a:xfrm>
          <a:prstGeom prst="rect">
            <a:avLst/>
          </a:prstGeom>
        </p:spPr>
      </p:pic>
      <p:sp>
        <p:nvSpPr>
          <p:cNvPr id="338" name="مربع نص 337"/>
          <p:cNvSpPr txBox="1"/>
          <p:nvPr/>
        </p:nvSpPr>
        <p:spPr>
          <a:xfrm>
            <a:off x="10352827" y="2777854"/>
            <a:ext cx="43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" name="مجموعة 306"/>
          <p:cNvGrpSpPr/>
          <p:nvPr/>
        </p:nvGrpSpPr>
        <p:grpSpPr>
          <a:xfrm flipH="1">
            <a:off x="147130" y="1792786"/>
            <a:ext cx="916375" cy="694870"/>
            <a:chOff x="-1323483" y="4311154"/>
            <a:chExt cx="1008013" cy="694870"/>
          </a:xfrm>
        </p:grpSpPr>
        <p:grpSp>
          <p:nvGrpSpPr>
            <p:cNvPr id="327" name="مجموعة 326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1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9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4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44" name="شكل حر 343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22" name="مربع نص 2"/>
          <p:cNvSpPr txBox="1">
            <a:spLocks noChangeArrowheads="1"/>
          </p:cNvSpPr>
          <p:nvPr/>
        </p:nvSpPr>
        <p:spPr bwMode="auto">
          <a:xfrm rot="16200000" flipH="1">
            <a:off x="-766728" y="2928055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352" name="مربع نص 351"/>
          <p:cNvSpPr txBox="1"/>
          <p:nvPr/>
        </p:nvSpPr>
        <p:spPr>
          <a:xfrm>
            <a:off x="5674169" y="4216421"/>
            <a:ext cx="6102022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احسبي مساحة الشكل المقابل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353" name="مجموعة 352"/>
          <p:cNvGrpSpPr/>
          <p:nvPr/>
        </p:nvGrpSpPr>
        <p:grpSpPr>
          <a:xfrm flipH="1">
            <a:off x="147130" y="4459980"/>
            <a:ext cx="916375" cy="694870"/>
            <a:chOff x="-1323483" y="4311154"/>
            <a:chExt cx="1008013" cy="694870"/>
          </a:xfrm>
        </p:grpSpPr>
        <p:grpSp>
          <p:nvGrpSpPr>
            <p:cNvPr id="354" name="مجموعة 353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56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57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2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55" name="شكل حر 354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453" name="مربع نص 2"/>
          <p:cNvSpPr txBox="1">
            <a:spLocks noChangeArrowheads="1"/>
          </p:cNvSpPr>
          <p:nvPr/>
        </p:nvSpPr>
        <p:spPr bwMode="auto">
          <a:xfrm flipH="1">
            <a:off x="8822082" y="11328992"/>
            <a:ext cx="2278395" cy="4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مُسْودَّة  </a:t>
            </a:r>
            <a:r>
              <a:rPr lang="ar-EG" sz="2400" dirty="0" smtClean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rPr>
              <a:t>..</a:t>
            </a:r>
            <a:endParaRPr lang="en-US" dirty="0">
              <a:effectLst/>
              <a:latin typeface="Aref_Menna" panose="02000000000000000000" pitchFamily="2" charset="-78"/>
              <a:ea typeface="Calibri" panose="020F0502020204030204" pitchFamily="34" charset="0"/>
              <a:cs typeface="Aref_Menna" panose="02000000000000000000" pitchFamily="2" charset="-78"/>
            </a:endParaRPr>
          </a:p>
        </p:txBody>
      </p:sp>
      <p:pic>
        <p:nvPicPr>
          <p:cNvPr id="454" name="صورة 45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2" b="94922" l="10000" r="90000">
                        <a14:foregroundMark x1="76739" y1="25195" x2="76739" y2="25195"/>
                        <a14:foregroundMark x1="64674" y1="38086" x2="64674" y2="38086"/>
                        <a14:foregroundMark x1="38152" y1="14844" x2="38152" y2="1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51" y="11346143"/>
            <a:ext cx="889669" cy="49512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7989750" y="5229117"/>
            <a:ext cx="3717612" cy="2286092"/>
            <a:chOff x="8651509" y="13138113"/>
            <a:chExt cx="4038722" cy="2286092"/>
          </a:xfrm>
        </p:grpSpPr>
        <p:cxnSp>
          <p:nvCxnSpPr>
            <p:cNvPr id="455" name="رابط مستقيم 454"/>
            <p:cNvCxnSpPr/>
            <p:nvPr/>
          </p:nvCxnSpPr>
          <p:spPr>
            <a:xfrm flipH="1">
              <a:off x="9359522" y="13138113"/>
              <a:ext cx="3330709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رابط مستقيم 455"/>
            <p:cNvCxnSpPr/>
            <p:nvPr/>
          </p:nvCxnSpPr>
          <p:spPr>
            <a:xfrm flipH="1">
              <a:off x="9359522" y="13595331"/>
              <a:ext cx="3330709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رابط مستقيم 456"/>
            <p:cNvCxnSpPr/>
            <p:nvPr/>
          </p:nvCxnSpPr>
          <p:spPr>
            <a:xfrm flipH="1">
              <a:off x="9359522" y="14052549"/>
              <a:ext cx="3330709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رابط مستقيم 457"/>
            <p:cNvCxnSpPr/>
            <p:nvPr/>
          </p:nvCxnSpPr>
          <p:spPr>
            <a:xfrm flipH="1">
              <a:off x="9359522" y="14509767"/>
              <a:ext cx="3330709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رابط مستقيم 458"/>
            <p:cNvCxnSpPr/>
            <p:nvPr/>
          </p:nvCxnSpPr>
          <p:spPr>
            <a:xfrm flipH="1">
              <a:off x="8651509" y="14966985"/>
              <a:ext cx="4038722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رابط مستقيم 194"/>
            <p:cNvCxnSpPr/>
            <p:nvPr/>
          </p:nvCxnSpPr>
          <p:spPr>
            <a:xfrm flipH="1">
              <a:off x="8651509" y="15424205"/>
              <a:ext cx="4038722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مجموعة 20"/>
          <p:cNvGrpSpPr/>
          <p:nvPr/>
        </p:nvGrpSpPr>
        <p:grpSpPr>
          <a:xfrm>
            <a:off x="6432954" y="2068104"/>
            <a:ext cx="5239973" cy="1780717"/>
            <a:chOff x="5723059" y="2412840"/>
            <a:chExt cx="5594453" cy="1901182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5723059" y="2412840"/>
              <a:ext cx="2744585" cy="1899411"/>
              <a:chOff x="4646097" y="2019099"/>
              <a:chExt cx="3398645" cy="2633222"/>
            </a:xfrm>
          </p:grpSpPr>
          <p:sp>
            <p:nvSpPr>
              <p:cNvPr id="395" name="مستطيل ذو زاوية واحدة مستديرة 394"/>
              <p:cNvSpPr/>
              <p:nvPr/>
            </p:nvSpPr>
            <p:spPr>
              <a:xfrm>
                <a:off x="4646097" y="2019099"/>
                <a:ext cx="3398645" cy="2633222"/>
              </a:xfrm>
              <a:prstGeom prst="round1Rect">
                <a:avLst>
                  <a:gd name="adj" fmla="val 0"/>
                </a:avLst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رابط مستقيم 12"/>
              <p:cNvCxnSpPr/>
              <p:nvPr/>
            </p:nvCxnSpPr>
            <p:spPr>
              <a:xfrm flipH="1">
                <a:off x="4845394" y="4563704"/>
                <a:ext cx="2966428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مجموعة 16"/>
            <p:cNvGrpSpPr/>
            <p:nvPr/>
          </p:nvGrpSpPr>
          <p:grpSpPr>
            <a:xfrm>
              <a:off x="8564060" y="2412840"/>
              <a:ext cx="2753452" cy="1901182"/>
              <a:chOff x="8244161" y="2019099"/>
              <a:chExt cx="3398645" cy="2633222"/>
            </a:xfrm>
          </p:grpSpPr>
          <p:sp>
            <p:nvSpPr>
              <p:cNvPr id="7" name="مستطيل ذو زاوية واحدة مستديرة 6"/>
              <p:cNvSpPr/>
              <p:nvPr/>
            </p:nvSpPr>
            <p:spPr>
              <a:xfrm>
                <a:off x="8244161" y="2019099"/>
                <a:ext cx="3398645" cy="2633222"/>
              </a:xfrm>
              <a:prstGeom prst="round1Rect">
                <a:avLst>
                  <a:gd name="adj" fmla="val 13996"/>
                </a:avLst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مجموعة 423"/>
              <p:cNvGrpSpPr/>
              <p:nvPr/>
            </p:nvGrpSpPr>
            <p:grpSpPr>
              <a:xfrm flipH="1">
                <a:off x="8603066" y="2721787"/>
                <a:ext cx="2966432" cy="1841920"/>
                <a:chOff x="1120727" y="2716839"/>
                <a:chExt cx="2966432" cy="1841920"/>
              </a:xfrm>
            </p:grpSpPr>
            <p:cxnSp>
              <p:nvCxnSpPr>
                <p:cNvPr id="425" name="رابط مستقيم 424"/>
                <p:cNvCxnSpPr/>
                <p:nvPr/>
              </p:nvCxnSpPr>
              <p:spPr>
                <a:xfrm flipH="1">
                  <a:off x="1120730" y="4558757"/>
                  <a:ext cx="2966429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رابط مستقيم 425"/>
                <p:cNvCxnSpPr/>
                <p:nvPr/>
              </p:nvCxnSpPr>
              <p:spPr>
                <a:xfrm rot="16200000" flipH="1">
                  <a:off x="199767" y="3637799"/>
                  <a:ext cx="184192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" name="مجموعة 19"/>
          <p:cNvGrpSpPr/>
          <p:nvPr/>
        </p:nvGrpSpPr>
        <p:grpSpPr>
          <a:xfrm>
            <a:off x="9379159" y="2275480"/>
            <a:ext cx="2031941" cy="947915"/>
            <a:chOff x="8786680" y="2458401"/>
            <a:chExt cx="2235135" cy="1042706"/>
          </a:xfrm>
        </p:grpSpPr>
        <p:cxnSp>
          <p:nvCxnSpPr>
            <p:cNvPr id="19" name="رابط كسهم مستقيم 18"/>
            <p:cNvCxnSpPr/>
            <p:nvPr/>
          </p:nvCxnSpPr>
          <p:spPr>
            <a:xfrm flipH="1">
              <a:off x="8786680" y="3426641"/>
              <a:ext cx="2235135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رابط كسهم مستقيم 465"/>
            <p:cNvCxnSpPr/>
            <p:nvPr/>
          </p:nvCxnSpPr>
          <p:spPr>
            <a:xfrm rot="-3540000" flipH="1">
              <a:off x="9593469" y="2979754"/>
              <a:ext cx="1042706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7" name="مجموعة 466"/>
          <p:cNvGrpSpPr/>
          <p:nvPr/>
        </p:nvGrpSpPr>
        <p:grpSpPr>
          <a:xfrm>
            <a:off x="9686929" y="2803265"/>
            <a:ext cx="977497" cy="417588"/>
            <a:chOff x="1246185" y="11635585"/>
            <a:chExt cx="977497" cy="417588"/>
          </a:xfrm>
        </p:grpSpPr>
        <p:sp>
          <p:nvSpPr>
            <p:cNvPr id="468" name="مربع نص 467"/>
            <p:cNvSpPr txBox="1"/>
            <p:nvPr/>
          </p:nvSpPr>
          <p:spPr>
            <a:xfrm>
              <a:off x="1246185" y="11683841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110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9" name="مربع نص 468"/>
            <p:cNvSpPr txBox="1"/>
            <p:nvPr/>
          </p:nvSpPr>
          <p:spPr>
            <a:xfrm>
              <a:off x="1429095" y="11635585"/>
              <a:ext cx="250984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0" name="مربع نص 469"/>
          <p:cNvSpPr txBox="1"/>
          <p:nvPr/>
        </p:nvSpPr>
        <p:spPr>
          <a:xfrm>
            <a:off x="9093941" y="3247953"/>
            <a:ext cx="2523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1" name="مجموعة 470"/>
          <p:cNvGrpSpPr/>
          <p:nvPr/>
        </p:nvGrpSpPr>
        <p:grpSpPr>
          <a:xfrm flipH="1">
            <a:off x="1101161" y="2069763"/>
            <a:ext cx="5239973" cy="1780717"/>
            <a:chOff x="5723059" y="2412840"/>
            <a:chExt cx="5594453" cy="1901182"/>
          </a:xfrm>
        </p:grpSpPr>
        <p:grpSp>
          <p:nvGrpSpPr>
            <p:cNvPr id="472" name="مجموعة 471"/>
            <p:cNvGrpSpPr/>
            <p:nvPr/>
          </p:nvGrpSpPr>
          <p:grpSpPr>
            <a:xfrm>
              <a:off x="5723059" y="2412840"/>
              <a:ext cx="2744585" cy="1899411"/>
              <a:chOff x="4646097" y="2019099"/>
              <a:chExt cx="3398645" cy="2633222"/>
            </a:xfrm>
          </p:grpSpPr>
          <p:sp>
            <p:nvSpPr>
              <p:cNvPr id="478" name="مستطيل ذو زاوية واحدة مستديرة 477"/>
              <p:cNvSpPr/>
              <p:nvPr/>
            </p:nvSpPr>
            <p:spPr>
              <a:xfrm>
                <a:off x="4646097" y="2019099"/>
                <a:ext cx="3398645" cy="2633222"/>
              </a:xfrm>
              <a:prstGeom prst="round1Rect">
                <a:avLst>
                  <a:gd name="adj" fmla="val 0"/>
                </a:avLst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9" name="رابط مستقيم 478"/>
              <p:cNvCxnSpPr/>
              <p:nvPr/>
            </p:nvCxnSpPr>
            <p:spPr>
              <a:xfrm flipH="1">
                <a:off x="4845394" y="4563704"/>
                <a:ext cx="2966428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3" name="مجموعة 472"/>
            <p:cNvGrpSpPr/>
            <p:nvPr/>
          </p:nvGrpSpPr>
          <p:grpSpPr>
            <a:xfrm>
              <a:off x="8564060" y="2412840"/>
              <a:ext cx="2753452" cy="1901182"/>
              <a:chOff x="8244161" y="2019099"/>
              <a:chExt cx="3398645" cy="2633222"/>
            </a:xfrm>
          </p:grpSpPr>
          <p:sp>
            <p:nvSpPr>
              <p:cNvPr id="474" name="مستطيل ذو زاوية واحدة مستديرة 473"/>
              <p:cNvSpPr/>
              <p:nvPr/>
            </p:nvSpPr>
            <p:spPr>
              <a:xfrm>
                <a:off x="8244161" y="2019099"/>
                <a:ext cx="3398645" cy="2633222"/>
              </a:xfrm>
              <a:prstGeom prst="round1Rect">
                <a:avLst>
                  <a:gd name="adj" fmla="val 13996"/>
                </a:avLst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5" name="مجموعة 474"/>
              <p:cNvGrpSpPr/>
              <p:nvPr/>
            </p:nvGrpSpPr>
            <p:grpSpPr>
              <a:xfrm flipH="1">
                <a:off x="8603066" y="2721787"/>
                <a:ext cx="2966432" cy="1841920"/>
                <a:chOff x="1120727" y="2716839"/>
                <a:chExt cx="2966432" cy="1841920"/>
              </a:xfrm>
            </p:grpSpPr>
            <p:cxnSp>
              <p:nvCxnSpPr>
                <p:cNvPr id="476" name="رابط مستقيم 475"/>
                <p:cNvCxnSpPr/>
                <p:nvPr/>
              </p:nvCxnSpPr>
              <p:spPr>
                <a:xfrm flipH="1">
                  <a:off x="1120730" y="4558757"/>
                  <a:ext cx="2966429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رابط مستقيم 476"/>
                <p:cNvCxnSpPr/>
                <p:nvPr/>
              </p:nvCxnSpPr>
              <p:spPr>
                <a:xfrm rot="16200000" flipH="1">
                  <a:off x="199767" y="3637799"/>
                  <a:ext cx="1841920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83" name="مربع نص 482"/>
          <p:cNvSpPr txBox="1"/>
          <p:nvPr/>
        </p:nvSpPr>
        <p:spPr>
          <a:xfrm>
            <a:off x="6455123" y="3247953"/>
            <a:ext cx="2523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0" name="رابط كسهم مستقيم 489"/>
          <p:cNvCxnSpPr/>
          <p:nvPr/>
        </p:nvCxnSpPr>
        <p:spPr>
          <a:xfrm rot="1800000" flipH="1">
            <a:off x="4024190" y="2748329"/>
            <a:ext cx="180324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رابط كسهم مستقيم 491"/>
          <p:cNvCxnSpPr/>
          <p:nvPr/>
        </p:nvCxnSpPr>
        <p:spPr>
          <a:xfrm rot="19800000">
            <a:off x="4024190" y="2748330"/>
            <a:ext cx="180324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مربع نص 492"/>
          <p:cNvSpPr txBox="1"/>
          <p:nvPr/>
        </p:nvSpPr>
        <p:spPr>
          <a:xfrm>
            <a:off x="3816304" y="3247953"/>
            <a:ext cx="2523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4" name="مربع نص 493"/>
          <p:cNvSpPr txBox="1"/>
          <p:nvPr/>
        </p:nvSpPr>
        <p:spPr>
          <a:xfrm>
            <a:off x="4434077" y="2545675"/>
            <a:ext cx="43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5" name="مجموعة 494"/>
          <p:cNvGrpSpPr/>
          <p:nvPr/>
        </p:nvGrpSpPr>
        <p:grpSpPr>
          <a:xfrm>
            <a:off x="4795918" y="2585396"/>
            <a:ext cx="977497" cy="384306"/>
            <a:chOff x="1222654" y="11615843"/>
            <a:chExt cx="977497" cy="384306"/>
          </a:xfrm>
        </p:grpSpPr>
        <p:sp>
          <p:nvSpPr>
            <p:cNvPr id="496" name="مربع نص 495"/>
            <p:cNvSpPr txBox="1"/>
            <p:nvPr/>
          </p:nvSpPr>
          <p:spPr>
            <a:xfrm>
              <a:off x="1222654" y="11630817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57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7" name="مربع نص 496"/>
            <p:cNvSpPr txBox="1"/>
            <p:nvPr/>
          </p:nvSpPr>
          <p:spPr>
            <a:xfrm>
              <a:off x="1451204" y="11615843"/>
              <a:ext cx="250984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مثلث قائم الزاوية 24"/>
          <p:cNvSpPr/>
          <p:nvPr/>
        </p:nvSpPr>
        <p:spPr>
          <a:xfrm>
            <a:off x="1451320" y="2242064"/>
            <a:ext cx="2029884" cy="967639"/>
          </a:xfrm>
          <a:custGeom>
            <a:avLst/>
            <a:gdLst>
              <a:gd name="connsiteX0" fmla="*/ 0 w 1403986"/>
              <a:gd name="connsiteY0" fmla="*/ 839543 h 839543"/>
              <a:gd name="connsiteX1" fmla="*/ 0 w 1403986"/>
              <a:gd name="connsiteY1" fmla="*/ 0 h 839543"/>
              <a:gd name="connsiteX2" fmla="*/ 1403986 w 1403986"/>
              <a:gd name="connsiteY2" fmla="*/ 839543 h 839543"/>
              <a:gd name="connsiteX3" fmla="*/ 0 w 1403986"/>
              <a:gd name="connsiteY3" fmla="*/ 839543 h 839543"/>
              <a:gd name="connsiteX0" fmla="*/ 0 w 1403986"/>
              <a:gd name="connsiteY0" fmla="*/ 727002 h 727002"/>
              <a:gd name="connsiteX1" fmla="*/ 1111348 w 1403986"/>
              <a:gd name="connsiteY1" fmla="*/ 0 h 727002"/>
              <a:gd name="connsiteX2" fmla="*/ 1403986 w 1403986"/>
              <a:gd name="connsiteY2" fmla="*/ 727002 h 727002"/>
              <a:gd name="connsiteX3" fmla="*/ 0 w 1403986"/>
              <a:gd name="connsiteY3" fmla="*/ 727002 h 727002"/>
              <a:gd name="connsiteX0" fmla="*/ 0 w 1643137"/>
              <a:gd name="connsiteY0" fmla="*/ 727002 h 727002"/>
              <a:gd name="connsiteX1" fmla="*/ 1111348 w 1643137"/>
              <a:gd name="connsiteY1" fmla="*/ 0 h 727002"/>
              <a:gd name="connsiteX2" fmla="*/ 1643137 w 1643137"/>
              <a:gd name="connsiteY2" fmla="*/ 727002 h 727002"/>
              <a:gd name="connsiteX3" fmla="*/ 0 w 1643137"/>
              <a:gd name="connsiteY3" fmla="*/ 727002 h 72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137" h="727002">
                <a:moveTo>
                  <a:pt x="0" y="727002"/>
                </a:moveTo>
                <a:lnTo>
                  <a:pt x="1111348" y="0"/>
                </a:lnTo>
                <a:lnTo>
                  <a:pt x="1643137" y="727002"/>
                </a:lnTo>
                <a:lnTo>
                  <a:pt x="0" y="72700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8" name="مجموعة 497"/>
          <p:cNvGrpSpPr/>
          <p:nvPr/>
        </p:nvGrpSpPr>
        <p:grpSpPr>
          <a:xfrm>
            <a:off x="2681707" y="2880715"/>
            <a:ext cx="977497" cy="384306"/>
            <a:chOff x="1250790" y="11615843"/>
            <a:chExt cx="977497" cy="384306"/>
          </a:xfrm>
        </p:grpSpPr>
        <p:sp>
          <p:nvSpPr>
            <p:cNvPr id="499" name="مربع نص 498"/>
            <p:cNvSpPr txBox="1"/>
            <p:nvPr/>
          </p:nvSpPr>
          <p:spPr>
            <a:xfrm>
              <a:off x="1250790" y="11630817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67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0" name="مربع نص 499"/>
            <p:cNvSpPr txBox="1"/>
            <p:nvPr/>
          </p:nvSpPr>
          <p:spPr>
            <a:xfrm>
              <a:off x="1451204" y="11615843"/>
              <a:ext cx="250984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1" name="مجموعة 500"/>
          <p:cNvGrpSpPr/>
          <p:nvPr/>
        </p:nvGrpSpPr>
        <p:grpSpPr>
          <a:xfrm>
            <a:off x="1526210" y="2892985"/>
            <a:ext cx="977497" cy="384306"/>
            <a:chOff x="1250790" y="11615843"/>
            <a:chExt cx="977497" cy="384306"/>
          </a:xfrm>
        </p:grpSpPr>
        <p:sp>
          <p:nvSpPr>
            <p:cNvPr id="502" name="مربع نص 501"/>
            <p:cNvSpPr txBox="1"/>
            <p:nvPr/>
          </p:nvSpPr>
          <p:spPr>
            <a:xfrm>
              <a:off x="1250790" y="11630817"/>
              <a:ext cx="97749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</a:t>
              </a:r>
              <a:endParaRPr lang="ar-EG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3" name="مربع نص 502"/>
            <p:cNvSpPr txBox="1"/>
            <p:nvPr/>
          </p:nvSpPr>
          <p:spPr>
            <a:xfrm>
              <a:off x="1451204" y="11615843"/>
              <a:ext cx="250984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4" name="مربع نص 503"/>
          <p:cNvSpPr txBox="1"/>
          <p:nvPr/>
        </p:nvSpPr>
        <p:spPr>
          <a:xfrm>
            <a:off x="2519627" y="2192058"/>
            <a:ext cx="43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5" name="مجموعة 504"/>
          <p:cNvGrpSpPr/>
          <p:nvPr/>
        </p:nvGrpSpPr>
        <p:grpSpPr>
          <a:xfrm>
            <a:off x="7044357" y="2145825"/>
            <a:ext cx="1175614" cy="1175614"/>
            <a:chOff x="3876902" y="1899077"/>
            <a:chExt cx="1755812" cy="1755812"/>
          </a:xfrm>
        </p:grpSpPr>
        <p:sp>
          <p:nvSpPr>
            <p:cNvPr id="506" name="شكل بيضاوي 505"/>
            <p:cNvSpPr/>
            <p:nvPr/>
          </p:nvSpPr>
          <p:spPr>
            <a:xfrm>
              <a:off x="3876902" y="1899077"/>
              <a:ext cx="1755812" cy="17558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رابط مستقيم 506"/>
            <p:cNvCxnSpPr/>
            <p:nvPr/>
          </p:nvCxnSpPr>
          <p:spPr>
            <a:xfrm>
              <a:off x="4037405" y="2253582"/>
              <a:ext cx="717403" cy="509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رابط مستقيم 507"/>
            <p:cNvCxnSpPr/>
            <p:nvPr/>
          </p:nvCxnSpPr>
          <p:spPr>
            <a:xfrm flipH="1">
              <a:off x="4405821" y="2776983"/>
              <a:ext cx="350183" cy="792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مستطيل 508"/>
            <p:cNvSpPr/>
            <p:nvPr/>
          </p:nvSpPr>
          <p:spPr>
            <a:xfrm>
              <a:off x="4512809" y="2169686"/>
              <a:ext cx="843028" cy="540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46</a:t>
              </a:r>
              <a:r>
                <a:rPr lang="ar-E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٪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0" name="مستطيل 509"/>
            <p:cNvSpPr/>
            <p:nvPr/>
          </p:nvSpPr>
          <p:spPr>
            <a:xfrm>
              <a:off x="3985444" y="2599162"/>
              <a:ext cx="766387" cy="491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ar-E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٪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1" name="مستطيل 510"/>
            <p:cNvSpPr/>
            <p:nvPr/>
          </p:nvSpPr>
          <p:spPr>
            <a:xfrm>
              <a:off x="4530537" y="2923591"/>
              <a:ext cx="814863" cy="540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</a:t>
              </a:r>
              <a:r>
                <a:rPr lang="ar-EG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٪</a:t>
              </a:r>
              <a:endParaRPr lang="ar-E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2" name="رابط مستقيم 511"/>
            <p:cNvCxnSpPr/>
            <p:nvPr/>
          </p:nvCxnSpPr>
          <p:spPr>
            <a:xfrm>
              <a:off x="4753047" y="2770292"/>
              <a:ext cx="845760" cy="2122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" name="مربع نص 512"/>
          <p:cNvSpPr txBox="1"/>
          <p:nvPr/>
        </p:nvSpPr>
        <p:spPr>
          <a:xfrm>
            <a:off x="1177485" y="3247953"/>
            <a:ext cx="2523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6203838" y="5286796"/>
            <a:ext cx="2516693" cy="1534655"/>
            <a:chOff x="5968839" y="5031289"/>
            <a:chExt cx="2516693" cy="1534655"/>
          </a:xfrm>
        </p:grpSpPr>
        <p:grpSp>
          <p:nvGrpSpPr>
            <p:cNvPr id="515" name="مجموعة 514"/>
            <p:cNvGrpSpPr/>
            <p:nvPr/>
          </p:nvGrpSpPr>
          <p:grpSpPr>
            <a:xfrm>
              <a:off x="6563939" y="5335534"/>
              <a:ext cx="1533919" cy="1230410"/>
              <a:chOff x="993183" y="6257008"/>
              <a:chExt cx="1687310" cy="1353451"/>
            </a:xfrm>
          </p:grpSpPr>
          <p:sp>
            <p:nvSpPr>
              <p:cNvPr id="520" name="مستطيل 519"/>
              <p:cNvSpPr/>
              <p:nvPr/>
            </p:nvSpPr>
            <p:spPr>
              <a:xfrm>
                <a:off x="993183" y="7096085"/>
                <a:ext cx="596271" cy="51437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مستطيل 520"/>
              <p:cNvSpPr/>
              <p:nvPr/>
            </p:nvSpPr>
            <p:spPr>
              <a:xfrm>
                <a:off x="993184" y="6257008"/>
                <a:ext cx="1687309" cy="8380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مستطيل 521"/>
              <p:cNvSpPr/>
              <p:nvPr/>
            </p:nvSpPr>
            <p:spPr>
              <a:xfrm>
                <a:off x="1004069" y="7045929"/>
                <a:ext cx="577505" cy="1297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6" name="مربع نص 515"/>
            <p:cNvSpPr txBox="1"/>
            <p:nvPr/>
          </p:nvSpPr>
          <p:spPr>
            <a:xfrm>
              <a:off x="5968839" y="5721681"/>
              <a:ext cx="614435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7" name="مربع نص 516"/>
            <p:cNvSpPr txBox="1"/>
            <p:nvPr/>
          </p:nvSpPr>
          <p:spPr>
            <a:xfrm>
              <a:off x="7871097" y="5505346"/>
              <a:ext cx="614435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8" name="مربع نص 517"/>
            <p:cNvSpPr txBox="1"/>
            <p:nvPr/>
          </p:nvSpPr>
          <p:spPr>
            <a:xfrm>
              <a:off x="7133241" y="6036688"/>
              <a:ext cx="614435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9" name="مربع نص 518"/>
            <p:cNvSpPr txBox="1"/>
            <p:nvPr/>
          </p:nvSpPr>
          <p:spPr>
            <a:xfrm>
              <a:off x="6969230" y="5031289"/>
              <a:ext cx="614435" cy="3077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ar-SA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ar-EG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0" name="مربع نص 549"/>
          <p:cNvSpPr txBox="1"/>
          <p:nvPr/>
        </p:nvSpPr>
        <p:spPr>
          <a:xfrm>
            <a:off x="3322516" y="10007771"/>
            <a:ext cx="614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1" name="مربع نص 550"/>
          <p:cNvSpPr txBox="1"/>
          <p:nvPr/>
        </p:nvSpPr>
        <p:spPr>
          <a:xfrm>
            <a:off x="1646945" y="10362913"/>
            <a:ext cx="8261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ar-S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" name="مربع نص 551"/>
          <p:cNvSpPr txBox="1"/>
          <p:nvPr/>
        </p:nvSpPr>
        <p:spPr>
          <a:xfrm>
            <a:off x="3611798" y="9238809"/>
            <a:ext cx="8261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3" name="شكل حر 522"/>
          <p:cNvSpPr/>
          <p:nvPr/>
        </p:nvSpPr>
        <p:spPr>
          <a:xfrm>
            <a:off x="6090734" y="4349618"/>
            <a:ext cx="45719" cy="3426617"/>
          </a:xfrm>
          <a:custGeom>
            <a:avLst/>
            <a:gdLst>
              <a:gd name="connsiteX0" fmla="*/ 34590 w 43207"/>
              <a:gd name="connsiteY0" fmla="*/ 0 h 3606325"/>
              <a:gd name="connsiteX1" fmla="*/ 8952 w 43207"/>
              <a:gd name="connsiteY1" fmla="*/ 709301 h 3606325"/>
              <a:gd name="connsiteX2" fmla="*/ 43135 w 43207"/>
              <a:gd name="connsiteY2" fmla="*/ 1333143 h 3606325"/>
              <a:gd name="connsiteX3" fmla="*/ 17498 w 43207"/>
              <a:gd name="connsiteY3" fmla="*/ 2264635 h 3606325"/>
              <a:gd name="connsiteX4" fmla="*/ 406 w 43207"/>
              <a:gd name="connsiteY4" fmla="*/ 2939753 h 3606325"/>
              <a:gd name="connsiteX5" fmla="*/ 34590 w 43207"/>
              <a:gd name="connsiteY5" fmla="*/ 3606325 h 36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7" h="3606325">
                <a:moveTo>
                  <a:pt x="34590" y="0"/>
                </a:moveTo>
                <a:cubicBezTo>
                  <a:pt x="21059" y="243555"/>
                  <a:pt x="7528" y="487111"/>
                  <a:pt x="8952" y="709301"/>
                </a:cubicBezTo>
                <a:cubicBezTo>
                  <a:pt x="10376" y="931491"/>
                  <a:pt x="41711" y="1073921"/>
                  <a:pt x="43135" y="1333143"/>
                </a:cubicBezTo>
                <a:cubicBezTo>
                  <a:pt x="44559" y="1592365"/>
                  <a:pt x="24619" y="1996867"/>
                  <a:pt x="17498" y="2264635"/>
                </a:cubicBezTo>
                <a:cubicBezTo>
                  <a:pt x="10376" y="2532403"/>
                  <a:pt x="-2443" y="2716138"/>
                  <a:pt x="406" y="2939753"/>
                </a:cubicBezTo>
                <a:cubicBezTo>
                  <a:pt x="3255" y="3163368"/>
                  <a:pt x="18922" y="3384846"/>
                  <a:pt x="34590" y="3606325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مجموعة 523"/>
          <p:cNvGrpSpPr/>
          <p:nvPr/>
        </p:nvGrpSpPr>
        <p:grpSpPr>
          <a:xfrm>
            <a:off x="558842" y="12031717"/>
            <a:ext cx="11103355" cy="2858085"/>
            <a:chOff x="8322356" y="12271333"/>
            <a:chExt cx="3330710" cy="3143893"/>
          </a:xfrm>
        </p:grpSpPr>
        <p:cxnSp>
          <p:nvCxnSpPr>
            <p:cNvPr id="525" name="رابط مستقيم 524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رابط مستقيم 525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رابط مستقيم 526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رابط مستقيم 527"/>
            <p:cNvCxnSpPr/>
            <p:nvPr/>
          </p:nvCxnSpPr>
          <p:spPr>
            <a:xfrm flipH="1">
              <a:off x="8322356" y="145169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رابط مستقيم 528"/>
            <p:cNvCxnSpPr/>
            <p:nvPr/>
          </p:nvCxnSpPr>
          <p:spPr>
            <a:xfrm flipH="1">
              <a:off x="8322356" y="1496610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رابط مستقيم 529"/>
            <p:cNvCxnSpPr/>
            <p:nvPr/>
          </p:nvCxnSpPr>
          <p:spPr>
            <a:xfrm flipH="1">
              <a:off x="8322356" y="15415226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رابط مستقيم 560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رابط مستقيم 561"/>
            <p:cNvCxnSpPr/>
            <p:nvPr/>
          </p:nvCxnSpPr>
          <p:spPr>
            <a:xfrm flipH="1">
              <a:off x="8322356" y="122713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مربع نص 530"/>
          <p:cNvSpPr txBox="1"/>
          <p:nvPr/>
        </p:nvSpPr>
        <p:spPr>
          <a:xfrm>
            <a:off x="515340" y="4245994"/>
            <a:ext cx="55335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صنِّفي كل مثلث مما يأتي من حيث أضلاعه :</a:t>
            </a:r>
          </a:p>
          <a:p>
            <a:pPr algn="ctr">
              <a:lnSpc>
                <a:spcPct val="150000"/>
              </a:lnSpc>
            </a:pP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(مختلف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الأضلاع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–متطابق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الضلعين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–متطابق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الأضلاع )</a:t>
            </a:r>
            <a:endParaRPr lang="ar-EG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مثلث متساوي الساقين 29"/>
          <p:cNvSpPr/>
          <p:nvPr/>
        </p:nvSpPr>
        <p:spPr>
          <a:xfrm>
            <a:off x="4185616" y="5679480"/>
            <a:ext cx="1461012" cy="1259494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مثلث متساوي الساقين 531"/>
          <p:cNvSpPr/>
          <p:nvPr/>
        </p:nvSpPr>
        <p:spPr>
          <a:xfrm>
            <a:off x="897633" y="5561304"/>
            <a:ext cx="2413321" cy="1463932"/>
          </a:xfrm>
          <a:custGeom>
            <a:avLst/>
            <a:gdLst>
              <a:gd name="connsiteX0" fmla="*/ 0 w 1432225"/>
              <a:gd name="connsiteY0" fmla="*/ 1234677 h 1234677"/>
              <a:gd name="connsiteX1" fmla="*/ 1345704 w 1432225"/>
              <a:gd name="connsiteY1" fmla="*/ 0 h 1234677"/>
              <a:gd name="connsiteX2" fmla="*/ 1432225 w 1432225"/>
              <a:gd name="connsiteY2" fmla="*/ 1234677 h 1234677"/>
              <a:gd name="connsiteX3" fmla="*/ 0 w 1432225"/>
              <a:gd name="connsiteY3" fmla="*/ 1234677 h 1234677"/>
              <a:gd name="connsiteX0" fmla="*/ 0 w 1720459"/>
              <a:gd name="connsiteY0" fmla="*/ 874913 h 874913"/>
              <a:gd name="connsiteX1" fmla="*/ 1720459 w 1720459"/>
              <a:gd name="connsiteY1" fmla="*/ 0 h 874913"/>
              <a:gd name="connsiteX2" fmla="*/ 1432225 w 1720459"/>
              <a:gd name="connsiteY2" fmla="*/ 874913 h 874913"/>
              <a:gd name="connsiteX3" fmla="*/ 0 w 1720459"/>
              <a:gd name="connsiteY3" fmla="*/ 874913 h 874913"/>
              <a:gd name="connsiteX0" fmla="*/ 0 w 2424996"/>
              <a:gd name="connsiteY0" fmla="*/ 515149 h 874913"/>
              <a:gd name="connsiteX1" fmla="*/ 2424996 w 2424996"/>
              <a:gd name="connsiteY1" fmla="*/ 0 h 874913"/>
              <a:gd name="connsiteX2" fmla="*/ 2136762 w 2424996"/>
              <a:gd name="connsiteY2" fmla="*/ 874913 h 874913"/>
              <a:gd name="connsiteX3" fmla="*/ 0 w 2424996"/>
              <a:gd name="connsiteY3" fmla="*/ 515149 h 874913"/>
              <a:gd name="connsiteX0" fmla="*/ 0 w 2424996"/>
              <a:gd name="connsiteY0" fmla="*/ 515149 h 859923"/>
              <a:gd name="connsiteX1" fmla="*/ 2424996 w 2424996"/>
              <a:gd name="connsiteY1" fmla="*/ 0 h 859923"/>
              <a:gd name="connsiteX2" fmla="*/ 1986860 w 2424996"/>
              <a:gd name="connsiteY2" fmla="*/ 859923 h 859923"/>
              <a:gd name="connsiteX3" fmla="*/ 0 w 2424996"/>
              <a:gd name="connsiteY3" fmla="*/ 515149 h 859923"/>
              <a:gd name="connsiteX0" fmla="*/ 0 w 2619868"/>
              <a:gd name="connsiteY0" fmla="*/ 754992 h 1099766"/>
              <a:gd name="connsiteX1" fmla="*/ 2619868 w 2619868"/>
              <a:gd name="connsiteY1" fmla="*/ 0 h 1099766"/>
              <a:gd name="connsiteX2" fmla="*/ 1986860 w 2619868"/>
              <a:gd name="connsiteY2" fmla="*/ 1099766 h 1099766"/>
              <a:gd name="connsiteX3" fmla="*/ 0 w 2619868"/>
              <a:gd name="connsiteY3" fmla="*/ 754992 h 1099766"/>
              <a:gd name="connsiteX0" fmla="*/ 0 w 2619868"/>
              <a:gd name="connsiteY0" fmla="*/ 754992 h 784972"/>
              <a:gd name="connsiteX1" fmla="*/ 2619868 w 2619868"/>
              <a:gd name="connsiteY1" fmla="*/ 0 h 784972"/>
              <a:gd name="connsiteX2" fmla="*/ 2166742 w 2619868"/>
              <a:gd name="connsiteY2" fmla="*/ 784972 h 784972"/>
              <a:gd name="connsiteX3" fmla="*/ 0 w 2619868"/>
              <a:gd name="connsiteY3" fmla="*/ 754992 h 784972"/>
              <a:gd name="connsiteX0" fmla="*/ 0 w 2619868"/>
              <a:gd name="connsiteY0" fmla="*/ 1024815 h 1024815"/>
              <a:gd name="connsiteX1" fmla="*/ 2619868 w 2619868"/>
              <a:gd name="connsiteY1" fmla="*/ 0 h 1024815"/>
              <a:gd name="connsiteX2" fmla="*/ 2166742 w 2619868"/>
              <a:gd name="connsiteY2" fmla="*/ 784972 h 1024815"/>
              <a:gd name="connsiteX3" fmla="*/ 0 w 2619868"/>
              <a:gd name="connsiteY3" fmla="*/ 1024815 h 102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868" h="1024815">
                <a:moveTo>
                  <a:pt x="0" y="1024815"/>
                </a:moveTo>
                <a:lnTo>
                  <a:pt x="2619868" y="0"/>
                </a:lnTo>
                <a:lnTo>
                  <a:pt x="2166742" y="784972"/>
                </a:lnTo>
                <a:lnTo>
                  <a:pt x="0" y="102481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مربع نص 532"/>
          <p:cNvSpPr txBox="1"/>
          <p:nvPr/>
        </p:nvSpPr>
        <p:spPr>
          <a:xfrm>
            <a:off x="3600938" y="7207432"/>
            <a:ext cx="25233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4" name="مربع نص 533"/>
          <p:cNvSpPr txBox="1"/>
          <p:nvPr/>
        </p:nvSpPr>
        <p:spPr>
          <a:xfrm>
            <a:off x="589350" y="7207432"/>
            <a:ext cx="25233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5" name="مجموعة 534"/>
          <p:cNvGrpSpPr/>
          <p:nvPr/>
        </p:nvGrpSpPr>
        <p:grpSpPr>
          <a:xfrm flipH="1">
            <a:off x="6245196" y="4459980"/>
            <a:ext cx="916375" cy="694870"/>
            <a:chOff x="-1323483" y="4311154"/>
            <a:chExt cx="1008013" cy="694870"/>
          </a:xfrm>
        </p:grpSpPr>
        <p:grpSp>
          <p:nvGrpSpPr>
            <p:cNvPr id="536" name="مجموعة 535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538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39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2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537" name="شكل حر 536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cxnSp>
        <p:nvCxnSpPr>
          <p:cNvPr id="540" name="رابط مستقيم 539"/>
          <p:cNvCxnSpPr/>
          <p:nvPr/>
        </p:nvCxnSpPr>
        <p:spPr>
          <a:xfrm flipH="1">
            <a:off x="-504413" y="7863743"/>
            <a:ext cx="1346544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مربع نص 540"/>
          <p:cNvSpPr txBox="1"/>
          <p:nvPr/>
        </p:nvSpPr>
        <p:spPr>
          <a:xfrm>
            <a:off x="5706640" y="7951591"/>
            <a:ext cx="6102022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احسبي حجم المجسم المقابل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542" name="مجموعة 541"/>
          <p:cNvGrpSpPr/>
          <p:nvPr/>
        </p:nvGrpSpPr>
        <p:grpSpPr>
          <a:xfrm rot="20084461">
            <a:off x="1077509" y="8997138"/>
            <a:ext cx="2875395" cy="1544562"/>
            <a:chOff x="4273164" y="13634827"/>
            <a:chExt cx="1785394" cy="1054956"/>
          </a:xfrm>
        </p:grpSpPr>
        <p:sp>
          <p:nvSpPr>
            <p:cNvPr id="543" name="مستطيل 542"/>
            <p:cNvSpPr/>
            <p:nvPr/>
          </p:nvSpPr>
          <p:spPr>
            <a:xfrm>
              <a:off x="5950515" y="14588163"/>
              <a:ext cx="96505" cy="965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مثلث قائم الزاوية 543"/>
            <p:cNvSpPr/>
            <p:nvPr/>
          </p:nvSpPr>
          <p:spPr>
            <a:xfrm flipH="1">
              <a:off x="5291856" y="14178141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مثلث قائم الزاوية 544"/>
            <p:cNvSpPr/>
            <p:nvPr/>
          </p:nvSpPr>
          <p:spPr>
            <a:xfrm flipH="1">
              <a:off x="4280628" y="13640494"/>
              <a:ext cx="759662" cy="50791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6" name="رابط مستقيم 545"/>
            <p:cNvCxnSpPr/>
            <p:nvPr/>
          </p:nvCxnSpPr>
          <p:spPr>
            <a:xfrm flipH="1" flipV="1">
              <a:off x="4273164" y="14152136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رابط مستقيم 546"/>
            <p:cNvCxnSpPr/>
            <p:nvPr/>
          </p:nvCxnSpPr>
          <p:spPr>
            <a:xfrm flipH="1" flipV="1">
              <a:off x="5047330" y="14148319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رابط مستقيم 547"/>
            <p:cNvCxnSpPr/>
            <p:nvPr/>
          </p:nvCxnSpPr>
          <p:spPr>
            <a:xfrm flipH="1" flipV="1">
              <a:off x="5047218" y="13638517"/>
              <a:ext cx="1011228" cy="537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رابط مستقيم 548"/>
            <p:cNvCxnSpPr/>
            <p:nvPr/>
          </p:nvCxnSpPr>
          <p:spPr>
            <a:xfrm flipH="1">
              <a:off x="4277915" y="13634827"/>
              <a:ext cx="773667" cy="5162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" name="مجموعة 552"/>
          <p:cNvGrpSpPr/>
          <p:nvPr/>
        </p:nvGrpSpPr>
        <p:grpSpPr>
          <a:xfrm>
            <a:off x="4534268" y="8697066"/>
            <a:ext cx="7293466" cy="1864720"/>
            <a:chOff x="8322356" y="13138113"/>
            <a:chExt cx="3330710" cy="1864720"/>
          </a:xfrm>
        </p:grpSpPr>
        <p:cxnSp>
          <p:nvCxnSpPr>
            <p:cNvPr id="554" name="رابط مستقيم 553"/>
            <p:cNvCxnSpPr/>
            <p:nvPr/>
          </p:nvCxnSpPr>
          <p:spPr>
            <a:xfrm flipH="1">
              <a:off x="8322356" y="1313811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رابط مستقيم 554"/>
            <p:cNvCxnSpPr/>
            <p:nvPr/>
          </p:nvCxnSpPr>
          <p:spPr>
            <a:xfrm flipH="1">
              <a:off x="8322356" y="1360429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رابط مستقيم 555"/>
            <p:cNvCxnSpPr/>
            <p:nvPr/>
          </p:nvCxnSpPr>
          <p:spPr>
            <a:xfrm flipH="1">
              <a:off x="8322356" y="140704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رابط مستقيم 556"/>
            <p:cNvCxnSpPr/>
            <p:nvPr/>
          </p:nvCxnSpPr>
          <p:spPr>
            <a:xfrm flipH="1">
              <a:off x="8322356" y="1453665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رابط مستقيم 557"/>
            <p:cNvCxnSpPr/>
            <p:nvPr/>
          </p:nvCxnSpPr>
          <p:spPr>
            <a:xfrm flipH="1">
              <a:off x="8322356" y="150028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مجموعة 562"/>
          <p:cNvGrpSpPr/>
          <p:nvPr/>
        </p:nvGrpSpPr>
        <p:grpSpPr>
          <a:xfrm flipH="1">
            <a:off x="147130" y="8254965"/>
            <a:ext cx="916375" cy="694870"/>
            <a:chOff x="-1323483" y="4311154"/>
            <a:chExt cx="1008013" cy="694870"/>
          </a:xfrm>
        </p:grpSpPr>
        <p:grpSp>
          <p:nvGrpSpPr>
            <p:cNvPr id="564" name="مجموعة 563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566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67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2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565" name="شكل حر 564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82" name="مجموعة 381"/>
          <p:cNvGrpSpPr/>
          <p:nvPr/>
        </p:nvGrpSpPr>
        <p:grpSpPr>
          <a:xfrm>
            <a:off x="5314594" y="5400030"/>
            <a:ext cx="399550" cy="444082"/>
            <a:chOff x="10573027" y="3429864"/>
            <a:chExt cx="531801" cy="591069"/>
          </a:xfrm>
        </p:grpSpPr>
        <p:grpSp>
          <p:nvGrpSpPr>
            <p:cNvPr id="383" name="مجموعة 382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85" name="صورة 38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86" name="شكل بيضاوي 385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84" name="مربع نص 383"/>
            <p:cNvSpPr txBox="1"/>
            <p:nvPr/>
          </p:nvSpPr>
          <p:spPr>
            <a:xfrm>
              <a:off x="10677304" y="3429864"/>
              <a:ext cx="339310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387" name="مجموعة 386"/>
          <p:cNvGrpSpPr/>
          <p:nvPr/>
        </p:nvGrpSpPr>
        <p:grpSpPr>
          <a:xfrm>
            <a:off x="3374288" y="5382447"/>
            <a:ext cx="399550" cy="461665"/>
            <a:chOff x="10573027" y="3441691"/>
            <a:chExt cx="531801" cy="614474"/>
          </a:xfrm>
        </p:grpSpPr>
        <p:grpSp>
          <p:nvGrpSpPr>
            <p:cNvPr id="388" name="مجموعة 38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90" name="صورة 38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91" name="شكل بيضاوي 39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89" name="مربع نص 388"/>
            <p:cNvSpPr txBox="1"/>
            <p:nvPr/>
          </p:nvSpPr>
          <p:spPr>
            <a:xfrm>
              <a:off x="10695202" y="3441691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191" name="مربع نص 2"/>
          <p:cNvSpPr txBox="1">
            <a:spLocks noChangeArrowheads="1"/>
          </p:cNvSpPr>
          <p:nvPr/>
        </p:nvSpPr>
        <p:spPr bwMode="auto">
          <a:xfrm rot="16200000" flipH="1">
            <a:off x="-769996" y="5557609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192" name="مربع نص 2"/>
          <p:cNvSpPr txBox="1">
            <a:spLocks noChangeArrowheads="1"/>
          </p:cNvSpPr>
          <p:nvPr/>
        </p:nvSpPr>
        <p:spPr bwMode="auto">
          <a:xfrm rot="16200000" flipH="1">
            <a:off x="-760893" y="9390677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 smtClean="0">
                <a:latin typeface="Shafrah Connected Dots" panose="00000500000000000000" pitchFamily="50" charset="-78"/>
                <a:cs typeface="Sultan Medium" pitchFamily="2" charset="-78"/>
              </a:rPr>
              <a:t>تُوزع حسب تقدير المعلمة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193" name="مربع نص 2"/>
          <p:cNvSpPr txBox="1">
            <a:spLocks noChangeArrowheads="1"/>
          </p:cNvSpPr>
          <p:nvPr/>
        </p:nvSpPr>
        <p:spPr bwMode="auto">
          <a:xfrm rot="16200000" flipH="1">
            <a:off x="5178728" y="5094287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 smtClean="0">
                <a:latin typeface="Shafrah Connected Dots" panose="00000500000000000000" pitchFamily="50" charset="-78"/>
                <a:cs typeface="Sultan Medium" pitchFamily="2" charset="-78"/>
              </a:rPr>
              <a:t>تُوزع حسب تقدير المعلم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196" name="مستطيل ذو زوايا قطرية مستديرة 195"/>
          <p:cNvSpPr/>
          <p:nvPr/>
        </p:nvSpPr>
        <p:spPr>
          <a:xfrm>
            <a:off x="4723788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مستطيل ذو زوايا قطرية مستديرة 196"/>
          <p:cNvSpPr/>
          <p:nvPr/>
        </p:nvSpPr>
        <p:spPr>
          <a:xfrm>
            <a:off x="4675039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مربع نص 197"/>
          <p:cNvSpPr txBox="1"/>
          <p:nvPr/>
        </p:nvSpPr>
        <p:spPr>
          <a:xfrm>
            <a:off x="4699429" y="15429991"/>
            <a:ext cx="724204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 الأول المتوسط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الثالثة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199" name="صورة 198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801141" y="15572357"/>
            <a:ext cx="552415" cy="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86196</TotalTime>
  <Words>1129</Words>
  <Application>Microsoft Office PowerPoint</Application>
  <PresentationFormat>مخصص</PresentationFormat>
  <Paragraphs>442</Paragraphs>
  <Slides>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25" baseType="lpstr">
      <vt:lpstr>ae_Hor</vt:lpstr>
      <vt:lpstr>Alawi Naskh</vt:lpstr>
      <vt:lpstr>ALAWI-3-8</vt:lpstr>
      <vt:lpstr>Aref_Menna</vt:lpstr>
      <vt:lpstr>Arial</vt:lpstr>
      <vt:lpstr>Calibri</vt:lpstr>
      <vt:lpstr>Calibri Light</vt:lpstr>
      <vt:lpstr>DG Ghayaty</vt:lpstr>
      <vt:lpstr>GE East</vt:lpstr>
      <vt:lpstr>Hacen Saudi Arabia</vt:lpstr>
      <vt:lpstr>Segoe Script</vt:lpstr>
      <vt:lpstr>Shafrah Connected Dots</vt:lpstr>
      <vt:lpstr>Simplified Arabic</vt:lpstr>
      <vt:lpstr>SKR HEAD1</vt:lpstr>
      <vt:lpstr>Sultan Medium</vt:lpstr>
      <vt:lpstr>Tahoma</vt:lpstr>
      <vt:lpstr>Times New Roman</vt:lpstr>
      <vt:lpstr>Zokrofi</vt:lpstr>
      <vt:lpstr>المحارب أنبوبي</vt:lpstr>
      <vt:lpstr>هشام عادي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alzahraa</dc:creator>
  <cp:lastModifiedBy>LENOVO</cp:lastModifiedBy>
  <cp:revision>1187</cp:revision>
  <dcterms:created xsi:type="dcterms:W3CDTF">2021-11-16T19:56:37Z</dcterms:created>
  <dcterms:modified xsi:type="dcterms:W3CDTF">2023-05-30T21:15:53Z</dcterms:modified>
</cp:coreProperties>
</file>