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6"/>
  </p:notesMasterIdLst>
  <p:sldIdLst>
    <p:sldId id="305" r:id="rId2"/>
    <p:sldId id="302" r:id="rId3"/>
    <p:sldId id="303" r:id="rId4"/>
    <p:sldId id="304" r:id="rId5"/>
  </p:sldIdLst>
  <p:sldSz cx="12192000" cy="16256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3300"/>
    <a:srgbClr val="3B3C2F"/>
    <a:srgbClr val="0E2837"/>
    <a:srgbClr val="548235"/>
    <a:srgbClr val="FF9933"/>
    <a:srgbClr val="8497B0"/>
    <a:srgbClr val="000000"/>
    <a:srgbClr val="BF9000"/>
    <a:srgbClr val="CDB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374" autoAdjust="0"/>
  </p:normalViewPr>
  <p:slideViewPr>
    <p:cSldViewPr snapToGrid="0">
      <p:cViewPr>
        <p:scale>
          <a:sx n="60" d="100"/>
          <a:sy n="60" d="100"/>
        </p:scale>
        <p:origin x="1056" y="-226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3820A64-4C4B-497A-9E4E-D13C6B399B4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7B903F7-C293-4737-A1DC-94D32BC0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2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903F7-C293-4737-A1DC-94D32BC054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903F7-C293-4737-A1DC-94D32BC054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47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097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000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472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980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883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3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407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5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349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354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50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1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r" defTabSz="1219170" rtl="1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microsoft.com/office/2007/relationships/hdphoto" Target="../media/hdphoto6.wdp"/><Relationship Id="rId1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12" Type="http://schemas.microsoft.com/office/2007/relationships/hdphoto" Target="../media/hdphoto8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6.wdp"/><Relationship Id="rId1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65" y="3634438"/>
            <a:ext cx="9786469" cy="9786469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-111123" y="2694799"/>
            <a:ext cx="12801600" cy="1280160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9" name="رابط مستقيم 18"/>
          <p:cNvCxnSpPr/>
          <p:nvPr/>
        </p:nvCxnSpPr>
        <p:spPr>
          <a:xfrm flipV="1">
            <a:off x="1194401" y="612540"/>
            <a:ext cx="11410457" cy="1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16200000" flipH="1">
            <a:off x="321544" y="256754"/>
            <a:ext cx="0" cy="922588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مربع نص 2"/>
          <p:cNvSpPr txBox="1">
            <a:spLocks noChangeArrowheads="1"/>
          </p:cNvSpPr>
          <p:nvPr/>
        </p:nvSpPr>
        <p:spPr bwMode="auto">
          <a:xfrm rot="16200000" flipH="1">
            <a:off x="-5597868" y="6973665"/>
            <a:ext cx="12486742" cy="7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عن </a:t>
            </a:r>
            <a:r>
              <a:rPr lang="ar-SA" sz="1400" dirty="0" smtClean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أنس بن مالك رضي الله عنه قال : 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قال رسول الله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ص</a:t>
            </a:r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""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اللّهم لا سهل إلا ما جعلته سهلاً ، وأنت تجعلُ الحَزْنَ إذا شئت سهلاً "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2230700" y="1086978"/>
            <a:ext cx="7388344" cy="780432"/>
            <a:chOff x="1905419" y="1469966"/>
            <a:chExt cx="7388344" cy="780432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419" y="1587062"/>
              <a:ext cx="6682936" cy="462065"/>
            </a:xfrm>
            <a:prstGeom prst="roundRect">
              <a:avLst>
                <a:gd name="adj" fmla="val 50000"/>
              </a:avLst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34566" y="1469966"/>
              <a:ext cx="1359197" cy="755110"/>
            </a:xfrm>
            <a:prstGeom prst="rect">
              <a:avLst/>
            </a:prstGeom>
          </p:spPr>
        </p:pic>
        <p:sp>
          <p:nvSpPr>
            <p:cNvPr id="461" name="Text Box 5"/>
            <p:cNvSpPr txBox="1">
              <a:spLocks noChangeArrowheads="1"/>
            </p:cNvSpPr>
            <p:nvPr/>
          </p:nvSpPr>
          <p:spPr bwMode="auto">
            <a:xfrm>
              <a:off x="2116726" y="1574123"/>
              <a:ext cx="608812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0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اختبار نهاية الفصل الدراسي الثالث لمادة </a:t>
              </a:r>
              <a:r>
                <a:rPr lang="ar-SA" altLang="ar-EG" sz="28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الرياضيات</a:t>
              </a:r>
              <a:endParaRPr lang="ar-SA" altLang="ar-EG" sz="28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graphicFrame>
        <p:nvGraphicFramePr>
          <p:cNvPr id="463" name="جدول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12684"/>
              </p:ext>
            </p:extLst>
          </p:nvPr>
        </p:nvGraphicFramePr>
        <p:xfrm>
          <a:off x="2616350" y="3524526"/>
          <a:ext cx="7315200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6457320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119012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92743175"/>
                    </a:ext>
                  </a:extLst>
                </a:gridCol>
              </a:tblGrid>
              <a:tr h="22246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الصف</a:t>
                      </a:r>
                      <a:endParaRPr lang="ar-EG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اليوم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التاريخ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الزمن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الثاني المتوسط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الأحد 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29 / 11 / 1444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</a:t>
                      </a:r>
                      <a:endParaRPr lang="ar-EG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ساعتان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683759"/>
                  </a:ext>
                </a:extLst>
              </a:tr>
            </a:tbl>
          </a:graphicData>
        </a:graphic>
      </p:graphicFrame>
      <p:graphicFrame>
        <p:nvGraphicFramePr>
          <p:cNvPr id="464" name="جدول 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95630"/>
              </p:ext>
            </p:extLst>
          </p:nvPr>
        </p:nvGraphicFramePr>
        <p:xfrm>
          <a:off x="3184207" y="13721695"/>
          <a:ext cx="8345343" cy="14695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816">
                  <a:extLst>
                    <a:ext uri="{9D8B030D-6E8A-4147-A177-3AD203B41FA5}">
                      <a16:colId xmlns:a16="http://schemas.microsoft.com/office/drawing/2014/main" val="2621008029"/>
                    </a:ext>
                  </a:extLst>
                </a:gridCol>
                <a:gridCol w="1224901">
                  <a:extLst>
                    <a:ext uri="{9D8B030D-6E8A-4147-A177-3AD203B41FA5}">
                      <a16:colId xmlns:a16="http://schemas.microsoft.com/office/drawing/2014/main" val="164573204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1302695">
                  <a:extLst>
                    <a:ext uri="{9D8B030D-6E8A-4147-A177-3AD203B41FA5}">
                      <a16:colId xmlns:a16="http://schemas.microsoft.com/office/drawing/2014/main" val="74096184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491042968"/>
                    </a:ext>
                  </a:extLst>
                </a:gridCol>
                <a:gridCol w="1023546">
                  <a:extLst>
                    <a:ext uri="{9D8B030D-6E8A-4147-A177-3AD203B41FA5}">
                      <a16:colId xmlns:a16="http://schemas.microsoft.com/office/drawing/2014/main" val="302663066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614849276"/>
                    </a:ext>
                  </a:extLst>
                </a:gridCol>
              </a:tblGrid>
              <a:tr h="734789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بيانات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الطالبة</a:t>
                      </a:r>
                      <a:endParaRPr lang="ar-SA" sz="20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الاســـم</a:t>
                      </a:r>
                      <a:endParaRPr lang="ar-EG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497560"/>
                  </a:ext>
                </a:extLst>
              </a:tr>
              <a:tr h="734789">
                <a:tc vMerge="1">
                  <a:txBody>
                    <a:bodyPr/>
                    <a:lstStyle/>
                    <a:p>
                      <a:pPr algn="ctr" rtl="1"/>
                      <a:endParaRPr lang="ar-SA" sz="14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رقم الجلوس</a:t>
                      </a:r>
                      <a:endParaRPr lang="ar-EG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الشعبة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رقم اللجنة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88" b="97813" l="10000" r="90000">
                        <a14:foregroundMark x1="33889" y1="42656" x2="33889" y2="42656"/>
                        <a14:foregroundMark x1="37000" y1="55625" x2="37000" y2="55625"/>
                        <a14:foregroundMark x1="37333" y1="71563" x2="37333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3" y="350398"/>
            <a:ext cx="634076" cy="450898"/>
          </a:xfrm>
          <a:prstGeom prst="rect">
            <a:avLst/>
          </a:prstGeom>
        </p:spPr>
      </p:pic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9225382" y="9706175"/>
            <a:ext cx="1789604" cy="2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EG" sz="2000" dirty="0" smtClean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تعليمات</a:t>
            </a:r>
            <a:endParaRPr lang="ar-SA" altLang="ar-EG" sz="2000" dirty="0">
              <a:latin typeface="Hacen Saudi Arabia" panose="02000000000000000000" pitchFamily="2" charset="-78"/>
              <a:ea typeface="Calibri" panose="020F0502020204030204" pitchFamily="34" charset="0"/>
              <a:cs typeface="Hacen Saudi Arabia" panose="02000000000000000000" pitchFamily="2" charset="-78"/>
            </a:endParaRPr>
          </a:p>
        </p:txBody>
      </p:sp>
      <p:sp>
        <p:nvSpPr>
          <p:cNvPr id="30" name="مربع نص 2"/>
          <p:cNvSpPr txBox="1">
            <a:spLocks noChangeArrowheads="1"/>
          </p:cNvSpPr>
          <p:nvPr/>
        </p:nvSpPr>
        <p:spPr bwMode="auto">
          <a:xfrm flipH="1">
            <a:off x="9165392" y="883060"/>
            <a:ext cx="2977701" cy="10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المملكة العربية السعودية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  <a:p>
            <a:pPr algn="ctr"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وزارة التعليم</a:t>
            </a:r>
            <a:endParaRPr lang="ar-S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  <a:p>
            <a:pPr>
              <a:spcAft>
                <a:spcPts val="800"/>
              </a:spcAft>
            </a:pP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         الإدارة العامة للتعليم بمنطقة</a:t>
            </a:r>
          </a:p>
          <a:p>
            <a:pPr>
              <a:spcAft>
                <a:spcPts val="800"/>
              </a:spcAft>
            </a:pPr>
            <a:r>
              <a:rPr lang="ar-SA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 متوسطة</a:t>
            </a:r>
            <a:endParaRPr lang="ar-S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المرحلة المتوسطة</a:t>
            </a:r>
          </a:p>
          <a:p>
            <a:pPr algn="ctr" rtl="1">
              <a:spcAft>
                <a:spcPts val="800"/>
              </a:spcAft>
            </a:pPr>
            <a:endParaRPr lang="ar-SA" sz="1600" dirty="0" smtClean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endParaRPr lang="ar-SA" sz="1600" dirty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endParaRPr lang="ar-SA" sz="1600" dirty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</p:txBody>
      </p:sp>
      <p:grpSp>
        <p:nvGrpSpPr>
          <p:cNvPr id="478" name="مجموعة 477"/>
          <p:cNvGrpSpPr/>
          <p:nvPr/>
        </p:nvGrpSpPr>
        <p:grpSpPr>
          <a:xfrm>
            <a:off x="888404" y="11218262"/>
            <a:ext cx="3089385" cy="581172"/>
            <a:chOff x="3777164" y="1538544"/>
            <a:chExt cx="4523170" cy="703218"/>
          </a:xfrm>
        </p:grpSpPr>
        <p:sp>
          <p:nvSpPr>
            <p:cNvPr id="479" name="مستطيل مستدير الزوايا 478"/>
            <p:cNvSpPr/>
            <p:nvPr/>
          </p:nvSpPr>
          <p:spPr>
            <a:xfrm>
              <a:off x="4448559" y="1538544"/>
              <a:ext cx="3180382" cy="559099"/>
            </a:xfrm>
            <a:prstGeom prst="roundRect">
              <a:avLst>
                <a:gd name="adj" fmla="val 50000"/>
              </a:avLst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>
                <a:solidFill>
                  <a:schemeClr val="tx1"/>
                </a:solidFill>
              </a:endParaRPr>
            </a:p>
          </p:txBody>
        </p:sp>
        <p:sp>
          <p:nvSpPr>
            <p:cNvPr id="480" name="Text Box 5"/>
            <p:cNvSpPr txBox="1">
              <a:spLocks noChangeArrowheads="1"/>
            </p:cNvSpPr>
            <p:nvPr/>
          </p:nvSpPr>
          <p:spPr bwMode="auto">
            <a:xfrm>
              <a:off x="3777164" y="1565488"/>
              <a:ext cx="4523170" cy="67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4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الرقم السري</a:t>
              </a:r>
              <a:endParaRPr lang="ar-SA" altLang="ar-EG" sz="24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0" y="2045274"/>
            <a:ext cx="12191999" cy="6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EG" sz="28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</a:t>
            </a:r>
            <a:r>
              <a:rPr lang="ar-SA" altLang="ar-EG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للعام الدراسي </a:t>
            </a:r>
            <a:r>
              <a:rPr lang="ar-SA" altLang="ar-EG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1444ه – </a:t>
            </a:r>
            <a:r>
              <a:rPr lang="ar-SA" altLang="ar-EG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الدور الأول</a:t>
            </a:r>
            <a:endParaRPr lang="ar-SA" alt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Picture 2" descr="وزارة التعليم (السعودية) - ويكيبيديا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1" y="990924"/>
            <a:ext cx="1404129" cy="7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" name="جدول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57787"/>
              </p:ext>
            </p:extLst>
          </p:nvPr>
        </p:nvGraphicFramePr>
        <p:xfrm>
          <a:off x="1196313" y="4788503"/>
          <a:ext cx="10333238" cy="41593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6678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764240">
                  <a:extLst>
                    <a:ext uri="{9D8B030D-6E8A-4147-A177-3AD203B41FA5}">
                      <a16:colId xmlns:a16="http://schemas.microsoft.com/office/drawing/2014/main" val="3984050266"/>
                    </a:ext>
                  </a:extLst>
                </a:gridCol>
                <a:gridCol w="764240">
                  <a:extLst>
                    <a:ext uri="{9D8B030D-6E8A-4147-A177-3AD203B41FA5}">
                      <a16:colId xmlns:a16="http://schemas.microsoft.com/office/drawing/2014/main" val="2090231250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681352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463861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1995338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9614377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76694553"/>
                    </a:ext>
                  </a:extLst>
                </a:gridCol>
              </a:tblGrid>
              <a:tr h="477303"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السؤال</a:t>
                      </a:r>
                      <a:endParaRPr lang="ar-EG" sz="2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درجة السؤال</a:t>
                      </a:r>
                      <a:endParaRPr lang="ar-EG" sz="2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3600" b="0" kern="1200" dirty="0">
                        <a:solidFill>
                          <a:srgbClr val="091B2B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3600" b="0" kern="1200" dirty="0">
                        <a:solidFill>
                          <a:srgbClr val="091B2B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latin typeface="DG Ghayaty" panose="02000800000000020000" pitchFamily="2" charset="-78"/>
                          <a:ea typeface="GE East" panose="020A0503020102020204" pitchFamily="18" charset="-78"/>
                          <a:cs typeface="SKR HEAD1" pitchFamily="2" charset="-78"/>
                        </a:rPr>
                        <a:t>المصحح</a:t>
                      </a:r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latin typeface="DG Ghayaty" panose="02000800000000020000" pitchFamily="2" charset="-78"/>
                          <a:ea typeface="GE East" panose="020A0503020102020204" pitchFamily="18" charset="-78"/>
                          <a:cs typeface="SKR HEAD1" pitchFamily="2" charset="-78"/>
                        </a:rPr>
                        <a:t>المراجع</a:t>
                      </a:r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  <a:tr h="170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الدرجة الكلية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الدرجة المستحقة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051992"/>
                  </a:ext>
                </a:extLst>
              </a:tr>
              <a:tr h="238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الاسم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توقيع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الاسم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توقيع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66188"/>
                  </a:ext>
                </a:extLst>
              </a:tr>
              <a:tr h="40911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EG" sz="16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رقمًا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كتابة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47742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الأول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15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683759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الثاني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20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22361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الثالث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5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91348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المجموع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40</a:t>
                      </a:r>
                      <a:endParaRPr lang="ar-EG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12532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720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98" y="9373754"/>
            <a:ext cx="868006" cy="868006"/>
          </a:xfrm>
          <a:prstGeom prst="rect">
            <a:avLst/>
          </a:prstGeom>
        </p:spPr>
      </p:pic>
      <p:grpSp>
        <p:nvGrpSpPr>
          <p:cNvPr id="5" name="مجموعة 4"/>
          <p:cNvGrpSpPr/>
          <p:nvPr/>
        </p:nvGrpSpPr>
        <p:grpSpPr>
          <a:xfrm>
            <a:off x="3699984" y="10174591"/>
            <a:ext cx="7186058" cy="1801351"/>
            <a:chOff x="3699984" y="10174591"/>
            <a:chExt cx="7186058" cy="1801351"/>
          </a:xfrm>
        </p:grpSpPr>
        <p:grpSp>
          <p:nvGrpSpPr>
            <p:cNvPr id="83" name="مجموعة 82"/>
            <p:cNvGrpSpPr/>
            <p:nvPr/>
          </p:nvGrpSpPr>
          <p:grpSpPr>
            <a:xfrm>
              <a:off x="6022890" y="10174591"/>
              <a:ext cx="4863152" cy="529588"/>
              <a:chOff x="6056706" y="9920576"/>
              <a:chExt cx="4863152" cy="529588"/>
            </a:xfrm>
          </p:grpSpPr>
          <p:sp>
            <p:nvSpPr>
              <p:cNvPr id="98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6056706" y="9953967"/>
                <a:ext cx="4614910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استعيني بالله وابدئي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بالدعاء ،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وثقي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بنفسك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واعلمي أنكٍ رائعة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.</a:t>
                </a:r>
              </a:p>
            </p:txBody>
          </p:sp>
          <p:grpSp>
            <p:nvGrpSpPr>
              <p:cNvPr id="99" name="مجموعة 98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00" name="صورة 99"/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0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1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  <p:grpSp>
          <p:nvGrpSpPr>
            <p:cNvPr id="88" name="مجموعة 87"/>
            <p:cNvGrpSpPr/>
            <p:nvPr/>
          </p:nvGrpSpPr>
          <p:grpSpPr>
            <a:xfrm>
              <a:off x="6426750" y="10598512"/>
              <a:ext cx="4459292" cy="529588"/>
              <a:chOff x="6460566" y="9920576"/>
              <a:chExt cx="4459292" cy="529588"/>
            </a:xfrm>
          </p:grpSpPr>
          <p:sp>
            <p:nvSpPr>
              <p:cNvPr id="94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6460566" y="9953967"/>
                <a:ext cx="4211050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تأكدي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من عدد الأوراق ( 4 ورقات )  .</a:t>
                </a:r>
              </a:p>
            </p:txBody>
          </p:sp>
          <p:grpSp>
            <p:nvGrpSpPr>
              <p:cNvPr id="95" name="مجموعة 94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96" name="صورة 95"/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97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2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  <p:grpSp>
          <p:nvGrpSpPr>
            <p:cNvPr id="89" name="مجموعة 88"/>
            <p:cNvGrpSpPr/>
            <p:nvPr/>
          </p:nvGrpSpPr>
          <p:grpSpPr>
            <a:xfrm>
              <a:off x="3699984" y="11022433"/>
              <a:ext cx="7186058" cy="529588"/>
              <a:chOff x="3733800" y="9920576"/>
              <a:chExt cx="7186058" cy="529588"/>
            </a:xfrm>
          </p:grpSpPr>
          <p:sp>
            <p:nvSpPr>
              <p:cNvPr id="90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3733800" y="9953967"/>
                <a:ext cx="6937816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اقرئي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السؤال جيدًا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وافهمي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المطلوب قبل البدء في الإجابة  . </a:t>
                </a:r>
              </a:p>
            </p:txBody>
          </p:sp>
          <p:grpSp>
            <p:nvGrpSpPr>
              <p:cNvPr id="91" name="مجموعة 90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92" name="صورة 91"/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93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3</a:t>
                  </a:r>
                </a:p>
              </p:txBody>
            </p:sp>
          </p:grpSp>
        </p:grpSp>
        <p:grpSp>
          <p:nvGrpSpPr>
            <p:cNvPr id="102" name="مجموعة 101"/>
            <p:cNvGrpSpPr/>
            <p:nvPr/>
          </p:nvGrpSpPr>
          <p:grpSpPr>
            <a:xfrm>
              <a:off x="3699984" y="11446354"/>
              <a:ext cx="7186058" cy="529588"/>
              <a:chOff x="3733800" y="9920576"/>
              <a:chExt cx="7186058" cy="529588"/>
            </a:xfrm>
          </p:grpSpPr>
          <p:sp>
            <p:nvSpPr>
              <p:cNvPr id="103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3733800" y="9953967"/>
                <a:ext cx="6937816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في سؤال الاختيار من مُتعدد ،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تأكدي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من اختيار إجابة واحدة فقط لكل فقرة. </a:t>
                </a:r>
              </a:p>
            </p:txBody>
          </p:sp>
          <p:grpSp>
            <p:nvGrpSpPr>
              <p:cNvPr id="104" name="مجموعة 103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05" name="صورة 104"/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06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4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</p:grpSp>
      <p:cxnSp>
        <p:nvCxnSpPr>
          <p:cNvPr id="107" name="رابط مستقيم 106"/>
          <p:cNvCxnSpPr/>
          <p:nvPr/>
        </p:nvCxnSpPr>
        <p:spPr>
          <a:xfrm flipH="1">
            <a:off x="-1552281" y="13021528"/>
            <a:ext cx="1492431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صورة 107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3079" y="12765930"/>
            <a:ext cx="528175" cy="528175"/>
          </a:xfrm>
          <a:prstGeom prst="rect">
            <a:avLst/>
          </a:prstGeom>
        </p:spPr>
      </p:pic>
      <p:sp>
        <p:nvSpPr>
          <p:cNvPr id="110" name="مستطيل مستدير الزوايا 109"/>
          <p:cNvSpPr/>
          <p:nvPr/>
        </p:nvSpPr>
        <p:spPr>
          <a:xfrm>
            <a:off x="1238361" y="11798110"/>
            <a:ext cx="2389470" cy="74416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600">
              <a:solidFill>
                <a:schemeClr val="tx1"/>
              </a:solidFill>
            </a:endParaRPr>
          </a:p>
        </p:txBody>
      </p:sp>
      <p:grpSp>
        <p:nvGrpSpPr>
          <p:cNvPr id="117" name="مجموعة 116"/>
          <p:cNvGrpSpPr/>
          <p:nvPr/>
        </p:nvGrpSpPr>
        <p:grpSpPr>
          <a:xfrm>
            <a:off x="200117" y="13868456"/>
            <a:ext cx="3089385" cy="581172"/>
            <a:chOff x="3777164" y="1538544"/>
            <a:chExt cx="4523170" cy="703218"/>
          </a:xfrm>
        </p:grpSpPr>
        <p:sp>
          <p:nvSpPr>
            <p:cNvPr id="118" name="مستطيل مستدير الزوايا 117"/>
            <p:cNvSpPr/>
            <p:nvPr/>
          </p:nvSpPr>
          <p:spPr>
            <a:xfrm>
              <a:off x="4448559" y="1538544"/>
              <a:ext cx="3180382" cy="559099"/>
            </a:xfrm>
            <a:prstGeom prst="roundRect">
              <a:avLst>
                <a:gd name="adj" fmla="val 50000"/>
              </a:avLst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>
                <a:solidFill>
                  <a:schemeClr val="tx1"/>
                </a:solidFill>
              </a:endParaRPr>
            </a:p>
          </p:txBody>
        </p:sp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3777164" y="1565488"/>
              <a:ext cx="4523170" cy="67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4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الرقم السري</a:t>
              </a:r>
              <a:endParaRPr lang="ar-SA" altLang="ar-EG" sz="24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sp>
        <p:nvSpPr>
          <p:cNvPr id="120" name="مستطيل مستدير الزوايا 119"/>
          <p:cNvSpPr/>
          <p:nvPr/>
        </p:nvSpPr>
        <p:spPr>
          <a:xfrm>
            <a:off x="550074" y="14448304"/>
            <a:ext cx="2389470" cy="74416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600">
              <a:solidFill>
                <a:schemeClr val="tx1"/>
              </a:solidFill>
            </a:endParaRPr>
          </a:p>
        </p:txBody>
      </p:sp>
      <p:grpSp>
        <p:nvGrpSpPr>
          <p:cNvPr id="121" name="مجموعة 120"/>
          <p:cNvGrpSpPr/>
          <p:nvPr/>
        </p:nvGrpSpPr>
        <p:grpSpPr>
          <a:xfrm>
            <a:off x="6633708" y="14507833"/>
            <a:ext cx="584982" cy="609336"/>
            <a:chOff x="10573027" y="3466994"/>
            <a:chExt cx="531801" cy="553939"/>
          </a:xfrm>
        </p:grpSpPr>
        <p:grpSp>
          <p:nvGrpSpPr>
            <p:cNvPr id="122" name="مجموعة 12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24" name="صورة 123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25" name="شكل بيضاوي 12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10658763" y="3466994"/>
              <a:ext cx="339310" cy="5456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أ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grpSp>
        <p:nvGrpSpPr>
          <p:cNvPr id="136" name="مجموعة 135"/>
          <p:cNvGrpSpPr/>
          <p:nvPr/>
        </p:nvGrpSpPr>
        <p:grpSpPr>
          <a:xfrm>
            <a:off x="6157299" y="14498308"/>
            <a:ext cx="584982" cy="618861"/>
            <a:chOff x="10573027" y="3458335"/>
            <a:chExt cx="531801" cy="562598"/>
          </a:xfrm>
        </p:grpSpPr>
        <p:grpSp>
          <p:nvGrpSpPr>
            <p:cNvPr id="137" name="مجموعة 13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39" name="صورة 138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40" name="شكل بيضاوي 13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38" name="مربع نص 137"/>
            <p:cNvSpPr txBox="1"/>
            <p:nvPr/>
          </p:nvSpPr>
          <p:spPr>
            <a:xfrm>
              <a:off x="10658763" y="3458335"/>
              <a:ext cx="339310" cy="4686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ب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grpSp>
        <p:nvGrpSpPr>
          <p:cNvPr id="141" name="مجموعة 140"/>
          <p:cNvGrpSpPr/>
          <p:nvPr/>
        </p:nvGrpSpPr>
        <p:grpSpPr>
          <a:xfrm>
            <a:off x="5680890" y="14479258"/>
            <a:ext cx="584982" cy="637911"/>
            <a:chOff x="10573027" y="3441017"/>
            <a:chExt cx="531801" cy="579916"/>
          </a:xfrm>
        </p:grpSpPr>
        <p:grpSp>
          <p:nvGrpSpPr>
            <p:cNvPr id="142" name="مجموعة 14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44" name="صورة 143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45" name="شكل بيضاوي 14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43" name="مربع نص 142"/>
            <p:cNvSpPr txBox="1"/>
            <p:nvPr/>
          </p:nvSpPr>
          <p:spPr>
            <a:xfrm>
              <a:off x="10658763" y="3441017"/>
              <a:ext cx="339310" cy="4686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ج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sp>
        <p:nvSpPr>
          <p:cNvPr id="146" name="مربع نص 145"/>
          <p:cNvSpPr txBox="1"/>
          <p:nvPr/>
        </p:nvSpPr>
        <p:spPr>
          <a:xfrm>
            <a:off x="3184206" y="14622356"/>
            <a:ext cx="1515822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مربع نص 146"/>
          <p:cNvSpPr txBox="1"/>
          <p:nvPr/>
        </p:nvSpPr>
        <p:spPr>
          <a:xfrm>
            <a:off x="8530645" y="14622356"/>
            <a:ext cx="1515822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مربع نص 147"/>
          <p:cNvSpPr txBox="1"/>
          <p:nvPr/>
        </p:nvSpPr>
        <p:spPr>
          <a:xfrm>
            <a:off x="3212941" y="13897182"/>
            <a:ext cx="6730240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........................................................................................................................................................................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561317" y="14640075"/>
            <a:ext cx="2398327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1245524" y="12016280"/>
            <a:ext cx="2398327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3981928" y="6261048"/>
            <a:ext cx="4728061" cy="2430014"/>
            <a:chOff x="3981928" y="6261048"/>
            <a:chExt cx="4728061" cy="2430014"/>
          </a:xfrm>
        </p:grpSpPr>
        <p:sp>
          <p:nvSpPr>
            <p:cNvPr id="70" name="مربع نص 69"/>
            <p:cNvSpPr txBox="1"/>
            <p:nvPr/>
          </p:nvSpPr>
          <p:spPr>
            <a:xfrm>
              <a:off x="3981928" y="6261048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مربع نص 70"/>
            <p:cNvSpPr txBox="1"/>
            <p:nvPr/>
          </p:nvSpPr>
          <p:spPr>
            <a:xfrm>
              <a:off x="3981928" y="6957475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مربع نص 71"/>
            <p:cNvSpPr txBox="1"/>
            <p:nvPr/>
          </p:nvSpPr>
          <p:spPr>
            <a:xfrm>
              <a:off x="3981928" y="7653902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مربع نص 72"/>
            <p:cNvSpPr txBox="1"/>
            <p:nvPr/>
          </p:nvSpPr>
          <p:spPr>
            <a:xfrm>
              <a:off x="3981928" y="8350328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مجموعة 74"/>
          <p:cNvGrpSpPr/>
          <p:nvPr/>
        </p:nvGrpSpPr>
        <p:grpSpPr>
          <a:xfrm rot="5400000">
            <a:off x="1155659" y="6364268"/>
            <a:ext cx="2935756" cy="2374418"/>
            <a:chOff x="3981922" y="6244001"/>
            <a:chExt cx="4728063" cy="2611855"/>
          </a:xfrm>
        </p:grpSpPr>
        <p:sp>
          <p:nvSpPr>
            <p:cNvPr id="76" name="مربع نص 75"/>
            <p:cNvSpPr txBox="1"/>
            <p:nvPr/>
          </p:nvSpPr>
          <p:spPr>
            <a:xfrm>
              <a:off x="3981924" y="6244001"/>
              <a:ext cx="4728061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مربع نص 76"/>
            <p:cNvSpPr txBox="1"/>
            <p:nvPr/>
          </p:nvSpPr>
          <p:spPr>
            <a:xfrm>
              <a:off x="3981923" y="6989686"/>
              <a:ext cx="4728061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مربع نص 77"/>
            <p:cNvSpPr txBox="1"/>
            <p:nvPr/>
          </p:nvSpPr>
          <p:spPr>
            <a:xfrm>
              <a:off x="3981922" y="7735367"/>
              <a:ext cx="4728060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مربع نص 78"/>
            <p:cNvSpPr txBox="1"/>
            <p:nvPr/>
          </p:nvSpPr>
          <p:spPr>
            <a:xfrm>
              <a:off x="3981923" y="8481049"/>
              <a:ext cx="4728060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7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مستطيل ذو زوايا قطرية مستديرة 881"/>
          <p:cNvSpPr/>
          <p:nvPr/>
        </p:nvSpPr>
        <p:spPr>
          <a:xfrm>
            <a:off x="4745822" y="15516403"/>
            <a:ext cx="8389363" cy="4193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مستطيل ذو زوايا قطرية مستديرة 885"/>
          <p:cNvSpPr/>
          <p:nvPr/>
        </p:nvSpPr>
        <p:spPr>
          <a:xfrm>
            <a:off x="4697073" y="15680958"/>
            <a:ext cx="112541" cy="3419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مربع نص 893"/>
          <p:cNvSpPr txBox="1"/>
          <p:nvPr/>
        </p:nvSpPr>
        <p:spPr>
          <a:xfrm>
            <a:off x="4618048" y="15429731"/>
            <a:ext cx="727712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الصف الثاني المتوسط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الأولى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971" name="صورة 97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5652" y1="14063" x2="55652" y2="14063"/>
                        <a14:foregroundMark x1="54130" y1="21875" x2="54130" y2="21875"/>
                        <a14:foregroundMark x1="53804" y1="32422" x2="53804" y2="32422"/>
                        <a14:foregroundMark x1="52826" y1="42578" x2="52826" y2="42578"/>
                        <a14:foregroundMark x1="51739" y1="51172" x2="51739" y2="51172"/>
                        <a14:foregroundMark x1="46739" y1="58008" x2="46739" y2="58008"/>
                        <a14:foregroundMark x1="46413" y1="67969" x2="46413" y2="67969"/>
                        <a14:foregroundMark x1="62065" y1="60156" x2="62065" y2="601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59">
            <a:off x="5909996" y="15572358"/>
            <a:ext cx="552415" cy="307431"/>
          </a:xfrm>
          <a:prstGeom prst="rect">
            <a:avLst/>
          </a:prstGeom>
        </p:spPr>
      </p:pic>
      <p:grpSp>
        <p:nvGrpSpPr>
          <p:cNvPr id="32" name="مجموعة 31"/>
          <p:cNvGrpSpPr/>
          <p:nvPr/>
        </p:nvGrpSpPr>
        <p:grpSpPr>
          <a:xfrm>
            <a:off x="-521543" y="15073253"/>
            <a:ext cx="3909946" cy="2568903"/>
            <a:chOff x="-521543" y="15073253"/>
            <a:chExt cx="3909946" cy="2568903"/>
          </a:xfrm>
        </p:grpSpPr>
        <p:grpSp>
          <p:nvGrpSpPr>
            <p:cNvPr id="877" name="مجموعة 876"/>
            <p:cNvGrpSpPr/>
            <p:nvPr/>
          </p:nvGrpSpPr>
          <p:grpSpPr>
            <a:xfrm>
              <a:off x="-521543" y="15073253"/>
              <a:ext cx="1727900" cy="2568903"/>
              <a:chOff x="10579614" y="15259170"/>
              <a:chExt cx="1570818" cy="2335367"/>
            </a:xfrm>
          </p:grpSpPr>
          <p:sp>
            <p:nvSpPr>
              <p:cNvPr id="878" name="مستطيل مستدير الزوايا 877"/>
              <p:cNvSpPr/>
              <p:nvPr/>
            </p:nvSpPr>
            <p:spPr>
              <a:xfrm rot="19365267">
                <a:off x="10579614" y="15667063"/>
                <a:ext cx="1570818" cy="1927474"/>
              </a:xfrm>
              <a:prstGeom prst="roundRect">
                <a:avLst>
                  <a:gd name="adj" fmla="val 31940"/>
                </a:avLst>
              </a:prstGeom>
              <a:noFill/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pic>
            <p:nvPicPr>
              <p:cNvPr id="879" name="صورة 878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85496">
                <a:off x="11346150" y="15374359"/>
                <a:ext cx="584982" cy="584982"/>
              </a:xfrm>
              <a:prstGeom prst="rect">
                <a:avLst/>
              </a:prstGeom>
            </p:spPr>
          </p:pic>
          <p:sp>
            <p:nvSpPr>
              <p:cNvPr id="880" name="مربع نص 879"/>
              <p:cNvSpPr txBox="1"/>
              <p:nvPr/>
            </p:nvSpPr>
            <p:spPr>
              <a:xfrm>
                <a:off x="11241002" y="15259170"/>
                <a:ext cx="798368" cy="6225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2800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1</a:t>
                </a:r>
                <a:r>
                  <a:rPr lang="ar-SA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-</a:t>
                </a:r>
                <a:r>
                  <a:rPr lang="ar-SA" sz="2800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3</a:t>
                </a:r>
                <a:endParaRPr lang="ar-EG" sz="2800" dirty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endParaRPr>
              </a:p>
            </p:txBody>
          </p:sp>
        </p:grpSp>
        <p:pic>
          <p:nvPicPr>
            <p:cNvPr id="970" name="صورة 96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37" b="100000" l="9483" r="89943">
                          <a14:foregroundMark x1="84483" y1="45115" x2="84483" y2="45115"/>
                          <a14:foregroundMark x1="29310" y1="30747" x2="29310" y2="30747"/>
                          <a14:foregroundMark x1="42816" y1="28736" x2="42816" y2="28736"/>
                          <a14:foregroundMark x1="43391" y1="33621" x2="43391" y2="33621"/>
                          <a14:foregroundMark x1="68678" y1="15230" x2="54310" y2="90517"/>
                          <a14:foregroundMark x1="43391" y1="13218" x2="24713" y2="90517"/>
                          <a14:foregroundMark x1="23276" y1="66092" x2="74138" y2="65517"/>
                          <a14:foregroundMark x1="79023" y1="35632" x2="49138" y2="75575"/>
                          <a14:foregroundMark x1="78161" y1="26724" x2="78161" y2="26724"/>
                          <a14:foregroundMark x1="78161" y1="26724" x2="78161" y2="26724"/>
                          <a14:foregroundMark x1="58621" y1="23276" x2="58621" y2="23276"/>
                          <a14:foregroundMark x1="58621" y1="23276" x2="58621" y2="23276"/>
                          <a14:foregroundMark x1="58621" y1="23276" x2="58621" y2="23276"/>
                          <a14:foregroundMark x1="51724" y1="51437" x2="51724" y2="51437"/>
                          <a14:foregroundMark x1="51724" y1="51437" x2="51724" y2="51437"/>
                          <a14:foregroundMark x1="51724" y1="56034" x2="51724" y2="56034"/>
                          <a14:foregroundMark x1="40805" y1="56897" x2="40805" y2="56897"/>
                          <a14:foregroundMark x1="28448" y1="56609" x2="28448" y2="56609"/>
                          <a14:foregroundMark x1="23276" y1="38506" x2="23276" y2="38506"/>
                          <a14:foregroundMark x1="23276" y1="24713" x2="23276" y2="24713"/>
                          <a14:foregroundMark x1="23276" y1="17816" x2="46839" y2="89368"/>
                          <a14:foregroundMark x1="80172" y1="14655" x2="79023" y2="90517"/>
                          <a14:foregroundMark x1="58333" y1="15805" x2="57184" y2="89368"/>
                          <a14:foregroundMark x1="49713" y1="23276" x2="49138" y2="62644"/>
                          <a14:foregroundMark x1="20402" y1="19540" x2="19828" y2="87356"/>
                          <a14:foregroundMark x1="23851" y1="87931" x2="81034" y2="839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7545">
              <a:off x="3051878" y="15428189"/>
              <a:ext cx="336525" cy="336525"/>
            </a:xfrm>
            <a:prstGeom prst="rect">
              <a:avLst/>
            </a:prstGeom>
          </p:spPr>
        </p:pic>
        <p:sp>
          <p:nvSpPr>
            <p:cNvPr id="401" name="مربع نص 400"/>
            <p:cNvSpPr txBox="1"/>
            <p:nvPr/>
          </p:nvSpPr>
          <p:spPr>
            <a:xfrm>
              <a:off x="834504" y="15301503"/>
              <a:ext cx="2249457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Script" panose="030B0504020000000003" pitchFamily="66" charset="0"/>
                  <a:cs typeface="ALAWI-3-8" pitchFamily="2" charset="-78"/>
                </a:rPr>
                <a:t>أكملي </a:t>
              </a:r>
              <a:r>
                <a:rPr lang="ar-SA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Script" panose="030B0504020000000003" pitchFamily="66" charset="0"/>
                  <a:cs typeface="ALAWI-3-8" pitchFamily="2" charset="-78"/>
                </a:rPr>
                <a:t>إبداعك .. فأنت تستطيع</a:t>
              </a:r>
              <a:endParaRPr lang="ar-EG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263" name="مربع نص 262"/>
          <p:cNvSpPr txBox="1"/>
          <p:nvPr/>
        </p:nvSpPr>
        <p:spPr>
          <a:xfrm>
            <a:off x="6066305" y="568101"/>
            <a:ext cx="55808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السؤال الأول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: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اختاري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الإجابة الصحيحة من بين الإجابات المُعطاة 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760" name="مجموعة 759"/>
          <p:cNvGrpSpPr/>
          <p:nvPr/>
        </p:nvGrpSpPr>
        <p:grpSpPr>
          <a:xfrm>
            <a:off x="6005125" y="847397"/>
            <a:ext cx="7059722" cy="515526"/>
            <a:chOff x="6120052" y="300749"/>
            <a:chExt cx="7059722" cy="515526"/>
          </a:xfrm>
        </p:grpSpPr>
        <p:sp>
          <p:nvSpPr>
            <p:cNvPr id="761" name="مستطيل ذو زوايا قطرية مستديرة 760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2" name="مربع نص 761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الأول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765" name="مربع نص 764"/>
          <p:cNvSpPr txBox="1"/>
          <p:nvPr/>
        </p:nvSpPr>
        <p:spPr>
          <a:xfrm>
            <a:off x="4976752" y="887768"/>
            <a:ext cx="513138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اختاري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الإجابة الصحيحة من بين الإجابات المُعطاة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2939329" y="659658"/>
            <a:ext cx="9920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مجموعة 273"/>
          <p:cNvGrpSpPr/>
          <p:nvPr/>
        </p:nvGrpSpPr>
        <p:grpSpPr>
          <a:xfrm>
            <a:off x="159083" y="457198"/>
            <a:ext cx="2805403" cy="977425"/>
            <a:chOff x="-6311602" y="5680713"/>
            <a:chExt cx="2805403" cy="977425"/>
          </a:xfrm>
        </p:grpSpPr>
        <p:grpSp>
          <p:nvGrpSpPr>
            <p:cNvPr id="275" name="مجموعة 274"/>
            <p:cNvGrpSpPr/>
            <p:nvPr/>
          </p:nvGrpSpPr>
          <p:grpSpPr>
            <a:xfrm flipH="1">
              <a:off x="-6311602" y="5680713"/>
              <a:ext cx="1818049" cy="977425"/>
              <a:chOff x="-1806314" y="4311153"/>
              <a:chExt cx="1502520" cy="807789"/>
            </a:xfrm>
          </p:grpSpPr>
          <p:grpSp>
            <p:nvGrpSpPr>
              <p:cNvPr id="278" name="مجموعة 277"/>
              <p:cNvGrpSpPr/>
              <p:nvPr/>
            </p:nvGrpSpPr>
            <p:grpSpPr>
              <a:xfrm>
                <a:off x="-1806314" y="4311153"/>
                <a:ext cx="1502520" cy="807789"/>
                <a:chOff x="9690255" y="97355"/>
                <a:chExt cx="2661803" cy="1431045"/>
              </a:xfrm>
            </p:grpSpPr>
            <p:grpSp>
              <p:nvGrpSpPr>
                <p:cNvPr id="280" name="مجموعة 279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283" name="مستطيل مستدير الزوايا 282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287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28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282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66304" y="469454"/>
                  <a:ext cx="1785754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15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79" name="شكل حر 278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76" name="مربع نص 2"/>
            <p:cNvSpPr txBox="1">
              <a:spLocks noChangeArrowheads="1"/>
            </p:cNvSpPr>
            <p:nvPr/>
          </p:nvSpPr>
          <p:spPr bwMode="auto">
            <a:xfrm flipH="1">
              <a:off x="-6146500" y="5794498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الأول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277" name="صورة 2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926448" y="5820895"/>
              <a:ext cx="420249" cy="436413"/>
            </a:xfrm>
            <a:prstGeom prst="rect">
              <a:avLst/>
            </a:prstGeom>
          </p:spPr>
        </p:pic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4007" y="1072264"/>
            <a:ext cx="207795" cy="207795"/>
          </a:xfrm>
          <a:prstGeom prst="rect">
            <a:avLst/>
          </a:prstGeom>
        </p:spPr>
      </p:pic>
      <p:graphicFrame>
        <p:nvGraphicFramePr>
          <p:cNvPr id="320" name="جدول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593609"/>
              </p:ext>
            </p:extLst>
          </p:nvPr>
        </p:nvGraphicFramePr>
        <p:xfrm>
          <a:off x="8180624" y="1700009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322" name="مجموعة 321"/>
          <p:cNvGrpSpPr/>
          <p:nvPr/>
        </p:nvGrpSpPr>
        <p:grpSpPr>
          <a:xfrm>
            <a:off x="9332393" y="1644724"/>
            <a:ext cx="2750367" cy="456440"/>
            <a:chOff x="4988609" y="5841800"/>
            <a:chExt cx="2500334" cy="414946"/>
          </a:xfrm>
        </p:grpSpPr>
        <p:grpSp>
          <p:nvGrpSpPr>
            <p:cNvPr id="323" name="مجموعة 322"/>
            <p:cNvGrpSpPr/>
            <p:nvPr/>
          </p:nvGrpSpPr>
          <p:grpSpPr>
            <a:xfrm>
              <a:off x="7027813" y="5841800"/>
              <a:ext cx="461130" cy="398711"/>
              <a:chOff x="8802827" y="5528671"/>
              <a:chExt cx="461130" cy="398711"/>
            </a:xfrm>
          </p:grpSpPr>
          <p:sp>
            <p:nvSpPr>
              <p:cNvPr id="325" name="شكل بيضاوي 324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26" name="مربع نص 325"/>
              <p:cNvSpPr txBox="1"/>
              <p:nvPr/>
            </p:nvSpPr>
            <p:spPr>
              <a:xfrm>
                <a:off x="8802827" y="5528671"/>
                <a:ext cx="461130" cy="398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324" name="مربع نص 323"/>
            <p:cNvSpPr txBox="1"/>
            <p:nvPr/>
          </p:nvSpPr>
          <p:spPr>
            <a:xfrm>
              <a:off x="4988609" y="5920989"/>
              <a:ext cx="2408516" cy="3357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مساحة المُستطيل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379" name="جدول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56150"/>
              </p:ext>
            </p:extLst>
          </p:nvPr>
        </p:nvGraphicFramePr>
        <p:xfrm>
          <a:off x="4318114" y="1700009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380" name="جدول 3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78029"/>
              </p:ext>
            </p:extLst>
          </p:nvPr>
        </p:nvGraphicFramePr>
        <p:xfrm>
          <a:off x="455604" y="1700009"/>
          <a:ext cx="3696867" cy="157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957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404949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271961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هرم رباعي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منشور ثلاثي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هرم ثلاثي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مخروط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383" name="مجموعة 382"/>
          <p:cNvGrpSpPr/>
          <p:nvPr/>
        </p:nvGrpSpPr>
        <p:grpSpPr>
          <a:xfrm>
            <a:off x="5773963" y="1644744"/>
            <a:ext cx="2438477" cy="462850"/>
            <a:chOff x="5284739" y="5841800"/>
            <a:chExt cx="2216799" cy="420772"/>
          </a:xfrm>
        </p:grpSpPr>
        <p:grpSp>
          <p:nvGrpSpPr>
            <p:cNvPr id="384" name="مجموعة 383"/>
            <p:cNvGrpSpPr/>
            <p:nvPr/>
          </p:nvGrpSpPr>
          <p:grpSpPr>
            <a:xfrm>
              <a:off x="7040408" y="5841800"/>
              <a:ext cx="461130" cy="372479"/>
              <a:chOff x="8815422" y="5528671"/>
              <a:chExt cx="461130" cy="372479"/>
            </a:xfrm>
          </p:grpSpPr>
          <p:sp>
            <p:nvSpPr>
              <p:cNvPr id="386" name="شكل بيضاوي 385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87" name="مربع نص 386"/>
              <p:cNvSpPr txBox="1"/>
              <p:nvPr/>
            </p:nvSpPr>
            <p:spPr>
              <a:xfrm>
                <a:off x="8815422" y="5528671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2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385" name="مربع نص 384"/>
            <p:cNvSpPr txBox="1"/>
            <p:nvPr/>
          </p:nvSpPr>
          <p:spPr>
            <a:xfrm>
              <a:off x="5284739" y="5926816"/>
              <a:ext cx="1996206" cy="3357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مساحة الشكل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8" name="مجموعة 387"/>
          <p:cNvGrpSpPr/>
          <p:nvPr/>
        </p:nvGrpSpPr>
        <p:grpSpPr>
          <a:xfrm>
            <a:off x="1783219" y="1658570"/>
            <a:ext cx="2649367" cy="428527"/>
            <a:chOff x="5136686" y="5854395"/>
            <a:chExt cx="2408516" cy="389571"/>
          </a:xfrm>
        </p:grpSpPr>
        <p:grpSp>
          <p:nvGrpSpPr>
            <p:cNvPr id="389" name="مجموعة 388"/>
            <p:cNvGrpSpPr/>
            <p:nvPr/>
          </p:nvGrpSpPr>
          <p:grpSpPr>
            <a:xfrm>
              <a:off x="7027813" y="5854395"/>
              <a:ext cx="461130" cy="372481"/>
              <a:chOff x="8802827" y="5541266"/>
              <a:chExt cx="461130" cy="372481"/>
            </a:xfrm>
          </p:grpSpPr>
          <p:sp>
            <p:nvSpPr>
              <p:cNvPr id="391" name="شكل بيضاوي 390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92" name="مربع نص 391"/>
              <p:cNvSpPr txBox="1"/>
              <p:nvPr/>
            </p:nvSpPr>
            <p:spPr>
              <a:xfrm>
                <a:off x="8802827" y="5541266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3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390" name="مربع نص 389"/>
            <p:cNvSpPr txBox="1"/>
            <p:nvPr/>
          </p:nvSpPr>
          <p:spPr>
            <a:xfrm>
              <a:off x="5136686" y="5908209"/>
              <a:ext cx="2408516" cy="3357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حددي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اسم المجسم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07" name="جدول 4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63981"/>
              </p:ext>
            </p:extLst>
          </p:nvPr>
        </p:nvGraphicFramePr>
        <p:xfrm>
          <a:off x="4318114" y="3510904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ن ق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 و ق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م</a:t>
                      </a:r>
                      <a:r>
                        <a:rPr lang="ar-SA" sz="16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 ن ق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408" name="جدول 4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6516"/>
              </p:ext>
            </p:extLst>
          </p:nvPr>
        </p:nvGraphicFramePr>
        <p:xfrm>
          <a:off x="455604" y="3508837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409" name="مجموعة 408"/>
          <p:cNvGrpSpPr/>
          <p:nvPr/>
        </p:nvGrpSpPr>
        <p:grpSpPr>
          <a:xfrm>
            <a:off x="5533171" y="3456981"/>
            <a:ext cx="2690236" cy="651361"/>
            <a:chOff x="5054352" y="5844898"/>
            <a:chExt cx="2445671" cy="592145"/>
          </a:xfrm>
        </p:grpSpPr>
        <p:grpSp>
          <p:nvGrpSpPr>
            <p:cNvPr id="410" name="مجموعة 409"/>
            <p:cNvGrpSpPr/>
            <p:nvPr/>
          </p:nvGrpSpPr>
          <p:grpSpPr>
            <a:xfrm>
              <a:off x="7038893" y="5844898"/>
              <a:ext cx="461130" cy="372479"/>
              <a:chOff x="8813907" y="5531769"/>
              <a:chExt cx="461130" cy="372479"/>
            </a:xfrm>
          </p:grpSpPr>
          <p:sp>
            <p:nvSpPr>
              <p:cNvPr id="426" name="شكل بيضاوي 425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427" name="مربع نص 426"/>
              <p:cNvSpPr txBox="1"/>
              <p:nvPr/>
            </p:nvSpPr>
            <p:spPr>
              <a:xfrm>
                <a:off x="8813907" y="5531769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5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414" name="مربع نص 413"/>
            <p:cNvSpPr txBox="1"/>
            <p:nvPr/>
          </p:nvSpPr>
          <p:spPr>
            <a:xfrm>
              <a:off x="5054352" y="5849471"/>
              <a:ext cx="2271875" cy="5875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المستوي  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 ص ع</a:t>
              </a: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يوازي المستوى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..................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9" name="مجموعة 428"/>
          <p:cNvGrpSpPr/>
          <p:nvPr/>
        </p:nvGrpSpPr>
        <p:grpSpPr>
          <a:xfrm>
            <a:off x="3839691" y="3468819"/>
            <a:ext cx="507243" cy="409728"/>
            <a:chOff x="8802827" y="5541266"/>
            <a:chExt cx="461130" cy="372480"/>
          </a:xfrm>
        </p:grpSpPr>
        <p:sp>
          <p:nvSpPr>
            <p:cNvPr id="438" name="شكل بيضاوي 437"/>
            <p:cNvSpPr/>
            <p:nvPr/>
          </p:nvSpPr>
          <p:spPr>
            <a:xfrm>
              <a:off x="8915497" y="5631617"/>
              <a:ext cx="217888" cy="2178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41" name="مربع نص 440"/>
            <p:cNvSpPr txBox="1"/>
            <p:nvPr/>
          </p:nvSpPr>
          <p:spPr>
            <a:xfrm>
              <a:off x="8802827" y="5541266"/>
              <a:ext cx="461130" cy="3724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500" dirty="0" smtClean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rPr>
                <a:t>6</a:t>
              </a:r>
              <a:endParaRPr lang="ar-EG" sz="1500" dirty="0">
                <a:solidFill>
                  <a:schemeClr val="bg1"/>
                </a:solidFill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aphicFrame>
        <p:nvGraphicFramePr>
          <p:cNvPr id="477" name="جدول 4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41573"/>
              </p:ext>
            </p:extLst>
          </p:nvPr>
        </p:nvGraphicFramePr>
        <p:xfrm>
          <a:off x="8180624" y="5317665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r>
                        <a:rPr lang="ar-SA" sz="20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r>
                        <a:rPr lang="ar-SA" sz="20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486" name="مجموعة 485"/>
          <p:cNvGrpSpPr/>
          <p:nvPr/>
        </p:nvGrpSpPr>
        <p:grpSpPr>
          <a:xfrm>
            <a:off x="9476074" y="5276245"/>
            <a:ext cx="2575677" cy="1391669"/>
            <a:chOff x="5147419" y="5854395"/>
            <a:chExt cx="2341524" cy="1265153"/>
          </a:xfrm>
        </p:grpSpPr>
        <p:grpSp>
          <p:nvGrpSpPr>
            <p:cNvPr id="487" name="مجموعة 486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490" name="شكل بيضاوي 489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00" name="مربع نص 499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7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488" name="مربع نص 487"/>
            <p:cNvSpPr txBox="1"/>
            <p:nvPr/>
          </p:nvSpPr>
          <p:spPr>
            <a:xfrm>
              <a:off x="5147419" y="5972381"/>
              <a:ext cx="2212205" cy="11471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المساحة الجانبية لهرم قاعدته مثلث مُنتظم طول ضلعه 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ar-SA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، وارتفاعه الجانبي 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ar-SA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؟ 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06" name="جدول 5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97716"/>
              </p:ext>
            </p:extLst>
          </p:nvPr>
        </p:nvGraphicFramePr>
        <p:xfrm>
          <a:off x="4318114" y="5321012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رؤوس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رؤوس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رؤوس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رؤوس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35" name="جدول 5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31450"/>
              </p:ext>
            </p:extLst>
          </p:nvPr>
        </p:nvGraphicFramePr>
        <p:xfrm>
          <a:off x="455604" y="5318936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020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4662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229919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6س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6س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6س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537" name="مجموعة 536"/>
          <p:cNvGrpSpPr/>
          <p:nvPr/>
        </p:nvGrpSpPr>
        <p:grpSpPr>
          <a:xfrm>
            <a:off x="5409842" y="5276258"/>
            <a:ext cx="2814012" cy="424788"/>
            <a:chOff x="4930748" y="5854395"/>
            <a:chExt cx="2558195" cy="386170"/>
          </a:xfrm>
        </p:grpSpPr>
        <p:grpSp>
          <p:nvGrpSpPr>
            <p:cNvPr id="561" name="مجموعة 560"/>
            <p:cNvGrpSpPr/>
            <p:nvPr/>
          </p:nvGrpSpPr>
          <p:grpSpPr>
            <a:xfrm>
              <a:off x="7027813" y="5854395"/>
              <a:ext cx="461130" cy="372479"/>
              <a:chOff x="8802827" y="5541266"/>
              <a:chExt cx="461130" cy="372479"/>
            </a:xfrm>
          </p:grpSpPr>
          <p:sp>
            <p:nvSpPr>
              <p:cNvPr id="595" name="شكل بيضاوي 594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96" name="مربع نص 595"/>
              <p:cNvSpPr txBox="1"/>
              <p:nvPr/>
            </p:nvSpPr>
            <p:spPr>
              <a:xfrm>
                <a:off x="8802827" y="5541266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8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563" name="مربع نص 562"/>
            <p:cNvSpPr txBox="1"/>
            <p:nvPr/>
          </p:nvSpPr>
          <p:spPr>
            <a:xfrm>
              <a:off x="4930748" y="5904810"/>
              <a:ext cx="2408516" cy="33575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ما عدد رؤوس المجسم ؟</a:t>
              </a:r>
            </a:p>
          </p:txBody>
        </p:sp>
      </p:grpSp>
      <p:grpSp>
        <p:nvGrpSpPr>
          <p:cNvPr id="597" name="مجموعة 596"/>
          <p:cNvGrpSpPr/>
          <p:nvPr/>
        </p:nvGrpSpPr>
        <p:grpSpPr>
          <a:xfrm>
            <a:off x="1948817" y="5276243"/>
            <a:ext cx="2406212" cy="1298151"/>
            <a:chOff x="5301478" y="5854395"/>
            <a:chExt cx="2187465" cy="1180137"/>
          </a:xfrm>
        </p:grpSpPr>
        <p:grpSp>
          <p:nvGrpSpPr>
            <p:cNvPr id="598" name="مجموعة 597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600" name="شكل بيضاوي 599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01" name="مربع نص 600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9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599" name="مربع نص 598"/>
            <p:cNvSpPr txBox="1"/>
            <p:nvPr/>
          </p:nvSpPr>
          <p:spPr>
            <a:xfrm>
              <a:off x="5301478" y="5999284"/>
              <a:ext cx="1911032" cy="10352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أي العبارات في الخيارات تكافئ العبارة </a:t>
              </a:r>
            </a:p>
            <a:p>
              <a:pPr algn="ctr"/>
              <a:endPara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ar-SA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ar-SA" sz="2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س + 3 </a:t>
              </a: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ar-SA" sz="2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06" name="جدول 6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55034"/>
              </p:ext>
            </p:extLst>
          </p:nvPr>
        </p:nvGraphicFramePr>
        <p:xfrm>
          <a:off x="8180624" y="7126493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304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63003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071294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9ص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5ص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9ص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12ص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613" name="جدول 6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24572"/>
              </p:ext>
            </p:extLst>
          </p:nvPr>
        </p:nvGraphicFramePr>
        <p:xfrm>
          <a:off x="455604" y="7126493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676" name="مجموعة 675"/>
          <p:cNvGrpSpPr/>
          <p:nvPr/>
        </p:nvGrpSpPr>
        <p:grpSpPr>
          <a:xfrm>
            <a:off x="1749953" y="7085076"/>
            <a:ext cx="2617921" cy="745717"/>
            <a:chOff x="5109015" y="5854395"/>
            <a:chExt cx="2379928" cy="677924"/>
          </a:xfrm>
        </p:grpSpPr>
        <p:grpSp>
          <p:nvGrpSpPr>
            <p:cNvPr id="677" name="مجموعة 676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682" name="شكل بيضاوي 681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83" name="مربع نص 682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12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81" name="مربع نص 680"/>
            <p:cNvSpPr txBox="1"/>
            <p:nvPr/>
          </p:nvSpPr>
          <p:spPr>
            <a:xfrm>
              <a:off x="5109015" y="5944745"/>
              <a:ext cx="2204121" cy="5875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أي المُتباينات التالية يُعبّر عنها التمثيل المقابل؟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88" name="جدول 6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29548"/>
              </p:ext>
            </p:extLst>
          </p:nvPr>
        </p:nvGraphicFramePr>
        <p:xfrm>
          <a:off x="8180624" y="8935321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560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62415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077626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</a:t>
                      </a: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689" name="مجموعة 688"/>
          <p:cNvGrpSpPr/>
          <p:nvPr/>
        </p:nvGrpSpPr>
        <p:grpSpPr>
          <a:xfrm>
            <a:off x="9368102" y="8893902"/>
            <a:ext cx="2708915" cy="1106210"/>
            <a:chOff x="5026293" y="5854395"/>
            <a:chExt cx="2462650" cy="1005645"/>
          </a:xfrm>
        </p:grpSpPr>
        <p:grpSp>
          <p:nvGrpSpPr>
            <p:cNvPr id="690" name="مجموعة 689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692" name="شكل بيضاوي 691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93" name="مربع نص 692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13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91" name="مربع نص 690"/>
            <p:cNvSpPr txBox="1"/>
            <p:nvPr/>
          </p:nvSpPr>
          <p:spPr>
            <a:xfrm>
              <a:off x="5026293" y="5964690"/>
              <a:ext cx="2408516" cy="8953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حلّ المتباينة :</a:t>
              </a:r>
            </a:p>
            <a:p>
              <a:pPr algn="ctr"/>
              <a:endPara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4ص </a:t>
              </a:r>
              <a:r>
                <a:rPr lang="ar-SA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≤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12 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94" name="جدول 6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54199"/>
              </p:ext>
            </p:extLst>
          </p:nvPr>
        </p:nvGraphicFramePr>
        <p:xfrm>
          <a:off x="4318114" y="8935321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4ن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3ن </a:t>
                      </a:r>
                      <a:r>
                        <a:rPr lang="ar-S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4ن </a:t>
                      </a:r>
                      <a:r>
                        <a:rPr lang="ar-S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3ن </a:t>
                      </a:r>
                      <a:r>
                        <a:rPr lang="ar-S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sp>
        <p:nvSpPr>
          <p:cNvPr id="749" name="مربع نص 748"/>
          <p:cNvSpPr txBox="1"/>
          <p:nvPr/>
        </p:nvSpPr>
        <p:spPr>
          <a:xfrm>
            <a:off x="2997529" y="3733357"/>
            <a:ext cx="10282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احسبي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حجم المجسم المقابل ؟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7" name="مجموعة 606"/>
          <p:cNvGrpSpPr/>
          <p:nvPr/>
        </p:nvGrpSpPr>
        <p:grpSpPr>
          <a:xfrm>
            <a:off x="9703755" y="7085081"/>
            <a:ext cx="2360626" cy="1173342"/>
            <a:chOff x="5342919" y="5854395"/>
            <a:chExt cx="2146024" cy="1066673"/>
          </a:xfrm>
        </p:grpSpPr>
        <p:grpSp>
          <p:nvGrpSpPr>
            <p:cNvPr id="608" name="مجموعة 607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610" name="شكل بيضاوي 609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11" name="مربع نص 610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10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09" name="مربع نص 608"/>
            <p:cNvSpPr txBox="1"/>
            <p:nvPr/>
          </p:nvSpPr>
          <p:spPr>
            <a:xfrm>
              <a:off x="5342919" y="6179607"/>
              <a:ext cx="2143081" cy="74146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بسَّطيي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العبارة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/>
              <a:endParaRPr lang="ar-SA" sz="9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9ص – 4 + 3ص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792" name="جدول 7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407122"/>
              </p:ext>
            </p:extLst>
          </p:nvPr>
        </p:nvGraphicFramePr>
        <p:xfrm>
          <a:off x="4318114" y="7126493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667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43464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071294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</a:t>
                      </a:r>
                      <a:r>
                        <a:rPr lang="ar-SA" sz="20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20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ar-SA" sz="20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20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20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20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614" name="مجموعة 613"/>
          <p:cNvGrpSpPr/>
          <p:nvPr/>
        </p:nvGrpSpPr>
        <p:grpSpPr>
          <a:xfrm>
            <a:off x="5849841" y="7085080"/>
            <a:ext cx="2386650" cy="1110004"/>
            <a:chOff x="5319260" y="5854395"/>
            <a:chExt cx="2169683" cy="1009093"/>
          </a:xfrm>
        </p:grpSpPr>
        <p:grpSp>
          <p:nvGrpSpPr>
            <p:cNvPr id="615" name="مجموعة 614"/>
            <p:cNvGrpSpPr/>
            <p:nvPr/>
          </p:nvGrpSpPr>
          <p:grpSpPr>
            <a:xfrm>
              <a:off x="7027813" y="5854395"/>
              <a:ext cx="461130" cy="372479"/>
              <a:chOff x="8802827" y="5541266"/>
              <a:chExt cx="461130" cy="372479"/>
            </a:xfrm>
          </p:grpSpPr>
          <p:sp>
            <p:nvSpPr>
              <p:cNvPr id="674" name="شكل بيضاوي 673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75" name="مربع نص 674"/>
              <p:cNvSpPr txBox="1"/>
              <p:nvPr/>
            </p:nvSpPr>
            <p:spPr>
              <a:xfrm>
                <a:off x="8802827" y="5541266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11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16" name="مربع نص 615"/>
            <p:cNvSpPr txBox="1"/>
            <p:nvPr/>
          </p:nvSpPr>
          <p:spPr>
            <a:xfrm>
              <a:off x="5319260" y="6080058"/>
              <a:ext cx="2067547" cy="7834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حل المُعادلة : </a:t>
              </a:r>
            </a:p>
            <a:p>
              <a:pPr algn="ctr"/>
              <a:endParaRPr lang="ar-S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4س </a:t>
              </a: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7</a:t>
              </a:r>
              <a:endParaRPr lang="ar-EG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96" name="مجموعة 695"/>
          <p:cNvGrpSpPr/>
          <p:nvPr/>
        </p:nvGrpSpPr>
        <p:grpSpPr>
          <a:xfrm>
            <a:off x="5615254" y="8893914"/>
            <a:ext cx="2618371" cy="1373454"/>
            <a:chOff x="5108604" y="5854395"/>
            <a:chExt cx="2380339" cy="1248592"/>
          </a:xfrm>
        </p:grpSpPr>
        <p:grpSp>
          <p:nvGrpSpPr>
            <p:cNvPr id="697" name="مجموعة 696"/>
            <p:cNvGrpSpPr/>
            <p:nvPr/>
          </p:nvGrpSpPr>
          <p:grpSpPr>
            <a:xfrm>
              <a:off x="7027813" y="5854395"/>
              <a:ext cx="461130" cy="372479"/>
              <a:chOff x="8802827" y="5541266"/>
              <a:chExt cx="461130" cy="372479"/>
            </a:xfrm>
          </p:grpSpPr>
          <p:sp>
            <p:nvSpPr>
              <p:cNvPr id="702" name="شكل بيضاوي 701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703" name="مربع نص 702"/>
              <p:cNvSpPr txBox="1"/>
              <p:nvPr/>
            </p:nvSpPr>
            <p:spPr>
              <a:xfrm>
                <a:off x="8802827" y="5541266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14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98" name="مربع نص 697"/>
            <p:cNvSpPr txBox="1"/>
            <p:nvPr/>
          </p:nvSpPr>
          <p:spPr>
            <a:xfrm>
              <a:off x="5108604" y="6067741"/>
              <a:ext cx="2147855" cy="103524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أي العبارات التالية تُمثل الحد النوني للمتتابعة الحسابية :</a:t>
              </a:r>
            </a:p>
            <a:p>
              <a:pPr algn="ctr"/>
              <a:endParaRPr lang="ar-SA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، 7، 11، 15، 19،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15" name="جدول 8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47143"/>
              </p:ext>
            </p:extLst>
          </p:nvPr>
        </p:nvGraphicFramePr>
        <p:xfrm>
          <a:off x="455604" y="8935321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304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63003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071294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جدول الدالة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الحد النوني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704" name="مجموعة 703"/>
          <p:cNvGrpSpPr/>
          <p:nvPr/>
        </p:nvGrpSpPr>
        <p:grpSpPr>
          <a:xfrm>
            <a:off x="1966476" y="8923730"/>
            <a:ext cx="2382334" cy="1124842"/>
            <a:chOff x="5323185" y="5854395"/>
            <a:chExt cx="2165758" cy="1022584"/>
          </a:xfrm>
        </p:grpSpPr>
        <p:grpSp>
          <p:nvGrpSpPr>
            <p:cNvPr id="705" name="مجموعة 704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707" name="شكل بيضاوي 706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708" name="مربع نص 707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15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706" name="مربع نص 705"/>
            <p:cNvSpPr txBox="1"/>
            <p:nvPr/>
          </p:nvSpPr>
          <p:spPr>
            <a:xfrm>
              <a:off x="5323185" y="6135517"/>
              <a:ext cx="2005295" cy="74146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مجموعة قيَم مُدخلات</a:t>
              </a:r>
            </a:p>
            <a:p>
              <a:pPr algn="ctr"/>
              <a:endParaRPr lang="ar-SA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الدالة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تُسمَّى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1" name="مربع نص 570"/>
          <p:cNvSpPr txBox="1"/>
          <p:nvPr/>
        </p:nvSpPr>
        <p:spPr>
          <a:xfrm>
            <a:off x="10319897" y="2116201"/>
            <a:ext cx="6758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4" name="مربع نص 573"/>
          <p:cNvSpPr txBox="1"/>
          <p:nvPr/>
        </p:nvSpPr>
        <p:spPr>
          <a:xfrm>
            <a:off x="9361913" y="2559993"/>
            <a:ext cx="6758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5" name="مجموعة 584"/>
          <p:cNvGrpSpPr/>
          <p:nvPr/>
        </p:nvGrpSpPr>
        <p:grpSpPr>
          <a:xfrm>
            <a:off x="9991291" y="2407612"/>
            <a:ext cx="1478304" cy="661062"/>
            <a:chOff x="-1664052" y="2149924"/>
            <a:chExt cx="1221738" cy="451514"/>
          </a:xfrm>
          <a:noFill/>
        </p:grpSpPr>
        <p:sp>
          <p:nvSpPr>
            <p:cNvPr id="602" name="مستطيل 601"/>
            <p:cNvSpPr/>
            <p:nvPr/>
          </p:nvSpPr>
          <p:spPr>
            <a:xfrm>
              <a:off x="-1664052" y="2521682"/>
              <a:ext cx="79756" cy="797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مستطيل 602"/>
            <p:cNvSpPr/>
            <p:nvPr/>
          </p:nvSpPr>
          <p:spPr>
            <a:xfrm>
              <a:off x="-524993" y="2521682"/>
              <a:ext cx="79756" cy="797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مستطيل 603"/>
            <p:cNvSpPr/>
            <p:nvPr/>
          </p:nvSpPr>
          <p:spPr>
            <a:xfrm>
              <a:off x="-1664052" y="2149924"/>
              <a:ext cx="79756" cy="797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مستطيل 604"/>
            <p:cNvSpPr/>
            <p:nvPr/>
          </p:nvSpPr>
          <p:spPr>
            <a:xfrm>
              <a:off x="-524992" y="2149924"/>
              <a:ext cx="79756" cy="797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مستطيل 611"/>
            <p:cNvSpPr/>
            <p:nvPr/>
          </p:nvSpPr>
          <p:spPr>
            <a:xfrm>
              <a:off x="-1664052" y="2149924"/>
              <a:ext cx="1221738" cy="4515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7" name="مربع نص 616"/>
          <p:cNvSpPr txBox="1"/>
          <p:nvPr/>
        </p:nvSpPr>
        <p:spPr>
          <a:xfrm>
            <a:off x="8229803" y="1739294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9" name="مربع نص 638"/>
          <p:cNvSpPr txBox="1"/>
          <p:nvPr/>
        </p:nvSpPr>
        <p:spPr>
          <a:xfrm>
            <a:off x="8222703" y="2158741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2" name="مربع نص 671"/>
          <p:cNvSpPr txBox="1"/>
          <p:nvPr/>
        </p:nvSpPr>
        <p:spPr>
          <a:xfrm>
            <a:off x="8224449" y="2545615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4" name="مربع نص 683"/>
          <p:cNvSpPr txBox="1"/>
          <p:nvPr/>
        </p:nvSpPr>
        <p:spPr>
          <a:xfrm>
            <a:off x="8226918" y="2931075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5" name="رابط مستقيم 684"/>
          <p:cNvCxnSpPr/>
          <p:nvPr/>
        </p:nvCxnSpPr>
        <p:spPr>
          <a:xfrm flipH="1">
            <a:off x="6895844" y="3107242"/>
            <a:ext cx="70074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مخمس عادي 685"/>
          <p:cNvSpPr/>
          <p:nvPr/>
        </p:nvSpPr>
        <p:spPr>
          <a:xfrm>
            <a:off x="6128852" y="2134374"/>
            <a:ext cx="1337245" cy="1052534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7" name="رابط مستقيم 686"/>
          <p:cNvCxnSpPr/>
          <p:nvPr/>
        </p:nvCxnSpPr>
        <p:spPr>
          <a:xfrm flipH="1">
            <a:off x="5998385" y="2076800"/>
            <a:ext cx="165232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رابط مستقيم 694"/>
          <p:cNvCxnSpPr/>
          <p:nvPr/>
        </p:nvCxnSpPr>
        <p:spPr>
          <a:xfrm rot="5400000" flipH="1">
            <a:off x="5802426" y="2331227"/>
            <a:ext cx="473880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رابط مستقيم 698"/>
          <p:cNvCxnSpPr/>
          <p:nvPr/>
        </p:nvCxnSpPr>
        <p:spPr>
          <a:xfrm flipV="1">
            <a:off x="7518692" y="2107480"/>
            <a:ext cx="0" cy="1039248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رابط مستقيم 699"/>
          <p:cNvCxnSpPr>
            <a:stCxn id="686" idx="5"/>
            <a:endCxn id="686" idx="1"/>
          </p:cNvCxnSpPr>
          <p:nvPr/>
        </p:nvCxnSpPr>
        <p:spPr>
          <a:xfrm flipH="1">
            <a:off x="6128853" y="2536405"/>
            <a:ext cx="1337243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مربع نص 708"/>
          <p:cNvSpPr txBox="1"/>
          <p:nvPr/>
        </p:nvSpPr>
        <p:spPr>
          <a:xfrm>
            <a:off x="6467909" y="2908113"/>
            <a:ext cx="5585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0" name="مربع نص 709"/>
          <p:cNvSpPr txBox="1"/>
          <p:nvPr/>
        </p:nvSpPr>
        <p:spPr>
          <a:xfrm>
            <a:off x="6446538" y="2270364"/>
            <a:ext cx="5585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1" name="مربع نص 710"/>
          <p:cNvSpPr txBox="1"/>
          <p:nvPr/>
        </p:nvSpPr>
        <p:spPr>
          <a:xfrm>
            <a:off x="5551362" y="2191827"/>
            <a:ext cx="5585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2" name="مربع نص 711"/>
          <p:cNvSpPr txBox="1"/>
          <p:nvPr/>
        </p:nvSpPr>
        <p:spPr>
          <a:xfrm>
            <a:off x="7336170" y="2603128"/>
            <a:ext cx="67705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8" name="مربع نص 737"/>
          <p:cNvSpPr txBox="1"/>
          <p:nvPr/>
        </p:nvSpPr>
        <p:spPr>
          <a:xfrm>
            <a:off x="4369245" y="1722308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0" name="مربع نص 739"/>
          <p:cNvSpPr txBox="1"/>
          <p:nvPr/>
        </p:nvSpPr>
        <p:spPr>
          <a:xfrm>
            <a:off x="4365875" y="2149630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6" name="مربع نص 815"/>
          <p:cNvSpPr txBox="1"/>
          <p:nvPr/>
        </p:nvSpPr>
        <p:spPr>
          <a:xfrm>
            <a:off x="4367621" y="2536504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7" name="مربع نص 816"/>
          <p:cNvSpPr txBox="1"/>
          <p:nvPr/>
        </p:nvSpPr>
        <p:spPr>
          <a:xfrm>
            <a:off x="4370090" y="2921964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235397" y="2085837"/>
            <a:ext cx="1462065" cy="1100056"/>
            <a:chOff x="965144" y="8389636"/>
            <a:chExt cx="1608272" cy="1464175"/>
          </a:xfrm>
        </p:grpSpPr>
        <p:sp>
          <p:nvSpPr>
            <p:cNvPr id="822" name="شبه منحرف 35"/>
            <p:cNvSpPr/>
            <p:nvPr/>
          </p:nvSpPr>
          <p:spPr>
            <a:xfrm>
              <a:off x="977252" y="9468130"/>
              <a:ext cx="1563443" cy="385681"/>
            </a:xfrm>
            <a:custGeom>
              <a:avLst/>
              <a:gdLst>
                <a:gd name="connsiteX0" fmla="*/ 0 w 884792"/>
                <a:gd name="connsiteY0" fmla="*/ 395693 h 395693"/>
                <a:gd name="connsiteX1" fmla="*/ 98923 w 884792"/>
                <a:gd name="connsiteY1" fmla="*/ 0 h 395693"/>
                <a:gd name="connsiteX2" fmla="*/ 785869 w 884792"/>
                <a:gd name="connsiteY2" fmla="*/ 0 h 395693"/>
                <a:gd name="connsiteX3" fmla="*/ 884792 w 884792"/>
                <a:gd name="connsiteY3" fmla="*/ 395693 h 395693"/>
                <a:gd name="connsiteX4" fmla="*/ 0 w 884792"/>
                <a:gd name="connsiteY4" fmla="*/ 395693 h 395693"/>
                <a:gd name="connsiteX0" fmla="*/ 0 w 1563443"/>
                <a:gd name="connsiteY0" fmla="*/ 395693 h 395693"/>
                <a:gd name="connsiteX1" fmla="*/ 98923 w 1563443"/>
                <a:gd name="connsiteY1" fmla="*/ 0 h 395693"/>
                <a:gd name="connsiteX2" fmla="*/ 1563443 w 1563443"/>
                <a:gd name="connsiteY2" fmla="*/ 20024 h 395693"/>
                <a:gd name="connsiteX3" fmla="*/ 884792 w 1563443"/>
                <a:gd name="connsiteY3" fmla="*/ 395693 h 395693"/>
                <a:gd name="connsiteX4" fmla="*/ 0 w 1563443"/>
                <a:gd name="connsiteY4" fmla="*/ 395693 h 395693"/>
                <a:gd name="connsiteX0" fmla="*/ 0 w 1563443"/>
                <a:gd name="connsiteY0" fmla="*/ 395693 h 405705"/>
                <a:gd name="connsiteX1" fmla="*/ 98923 w 1563443"/>
                <a:gd name="connsiteY1" fmla="*/ 0 h 405705"/>
                <a:gd name="connsiteX2" fmla="*/ 1563443 w 1563443"/>
                <a:gd name="connsiteY2" fmla="*/ 20024 h 405705"/>
                <a:gd name="connsiteX3" fmla="*/ 881454 w 1563443"/>
                <a:gd name="connsiteY3" fmla="*/ 405705 h 405705"/>
                <a:gd name="connsiteX4" fmla="*/ 0 w 1563443"/>
                <a:gd name="connsiteY4" fmla="*/ 395693 h 405705"/>
                <a:gd name="connsiteX0" fmla="*/ 0 w 1563443"/>
                <a:gd name="connsiteY0" fmla="*/ 375669 h 385681"/>
                <a:gd name="connsiteX1" fmla="*/ 269122 w 1563443"/>
                <a:gd name="connsiteY1" fmla="*/ 40046 h 385681"/>
                <a:gd name="connsiteX2" fmla="*/ 1563443 w 1563443"/>
                <a:gd name="connsiteY2" fmla="*/ 0 h 385681"/>
                <a:gd name="connsiteX3" fmla="*/ 881454 w 1563443"/>
                <a:gd name="connsiteY3" fmla="*/ 385681 h 385681"/>
                <a:gd name="connsiteX4" fmla="*/ 0 w 1563443"/>
                <a:gd name="connsiteY4" fmla="*/ 375669 h 385681"/>
                <a:gd name="connsiteX0" fmla="*/ 0 w 1563443"/>
                <a:gd name="connsiteY0" fmla="*/ 375669 h 385681"/>
                <a:gd name="connsiteX1" fmla="*/ 666252 w 1563443"/>
                <a:gd name="connsiteY1" fmla="*/ 3336 h 385681"/>
                <a:gd name="connsiteX2" fmla="*/ 1563443 w 1563443"/>
                <a:gd name="connsiteY2" fmla="*/ 0 h 385681"/>
                <a:gd name="connsiteX3" fmla="*/ 881454 w 1563443"/>
                <a:gd name="connsiteY3" fmla="*/ 385681 h 385681"/>
                <a:gd name="connsiteX4" fmla="*/ 0 w 1563443"/>
                <a:gd name="connsiteY4" fmla="*/ 375669 h 38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443" h="385681">
                  <a:moveTo>
                    <a:pt x="0" y="375669"/>
                  </a:moveTo>
                  <a:lnTo>
                    <a:pt x="666252" y="3336"/>
                  </a:lnTo>
                  <a:lnTo>
                    <a:pt x="1563443" y="0"/>
                  </a:lnTo>
                  <a:lnTo>
                    <a:pt x="881454" y="385681"/>
                  </a:lnTo>
                  <a:lnTo>
                    <a:pt x="0" y="37566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3" name="رابط مستقيم 822"/>
            <p:cNvCxnSpPr/>
            <p:nvPr/>
          </p:nvCxnSpPr>
          <p:spPr>
            <a:xfrm>
              <a:off x="1796989" y="8411582"/>
              <a:ext cx="61717" cy="14422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رابط مستقيم 823"/>
            <p:cNvCxnSpPr/>
            <p:nvPr/>
          </p:nvCxnSpPr>
          <p:spPr>
            <a:xfrm flipH="1">
              <a:off x="965144" y="8396253"/>
              <a:ext cx="829948" cy="1450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رابط مستقيم 824"/>
            <p:cNvCxnSpPr/>
            <p:nvPr/>
          </p:nvCxnSpPr>
          <p:spPr>
            <a:xfrm flipH="1">
              <a:off x="1643504" y="8410155"/>
              <a:ext cx="146132" cy="106131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رابط مستقيم 825"/>
            <p:cNvCxnSpPr/>
            <p:nvPr/>
          </p:nvCxnSpPr>
          <p:spPr>
            <a:xfrm>
              <a:off x="1789636" y="8389636"/>
              <a:ext cx="783780" cy="106352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7" name="جدول 8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38249"/>
              </p:ext>
            </p:extLst>
          </p:nvPr>
        </p:nvGraphicFramePr>
        <p:xfrm>
          <a:off x="8180624" y="3508829"/>
          <a:ext cx="3657601" cy="158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412089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أوجه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412089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أوجه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412089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أوجه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4869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وجهان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828" name="مجموعة 827"/>
          <p:cNvGrpSpPr/>
          <p:nvPr/>
        </p:nvGrpSpPr>
        <p:grpSpPr>
          <a:xfrm>
            <a:off x="9560312" y="3453538"/>
            <a:ext cx="2546104" cy="733462"/>
            <a:chOff x="5174303" y="5841800"/>
            <a:chExt cx="2314640" cy="666785"/>
          </a:xfrm>
        </p:grpSpPr>
        <p:grpSp>
          <p:nvGrpSpPr>
            <p:cNvPr id="829" name="مجموعة 828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831" name="شكل بيضاوي 830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832" name="مربع نص 831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4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830" name="مربع نص 829"/>
            <p:cNvSpPr txBox="1"/>
            <p:nvPr/>
          </p:nvSpPr>
          <p:spPr>
            <a:xfrm>
              <a:off x="5174303" y="5921011"/>
              <a:ext cx="2070830" cy="5875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حددي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عدد أوجه الأسطوانة الدائرية القائمة؟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5" name="مجموعة 844"/>
          <p:cNvGrpSpPr/>
          <p:nvPr/>
        </p:nvGrpSpPr>
        <p:grpSpPr>
          <a:xfrm>
            <a:off x="10014784" y="4232082"/>
            <a:ext cx="1283677" cy="726428"/>
            <a:chOff x="8579976" y="11355028"/>
            <a:chExt cx="1553250" cy="1169920"/>
          </a:xfrm>
        </p:grpSpPr>
        <p:sp>
          <p:nvSpPr>
            <p:cNvPr id="846" name="مخطط انسيابي: قرص ممغنط 845"/>
            <p:cNvSpPr/>
            <p:nvPr/>
          </p:nvSpPr>
          <p:spPr>
            <a:xfrm>
              <a:off x="8579976" y="11355028"/>
              <a:ext cx="1553250" cy="1167307"/>
            </a:xfrm>
            <a:prstGeom prst="flowChartMagneticDisk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مخطط انسيابي: رابط 846"/>
            <p:cNvSpPr/>
            <p:nvPr/>
          </p:nvSpPr>
          <p:spPr>
            <a:xfrm>
              <a:off x="8583533" y="12140796"/>
              <a:ext cx="1544469" cy="384152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مجموعة 847"/>
          <p:cNvGrpSpPr/>
          <p:nvPr/>
        </p:nvGrpSpPr>
        <p:grpSpPr>
          <a:xfrm>
            <a:off x="5971223" y="4312561"/>
            <a:ext cx="1585731" cy="649116"/>
            <a:chOff x="4059153" y="11180166"/>
            <a:chExt cx="876943" cy="1291444"/>
          </a:xfrm>
        </p:grpSpPr>
        <p:sp>
          <p:nvSpPr>
            <p:cNvPr id="849" name="متوازي أضلاع 848"/>
            <p:cNvSpPr/>
            <p:nvPr/>
          </p:nvSpPr>
          <p:spPr>
            <a:xfrm>
              <a:off x="4059153" y="12181344"/>
              <a:ext cx="871050" cy="290266"/>
            </a:xfrm>
            <a:prstGeom prst="parallelogram">
              <a:avLst>
                <a:gd name="adj" fmla="val 100234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0" name="رابط مستقيم 849"/>
            <p:cNvCxnSpPr/>
            <p:nvPr/>
          </p:nvCxnSpPr>
          <p:spPr>
            <a:xfrm>
              <a:off x="4146326" y="11204104"/>
              <a:ext cx="0" cy="93537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مكعب 850"/>
            <p:cNvSpPr/>
            <p:nvPr/>
          </p:nvSpPr>
          <p:spPr>
            <a:xfrm>
              <a:off x="4061542" y="11180166"/>
              <a:ext cx="874554" cy="1280160"/>
            </a:xfrm>
            <a:prstGeom prst="cube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6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2" name="مربع نص 851"/>
          <p:cNvSpPr txBox="1"/>
          <p:nvPr/>
        </p:nvSpPr>
        <p:spPr>
          <a:xfrm>
            <a:off x="7470845" y="4093149"/>
            <a:ext cx="261845" cy="19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endParaRPr lang="ar-EG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3" name="مربع نص 852"/>
          <p:cNvSpPr txBox="1"/>
          <p:nvPr/>
        </p:nvSpPr>
        <p:spPr>
          <a:xfrm>
            <a:off x="7208704" y="4396538"/>
            <a:ext cx="261845" cy="19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</a:t>
            </a:r>
            <a:endParaRPr lang="ar-EG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4" name="مربع نص 853"/>
          <p:cNvSpPr txBox="1"/>
          <p:nvPr/>
        </p:nvSpPr>
        <p:spPr>
          <a:xfrm>
            <a:off x="5778267" y="4343332"/>
            <a:ext cx="261845" cy="19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</a:t>
            </a:r>
            <a:endParaRPr lang="ar-EG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5" name="مربع نص 854"/>
          <p:cNvSpPr txBox="1"/>
          <p:nvPr/>
        </p:nvSpPr>
        <p:spPr>
          <a:xfrm>
            <a:off x="6066305" y="4119933"/>
            <a:ext cx="261845" cy="19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</a:t>
            </a:r>
            <a:endParaRPr lang="ar-EG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6" name="مربع نص 855"/>
          <p:cNvSpPr txBox="1"/>
          <p:nvPr/>
        </p:nvSpPr>
        <p:spPr>
          <a:xfrm>
            <a:off x="7486871" y="4618383"/>
            <a:ext cx="261845" cy="19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ar-EG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7" name="مربع نص 856"/>
          <p:cNvSpPr txBox="1"/>
          <p:nvPr/>
        </p:nvSpPr>
        <p:spPr>
          <a:xfrm>
            <a:off x="7331519" y="4865837"/>
            <a:ext cx="261845" cy="19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</a:t>
            </a:r>
            <a:endParaRPr lang="ar-EG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8" name="مربع نص 857"/>
          <p:cNvSpPr txBox="1"/>
          <p:nvPr/>
        </p:nvSpPr>
        <p:spPr>
          <a:xfrm>
            <a:off x="5773963" y="4826940"/>
            <a:ext cx="261845" cy="19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</a:t>
            </a:r>
            <a:endParaRPr lang="ar-EG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9" name="مربع نص 858"/>
          <p:cNvSpPr txBox="1"/>
          <p:nvPr/>
        </p:nvSpPr>
        <p:spPr>
          <a:xfrm>
            <a:off x="6051999" y="4583272"/>
            <a:ext cx="261845" cy="19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</a:t>
            </a:r>
            <a:endParaRPr lang="ar-EG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" name="مربع نص 859"/>
          <p:cNvSpPr txBox="1"/>
          <p:nvPr/>
        </p:nvSpPr>
        <p:spPr>
          <a:xfrm>
            <a:off x="2170754" y="4764394"/>
            <a:ext cx="6758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1" name="مربع نص 860"/>
          <p:cNvSpPr txBox="1"/>
          <p:nvPr/>
        </p:nvSpPr>
        <p:spPr>
          <a:xfrm>
            <a:off x="1691706" y="4660708"/>
            <a:ext cx="6758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2" name="مجموعة 861"/>
          <p:cNvGrpSpPr/>
          <p:nvPr/>
        </p:nvGrpSpPr>
        <p:grpSpPr>
          <a:xfrm rot="16200000">
            <a:off x="1978937" y="3864262"/>
            <a:ext cx="1217325" cy="709103"/>
            <a:chOff x="4055805" y="11204104"/>
            <a:chExt cx="880291" cy="1280160"/>
          </a:xfrm>
        </p:grpSpPr>
        <p:sp>
          <p:nvSpPr>
            <p:cNvPr id="863" name="متوازي أضلاع 862"/>
            <p:cNvSpPr/>
            <p:nvPr/>
          </p:nvSpPr>
          <p:spPr>
            <a:xfrm>
              <a:off x="4055805" y="12191021"/>
              <a:ext cx="872118" cy="290266"/>
            </a:xfrm>
            <a:prstGeom prst="parallelogram">
              <a:avLst>
                <a:gd name="adj" fmla="val 100234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4" name="رابط مستقيم 863"/>
            <p:cNvCxnSpPr/>
            <p:nvPr/>
          </p:nvCxnSpPr>
          <p:spPr>
            <a:xfrm>
              <a:off x="4159181" y="11221911"/>
              <a:ext cx="0" cy="93537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5" name="مكعب 864"/>
            <p:cNvSpPr/>
            <p:nvPr/>
          </p:nvSpPr>
          <p:spPr>
            <a:xfrm>
              <a:off x="4061542" y="11204104"/>
              <a:ext cx="874554" cy="1280160"/>
            </a:xfrm>
            <a:prstGeom prst="cube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6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6" name="مربع نص 865"/>
          <p:cNvSpPr txBox="1"/>
          <p:nvPr/>
        </p:nvSpPr>
        <p:spPr>
          <a:xfrm>
            <a:off x="1600170" y="4004340"/>
            <a:ext cx="6758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7" name="مربع نص 866"/>
          <p:cNvSpPr txBox="1"/>
          <p:nvPr/>
        </p:nvSpPr>
        <p:spPr>
          <a:xfrm>
            <a:off x="447989" y="3537441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8" name="مربع نص 867"/>
          <p:cNvSpPr txBox="1"/>
          <p:nvPr/>
        </p:nvSpPr>
        <p:spPr>
          <a:xfrm>
            <a:off x="455604" y="3949519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9" name="مربع نص 868"/>
          <p:cNvSpPr txBox="1"/>
          <p:nvPr/>
        </p:nvSpPr>
        <p:spPr>
          <a:xfrm>
            <a:off x="502408" y="4348534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0" name="مربع نص 869"/>
          <p:cNvSpPr txBox="1"/>
          <p:nvPr/>
        </p:nvSpPr>
        <p:spPr>
          <a:xfrm>
            <a:off x="496960" y="4747549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1" name="مربع نص 870"/>
          <p:cNvSpPr txBox="1"/>
          <p:nvPr/>
        </p:nvSpPr>
        <p:spPr>
          <a:xfrm>
            <a:off x="8229803" y="5366315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2" name="مربع نص 871"/>
          <p:cNvSpPr txBox="1"/>
          <p:nvPr/>
        </p:nvSpPr>
        <p:spPr>
          <a:xfrm>
            <a:off x="8229803" y="5779076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3" name="مربع نص 872"/>
          <p:cNvSpPr txBox="1"/>
          <p:nvPr/>
        </p:nvSpPr>
        <p:spPr>
          <a:xfrm>
            <a:off x="8231549" y="6165950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4" name="مربع نص 873"/>
          <p:cNvSpPr txBox="1"/>
          <p:nvPr/>
        </p:nvSpPr>
        <p:spPr>
          <a:xfrm>
            <a:off x="8234018" y="6551410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5" name="مجموعة 874"/>
          <p:cNvGrpSpPr/>
          <p:nvPr/>
        </p:nvGrpSpPr>
        <p:grpSpPr>
          <a:xfrm rot="19926603">
            <a:off x="5734806" y="5738018"/>
            <a:ext cx="1785394" cy="1054956"/>
            <a:chOff x="4273164" y="13634827"/>
            <a:chExt cx="1785394" cy="1054956"/>
          </a:xfrm>
        </p:grpSpPr>
        <p:sp>
          <p:nvSpPr>
            <p:cNvPr id="876" name="مستطيل 875"/>
            <p:cNvSpPr/>
            <p:nvPr/>
          </p:nvSpPr>
          <p:spPr>
            <a:xfrm>
              <a:off x="5950515" y="14588163"/>
              <a:ext cx="96505" cy="965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مثلث قائم الزاوية 880"/>
            <p:cNvSpPr/>
            <p:nvPr/>
          </p:nvSpPr>
          <p:spPr>
            <a:xfrm flipH="1">
              <a:off x="5291856" y="14178141"/>
              <a:ext cx="759662" cy="507910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مثلث قائم الزاوية 882"/>
            <p:cNvSpPr/>
            <p:nvPr/>
          </p:nvSpPr>
          <p:spPr>
            <a:xfrm flipH="1">
              <a:off x="4280628" y="13640494"/>
              <a:ext cx="759662" cy="507910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4" name="رابط مستقيم 883"/>
            <p:cNvCxnSpPr/>
            <p:nvPr/>
          </p:nvCxnSpPr>
          <p:spPr>
            <a:xfrm flipH="1" flipV="1">
              <a:off x="4273164" y="14152136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رابط مستقيم 884"/>
            <p:cNvCxnSpPr/>
            <p:nvPr/>
          </p:nvCxnSpPr>
          <p:spPr>
            <a:xfrm flipH="1" flipV="1">
              <a:off x="5047330" y="14148319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رابط مستقيم 886"/>
            <p:cNvCxnSpPr/>
            <p:nvPr/>
          </p:nvCxnSpPr>
          <p:spPr>
            <a:xfrm flipH="1" flipV="1">
              <a:off x="5047218" y="13638517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رابط مستقيم 887"/>
            <p:cNvCxnSpPr/>
            <p:nvPr/>
          </p:nvCxnSpPr>
          <p:spPr>
            <a:xfrm flipH="1">
              <a:off x="4277915" y="13634827"/>
              <a:ext cx="773667" cy="5162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0" name="رابط كسهم مستقيم 889"/>
          <p:cNvCxnSpPr/>
          <p:nvPr/>
        </p:nvCxnSpPr>
        <p:spPr>
          <a:xfrm flipH="1">
            <a:off x="1982321" y="8263892"/>
            <a:ext cx="19014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رابط مستقيم 890"/>
          <p:cNvCxnSpPr/>
          <p:nvPr/>
        </p:nvCxnSpPr>
        <p:spPr>
          <a:xfrm>
            <a:off x="2173419" y="8224871"/>
            <a:ext cx="0" cy="78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2" name="رابط مستقيم 891"/>
          <p:cNvCxnSpPr/>
          <p:nvPr/>
        </p:nvCxnSpPr>
        <p:spPr>
          <a:xfrm>
            <a:off x="2389905" y="8224871"/>
            <a:ext cx="0" cy="78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رابط مستقيم 892"/>
          <p:cNvCxnSpPr/>
          <p:nvPr/>
        </p:nvCxnSpPr>
        <p:spPr>
          <a:xfrm>
            <a:off x="2606391" y="8224871"/>
            <a:ext cx="0" cy="78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5" name="رابط مستقيم 894"/>
          <p:cNvCxnSpPr/>
          <p:nvPr/>
        </p:nvCxnSpPr>
        <p:spPr>
          <a:xfrm>
            <a:off x="2822877" y="8224871"/>
            <a:ext cx="0" cy="78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6" name="رابط مستقيم 895"/>
          <p:cNvCxnSpPr/>
          <p:nvPr/>
        </p:nvCxnSpPr>
        <p:spPr>
          <a:xfrm>
            <a:off x="3039363" y="8224871"/>
            <a:ext cx="0" cy="78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7" name="رابط مستقيم 896"/>
          <p:cNvCxnSpPr/>
          <p:nvPr/>
        </p:nvCxnSpPr>
        <p:spPr>
          <a:xfrm>
            <a:off x="3255849" y="8224871"/>
            <a:ext cx="0" cy="78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رابط مستقيم 897"/>
          <p:cNvCxnSpPr/>
          <p:nvPr/>
        </p:nvCxnSpPr>
        <p:spPr>
          <a:xfrm>
            <a:off x="3472335" y="8224871"/>
            <a:ext cx="0" cy="78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رابط مستقيم 898"/>
          <p:cNvCxnSpPr/>
          <p:nvPr/>
        </p:nvCxnSpPr>
        <p:spPr>
          <a:xfrm>
            <a:off x="3688821" y="8224871"/>
            <a:ext cx="0" cy="78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0" name="مربع نص 899"/>
          <p:cNvSpPr txBox="1"/>
          <p:nvPr/>
        </p:nvSpPr>
        <p:spPr>
          <a:xfrm>
            <a:off x="2090237" y="8263892"/>
            <a:ext cx="220766" cy="26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ar-EG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" name="مربع نص 900"/>
          <p:cNvSpPr txBox="1"/>
          <p:nvPr/>
        </p:nvSpPr>
        <p:spPr>
          <a:xfrm>
            <a:off x="2306352" y="8263892"/>
            <a:ext cx="220766" cy="26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2" name="مربع نص 901"/>
          <p:cNvSpPr txBox="1"/>
          <p:nvPr/>
        </p:nvSpPr>
        <p:spPr>
          <a:xfrm>
            <a:off x="2522467" y="8263892"/>
            <a:ext cx="220766" cy="26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ar-EG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3" name="مربع نص 902"/>
          <p:cNvSpPr txBox="1"/>
          <p:nvPr/>
        </p:nvSpPr>
        <p:spPr>
          <a:xfrm>
            <a:off x="2738582" y="8263892"/>
            <a:ext cx="220766" cy="26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ar-EG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4" name="مربع نص 903"/>
          <p:cNvSpPr txBox="1"/>
          <p:nvPr/>
        </p:nvSpPr>
        <p:spPr>
          <a:xfrm>
            <a:off x="2954697" y="8263892"/>
            <a:ext cx="220766" cy="26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ar-EG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5" name="مربع نص 904"/>
          <p:cNvSpPr txBox="1"/>
          <p:nvPr/>
        </p:nvSpPr>
        <p:spPr>
          <a:xfrm>
            <a:off x="3170812" y="8263892"/>
            <a:ext cx="220766" cy="26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ar-EG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6" name="مربع نص 905"/>
          <p:cNvSpPr txBox="1"/>
          <p:nvPr/>
        </p:nvSpPr>
        <p:spPr>
          <a:xfrm>
            <a:off x="3386927" y="8263892"/>
            <a:ext cx="220766" cy="26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ar-EG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7" name="مربع نص 906"/>
          <p:cNvSpPr txBox="1"/>
          <p:nvPr/>
        </p:nvSpPr>
        <p:spPr>
          <a:xfrm>
            <a:off x="3603039" y="8263892"/>
            <a:ext cx="220766" cy="26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ar-EG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3204634" y="8209347"/>
            <a:ext cx="97497" cy="104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رابط كسهم مستقيم 25"/>
          <p:cNvCxnSpPr/>
          <p:nvPr/>
        </p:nvCxnSpPr>
        <p:spPr>
          <a:xfrm flipH="1">
            <a:off x="1971671" y="8263287"/>
            <a:ext cx="12416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مستطيل 234"/>
          <p:cNvSpPr/>
          <p:nvPr/>
        </p:nvSpPr>
        <p:spPr>
          <a:xfrm>
            <a:off x="-605037" y="10745510"/>
            <a:ext cx="13740222" cy="4304403"/>
          </a:xfrm>
          <a:prstGeom prst="rect">
            <a:avLst/>
          </a:prstGeom>
          <a:solidFill>
            <a:srgbClr val="CDB0A7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مربع نص 2"/>
          <p:cNvSpPr txBox="1">
            <a:spLocks noChangeArrowheads="1"/>
          </p:cNvSpPr>
          <p:nvPr/>
        </p:nvSpPr>
        <p:spPr bwMode="auto">
          <a:xfrm flipH="1">
            <a:off x="8804257" y="10891168"/>
            <a:ext cx="2278395" cy="4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مُسْودَّة  </a:t>
            </a:r>
            <a:r>
              <a:rPr lang="ar-EG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..</a:t>
            </a:r>
            <a:endParaRPr lang="en-US" dirty="0">
              <a:effectLst/>
              <a:latin typeface="Aref_Menna" panose="02000000000000000000" pitchFamily="2" charset="-78"/>
              <a:ea typeface="Calibri" panose="020F0502020204030204" pitchFamily="34" charset="0"/>
              <a:cs typeface="Aref_Menna" panose="02000000000000000000" pitchFamily="2" charset="-78"/>
            </a:endParaRPr>
          </a:p>
        </p:txBody>
      </p:sp>
      <p:pic>
        <p:nvPicPr>
          <p:cNvPr id="237" name="صورة 2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02" b="94922" l="10000" r="90000">
                        <a14:foregroundMark x1="76739" y1="25195" x2="76739" y2="25195"/>
                        <a14:foregroundMark x1="64674" y1="38086" x2="64674" y2="38086"/>
                        <a14:foregroundMark x1="38152" y1="14844" x2="38152" y2="1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26" y="10908319"/>
            <a:ext cx="889669" cy="495120"/>
          </a:xfrm>
          <a:prstGeom prst="rect">
            <a:avLst/>
          </a:prstGeom>
        </p:spPr>
      </p:pic>
      <p:grpSp>
        <p:nvGrpSpPr>
          <p:cNvPr id="238" name="مجموعة 237"/>
          <p:cNvGrpSpPr/>
          <p:nvPr/>
        </p:nvGrpSpPr>
        <p:grpSpPr>
          <a:xfrm>
            <a:off x="541017" y="11571309"/>
            <a:ext cx="11103355" cy="3143893"/>
            <a:chOff x="8322356" y="12271333"/>
            <a:chExt cx="3330710" cy="3143893"/>
          </a:xfrm>
        </p:grpSpPr>
        <p:cxnSp>
          <p:nvCxnSpPr>
            <p:cNvPr id="239" name="رابط مستقيم 238"/>
            <p:cNvCxnSpPr/>
            <p:nvPr/>
          </p:nvCxnSpPr>
          <p:spPr>
            <a:xfrm flipH="1">
              <a:off x="8322356" y="13169589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رابط مستقيم 239"/>
            <p:cNvCxnSpPr/>
            <p:nvPr/>
          </p:nvCxnSpPr>
          <p:spPr>
            <a:xfrm flipH="1">
              <a:off x="8322356" y="13618717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رابط مستقيم 240"/>
            <p:cNvCxnSpPr/>
            <p:nvPr/>
          </p:nvCxnSpPr>
          <p:spPr>
            <a:xfrm flipH="1">
              <a:off x="8322356" y="14067845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رابط مستقيم 241"/>
            <p:cNvCxnSpPr/>
            <p:nvPr/>
          </p:nvCxnSpPr>
          <p:spPr>
            <a:xfrm flipH="1">
              <a:off x="8322356" y="145169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رابط مستقيم 242"/>
            <p:cNvCxnSpPr/>
            <p:nvPr/>
          </p:nvCxnSpPr>
          <p:spPr>
            <a:xfrm flipH="1">
              <a:off x="8322356" y="1496610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رابط مستقيم 243"/>
            <p:cNvCxnSpPr/>
            <p:nvPr/>
          </p:nvCxnSpPr>
          <p:spPr>
            <a:xfrm flipH="1">
              <a:off x="8322356" y="15415226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رابط مستقيم 244"/>
            <p:cNvCxnSpPr/>
            <p:nvPr/>
          </p:nvCxnSpPr>
          <p:spPr>
            <a:xfrm flipH="1">
              <a:off x="8322356" y="1272046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رابط مستقيم 245"/>
            <p:cNvCxnSpPr/>
            <p:nvPr/>
          </p:nvCxnSpPr>
          <p:spPr>
            <a:xfrm flipH="1">
              <a:off x="8322356" y="1227133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39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مجموعة 876"/>
          <p:cNvGrpSpPr/>
          <p:nvPr/>
        </p:nvGrpSpPr>
        <p:grpSpPr>
          <a:xfrm>
            <a:off x="-589847" y="15164871"/>
            <a:ext cx="1727900" cy="2568903"/>
            <a:chOff x="10579614" y="15259170"/>
            <a:chExt cx="1570818" cy="2335367"/>
          </a:xfrm>
        </p:grpSpPr>
        <p:sp>
          <p:nvSpPr>
            <p:cNvPr id="878" name="مستطيل مستدير الزوايا 877"/>
            <p:cNvSpPr/>
            <p:nvPr/>
          </p:nvSpPr>
          <p:spPr>
            <a:xfrm rot="19365267">
              <a:off x="10579614" y="15667063"/>
              <a:ext cx="1570818" cy="1927474"/>
            </a:xfrm>
            <a:prstGeom prst="roundRect">
              <a:avLst>
                <a:gd name="adj" fmla="val 31940"/>
              </a:avLst>
            </a:prstGeom>
            <a:noFill/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879" name="صورة 878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85496">
              <a:off x="11346150" y="15374359"/>
              <a:ext cx="584982" cy="584982"/>
            </a:xfrm>
            <a:prstGeom prst="rect">
              <a:avLst/>
            </a:prstGeom>
          </p:spPr>
        </p:pic>
        <p:sp>
          <p:nvSpPr>
            <p:cNvPr id="880" name="مربع نص 879"/>
            <p:cNvSpPr txBox="1"/>
            <p:nvPr/>
          </p:nvSpPr>
          <p:spPr>
            <a:xfrm>
              <a:off x="11241002" y="15259170"/>
              <a:ext cx="798368" cy="6225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2</a:t>
              </a:r>
              <a:r>
                <a:rPr lang="ar-SA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-</a:t>
              </a: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3</a:t>
              </a:r>
              <a:endParaRPr lang="ar-EG" sz="28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894" name="مربع نص 893"/>
          <p:cNvSpPr txBox="1"/>
          <p:nvPr/>
        </p:nvSpPr>
        <p:spPr>
          <a:xfrm>
            <a:off x="3925896" y="15429991"/>
            <a:ext cx="7967455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                           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الثانية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970" name="صورة 96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7" b="100000" l="9483" r="89943">
                        <a14:foregroundMark x1="84483" y1="45115" x2="84483" y2="45115"/>
                        <a14:foregroundMark x1="29310" y1="30747" x2="29310" y2="30747"/>
                        <a14:foregroundMark x1="42816" y1="28736" x2="42816" y2="28736"/>
                        <a14:foregroundMark x1="43391" y1="33621" x2="43391" y2="33621"/>
                        <a14:foregroundMark x1="68678" y1="15230" x2="54310" y2="90517"/>
                        <a14:foregroundMark x1="43391" y1="13218" x2="24713" y2="90517"/>
                        <a14:foregroundMark x1="23276" y1="66092" x2="74138" y2="65517"/>
                        <a14:foregroundMark x1="79023" y1="35632" x2="49138" y2="75575"/>
                        <a14:foregroundMark x1="78161" y1="26724" x2="78161" y2="26724"/>
                        <a14:foregroundMark x1="78161" y1="26724" x2="78161" y2="26724"/>
                        <a14:foregroundMark x1="58621" y1="23276" x2="58621" y2="23276"/>
                        <a14:foregroundMark x1="58621" y1="23276" x2="58621" y2="23276"/>
                        <a14:foregroundMark x1="58621" y1="23276" x2="58621" y2="23276"/>
                        <a14:foregroundMark x1="51724" y1="51437" x2="51724" y2="51437"/>
                        <a14:foregroundMark x1="51724" y1="51437" x2="51724" y2="51437"/>
                        <a14:foregroundMark x1="51724" y1="56034" x2="51724" y2="56034"/>
                        <a14:foregroundMark x1="40805" y1="56897" x2="40805" y2="56897"/>
                        <a14:foregroundMark x1="28448" y1="56609" x2="28448" y2="56609"/>
                        <a14:foregroundMark x1="23276" y1="38506" x2="23276" y2="38506"/>
                        <a14:foregroundMark x1="23276" y1="24713" x2="23276" y2="24713"/>
                        <a14:foregroundMark x1="23276" y1="17816" x2="46839" y2="89368"/>
                        <a14:foregroundMark x1="80172" y1="14655" x2="79023" y2="90517"/>
                        <a14:foregroundMark x1="58333" y1="15805" x2="57184" y2="89368"/>
                        <a14:foregroundMark x1="49713" y1="23276" x2="49138" y2="62644"/>
                        <a14:foregroundMark x1="20402" y1="19540" x2="19828" y2="87356"/>
                        <a14:foregroundMark x1="23851" y1="87931" x2="81034" y2="83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545">
            <a:off x="3457527" y="15519312"/>
            <a:ext cx="336525" cy="336525"/>
          </a:xfrm>
          <a:prstGeom prst="rect">
            <a:avLst/>
          </a:prstGeom>
        </p:spPr>
      </p:pic>
      <p:sp>
        <p:nvSpPr>
          <p:cNvPr id="401" name="مربع نص 400"/>
          <p:cNvSpPr txBox="1"/>
          <p:nvPr/>
        </p:nvSpPr>
        <p:spPr>
          <a:xfrm>
            <a:off x="702115" y="15440564"/>
            <a:ext cx="2810914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أنت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رائعة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..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استمري  </a:t>
            </a:r>
            <a:endParaRPr lang="ar-EG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aphicFrame>
        <p:nvGraphicFramePr>
          <p:cNvPr id="820" name="جدول 8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82599"/>
              </p:ext>
            </p:extLst>
          </p:nvPr>
        </p:nvGraphicFramePr>
        <p:xfrm>
          <a:off x="2151304" y="1878800"/>
          <a:ext cx="9425065" cy="4937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09055">
                  <a:extLst>
                    <a:ext uri="{9D8B030D-6E8A-4147-A177-3AD203B41FA5}">
                      <a16:colId xmlns:a16="http://schemas.microsoft.com/office/drawing/2014/main" val="97478177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854310222"/>
                    </a:ext>
                  </a:extLst>
                </a:gridCol>
                <a:gridCol w="635439">
                  <a:extLst>
                    <a:ext uri="{9D8B030D-6E8A-4147-A177-3AD203B41FA5}">
                      <a16:colId xmlns:a16="http://schemas.microsoft.com/office/drawing/2014/main" val="39288319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العبارة</a:t>
                      </a:r>
                      <a:endParaRPr lang="ar-EG" sz="20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صواب</a:t>
                      </a:r>
                      <a:endParaRPr lang="ar-EG" sz="18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خطأ</a:t>
                      </a:r>
                      <a:endParaRPr lang="ar-EG" sz="18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297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47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879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413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74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852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841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55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09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7276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28388"/>
                  </a:ext>
                </a:extLst>
              </a:tr>
            </a:tbl>
          </a:graphicData>
        </a:graphic>
      </p:graphicFrame>
      <p:sp>
        <p:nvSpPr>
          <p:cNvPr id="827" name="مربع نص 826"/>
          <p:cNvSpPr txBox="1"/>
          <p:nvPr/>
        </p:nvSpPr>
        <p:spPr>
          <a:xfrm>
            <a:off x="5572647" y="2295688"/>
            <a:ext cx="571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ميل المستقيم المار بالنقطتين  (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، 5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،  (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، 1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يُساوي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8" name="مربع نص 827"/>
          <p:cNvSpPr txBox="1"/>
          <p:nvPr/>
        </p:nvSpPr>
        <p:spPr>
          <a:xfrm>
            <a:off x="4846831" y="3673203"/>
            <a:ext cx="6438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العبارة (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3ن – 4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هي عبارة حد نوني لمُتتابعة حسابية أساسها يُساوي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-4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1" name="مربع نص 830"/>
          <p:cNvSpPr txBox="1"/>
          <p:nvPr/>
        </p:nvSpPr>
        <p:spPr>
          <a:xfrm>
            <a:off x="4249811" y="3203772"/>
            <a:ext cx="70358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مُنحنى التغير الطردي الذي يُمثّل علاقة خطية مُتناسبة هو مستقيم يمُر بنقطة الأصل 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2" name="مربع نص 831"/>
          <p:cNvSpPr txBox="1"/>
          <p:nvPr/>
        </p:nvSpPr>
        <p:spPr>
          <a:xfrm>
            <a:off x="3668286" y="4111856"/>
            <a:ext cx="76173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عند ضرب ( أو قسمة ) طرفي متباينة في عدد سالب ، فإن إشارة المتباينة تتغير حتى تبقى صحيحة  .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7" name="مربع نص 836"/>
          <p:cNvSpPr txBox="1"/>
          <p:nvPr/>
        </p:nvSpPr>
        <p:spPr>
          <a:xfrm>
            <a:off x="5118217" y="2734341"/>
            <a:ext cx="61674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كانت 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فإنَّ  د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39" name="مجموعة 838"/>
          <p:cNvGrpSpPr/>
          <p:nvPr/>
        </p:nvGrpSpPr>
        <p:grpSpPr>
          <a:xfrm>
            <a:off x="11195278" y="2277182"/>
            <a:ext cx="399550" cy="444082"/>
            <a:chOff x="10573027" y="3429864"/>
            <a:chExt cx="531801" cy="591069"/>
          </a:xfrm>
        </p:grpSpPr>
        <p:grpSp>
          <p:nvGrpSpPr>
            <p:cNvPr id="840" name="مجموعة 83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42" name="صورة 84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43" name="شكل بيضاوي 84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41" name="مربع نص 840"/>
            <p:cNvSpPr txBox="1"/>
            <p:nvPr/>
          </p:nvSpPr>
          <p:spPr>
            <a:xfrm>
              <a:off x="10677304" y="3429864"/>
              <a:ext cx="339310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>
                  <a:latin typeface="ae_Hor" panose="02060603050605020204" pitchFamily="18" charset="-78"/>
                  <a:cs typeface="المحارب أنبوبي" pitchFamily="2" charset="-78"/>
                </a:rPr>
                <a:t>1</a:t>
              </a:r>
            </a:p>
          </p:txBody>
        </p:sp>
      </p:grpSp>
      <p:grpSp>
        <p:nvGrpSpPr>
          <p:cNvPr id="844" name="مجموعة 843"/>
          <p:cNvGrpSpPr/>
          <p:nvPr/>
        </p:nvGrpSpPr>
        <p:grpSpPr>
          <a:xfrm>
            <a:off x="11195278" y="2751426"/>
            <a:ext cx="399550" cy="461665"/>
            <a:chOff x="10573027" y="3441691"/>
            <a:chExt cx="531801" cy="614474"/>
          </a:xfrm>
        </p:grpSpPr>
        <p:grpSp>
          <p:nvGrpSpPr>
            <p:cNvPr id="845" name="مجموعة 844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47" name="صورة 84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48" name="شكل بيضاوي 847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46" name="مربع نص 845"/>
            <p:cNvSpPr txBox="1"/>
            <p:nvPr/>
          </p:nvSpPr>
          <p:spPr>
            <a:xfrm>
              <a:off x="10677304" y="3441691"/>
              <a:ext cx="339310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2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49" name="مجموعة 848"/>
          <p:cNvGrpSpPr/>
          <p:nvPr/>
        </p:nvGrpSpPr>
        <p:grpSpPr>
          <a:xfrm>
            <a:off x="11195278" y="3225060"/>
            <a:ext cx="399550" cy="461665"/>
            <a:chOff x="10573027" y="3428335"/>
            <a:chExt cx="531801" cy="614474"/>
          </a:xfrm>
        </p:grpSpPr>
        <p:grpSp>
          <p:nvGrpSpPr>
            <p:cNvPr id="850" name="مجموعة 84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52" name="صورة 85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53" name="شكل بيضاوي 85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51" name="مربع نص 850"/>
            <p:cNvSpPr txBox="1"/>
            <p:nvPr/>
          </p:nvSpPr>
          <p:spPr>
            <a:xfrm>
              <a:off x="10677304" y="3428335"/>
              <a:ext cx="339310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3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54" name="مجموعة 853"/>
          <p:cNvGrpSpPr/>
          <p:nvPr/>
        </p:nvGrpSpPr>
        <p:grpSpPr>
          <a:xfrm>
            <a:off x="11195278" y="3644826"/>
            <a:ext cx="399550" cy="461665"/>
            <a:chOff x="10573027" y="3429468"/>
            <a:chExt cx="531801" cy="614475"/>
          </a:xfrm>
        </p:grpSpPr>
        <p:grpSp>
          <p:nvGrpSpPr>
            <p:cNvPr id="855" name="مجموعة 854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57" name="صورة 85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58" name="شكل بيضاوي 857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56" name="مربع نص 855"/>
            <p:cNvSpPr txBox="1"/>
            <p:nvPr/>
          </p:nvSpPr>
          <p:spPr>
            <a:xfrm>
              <a:off x="10677304" y="3429468"/>
              <a:ext cx="339310" cy="6144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4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59" name="مجموعة 858"/>
          <p:cNvGrpSpPr/>
          <p:nvPr/>
        </p:nvGrpSpPr>
        <p:grpSpPr>
          <a:xfrm>
            <a:off x="11195278" y="4564141"/>
            <a:ext cx="399550" cy="439011"/>
            <a:chOff x="10573027" y="3436610"/>
            <a:chExt cx="531801" cy="584323"/>
          </a:xfrm>
        </p:grpSpPr>
        <p:grpSp>
          <p:nvGrpSpPr>
            <p:cNvPr id="860" name="مجموعة 85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62" name="صورة 86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63" name="شكل بيضاوي 86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61" name="مربع نص 860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6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869" name="مربع نص 868"/>
          <p:cNvSpPr txBox="1"/>
          <p:nvPr/>
        </p:nvSpPr>
        <p:spPr>
          <a:xfrm>
            <a:off x="3622372" y="4581286"/>
            <a:ext cx="76632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الجُملة (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ثلاث أمثال عدد مطروحًا منه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لا يقل عن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 تُعبِّر عنها المُتباينة 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3س – 8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0" name="مجموعة 869"/>
          <p:cNvGrpSpPr/>
          <p:nvPr/>
        </p:nvGrpSpPr>
        <p:grpSpPr>
          <a:xfrm>
            <a:off x="11195278" y="4077021"/>
            <a:ext cx="399550" cy="457824"/>
            <a:chOff x="10573027" y="3411570"/>
            <a:chExt cx="531801" cy="609363"/>
          </a:xfrm>
        </p:grpSpPr>
        <p:grpSp>
          <p:nvGrpSpPr>
            <p:cNvPr id="871" name="مجموعة 870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73" name="صورة 872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74" name="شكل بيضاوي 873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72" name="مربع نص 871"/>
            <p:cNvSpPr txBox="1"/>
            <p:nvPr/>
          </p:nvSpPr>
          <p:spPr>
            <a:xfrm>
              <a:off x="10677304" y="3411570"/>
              <a:ext cx="339310" cy="5735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latin typeface="ae_Hor" panose="02060603050605020204" pitchFamily="18" charset="-78"/>
                  <a:cs typeface="المحارب أنبوبي" pitchFamily="2" charset="-78"/>
                </a:rPr>
                <a:t>5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884" name="مربع نص 883"/>
          <p:cNvSpPr txBox="1"/>
          <p:nvPr/>
        </p:nvSpPr>
        <p:spPr>
          <a:xfrm>
            <a:off x="8115744" y="1327231"/>
            <a:ext cx="3355314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أولًا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صنّفي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العبارات التالية ( صواب – خطأ )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763" name="رابط مستقيم 762"/>
          <p:cNvCxnSpPr/>
          <p:nvPr/>
        </p:nvCxnSpPr>
        <p:spPr>
          <a:xfrm flipH="1">
            <a:off x="-1803642" y="7174757"/>
            <a:ext cx="14924314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" name="جدول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24199"/>
              </p:ext>
            </p:extLst>
          </p:nvPr>
        </p:nvGraphicFramePr>
        <p:xfrm>
          <a:off x="3305853" y="7957055"/>
          <a:ext cx="7984530" cy="71700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84530">
                  <a:extLst>
                    <a:ext uri="{9D8B030D-6E8A-4147-A177-3AD203B41FA5}">
                      <a16:colId xmlns:a16="http://schemas.microsoft.com/office/drawing/2014/main" val="974781779"/>
                    </a:ext>
                  </a:extLst>
                </a:gridCol>
              </a:tblGrid>
              <a:tr h="4583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السؤال </a:t>
                      </a:r>
                      <a:endParaRPr lang="ar-EG" sz="20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2978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47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879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41356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7435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85290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36094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79015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45966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90346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73768"/>
                  </a:ext>
                </a:extLst>
              </a:tr>
            </a:tbl>
          </a:graphicData>
        </a:graphic>
      </p:graphicFrame>
      <p:sp>
        <p:nvSpPr>
          <p:cNvPr id="215" name="مربع نص 214"/>
          <p:cNvSpPr txBox="1"/>
          <p:nvPr/>
        </p:nvSpPr>
        <p:spPr>
          <a:xfrm>
            <a:off x="5485148" y="8713872"/>
            <a:ext cx="56239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صندوق معدني طوله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و عرضه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وارتفاعه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، ما حجمه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6" name="مجموعة 215"/>
          <p:cNvGrpSpPr/>
          <p:nvPr/>
        </p:nvGrpSpPr>
        <p:grpSpPr>
          <a:xfrm>
            <a:off x="11028129" y="8659355"/>
            <a:ext cx="483456" cy="520526"/>
            <a:chOff x="10573027" y="3466011"/>
            <a:chExt cx="531801" cy="572577"/>
          </a:xfrm>
        </p:grpSpPr>
        <p:grpSp>
          <p:nvGrpSpPr>
            <p:cNvPr id="217" name="مجموعة 21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19" name="صورة 218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20" name="شكل بيضاوي 21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18" name="مربع نص 217"/>
            <p:cNvSpPr txBox="1"/>
            <p:nvPr/>
          </p:nvSpPr>
          <p:spPr>
            <a:xfrm>
              <a:off x="10677304" y="3466011"/>
              <a:ext cx="339311" cy="5725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dirty="0">
                  <a:latin typeface="ae_Hor" panose="02060603050605020204" pitchFamily="18" charset="-78"/>
                  <a:cs typeface="المحارب أنبوبي" pitchFamily="2" charset="-78"/>
                </a:rPr>
                <a:t>1</a:t>
              </a:r>
            </a:p>
          </p:txBody>
        </p:sp>
      </p:grpSp>
      <p:grpSp>
        <p:nvGrpSpPr>
          <p:cNvPr id="221" name="مجموعة 220"/>
          <p:cNvGrpSpPr/>
          <p:nvPr/>
        </p:nvGrpSpPr>
        <p:grpSpPr>
          <a:xfrm>
            <a:off x="11028129" y="9525665"/>
            <a:ext cx="483456" cy="567080"/>
            <a:chOff x="10573027" y="3449245"/>
            <a:chExt cx="531801" cy="623786"/>
          </a:xfrm>
        </p:grpSpPr>
        <p:grpSp>
          <p:nvGrpSpPr>
            <p:cNvPr id="222" name="مجموعة 22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24" name="صورة 22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25" name="شكل بيضاوي 22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23" name="مربع نص 222"/>
            <p:cNvSpPr txBox="1"/>
            <p:nvPr/>
          </p:nvSpPr>
          <p:spPr>
            <a:xfrm>
              <a:off x="10677304" y="3449245"/>
              <a:ext cx="339311" cy="6237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2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226" name="مجموعة 225"/>
          <p:cNvGrpSpPr/>
          <p:nvPr/>
        </p:nvGrpSpPr>
        <p:grpSpPr>
          <a:xfrm>
            <a:off x="11028129" y="10438529"/>
            <a:ext cx="483456" cy="553998"/>
            <a:chOff x="10573027" y="3449245"/>
            <a:chExt cx="531801" cy="609396"/>
          </a:xfrm>
        </p:grpSpPr>
        <p:grpSp>
          <p:nvGrpSpPr>
            <p:cNvPr id="227" name="مجموعة 22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29" name="صورة 228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30" name="شكل بيضاوي 22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28" name="مربع نص 227"/>
            <p:cNvSpPr txBox="1"/>
            <p:nvPr/>
          </p:nvSpPr>
          <p:spPr>
            <a:xfrm>
              <a:off x="10677304" y="3449245"/>
              <a:ext cx="339311" cy="6093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3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231" name="مجموعة 230"/>
          <p:cNvGrpSpPr/>
          <p:nvPr/>
        </p:nvGrpSpPr>
        <p:grpSpPr>
          <a:xfrm>
            <a:off x="11040612" y="11156284"/>
            <a:ext cx="483456" cy="558614"/>
            <a:chOff x="10573027" y="3432480"/>
            <a:chExt cx="531801" cy="614474"/>
          </a:xfrm>
        </p:grpSpPr>
        <p:grpSp>
          <p:nvGrpSpPr>
            <p:cNvPr id="232" name="مجموعة 23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34" name="صورة 23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35" name="شكل بيضاوي 23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33" name="مربع نص 232"/>
            <p:cNvSpPr txBox="1"/>
            <p:nvPr/>
          </p:nvSpPr>
          <p:spPr>
            <a:xfrm>
              <a:off x="10677304" y="3432480"/>
              <a:ext cx="339311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4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236" name="مجموعة 235"/>
          <p:cNvGrpSpPr/>
          <p:nvPr/>
        </p:nvGrpSpPr>
        <p:grpSpPr>
          <a:xfrm>
            <a:off x="11040612" y="11716568"/>
            <a:ext cx="483456" cy="553998"/>
            <a:chOff x="10573027" y="3415715"/>
            <a:chExt cx="531801" cy="609396"/>
          </a:xfrm>
        </p:grpSpPr>
        <p:grpSp>
          <p:nvGrpSpPr>
            <p:cNvPr id="237" name="مجموعة 23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39" name="صورة 238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40" name="شكل بيضاوي 23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38" name="مربع نص 237"/>
            <p:cNvSpPr txBox="1"/>
            <p:nvPr/>
          </p:nvSpPr>
          <p:spPr>
            <a:xfrm>
              <a:off x="10677304" y="3415715"/>
              <a:ext cx="339311" cy="6093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5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288" name="مربع نص 287"/>
          <p:cNvSpPr txBox="1"/>
          <p:nvPr/>
        </p:nvSpPr>
        <p:spPr>
          <a:xfrm>
            <a:off x="6056700" y="523180"/>
            <a:ext cx="558085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السؤال الأول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: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اختاري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الإجابة الصحيحة من بين الإجابات المُعطاة 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289" name="مجموعة 288"/>
          <p:cNvGrpSpPr/>
          <p:nvPr/>
        </p:nvGrpSpPr>
        <p:grpSpPr>
          <a:xfrm>
            <a:off x="5995520" y="696969"/>
            <a:ext cx="7059722" cy="515526"/>
            <a:chOff x="6120052" y="300749"/>
            <a:chExt cx="7059722" cy="515526"/>
          </a:xfrm>
        </p:grpSpPr>
        <p:sp>
          <p:nvSpPr>
            <p:cNvPr id="304" name="مستطيل ذو زوايا قطرية مستديرة 303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5" name="مربع نص 304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الثاني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290" name="مربع نص 289"/>
          <p:cNvSpPr txBox="1"/>
          <p:nvPr/>
        </p:nvSpPr>
        <p:spPr>
          <a:xfrm>
            <a:off x="4967147" y="737340"/>
            <a:ext cx="513138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err="1" smtClean="0">
                <a:latin typeface="Segoe Script" panose="030B0504020000000003" pitchFamily="66" charset="0"/>
                <a:cs typeface="ALAWI-3-8" pitchFamily="2" charset="-78"/>
              </a:rPr>
              <a:t>أجيبي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عن الأسئلة التالية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291" name="رابط مستقيم 290"/>
          <p:cNvCxnSpPr/>
          <p:nvPr/>
        </p:nvCxnSpPr>
        <p:spPr>
          <a:xfrm flipH="1">
            <a:off x="3081271" y="585511"/>
            <a:ext cx="9920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مجموعة 291"/>
          <p:cNvGrpSpPr/>
          <p:nvPr/>
        </p:nvGrpSpPr>
        <p:grpSpPr>
          <a:xfrm>
            <a:off x="149478" y="412277"/>
            <a:ext cx="2956950" cy="977425"/>
            <a:chOff x="-6311602" y="5680713"/>
            <a:chExt cx="2956950" cy="977425"/>
          </a:xfrm>
        </p:grpSpPr>
        <p:grpSp>
          <p:nvGrpSpPr>
            <p:cNvPr id="294" name="مجموعة 293"/>
            <p:cNvGrpSpPr/>
            <p:nvPr/>
          </p:nvGrpSpPr>
          <p:grpSpPr>
            <a:xfrm flipH="1">
              <a:off x="-6311602" y="5680713"/>
              <a:ext cx="1818049" cy="977425"/>
              <a:chOff x="-1806314" y="4311153"/>
              <a:chExt cx="1502520" cy="807789"/>
            </a:xfrm>
          </p:grpSpPr>
          <p:grpSp>
            <p:nvGrpSpPr>
              <p:cNvPr id="297" name="مجموعة 296"/>
              <p:cNvGrpSpPr/>
              <p:nvPr/>
            </p:nvGrpSpPr>
            <p:grpSpPr>
              <a:xfrm>
                <a:off x="-1806314" y="4311153"/>
                <a:ext cx="1502520" cy="807789"/>
                <a:chOff x="9690255" y="97355"/>
                <a:chExt cx="2661803" cy="1431045"/>
              </a:xfrm>
            </p:grpSpPr>
            <p:grpSp>
              <p:nvGrpSpPr>
                <p:cNvPr id="299" name="مجموعة 298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302" name="مستطيل مستدير الزوايا 301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303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300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30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66304" y="469454"/>
                  <a:ext cx="1785754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20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98" name="شكل حر 297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95" name="مربع نص 2"/>
            <p:cNvSpPr txBox="1">
              <a:spLocks noChangeArrowheads="1"/>
            </p:cNvSpPr>
            <p:nvPr/>
          </p:nvSpPr>
          <p:spPr bwMode="auto">
            <a:xfrm flipH="1">
              <a:off x="-5994953" y="5765272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الثاني :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296" name="صورة 29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774901" y="5791669"/>
              <a:ext cx="420249" cy="436413"/>
            </a:xfrm>
            <a:prstGeom prst="rect">
              <a:avLst/>
            </a:prstGeom>
          </p:spPr>
        </p:pic>
      </p:grpSp>
      <p:pic>
        <p:nvPicPr>
          <p:cNvPr id="293" name="صورة 292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54402" y="921836"/>
            <a:ext cx="207795" cy="207795"/>
          </a:xfrm>
          <a:prstGeom prst="rect">
            <a:avLst/>
          </a:prstGeom>
        </p:spPr>
      </p:pic>
      <p:sp>
        <p:nvSpPr>
          <p:cNvPr id="310" name="مربع نص 309"/>
          <p:cNvSpPr txBox="1"/>
          <p:nvPr/>
        </p:nvSpPr>
        <p:spPr>
          <a:xfrm>
            <a:off x="3442631" y="5013923"/>
            <a:ext cx="78430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متوازي مُستطيلات بُعدا قاعدته 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وارتفاعه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فإنّ مساحته الجانبية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ُساوي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    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1" name="مجموعة 310"/>
          <p:cNvGrpSpPr/>
          <p:nvPr/>
        </p:nvGrpSpPr>
        <p:grpSpPr>
          <a:xfrm>
            <a:off x="11195278" y="5453140"/>
            <a:ext cx="399550" cy="439011"/>
            <a:chOff x="10573027" y="3436610"/>
            <a:chExt cx="531801" cy="584323"/>
          </a:xfrm>
        </p:grpSpPr>
        <p:grpSp>
          <p:nvGrpSpPr>
            <p:cNvPr id="312" name="مجموعة 31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14" name="صورة 31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15" name="شكل بيضاوي 31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13" name="مربع نص 312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8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316" name="مربع نص 315"/>
          <p:cNvSpPr txBox="1"/>
          <p:nvPr/>
        </p:nvSpPr>
        <p:spPr>
          <a:xfrm>
            <a:off x="3081271" y="5483353"/>
            <a:ext cx="82043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أصغر من خمسة أمثال عدد ما بمقدار أربعة يساوي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كمعادلة جبرية هي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4س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 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7" name="مجموعة 316"/>
          <p:cNvGrpSpPr/>
          <p:nvPr/>
        </p:nvGrpSpPr>
        <p:grpSpPr>
          <a:xfrm>
            <a:off x="11195278" y="5000354"/>
            <a:ext cx="399550" cy="436558"/>
            <a:chOff x="10573027" y="3439875"/>
            <a:chExt cx="531801" cy="581058"/>
          </a:xfrm>
        </p:grpSpPr>
        <p:grpSp>
          <p:nvGrpSpPr>
            <p:cNvPr id="318" name="مجموعة 317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20" name="صورة 31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21" name="شكل بيضاوي 320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19" name="مربع نص 318"/>
            <p:cNvSpPr txBox="1"/>
            <p:nvPr/>
          </p:nvSpPr>
          <p:spPr>
            <a:xfrm>
              <a:off x="10663152" y="3439875"/>
              <a:ext cx="339310" cy="5735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7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324" name="مربع نص 323"/>
          <p:cNvSpPr txBox="1"/>
          <p:nvPr/>
        </p:nvSpPr>
        <p:spPr>
          <a:xfrm>
            <a:off x="5618711" y="5080145"/>
            <a:ext cx="53081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3</a:t>
            </a:r>
            <a:endParaRPr lang="ar-EG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7" name="مجموعة 306"/>
          <p:cNvGrpSpPr/>
          <p:nvPr/>
        </p:nvGrpSpPr>
        <p:grpSpPr>
          <a:xfrm flipH="1">
            <a:off x="147130" y="2437356"/>
            <a:ext cx="916375" cy="694870"/>
            <a:chOff x="-1323483" y="4311154"/>
            <a:chExt cx="1008013" cy="694870"/>
          </a:xfrm>
        </p:grpSpPr>
        <p:grpSp>
          <p:nvGrpSpPr>
            <p:cNvPr id="327" name="مجموعة 326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351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49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10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344" name="شكل حر 343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322" name="مربع نص 2"/>
          <p:cNvSpPr txBox="1">
            <a:spLocks noChangeArrowheads="1"/>
          </p:cNvSpPr>
          <p:nvPr/>
        </p:nvSpPr>
        <p:spPr bwMode="auto">
          <a:xfrm rot="16200000" flipH="1">
            <a:off x="-751460" y="3601693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sp>
        <p:nvSpPr>
          <p:cNvPr id="352" name="مربع نص 351"/>
          <p:cNvSpPr txBox="1"/>
          <p:nvPr/>
        </p:nvSpPr>
        <p:spPr>
          <a:xfrm>
            <a:off x="5369036" y="7352177"/>
            <a:ext cx="61020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ثالثًا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اكتبي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رقم كل سؤال عند الفقرة المناسبة من الإجابات المُقترحة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353" name="مجموعة 352"/>
          <p:cNvGrpSpPr/>
          <p:nvPr/>
        </p:nvGrpSpPr>
        <p:grpSpPr>
          <a:xfrm flipH="1">
            <a:off x="173059" y="7874301"/>
            <a:ext cx="916375" cy="694870"/>
            <a:chOff x="-1323483" y="4311154"/>
            <a:chExt cx="1008013" cy="694870"/>
          </a:xfrm>
        </p:grpSpPr>
        <p:grpSp>
          <p:nvGrpSpPr>
            <p:cNvPr id="354" name="مجموعة 353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356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57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10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355" name="شكل حر 354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358" name="مربع نص 2"/>
          <p:cNvSpPr txBox="1">
            <a:spLocks noChangeArrowheads="1"/>
          </p:cNvSpPr>
          <p:nvPr/>
        </p:nvSpPr>
        <p:spPr bwMode="auto">
          <a:xfrm rot="16200000" flipH="1">
            <a:off x="-725531" y="9023648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graphicFrame>
        <p:nvGraphicFramePr>
          <p:cNvPr id="359" name="جدول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88605"/>
              </p:ext>
            </p:extLst>
          </p:nvPr>
        </p:nvGraphicFramePr>
        <p:xfrm>
          <a:off x="1250130" y="7961980"/>
          <a:ext cx="1342659" cy="71623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2659">
                  <a:extLst>
                    <a:ext uri="{9D8B030D-6E8A-4147-A177-3AD203B41FA5}">
                      <a16:colId xmlns:a16="http://schemas.microsoft.com/office/drawing/2014/main" val="974781779"/>
                    </a:ext>
                  </a:extLst>
                </a:gridCol>
              </a:tblGrid>
              <a:tr h="46621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الإجابة</a:t>
                      </a:r>
                      <a:endParaRPr lang="ar-EG" sz="20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29786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4765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ct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87990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ctr" rtl="1"/>
                      <a:endParaRPr lang="ar-EG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41356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7435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85290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84156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المتتابعة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652270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المنشور</a:t>
                      </a:r>
                      <a:endParaRPr lang="ar-EG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70080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دالة خطِّية</a:t>
                      </a:r>
                      <a:endParaRPr lang="ar-EG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66680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المخروط </a:t>
                      </a:r>
                      <a:endParaRPr lang="ar-EG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573624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هرم رباعي</a:t>
                      </a:r>
                      <a:endParaRPr lang="ar-EG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201699"/>
                  </a:ext>
                </a:extLst>
              </a:tr>
              <a:tr h="55801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الميل</a:t>
                      </a:r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6966"/>
                  </a:ext>
                </a:extLst>
              </a:tr>
            </a:tbl>
          </a:graphicData>
        </a:graphic>
      </p:graphicFrame>
      <p:sp>
        <p:nvSpPr>
          <p:cNvPr id="360" name="مربع نص 359"/>
          <p:cNvSpPr txBox="1"/>
          <p:nvPr/>
        </p:nvSpPr>
        <p:spPr>
          <a:xfrm>
            <a:off x="6321255" y="9452644"/>
            <a:ext cx="46759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كوب اسطواني الشكل نصف قطره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، وارتفاعه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، ما كمية الماء التي يستوعبها الكوب مُمتلئًا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1" name="مربع نص 360"/>
          <p:cNvSpPr txBox="1"/>
          <p:nvPr/>
        </p:nvSpPr>
        <p:spPr>
          <a:xfrm>
            <a:off x="6306604" y="10321027"/>
            <a:ext cx="46759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احسبي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حجم المنشور الثلاثي الذي طول قاعدته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وارتفاعها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، وارتفاع المنشور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2" name="مربع نص 361"/>
          <p:cNvSpPr txBox="1"/>
          <p:nvPr/>
        </p:nvSpPr>
        <p:spPr>
          <a:xfrm>
            <a:off x="4184831" y="12347653"/>
            <a:ext cx="69051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شكل ثلاثي الأبعاد له قاعدة دائرية ، وسطح منحنٍ يصل القاعدة بالرأس يُسمَّى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" name="مربع نص 362"/>
          <p:cNvSpPr txBox="1"/>
          <p:nvPr/>
        </p:nvSpPr>
        <p:spPr>
          <a:xfrm>
            <a:off x="5252544" y="14633967"/>
            <a:ext cx="58565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مجموعة مُرتبة من الأعداد ويُسمَّى كل عددٍ فيها حدًا هي 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7" name="مجموعة 366"/>
          <p:cNvGrpSpPr/>
          <p:nvPr/>
        </p:nvGrpSpPr>
        <p:grpSpPr>
          <a:xfrm>
            <a:off x="3824902" y="8550796"/>
            <a:ext cx="1191181" cy="520594"/>
            <a:chOff x="4058021" y="11204104"/>
            <a:chExt cx="885114" cy="1280160"/>
          </a:xfrm>
        </p:grpSpPr>
        <p:sp>
          <p:nvSpPr>
            <p:cNvPr id="368" name="متوازي أضلاع 367"/>
            <p:cNvSpPr/>
            <p:nvPr/>
          </p:nvSpPr>
          <p:spPr>
            <a:xfrm>
              <a:off x="4061542" y="12055189"/>
              <a:ext cx="876392" cy="426100"/>
            </a:xfrm>
            <a:prstGeom prst="parallelogram">
              <a:avLst>
                <a:gd name="adj" fmla="val 104248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9" name="رابط مستقيم 368"/>
            <p:cNvCxnSpPr/>
            <p:nvPr/>
          </p:nvCxnSpPr>
          <p:spPr>
            <a:xfrm>
              <a:off x="4199239" y="11235238"/>
              <a:ext cx="0" cy="93537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مكعب 369"/>
            <p:cNvSpPr/>
            <p:nvPr/>
          </p:nvSpPr>
          <p:spPr>
            <a:xfrm>
              <a:off x="4058021" y="11204104"/>
              <a:ext cx="885114" cy="1280160"/>
            </a:xfrm>
            <a:prstGeom prst="cube">
              <a:avLst>
                <a:gd name="adj" fmla="val 35921"/>
              </a:avLst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6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مربع نص 370"/>
          <p:cNvSpPr txBox="1"/>
          <p:nvPr/>
        </p:nvSpPr>
        <p:spPr>
          <a:xfrm>
            <a:off x="3812502" y="9005440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مربع نص 371"/>
          <p:cNvSpPr txBox="1"/>
          <p:nvPr/>
        </p:nvSpPr>
        <p:spPr>
          <a:xfrm>
            <a:off x="3207072" y="8738209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3" name="مربع نص 372"/>
          <p:cNvSpPr txBox="1"/>
          <p:nvPr/>
        </p:nvSpPr>
        <p:spPr>
          <a:xfrm>
            <a:off x="4644036" y="8799424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4" name="مجموعة 373"/>
          <p:cNvGrpSpPr/>
          <p:nvPr/>
        </p:nvGrpSpPr>
        <p:grpSpPr>
          <a:xfrm>
            <a:off x="3984017" y="9464454"/>
            <a:ext cx="964446" cy="570514"/>
            <a:chOff x="8579971" y="11363375"/>
            <a:chExt cx="1553252" cy="1111769"/>
          </a:xfrm>
        </p:grpSpPr>
        <p:sp>
          <p:nvSpPr>
            <p:cNvPr id="375" name="مخطط انسيابي: قرص ممغنط 374"/>
            <p:cNvSpPr/>
            <p:nvPr/>
          </p:nvSpPr>
          <p:spPr>
            <a:xfrm>
              <a:off x="8579973" y="11363375"/>
              <a:ext cx="1553250" cy="1110793"/>
            </a:xfrm>
            <a:prstGeom prst="flowChartMagneticDisk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مخطط انسيابي: رابط 375"/>
            <p:cNvSpPr/>
            <p:nvPr/>
          </p:nvSpPr>
          <p:spPr>
            <a:xfrm>
              <a:off x="8579971" y="12100143"/>
              <a:ext cx="1553250" cy="375001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7" name="رابط مستقيم 376"/>
          <p:cNvCxnSpPr/>
          <p:nvPr/>
        </p:nvCxnSpPr>
        <p:spPr>
          <a:xfrm rot="16200000">
            <a:off x="4718332" y="9710647"/>
            <a:ext cx="0" cy="46026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مربع نص 377"/>
          <p:cNvSpPr txBox="1"/>
          <p:nvPr/>
        </p:nvSpPr>
        <p:spPr>
          <a:xfrm>
            <a:off x="4207571" y="9971832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9" name="مربع نص 378"/>
          <p:cNvSpPr txBox="1"/>
          <p:nvPr/>
        </p:nvSpPr>
        <p:spPr>
          <a:xfrm>
            <a:off x="3358332" y="9616398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8" name="مجموعة 397"/>
          <p:cNvGrpSpPr/>
          <p:nvPr/>
        </p:nvGrpSpPr>
        <p:grpSpPr>
          <a:xfrm>
            <a:off x="2269249" y="8436833"/>
            <a:ext cx="643479" cy="643481"/>
            <a:chOff x="2922478" y="7231743"/>
            <a:chExt cx="1036330" cy="1036330"/>
          </a:xfrm>
        </p:grpSpPr>
        <p:pic>
          <p:nvPicPr>
            <p:cNvPr id="400" name="صورة 39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02" name="شكل بيضاوي 401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03" name="مجموعة 402"/>
          <p:cNvGrpSpPr/>
          <p:nvPr/>
        </p:nvGrpSpPr>
        <p:grpSpPr>
          <a:xfrm>
            <a:off x="2269249" y="8993541"/>
            <a:ext cx="643479" cy="643481"/>
            <a:chOff x="2922478" y="7231743"/>
            <a:chExt cx="1036330" cy="1036330"/>
          </a:xfrm>
        </p:grpSpPr>
        <p:pic>
          <p:nvPicPr>
            <p:cNvPr id="404" name="صورة 40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05" name="شكل بيضاوي 404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06" name="مجموعة 405"/>
          <p:cNvGrpSpPr/>
          <p:nvPr/>
        </p:nvGrpSpPr>
        <p:grpSpPr>
          <a:xfrm>
            <a:off x="2269249" y="9550249"/>
            <a:ext cx="643479" cy="643481"/>
            <a:chOff x="2922478" y="7231743"/>
            <a:chExt cx="1036330" cy="1036330"/>
          </a:xfrm>
        </p:grpSpPr>
        <p:pic>
          <p:nvPicPr>
            <p:cNvPr id="407" name="صورة 40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08" name="شكل بيضاوي 407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09" name="مجموعة 408"/>
          <p:cNvGrpSpPr/>
          <p:nvPr/>
        </p:nvGrpSpPr>
        <p:grpSpPr>
          <a:xfrm>
            <a:off x="2269249" y="10106957"/>
            <a:ext cx="643479" cy="643481"/>
            <a:chOff x="2922478" y="7231743"/>
            <a:chExt cx="1036330" cy="1036330"/>
          </a:xfrm>
        </p:grpSpPr>
        <p:pic>
          <p:nvPicPr>
            <p:cNvPr id="410" name="صورة 40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11" name="شكل بيضاوي 410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12" name="مجموعة 411"/>
          <p:cNvGrpSpPr/>
          <p:nvPr/>
        </p:nvGrpSpPr>
        <p:grpSpPr>
          <a:xfrm>
            <a:off x="2269249" y="10663665"/>
            <a:ext cx="643479" cy="643481"/>
            <a:chOff x="2922478" y="7231743"/>
            <a:chExt cx="1036330" cy="1036330"/>
          </a:xfrm>
        </p:grpSpPr>
        <p:pic>
          <p:nvPicPr>
            <p:cNvPr id="413" name="صورة 41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14" name="شكل بيضاوي 413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15" name="مجموعة 414"/>
          <p:cNvGrpSpPr/>
          <p:nvPr/>
        </p:nvGrpSpPr>
        <p:grpSpPr>
          <a:xfrm>
            <a:off x="2269249" y="11220373"/>
            <a:ext cx="643479" cy="643481"/>
            <a:chOff x="2922478" y="7231743"/>
            <a:chExt cx="1036330" cy="1036330"/>
          </a:xfrm>
        </p:grpSpPr>
        <p:pic>
          <p:nvPicPr>
            <p:cNvPr id="416" name="صورة 41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17" name="شكل بيضاوي 416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18" name="مجموعة 417"/>
          <p:cNvGrpSpPr/>
          <p:nvPr/>
        </p:nvGrpSpPr>
        <p:grpSpPr>
          <a:xfrm>
            <a:off x="2269249" y="11777081"/>
            <a:ext cx="643479" cy="643481"/>
            <a:chOff x="2922478" y="7231743"/>
            <a:chExt cx="1036330" cy="1036330"/>
          </a:xfrm>
        </p:grpSpPr>
        <p:pic>
          <p:nvPicPr>
            <p:cNvPr id="419" name="صورة 41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20" name="شكل بيضاوي 419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21" name="مجموعة 420"/>
          <p:cNvGrpSpPr/>
          <p:nvPr/>
        </p:nvGrpSpPr>
        <p:grpSpPr>
          <a:xfrm>
            <a:off x="2269249" y="12333789"/>
            <a:ext cx="643479" cy="643481"/>
            <a:chOff x="2922478" y="7231743"/>
            <a:chExt cx="1036330" cy="1036330"/>
          </a:xfrm>
        </p:grpSpPr>
        <p:pic>
          <p:nvPicPr>
            <p:cNvPr id="422" name="صورة 42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23" name="شكل بيضاوي 422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1420761" y="10739838"/>
            <a:ext cx="977497" cy="400110"/>
            <a:chOff x="1246185" y="11683841"/>
            <a:chExt cx="977497" cy="400110"/>
          </a:xfrm>
        </p:grpSpPr>
        <p:sp>
          <p:nvSpPr>
            <p:cNvPr id="431" name="مربع نص 430"/>
            <p:cNvSpPr txBox="1"/>
            <p:nvPr/>
          </p:nvSpPr>
          <p:spPr>
            <a:xfrm>
              <a:off x="1246185" y="11683841"/>
              <a:ext cx="97749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120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6" name="مربع نص 365"/>
            <p:cNvSpPr txBox="1"/>
            <p:nvPr/>
          </p:nvSpPr>
          <p:spPr>
            <a:xfrm>
              <a:off x="1261369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2" name="مجموعة 431"/>
          <p:cNvGrpSpPr/>
          <p:nvPr/>
        </p:nvGrpSpPr>
        <p:grpSpPr>
          <a:xfrm>
            <a:off x="1357249" y="11274565"/>
            <a:ext cx="977497" cy="400110"/>
            <a:chOff x="1246185" y="11683841"/>
            <a:chExt cx="977497" cy="400110"/>
          </a:xfrm>
        </p:grpSpPr>
        <p:sp>
          <p:nvSpPr>
            <p:cNvPr id="433" name="مربع نص 432"/>
            <p:cNvSpPr txBox="1"/>
            <p:nvPr/>
          </p:nvSpPr>
          <p:spPr>
            <a:xfrm>
              <a:off x="1246185" y="11683841"/>
              <a:ext cx="97749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225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4" name="مربع نص 433"/>
            <p:cNvSpPr txBox="1"/>
            <p:nvPr/>
          </p:nvSpPr>
          <p:spPr>
            <a:xfrm>
              <a:off x="1273895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5" name="مجموعة 434"/>
          <p:cNvGrpSpPr/>
          <p:nvPr/>
        </p:nvGrpSpPr>
        <p:grpSpPr>
          <a:xfrm>
            <a:off x="1407465" y="8527068"/>
            <a:ext cx="977497" cy="400110"/>
            <a:chOff x="1246185" y="11683841"/>
            <a:chExt cx="977497" cy="400110"/>
          </a:xfrm>
        </p:grpSpPr>
        <p:sp>
          <p:nvSpPr>
            <p:cNvPr id="436" name="مربع نص 435"/>
            <p:cNvSpPr txBox="1"/>
            <p:nvPr/>
          </p:nvSpPr>
          <p:spPr>
            <a:xfrm>
              <a:off x="1246185" y="11683841"/>
              <a:ext cx="97749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770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7" name="مربع نص 436"/>
            <p:cNvSpPr txBox="1"/>
            <p:nvPr/>
          </p:nvSpPr>
          <p:spPr>
            <a:xfrm>
              <a:off x="1273895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9" name="مربع نص 438"/>
          <p:cNvSpPr txBox="1"/>
          <p:nvPr/>
        </p:nvSpPr>
        <p:spPr>
          <a:xfrm>
            <a:off x="1404766" y="10169108"/>
            <a:ext cx="977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12" y="15377589"/>
            <a:ext cx="724906" cy="724906"/>
          </a:xfrm>
          <a:prstGeom prst="rect">
            <a:avLst/>
          </a:prstGeom>
        </p:spPr>
      </p:pic>
      <p:sp>
        <p:nvSpPr>
          <p:cNvPr id="386" name="مستطيل ذو زوايا قطرية مستديرة 385"/>
          <p:cNvSpPr/>
          <p:nvPr/>
        </p:nvSpPr>
        <p:spPr>
          <a:xfrm>
            <a:off x="4745822" y="15516403"/>
            <a:ext cx="8389363" cy="4193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مستطيل ذو زوايا قطرية مستديرة 394"/>
          <p:cNvSpPr/>
          <p:nvPr/>
        </p:nvSpPr>
        <p:spPr>
          <a:xfrm>
            <a:off x="4697073" y="15680958"/>
            <a:ext cx="112541" cy="3419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7" name="صورة 396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0000">
                        <a14:foregroundMark x1="55652" y1="14063" x2="55652" y2="14063"/>
                        <a14:foregroundMark x1="54130" y1="21875" x2="54130" y2="21875"/>
                        <a14:foregroundMark x1="53804" y1="32422" x2="53804" y2="32422"/>
                        <a14:foregroundMark x1="52826" y1="42578" x2="52826" y2="42578"/>
                        <a14:foregroundMark x1="51739" y1="51172" x2="51739" y2="51172"/>
                        <a14:foregroundMark x1="46739" y1="58008" x2="46739" y2="58008"/>
                        <a14:foregroundMark x1="46413" y1="67969" x2="46413" y2="67969"/>
                        <a14:foregroundMark x1="62065" y1="60156" x2="62065" y2="601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59">
            <a:off x="5909996" y="15572358"/>
            <a:ext cx="552415" cy="307431"/>
          </a:xfrm>
          <a:prstGeom prst="rect">
            <a:avLst/>
          </a:prstGeom>
        </p:spPr>
      </p:pic>
      <p:sp>
        <p:nvSpPr>
          <p:cNvPr id="399" name="مربع نص 398"/>
          <p:cNvSpPr txBox="1"/>
          <p:nvPr/>
        </p:nvSpPr>
        <p:spPr>
          <a:xfrm>
            <a:off x="4618048" y="15429731"/>
            <a:ext cx="727712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الصف الثاني المتوسط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الثانية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425" name="مجموعة 424"/>
          <p:cNvGrpSpPr/>
          <p:nvPr/>
        </p:nvGrpSpPr>
        <p:grpSpPr>
          <a:xfrm>
            <a:off x="11195278" y="6361165"/>
            <a:ext cx="399550" cy="461665"/>
            <a:chOff x="10573027" y="3436610"/>
            <a:chExt cx="531801" cy="614475"/>
          </a:xfrm>
        </p:grpSpPr>
        <p:grpSp>
          <p:nvGrpSpPr>
            <p:cNvPr id="426" name="مجموعة 425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28" name="صورة 427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29" name="شكل بيضاوي 428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427" name="مربع نص 426"/>
            <p:cNvSpPr txBox="1"/>
            <p:nvPr/>
          </p:nvSpPr>
          <p:spPr>
            <a:xfrm>
              <a:off x="10622387" y="3436610"/>
              <a:ext cx="462311" cy="6144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10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430" name="مجموعة 429"/>
          <p:cNvGrpSpPr/>
          <p:nvPr/>
        </p:nvGrpSpPr>
        <p:grpSpPr>
          <a:xfrm>
            <a:off x="11195278" y="5908379"/>
            <a:ext cx="399550" cy="436558"/>
            <a:chOff x="10573027" y="3439875"/>
            <a:chExt cx="531801" cy="581058"/>
          </a:xfrm>
        </p:grpSpPr>
        <p:grpSp>
          <p:nvGrpSpPr>
            <p:cNvPr id="441" name="مجموعة 440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44" name="صورة 44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46" name="شكل بيضاوي 445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443" name="مربع نص 442"/>
            <p:cNvSpPr txBox="1"/>
            <p:nvPr/>
          </p:nvSpPr>
          <p:spPr>
            <a:xfrm>
              <a:off x="10663152" y="3439875"/>
              <a:ext cx="339310" cy="5735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9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460" name="مربع نص 459"/>
          <p:cNvSpPr txBox="1"/>
          <p:nvPr/>
        </p:nvSpPr>
        <p:spPr>
          <a:xfrm>
            <a:off x="4626502" y="5932549"/>
            <a:ext cx="66026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حجم الهرم يساوي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ثُلث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حجم المنشور المساوي له في مساحة القاعدة والارتفاع   .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1" name="مربع نص 460"/>
          <p:cNvSpPr txBox="1"/>
          <p:nvPr/>
        </p:nvSpPr>
        <p:spPr>
          <a:xfrm>
            <a:off x="4644648" y="6406501"/>
            <a:ext cx="66026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ضِعف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عددٍ ما يُساوي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فإنَّ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نِصف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هذا العدد يُساوي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79" b="95096" l="2609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22" y="5021883"/>
            <a:ext cx="240035" cy="393712"/>
          </a:xfrm>
          <a:prstGeom prst="rect">
            <a:avLst/>
          </a:prstGeom>
        </p:spPr>
      </p:pic>
      <p:sp>
        <p:nvSpPr>
          <p:cNvPr id="464" name="مربع نص 2"/>
          <p:cNvSpPr txBox="1">
            <a:spLocks noChangeArrowheads="1"/>
          </p:cNvSpPr>
          <p:nvPr/>
        </p:nvSpPr>
        <p:spPr bwMode="auto">
          <a:xfrm flipH="1">
            <a:off x="195618" y="4923659"/>
            <a:ext cx="1771909" cy="6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spcAft>
                <a:spcPts val="1000"/>
              </a:spcAft>
            </a:pPr>
            <a:r>
              <a:rPr lang="ar-SA" sz="3200" dirty="0" smtClean="0"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أعلم أنك </a:t>
            </a:r>
            <a:r>
              <a:rPr lang="ar-SA" sz="3200" dirty="0" smtClean="0"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ِ </a:t>
            </a:r>
            <a:r>
              <a:rPr lang="ar-SA" sz="3200" dirty="0" smtClean="0"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متميزة </a:t>
            </a:r>
            <a:r>
              <a:rPr lang="ar-SA" sz="3200" dirty="0" smtClean="0"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و ثقتي فيك لا حدّ لها</a:t>
            </a:r>
            <a:endParaRPr lang="en-US" sz="2400" dirty="0">
              <a:effectLst/>
              <a:latin typeface="Aref_Menna" panose="02000000000000000000" pitchFamily="2" charset="-78"/>
              <a:ea typeface="Calibri" panose="020F0502020204030204" pitchFamily="34" charset="0"/>
              <a:cs typeface="Aref_Menna" panose="02000000000000000000" pitchFamily="2" charset="-78"/>
            </a:endParaRPr>
          </a:p>
        </p:txBody>
      </p:sp>
      <p:grpSp>
        <p:nvGrpSpPr>
          <p:cNvPr id="465" name="مجموعة 464"/>
          <p:cNvGrpSpPr/>
          <p:nvPr/>
        </p:nvGrpSpPr>
        <p:grpSpPr>
          <a:xfrm rot="20330348">
            <a:off x="3763399" y="10240873"/>
            <a:ext cx="1257430" cy="842996"/>
            <a:chOff x="4273164" y="13634827"/>
            <a:chExt cx="1785394" cy="1054956"/>
          </a:xfrm>
        </p:grpSpPr>
        <p:sp>
          <p:nvSpPr>
            <p:cNvPr id="466" name="مستطيل 465"/>
            <p:cNvSpPr/>
            <p:nvPr/>
          </p:nvSpPr>
          <p:spPr>
            <a:xfrm>
              <a:off x="5950515" y="14588163"/>
              <a:ext cx="96505" cy="9650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مثلث قائم الزاوية 466"/>
            <p:cNvSpPr/>
            <p:nvPr/>
          </p:nvSpPr>
          <p:spPr>
            <a:xfrm flipH="1">
              <a:off x="5291857" y="14178141"/>
              <a:ext cx="759662" cy="507910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مثلث قائم الزاوية 467"/>
            <p:cNvSpPr/>
            <p:nvPr/>
          </p:nvSpPr>
          <p:spPr>
            <a:xfrm flipH="1">
              <a:off x="4280628" y="13640494"/>
              <a:ext cx="759662" cy="507910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9" name="رابط مستقيم 468"/>
            <p:cNvCxnSpPr/>
            <p:nvPr/>
          </p:nvCxnSpPr>
          <p:spPr>
            <a:xfrm flipH="1" flipV="1">
              <a:off x="4273164" y="14152136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رابط مستقيم 469"/>
            <p:cNvCxnSpPr/>
            <p:nvPr/>
          </p:nvCxnSpPr>
          <p:spPr>
            <a:xfrm flipH="1" flipV="1">
              <a:off x="5047330" y="14148319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رابط مستقيم 470"/>
            <p:cNvCxnSpPr/>
            <p:nvPr/>
          </p:nvCxnSpPr>
          <p:spPr>
            <a:xfrm flipH="1" flipV="1">
              <a:off x="5047218" y="13638517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رابط مستقيم 471"/>
            <p:cNvCxnSpPr/>
            <p:nvPr/>
          </p:nvCxnSpPr>
          <p:spPr>
            <a:xfrm flipH="1">
              <a:off x="4277915" y="13634827"/>
              <a:ext cx="773667" cy="5162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4" name="مربع نص 473"/>
          <p:cNvSpPr txBox="1"/>
          <p:nvPr/>
        </p:nvSpPr>
        <p:spPr>
          <a:xfrm>
            <a:off x="4463636" y="10821798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5" name="مربع نص 474"/>
          <p:cNvSpPr txBox="1"/>
          <p:nvPr/>
        </p:nvSpPr>
        <p:spPr>
          <a:xfrm>
            <a:off x="3686927" y="10882346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6" name="مربع نص 475"/>
          <p:cNvSpPr txBox="1"/>
          <p:nvPr/>
        </p:nvSpPr>
        <p:spPr>
          <a:xfrm>
            <a:off x="4974471" y="10411359"/>
            <a:ext cx="4643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7" name="مجموعة 476"/>
          <p:cNvGrpSpPr/>
          <p:nvPr/>
        </p:nvGrpSpPr>
        <p:grpSpPr>
          <a:xfrm>
            <a:off x="11040612" y="12272233"/>
            <a:ext cx="483456" cy="534958"/>
            <a:chOff x="10573027" y="3432480"/>
            <a:chExt cx="531801" cy="588453"/>
          </a:xfrm>
        </p:grpSpPr>
        <p:grpSp>
          <p:nvGrpSpPr>
            <p:cNvPr id="478" name="مجموعة 477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80" name="صورة 479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81" name="شكل بيضاوي 480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479" name="مربع نص 478"/>
            <p:cNvSpPr txBox="1"/>
            <p:nvPr/>
          </p:nvSpPr>
          <p:spPr>
            <a:xfrm>
              <a:off x="10677304" y="3432480"/>
              <a:ext cx="339311" cy="5670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6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482" name="مجموعة 481"/>
          <p:cNvGrpSpPr/>
          <p:nvPr/>
        </p:nvGrpSpPr>
        <p:grpSpPr>
          <a:xfrm>
            <a:off x="11040612" y="12860662"/>
            <a:ext cx="483456" cy="522064"/>
            <a:chOff x="10573027" y="3446665"/>
            <a:chExt cx="531801" cy="574268"/>
          </a:xfrm>
        </p:grpSpPr>
        <p:grpSp>
          <p:nvGrpSpPr>
            <p:cNvPr id="483" name="مجموعة 482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85" name="صورة 48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86" name="شكل بيضاوي 485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484" name="مربع نص 483"/>
            <p:cNvSpPr txBox="1"/>
            <p:nvPr/>
          </p:nvSpPr>
          <p:spPr>
            <a:xfrm>
              <a:off x="10677304" y="3446665"/>
              <a:ext cx="339311" cy="5670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7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487" name="مربع نص 486"/>
          <p:cNvSpPr txBox="1"/>
          <p:nvPr/>
        </p:nvSpPr>
        <p:spPr>
          <a:xfrm>
            <a:off x="4207571" y="13510325"/>
            <a:ext cx="69051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المعادلة التي تُمثَّل حلولها بيانيًا بخط مستقيم تُسمَّى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8" name="مربع نص 487"/>
          <p:cNvSpPr txBox="1"/>
          <p:nvPr/>
        </p:nvSpPr>
        <p:spPr>
          <a:xfrm>
            <a:off x="4184831" y="12968676"/>
            <a:ext cx="69051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نسبة التغير الرأسي إلى التغير الأفقي هو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9" name="مجموعة 488"/>
          <p:cNvGrpSpPr/>
          <p:nvPr/>
        </p:nvGrpSpPr>
        <p:grpSpPr>
          <a:xfrm>
            <a:off x="11040612" y="13416882"/>
            <a:ext cx="483456" cy="550200"/>
            <a:chOff x="10573027" y="3415715"/>
            <a:chExt cx="531801" cy="605218"/>
          </a:xfrm>
        </p:grpSpPr>
        <p:grpSp>
          <p:nvGrpSpPr>
            <p:cNvPr id="490" name="مجموعة 48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92" name="صورة 49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93" name="شكل بيضاوي 49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491" name="مربع نص 490"/>
            <p:cNvSpPr txBox="1"/>
            <p:nvPr/>
          </p:nvSpPr>
          <p:spPr>
            <a:xfrm>
              <a:off x="10677304" y="3415715"/>
              <a:ext cx="339311" cy="5670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8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494" name="مجموعة 493"/>
          <p:cNvGrpSpPr/>
          <p:nvPr/>
        </p:nvGrpSpPr>
        <p:grpSpPr>
          <a:xfrm>
            <a:off x="11040612" y="14005038"/>
            <a:ext cx="483456" cy="534958"/>
            <a:chOff x="10573027" y="3432480"/>
            <a:chExt cx="531801" cy="588453"/>
          </a:xfrm>
        </p:grpSpPr>
        <p:grpSp>
          <p:nvGrpSpPr>
            <p:cNvPr id="495" name="مجموعة 494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97" name="صورة 49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98" name="شكل بيضاوي 497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496" name="مربع نص 495"/>
            <p:cNvSpPr txBox="1"/>
            <p:nvPr/>
          </p:nvSpPr>
          <p:spPr>
            <a:xfrm>
              <a:off x="10677304" y="3432480"/>
              <a:ext cx="339311" cy="5670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9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499" name="مجموعة 498"/>
          <p:cNvGrpSpPr/>
          <p:nvPr/>
        </p:nvGrpSpPr>
        <p:grpSpPr>
          <a:xfrm>
            <a:off x="11040612" y="14588221"/>
            <a:ext cx="483456" cy="553998"/>
            <a:chOff x="10573027" y="3431190"/>
            <a:chExt cx="531801" cy="609396"/>
          </a:xfrm>
        </p:grpSpPr>
        <p:grpSp>
          <p:nvGrpSpPr>
            <p:cNvPr id="500" name="مجموعة 49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502" name="صورة 50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503" name="شكل بيضاوي 50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501" name="مربع نص 500"/>
            <p:cNvSpPr txBox="1"/>
            <p:nvPr/>
          </p:nvSpPr>
          <p:spPr>
            <a:xfrm>
              <a:off x="10632927" y="3431190"/>
              <a:ext cx="445586" cy="6093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10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504" name="مربع نص 503"/>
          <p:cNvSpPr txBox="1"/>
          <p:nvPr/>
        </p:nvSpPr>
        <p:spPr>
          <a:xfrm>
            <a:off x="3096090" y="11225022"/>
            <a:ext cx="8000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تكفي كل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عُلب لطلاء مساحة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سم، فما مساحة المنطقة التي تطليها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عُلب من نفس النوع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" name="مربع نص 504"/>
          <p:cNvSpPr txBox="1"/>
          <p:nvPr/>
        </p:nvSpPr>
        <p:spPr>
          <a:xfrm>
            <a:off x="3072168" y="14075715"/>
            <a:ext cx="8000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مجسم له وجهان متوازيان ومتطابقان يُسميَّان القاعدتين هو 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" name="مربع نص 505"/>
          <p:cNvSpPr txBox="1"/>
          <p:nvPr/>
        </p:nvSpPr>
        <p:spPr>
          <a:xfrm>
            <a:off x="3122682" y="11791679"/>
            <a:ext cx="8000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المُعادلة التي تحتوي مُتغيرين في طرفيها   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7س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4س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    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هو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7" name="مجموعة 506"/>
          <p:cNvGrpSpPr/>
          <p:nvPr/>
        </p:nvGrpSpPr>
        <p:grpSpPr>
          <a:xfrm>
            <a:off x="2269249" y="12890497"/>
            <a:ext cx="643479" cy="643481"/>
            <a:chOff x="2922478" y="7231743"/>
            <a:chExt cx="1036330" cy="1036330"/>
          </a:xfrm>
        </p:grpSpPr>
        <p:pic>
          <p:nvPicPr>
            <p:cNvPr id="508" name="صورة 50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509" name="شكل بيضاوي 508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510" name="مجموعة 509"/>
          <p:cNvGrpSpPr/>
          <p:nvPr/>
        </p:nvGrpSpPr>
        <p:grpSpPr>
          <a:xfrm>
            <a:off x="2269249" y="13447205"/>
            <a:ext cx="643479" cy="643481"/>
            <a:chOff x="2922478" y="7231743"/>
            <a:chExt cx="1036330" cy="1036330"/>
          </a:xfrm>
        </p:grpSpPr>
        <p:pic>
          <p:nvPicPr>
            <p:cNvPr id="511" name="صورة 51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512" name="شكل بيضاوي 511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513" name="مجموعة 512"/>
          <p:cNvGrpSpPr/>
          <p:nvPr/>
        </p:nvGrpSpPr>
        <p:grpSpPr>
          <a:xfrm>
            <a:off x="2269249" y="14003913"/>
            <a:ext cx="643479" cy="643481"/>
            <a:chOff x="2922478" y="7231743"/>
            <a:chExt cx="1036330" cy="1036330"/>
          </a:xfrm>
        </p:grpSpPr>
        <p:pic>
          <p:nvPicPr>
            <p:cNvPr id="514" name="صورة 51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515" name="شكل بيضاوي 514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516" name="مجموعة 515"/>
          <p:cNvGrpSpPr/>
          <p:nvPr/>
        </p:nvGrpSpPr>
        <p:grpSpPr>
          <a:xfrm>
            <a:off x="2269249" y="14560625"/>
            <a:ext cx="643479" cy="643481"/>
            <a:chOff x="2922478" y="7231743"/>
            <a:chExt cx="1036330" cy="1036330"/>
          </a:xfrm>
        </p:grpSpPr>
        <p:pic>
          <p:nvPicPr>
            <p:cNvPr id="517" name="صورة 51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518" name="شكل بيضاوي 517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519" name="مجموعة 518"/>
          <p:cNvGrpSpPr/>
          <p:nvPr/>
        </p:nvGrpSpPr>
        <p:grpSpPr>
          <a:xfrm>
            <a:off x="1404766" y="9602397"/>
            <a:ext cx="977497" cy="400110"/>
            <a:chOff x="1246185" y="11683841"/>
            <a:chExt cx="977497" cy="400110"/>
          </a:xfrm>
        </p:grpSpPr>
        <p:sp>
          <p:nvSpPr>
            <p:cNvPr id="520" name="مربع نص 519"/>
            <p:cNvSpPr txBox="1"/>
            <p:nvPr/>
          </p:nvSpPr>
          <p:spPr>
            <a:xfrm>
              <a:off x="1246185" y="11683841"/>
              <a:ext cx="97749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150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1" name="مربع نص 520"/>
            <p:cNvSpPr txBox="1"/>
            <p:nvPr/>
          </p:nvSpPr>
          <p:spPr>
            <a:xfrm>
              <a:off x="1261369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2" name="مجموعة 521"/>
          <p:cNvGrpSpPr/>
          <p:nvPr/>
        </p:nvGrpSpPr>
        <p:grpSpPr>
          <a:xfrm>
            <a:off x="1405439" y="9070521"/>
            <a:ext cx="977497" cy="400110"/>
            <a:chOff x="1246185" y="11683841"/>
            <a:chExt cx="977497" cy="400110"/>
          </a:xfrm>
        </p:grpSpPr>
        <p:sp>
          <p:nvSpPr>
            <p:cNvPr id="523" name="مربع نص 522"/>
            <p:cNvSpPr txBox="1"/>
            <p:nvPr/>
          </p:nvSpPr>
          <p:spPr>
            <a:xfrm>
              <a:off x="1246185" y="11683841"/>
              <a:ext cx="97749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4" name="مربع نص 523"/>
            <p:cNvSpPr txBox="1"/>
            <p:nvPr/>
          </p:nvSpPr>
          <p:spPr>
            <a:xfrm>
              <a:off x="1302031" y="11718207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2" name="مربع نص 251"/>
          <p:cNvSpPr txBox="1"/>
          <p:nvPr/>
        </p:nvSpPr>
        <p:spPr>
          <a:xfrm>
            <a:off x="8046123" y="11241527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مربع نص 249"/>
          <p:cNvSpPr txBox="1"/>
          <p:nvPr/>
        </p:nvSpPr>
        <p:spPr>
          <a:xfrm>
            <a:off x="3731918" y="5040371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3" name="مجموعة 252"/>
          <p:cNvGrpSpPr/>
          <p:nvPr/>
        </p:nvGrpSpPr>
        <p:grpSpPr>
          <a:xfrm>
            <a:off x="4753343" y="9847743"/>
            <a:ext cx="2363175" cy="400142"/>
            <a:chOff x="2181048" y="15663908"/>
            <a:chExt cx="2363175" cy="400142"/>
          </a:xfrm>
        </p:grpSpPr>
        <p:grpSp>
          <p:nvGrpSpPr>
            <p:cNvPr id="254" name="مجموعة 253"/>
            <p:cNvGrpSpPr/>
            <p:nvPr/>
          </p:nvGrpSpPr>
          <p:grpSpPr>
            <a:xfrm>
              <a:off x="3424606" y="15663908"/>
              <a:ext cx="418855" cy="400142"/>
              <a:chOff x="-3768052" y="14570539"/>
              <a:chExt cx="613248" cy="400142"/>
            </a:xfrm>
          </p:grpSpPr>
          <p:cxnSp>
            <p:nvCxnSpPr>
              <p:cNvPr id="256" name="رابط مستقيم 255"/>
              <p:cNvCxnSpPr/>
              <p:nvPr/>
            </p:nvCxnSpPr>
            <p:spPr>
              <a:xfrm flipH="1">
                <a:off x="-3505884" y="14768653"/>
                <a:ext cx="22694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مربع نص 256"/>
              <p:cNvSpPr txBox="1"/>
              <p:nvPr/>
            </p:nvSpPr>
            <p:spPr>
              <a:xfrm>
                <a:off x="-3768052" y="14570539"/>
                <a:ext cx="613248" cy="2616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</a:p>
            </p:txBody>
          </p:sp>
          <p:sp>
            <p:nvSpPr>
              <p:cNvPr id="258" name="مربع نص 257"/>
              <p:cNvSpPr txBox="1"/>
              <p:nvPr/>
            </p:nvSpPr>
            <p:spPr>
              <a:xfrm>
                <a:off x="-3698746" y="14709071"/>
                <a:ext cx="485268" cy="2616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ar-EG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5" name="مربع نص 254"/>
            <p:cNvSpPr txBox="1"/>
            <p:nvPr/>
          </p:nvSpPr>
          <p:spPr>
            <a:xfrm>
              <a:off x="2181048" y="15714977"/>
              <a:ext cx="236317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مُستعملًا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ط = </a:t>
              </a:r>
              <a:endParaRPr lang="ar-EG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3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رابط مستقيم 559"/>
          <p:cNvCxnSpPr/>
          <p:nvPr/>
        </p:nvCxnSpPr>
        <p:spPr>
          <a:xfrm flipH="1">
            <a:off x="-393064" y="7637753"/>
            <a:ext cx="13465448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مربع نص 1047"/>
          <p:cNvSpPr txBox="1"/>
          <p:nvPr/>
        </p:nvSpPr>
        <p:spPr>
          <a:xfrm>
            <a:off x="4967147" y="7370435"/>
            <a:ext cx="2382868" cy="97719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 انتهت الأسئلة ..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موفقة ومُعانة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.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877" name="مجموعة 876"/>
          <p:cNvGrpSpPr/>
          <p:nvPr/>
        </p:nvGrpSpPr>
        <p:grpSpPr>
          <a:xfrm>
            <a:off x="-589847" y="15164871"/>
            <a:ext cx="1727900" cy="2568903"/>
            <a:chOff x="10579614" y="15259170"/>
            <a:chExt cx="1570818" cy="2335367"/>
          </a:xfrm>
        </p:grpSpPr>
        <p:sp>
          <p:nvSpPr>
            <p:cNvPr id="878" name="مستطيل مستدير الزوايا 877"/>
            <p:cNvSpPr/>
            <p:nvPr/>
          </p:nvSpPr>
          <p:spPr>
            <a:xfrm rot="19365267">
              <a:off x="10579614" y="15667063"/>
              <a:ext cx="1570818" cy="1927474"/>
            </a:xfrm>
            <a:prstGeom prst="roundRect">
              <a:avLst>
                <a:gd name="adj" fmla="val 31940"/>
              </a:avLst>
            </a:prstGeom>
            <a:noFill/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879" name="صورة 878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85496">
              <a:off x="11346150" y="15374359"/>
              <a:ext cx="584982" cy="584982"/>
            </a:xfrm>
            <a:prstGeom prst="rect">
              <a:avLst/>
            </a:prstGeom>
          </p:spPr>
        </p:pic>
        <p:sp>
          <p:nvSpPr>
            <p:cNvPr id="880" name="مربع نص 879"/>
            <p:cNvSpPr txBox="1"/>
            <p:nvPr/>
          </p:nvSpPr>
          <p:spPr>
            <a:xfrm>
              <a:off x="11241002" y="15259170"/>
              <a:ext cx="798368" cy="6225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3</a:t>
              </a:r>
              <a:r>
                <a:rPr lang="ar-SA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-</a:t>
              </a: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3</a:t>
              </a:r>
              <a:endParaRPr lang="ar-EG" sz="28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882" name="مستطيل ذو زوايا قطرية مستديرة 881"/>
          <p:cNvSpPr/>
          <p:nvPr/>
        </p:nvSpPr>
        <p:spPr>
          <a:xfrm>
            <a:off x="4745822" y="15516403"/>
            <a:ext cx="8389363" cy="4193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مستطيل 567"/>
          <p:cNvSpPr/>
          <p:nvPr/>
        </p:nvSpPr>
        <p:spPr>
          <a:xfrm>
            <a:off x="-587212" y="7971218"/>
            <a:ext cx="13740222" cy="7358358"/>
          </a:xfrm>
          <a:prstGeom prst="rect">
            <a:avLst/>
          </a:prstGeom>
          <a:solidFill>
            <a:srgbClr val="CDB0A7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مستطيل ذو زوايا قطرية مستديرة 885"/>
          <p:cNvSpPr/>
          <p:nvPr/>
        </p:nvSpPr>
        <p:spPr>
          <a:xfrm>
            <a:off x="4697073" y="15680958"/>
            <a:ext cx="112541" cy="3419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0" name="صورة 96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7" b="100000" l="9483" r="89943">
                        <a14:foregroundMark x1="84483" y1="45115" x2="84483" y2="45115"/>
                        <a14:foregroundMark x1="29310" y1="30747" x2="29310" y2="30747"/>
                        <a14:foregroundMark x1="42816" y1="28736" x2="42816" y2="28736"/>
                        <a14:foregroundMark x1="43391" y1="33621" x2="43391" y2="33621"/>
                        <a14:foregroundMark x1="68678" y1="15230" x2="54310" y2="90517"/>
                        <a14:foregroundMark x1="43391" y1="13218" x2="24713" y2="90517"/>
                        <a14:foregroundMark x1="23276" y1="66092" x2="74138" y2="65517"/>
                        <a14:foregroundMark x1="79023" y1="35632" x2="49138" y2="75575"/>
                        <a14:foregroundMark x1="78161" y1="26724" x2="78161" y2="26724"/>
                        <a14:foregroundMark x1="78161" y1="26724" x2="78161" y2="26724"/>
                        <a14:foregroundMark x1="58621" y1="23276" x2="58621" y2="23276"/>
                        <a14:foregroundMark x1="58621" y1="23276" x2="58621" y2="23276"/>
                        <a14:foregroundMark x1="58621" y1="23276" x2="58621" y2="23276"/>
                        <a14:foregroundMark x1="51724" y1="51437" x2="51724" y2="51437"/>
                        <a14:foregroundMark x1="51724" y1="51437" x2="51724" y2="51437"/>
                        <a14:foregroundMark x1="51724" y1="56034" x2="51724" y2="56034"/>
                        <a14:foregroundMark x1="40805" y1="56897" x2="40805" y2="56897"/>
                        <a14:foregroundMark x1="28448" y1="56609" x2="28448" y2="56609"/>
                        <a14:foregroundMark x1="23276" y1="38506" x2="23276" y2="38506"/>
                        <a14:foregroundMark x1="23276" y1="24713" x2="23276" y2="24713"/>
                        <a14:foregroundMark x1="23276" y1="17816" x2="46839" y2="89368"/>
                        <a14:foregroundMark x1="80172" y1="14655" x2="79023" y2="90517"/>
                        <a14:foregroundMark x1="58333" y1="15805" x2="57184" y2="89368"/>
                        <a14:foregroundMark x1="49713" y1="23276" x2="49138" y2="62644"/>
                        <a14:foregroundMark x1="20402" y1="19540" x2="19828" y2="87356"/>
                        <a14:foregroundMark x1="23851" y1="87931" x2="81034" y2="83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545">
            <a:off x="3592879" y="15568224"/>
            <a:ext cx="336525" cy="336525"/>
          </a:xfrm>
          <a:prstGeom prst="rect">
            <a:avLst/>
          </a:prstGeom>
        </p:spPr>
      </p:pic>
      <p:pic>
        <p:nvPicPr>
          <p:cNvPr id="971" name="صورة 970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55652" y1="14063" x2="55652" y2="14063"/>
                        <a14:foregroundMark x1="54130" y1="21875" x2="54130" y2="21875"/>
                        <a14:foregroundMark x1="53804" y1="32422" x2="53804" y2="32422"/>
                        <a14:foregroundMark x1="52826" y1="42578" x2="52826" y2="42578"/>
                        <a14:foregroundMark x1="51739" y1="51172" x2="51739" y2="51172"/>
                        <a14:foregroundMark x1="46739" y1="58008" x2="46739" y2="58008"/>
                        <a14:foregroundMark x1="46413" y1="67969" x2="46413" y2="67969"/>
                        <a14:foregroundMark x1="62065" y1="60156" x2="62065" y2="601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59">
            <a:off x="6077134" y="15572358"/>
            <a:ext cx="552415" cy="307431"/>
          </a:xfrm>
          <a:prstGeom prst="rect">
            <a:avLst/>
          </a:prstGeom>
        </p:spPr>
      </p:pic>
      <p:sp>
        <p:nvSpPr>
          <p:cNvPr id="401" name="مربع نص 400"/>
          <p:cNvSpPr txBox="1"/>
          <p:nvPr/>
        </p:nvSpPr>
        <p:spPr>
          <a:xfrm>
            <a:off x="814049" y="15441538"/>
            <a:ext cx="2810914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معلمة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المادة / ......................</a:t>
            </a:r>
            <a:endParaRPr lang="ar-EG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859" name="مجموعة 858"/>
          <p:cNvGrpSpPr/>
          <p:nvPr/>
        </p:nvGrpSpPr>
        <p:grpSpPr>
          <a:xfrm>
            <a:off x="12498962" y="4264333"/>
            <a:ext cx="399550" cy="439011"/>
            <a:chOff x="10573027" y="3436610"/>
            <a:chExt cx="531801" cy="584323"/>
          </a:xfrm>
        </p:grpSpPr>
        <p:grpSp>
          <p:nvGrpSpPr>
            <p:cNvPr id="860" name="مجموعة 85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62" name="صورة 86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63" name="شكل بيضاوي 86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61" name="مربع نص 860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6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70" name="مجموعة 869"/>
          <p:cNvGrpSpPr/>
          <p:nvPr/>
        </p:nvGrpSpPr>
        <p:grpSpPr>
          <a:xfrm>
            <a:off x="12498962" y="3777213"/>
            <a:ext cx="399550" cy="457824"/>
            <a:chOff x="10573027" y="3411570"/>
            <a:chExt cx="531801" cy="609363"/>
          </a:xfrm>
        </p:grpSpPr>
        <p:grpSp>
          <p:nvGrpSpPr>
            <p:cNvPr id="871" name="مجموعة 870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73" name="صورة 872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74" name="شكل بيضاوي 873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72" name="مربع نص 871"/>
            <p:cNvSpPr txBox="1"/>
            <p:nvPr/>
          </p:nvSpPr>
          <p:spPr>
            <a:xfrm>
              <a:off x="10677304" y="3411570"/>
              <a:ext cx="339310" cy="5735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latin typeface="ae_Hor" panose="02060603050605020204" pitchFamily="18" charset="-78"/>
                  <a:cs typeface="المحارب أنبوبي" pitchFamily="2" charset="-78"/>
                </a:rPr>
                <a:t>5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884" name="مربع نص 883"/>
          <p:cNvSpPr txBox="1"/>
          <p:nvPr/>
        </p:nvSpPr>
        <p:spPr>
          <a:xfrm>
            <a:off x="4534268" y="1329553"/>
            <a:ext cx="724192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أولًا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أكملي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جدول الدالة ،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واذكري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مجال الدَّالة ومداها ،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ومثِّليها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بيانيًا ، ثمَّ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أوجدي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ميل المستقيم الناتج : 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sp>
        <p:nvSpPr>
          <p:cNvPr id="288" name="مربع نص 287"/>
          <p:cNvSpPr txBox="1"/>
          <p:nvPr/>
        </p:nvSpPr>
        <p:spPr>
          <a:xfrm>
            <a:off x="6056700" y="523180"/>
            <a:ext cx="558085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السؤال الأول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: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اختاري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الإجابة الصحيحة من بين الإجابات المُعطاة 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289" name="مجموعة 288"/>
          <p:cNvGrpSpPr/>
          <p:nvPr/>
        </p:nvGrpSpPr>
        <p:grpSpPr>
          <a:xfrm>
            <a:off x="5995520" y="696969"/>
            <a:ext cx="7059722" cy="515526"/>
            <a:chOff x="6120052" y="300749"/>
            <a:chExt cx="7059722" cy="515526"/>
          </a:xfrm>
        </p:grpSpPr>
        <p:sp>
          <p:nvSpPr>
            <p:cNvPr id="304" name="مستطيل ذو زوايا قطرية مستديرة 303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5" name="مربع نص 304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الثالث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290" name="مربع نص 289"/>
          <p:cNvSpPr txBox="1"/>
          <p:nvPr/>
        </p:nvSpPr>
        <p:spPr>
          <a:xfrm>
            <a:off x="4967147" y="737340"/>
            <a:ext cx="5131387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err="1" smtClean="0">
                <a:latin typeface="Segoe Script" panose="030B0504020000000003" pitchFamily="66" charset="0"/>
                <a:cs typeface="ALAWI-3-8" pitchFamily="2" charset="-78"/>
              </a:rPr>
              <a:t>أجيبي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عن الأسئلة التالية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291" name="رابط مستقيم 290"/>
          <p:cNvCxnSpPr/>
          <p:nvPr/>
        </p:nvCxnSpPr>
        <p:spPr>
          <a:xfrm flipH="1">
            <a:off x="3081271" y="585511"/>
            <a:ext cx="9920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مجموعة 291"/>
          <p:cNvGrpSpPr/>
          <p:nvPr/>
        </p:nvGrpSpPr>
        <p:grpSpPr>
          <a:xfrm>
            <a:off x="149478" y="412277"/>
            <a:ext cx="2956950" cy="977425"/>
            <a:chOff x="-6311602" y="5680713"/>
            <a:chExt cx="2956950" cy="977425"/>
          </a:xfrm>
        </p:grpSpPr>
        <p:grpSp>
          <p:nvGrpSpPr>
            <p:cNvPr id="294" name="مجموعة 293"/>
            <p:cNvGrpSpPr/>
            <p:nvPr/>
          </p:nvGrpSpPr>
          <p:grpSpPr>
            <a:xfrm flipH="1">
              <a:off x="-6311602" y="5680713"/>
              <a:ext cx="1818049" cy="977425"/>
              <a:chOff x="-1806314" y="4311153"/>
              <a:chExt cx="1502520" cy="807789"/>
            </a:xfrm>
          </p:grpSpPr>
          <p:grpSp>
            <p:nvGrpSpPr>
              <p:cNvPr id="297" name="مجموعة 296"/>
              <p:cNvGrpSpPr/>
              <p:nvPr/>
            </p:nvGrpSpPr>
            <p:grpSpPr>
              <a:xfrm>
                <a:off x="-1806314" y="4311153"/>
                <a:ext cx="1502520" cy="807789"/>
                <a:chOff x="9690255" y="97355"/>
                <a:chExt cx="2661803" cy="1431045"/>
              </a:xfrm>
            </p:grpSpPr>
            <p:grpSp>
              <p:nvGrpSpPr>
                <p:cNvPr id="299" name="مجموعة 298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302" name="مستطيل مستدير الزوايا 301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303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300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30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66304" y="469454"/>
                  <a:ext cx="1785754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5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98" name="شكل حر 297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95" name="مربع نص 2"/>
            <p:cNvSpPr txBox="1">
              <a:spLocks noChangeArrowheads="1"/>
            </p:cNvSpPr>
            <p:nvPr/>
          </p:nvSpPr>
          <p:spPr bwMode="auto">
            <a:xfrm flipH="1">
              <a:off x="-5994953" y="5765272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الثالث :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296" name="صورة 29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774901" y="5791669"/>
              <a:ext cx="420249" cy="436413"/>
            </a:xfrm>
            <a:prstGeom prst="rect">
              <a:avLst/>
            </a:prstGeom>
          </p:spPr>
        </p:pic>
      </p:grpSp>
      <p:pic>
        <p:nvPicPr>
          <p:cNvPr id="293" name="صورة 292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54402" y="921836"/>
            <a:ext cx="207795" cy="207795"/>
          </a:xfrm>
          <a:prstGeom prst="rect">
            <a:avLst/>
          </a:prstGeom>
        </p:spPr>
      </p:pic>
      <p:grpSp>
        <p:nvGrpSpPr>
          <p:cNvPr id="311" name="مجموعة 310"/>
          <p:cNvGrpSpPr/>
          <p:nvPr/>
        </p:nvGrpSpPr>
        <p:grpSpPr>
          <a:xfrm>
            <a:off x="12498962" y="5166400"/>
            <a:ext cx="399550" cy="439011"/>
            <a:chOff x="10573027" y="3436610"/>
            <a:chExt cx="531801" cy="584323"/>
          </a:xfrm>
        </p:grpSpPr>
        <p:grpSp>
          <p:nvGrpSpPr>
            <p:cNvPr id="312" name="مجموعة 31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14" name="صورة 31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15" name="شكل بيضاوي 31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13" name="مربع نص 312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8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317" name="مجموعة 316"/>
          <p:cNvGrpSpPr/>
          <p:nvPr/>
        </p:nvGrpSpPr>
        <p:grpSpPr>
          <a:xfrm>
            <a:off x="12498962" y="4700546"/>
            <a:ext cx="399550" cy="436558"/>
            <a:chOff x="10573027" y="3439875"/>
            <a:chExt cx="531801" cy="581058"/>
          </a:xfrm>
        </p:grpSpPr>
        <p:grpSp>
          <p:nvGrpSpPr>
            <p:cNvPr id="318" name="مجموعة 317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20" name="صورة 31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21" name="شكل بيضاوي 320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19" name="مربع نص 318"/>
            <p:cNvSpPr txBox="1"/>
            <p:nvPr/>
          </p:nvSpPr>
          <p:spPr>
            <a:xfrm>
              <a:off x="10663152" y="3439875"/>
              <a:ext cx="339310" cy="5735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7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307" name="مجموعة 306"/>
          <p:cNvGrpSpPr/>
          <p:nvPr/>
        </p:nvGrpSpPr>
        <p:grpSpPr>
          <a:xfrm flipH="1">
            <a:off x="147130" y="3659686"/>
            <a:ext cx="916375" cy="694870"/>
            <a:chOff x="-1323483" y="4311154"/>
            <a:chExt cx="1008013" cy="694870"/>
          </a:xfrm>
        </p:grpSpPr>
        <p:grpSp>
          <p:nvGrpSpPr>
            <p:cNvPr id="327" name="مجموعة 326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351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49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5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344" name="شكل حر 343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322" name="مربع نص 2"/>
          <p:cNvSpPr txBox="1">
            <a:spLocks noChangeArrowheads="1"/>
          </p:cNvSpPr>
          <p:nvPr/>
        </p:nvSpPr>
        <p:spPr bwMode="auto">
          <a:xfrm rot="16200000" flipH="1">
            <a:off x="-766728" y="4794955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 smtClean="0">
                <a:latin typeface="Shafrah Connected Dots" panose="00000500000000000000" pitchFamily="50" charset="-78"/>
                <a:cs typeface="Sultan Medium" pitchFamily="2" charset="-78"/>
              </a:rPr>
              <a:t>توزع حسب تقدير </a:t>
            </a:r>
            <a:r>
              <a:rPr lang="ar-SA" sz="1200" dirty="0" smtClean="0">
                <a:latin typeface="Shafrah Connected Dots" panose="00000500000000000000" pitchFamily="50" charset="-78"/>
                <a:cs typeface="Sultan Medium" pitchFamily="2" charset="-78"/>
              </a:rPr>
              <a:t>المعلمة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sp>
        <p:nvSpPr>
          <p:cNvPr id="453" name="مربع نص 2"/>
          <p:cNvSpPr txBox="1">
            <a:spLocks noChangeArrowheads="1"/>
          </p:cNvSpPr>
          <p:nvPr/>
        </p:nvSpPr>
        <p:spPr bwMode="auto">
          <a:xfrm flipH="1">
            <a:off x="8822082" y="8046538"/>
            <a:ext cx="2278395" cy="4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مُسْودَّة  </a:t>
            </a:r>
            <a:r>
              <a:rPr lang="ar-EG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..</a:t>
            </a:r>
            <a:endParaRPr lang="en-US" dirty="0">
              <a:effectLst/>
              <a:latin typeface="Aref_Menna" panose="02000000000000000000" pitchFamily="2" charset="-78"/>
              <a:ea typeface="Calibri" panose="020F0502020204030204" pitchFamily="34" charset="0"/>
              <a:cs typeface="Aref_Menna" panose="02000000000000000000" pitchFamily="2" charset="-78"/>
            </a:endParaRPr>
          </a:p>
        </p:txBody>
      </p:sp>
      <p:pic>
        <p:nvPicPr>
          <p:cNvPr id="454" name="صورة 45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02" b="94922" l="10000" r="90000">
                        <a14:foregroundMark x1="76739" y1="25195" x2="76739" y2="25195"/>
                        <a14:foregroundMark x1="64674" y1="38086" x2="64674" y2="38086"/>
                        <a14:foregroundMark x1="38152" y1="14844" x2="38152" y2="1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51" y="8063689"/>
            <a:ext cx="889669" cy="49512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6339563" y="5089000"/>
            <a:ext cx="4871274" cy="1541948"/>
            <a:chOff x="9339071" y="13138113"/>
            <a:chExt cx="3330710" cy="1398540"/>
          </a:xfrm>
        </p:grpSpPr>
        <p:cxnSp>
          <p:nvCxnSpPr>
            <p:cNvPr id="455" name="رابط مستقيم 454"/>
            <p:cNvCxnSpPr/>
            <p:nvPr/>
          </p:nvCxnSpPr>
          <p:spPr>
            <a:xfrm flipH="1">
              <a:off x="9339071" y="1313811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رابط مستقيم 455"/>
            <p:cNvCxnSpPr/>
            <p:nvPr/>
          </p:nvCxnSpPr>
          <p:spPr>
            <a:xfrm flipH="1">
              <a:off x="9339071" y="1360429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رابط مستقيم 456"/>
            <p:cNvCxnSpPr/>
            <p:nvPr/>
          </p:nvCxnSpPr>
          <p:spPr>
            <a:xfrm flipH="1">
              <a:off x="9339071" y="140704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رابط مستقيم 457"/>
            <p:cNvCxnSpPr/>
            <p:nvPr/>
          </p:nvCxnSpPr>
          <p:spPr>
            <a:xfrm flipH="1">
              <a:off x="9339071" y="1453665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0" name="مربع نص 469"/>
          <p:cNvSpPr txBox="1"/>
          <p:nvPr/>
        </p:nvSpPr>
        <p:spPr>
          <a:xfrm>
            <a:off x="10755213" y="4811521"/>
            <a:ext cx="7966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المجال</a:t>
            </a:r>
            <a:endParaRPr lang="ar-E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4" name="مجموعة 523"/>
          <p:cNvGrpSpPr/>
          <p:nvPr/>
        </p:nvGrpSpPr>
        <p:grpSpPr>
          <a:xfrm>
            <a:off x="558842" y="8726679"/>
            <a:ext cx="11103355" cy="3143893"/>
            <a:chOff x="8322356" y="12271333"/>
            <a:chExt cx="3330710" cy="3143893"/>
          </a:xfrm>
        </p:grpSpPr>
        <p:cxnSp>
          <p:nvCxnSpPr>
            <p:cNvPr id="525" name="رابط مستقيم 524"/>
            <p:cNvCxnSpPr/>
            <p:nvPr/>
          </p:nvCxnSpPr>
          <p:spPr>
            <a:xfrm flipH="1">
              <a:off x="8322356" y="13169589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رابط مستقيم 525"/>
            <p:cNvCxnSpPr/>
            <p:nvPr/>
          </p:nvCxnSpPr>
          <p:spPr>
            <a:xfrm flipH="1">
              <a:off x="8322356" y="13618717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رابط مستقيم 526"/>
            <p:cNvCxnSpPr/>
            <p:nvPr/>
          </p:nvCxnSpPr>
          <p:spPr>
            <a:xfrm flipH="1">
              <a:off x="8322356" y="14067845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رابط مستقيم 527"/>
            <p:cNvCxnSpPr/>
            <p:nvPr/>
          </p:nvCxnSpPr>
          <p:spPr>
            <a:xfrm flipH="1">
              <a:off x="8322356" y="145169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رابط مستقيم 528"/>
            <p:cNvCxnSpPr/>
            <p:nvPr/>
          </p:nvCxnSpPr>
          <p:spPr>
            <a:xfrm flipH="1">
              <a:off x="8322356" y="1496610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رابط مستقيم 529"/>
            <p:cNvCxnSpPr/>
            <p:nvPr/>
          </p:nvCxnSpPr>
          <p:spPr>
            <a:xfrm flipH="1">
              <a:off x="8322356" y="15415226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رابط مستقيم 560"/>
            <p:cNvCxnSpPr/>
            <p:nvPr/>
          </p:nvCxnSpPr>
          <p:spPr>
            <a:xfrm flipH="1">
              <a:off x="8322356" y="1272046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رابط مستقيم 561"/>
            <p:cNvCxnSpPr/>
            <p:nvPr/>
          </p:nvCxnSpPr>
          <p:spPr>
            <a:xfrm flipH="1">
              <a:off x="8322356" y="1227133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2" name="مربع نص 391"/>
          <p:cNvSpPr txBox="1"/>
          <p:nvPr/>
        </p:nvSpPr>
        <p:spPr>
          <a:xfrm>
            <a:off x="4642112" y="15441763"/>
            <a:ext cx="7277120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الصف الثاني المتوسط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الثالثة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46221"/>
              </p:ext>
            </p:extLst>
          </p:nvPr>
        </p:nvGraphicFramePr>
        <p:xfrm>
          <a:off x="7502596" y="2052155"/>
          <a:ext cx="393192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237">
                  <a:extLst>
                    <a:ext uri="{9D8B030D-6E8A-4147-A177-3AD203B41FA5}">
                      <a16:colId xmlns:a16="http://schemas.microsoft.com/office/drawing/2014/main" val="2652065382"/>
                    </a:ext>
                  </a:extLst>
                </a:gridCol>
                <a:gridCol w="580121">
                  <a:extLst>
                    <a:ext uri="{9D8B030D-6E8A-4147-A177-3AD203B41FA5}">
                      <a16:colId xmlns:a16="http://schemas.microsoft.com/office/drawing/2014/main" val="3514056109"/>
                    </a:ext>
                  </a:extLst>
                </a:gridCol>
                <a:gridCol w="1611442">
                  <a:extLst>
                    <a:ext uri="{9D8B030D-6E8A-4147-A177-3AD203B41FA5}">
                      <a16:colId xmlns:a16="http://schemas.microsoft.com/office/drawing/2014/main" val="1754209494"/>
                    </a:ext>
                  </a:extLst>
                </a:gridCol>
                <a:gridCol w="580121">
                  <a:extLst>
                    <a:ext uri="{9D8B030D-6E8A-4147-A177-3AD203B41FA5}">
                      <a16:colId xmlns:a16="http://schemas.microsoft.com/office/drawing/2014/main" val="1899102467"/>
                    </a:ext>
                  </a:extLst>
                </a:gridCol>
              </a:tblGrid>
              <a:tr h="449232">
                <a:tc>
                  <a:txBody>
                    <a:bodyPr/>
                    <a:lstStyle/>
                    <a:p>
                      <a:pPr algn="ctr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(س ، ص)</a:t>
                      </a:r>
                      <a:endParaRPr lang="en-US" sz="20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ص</a:t>
                      </a:r>
                      <a:endParaRPr lang="en-US" sz="20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2س – 4 </a:t>
                      </a:r>
                      <a:endParaRPr lang="en-US" sz="20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س</a:t>
                      </a:r>
                      <a:endParaRPr lang="en-US" sz="20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42366"/>
                  </a:ext>
                </a:extLst>
              </a:tr>
              <a:tr h="5506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46808"/>
                  </a:ext>
                </a:extLst>
              </a:tr>
              <a:tr h="550632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86264"/>
                  </a:ext>
                </a:extLst>
              </a:tr>
              <a:tr h="550632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75483"/>
                  </a:ext>
                </a:extLst>
              </a:tr>
              <a:tr h="5506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90858"/>
                  </a:ext>
                </a:extLst>
              </a:tr>
            </a:tbl>
          </a:graphicData>
        </a:graphic>
      </p:graphicFrame>
      <p:grpSp>
        <p:nvGrpSpPr>
          <p:cNvPr id="8" name="مجموعة 7"/>
          <p:cNvGrpSpPr/>
          <p:nvPr/>
        </p:nvGrpSpPr>
        <p:grpSpPr>
          <a:xfrm>
            <a:off x="10657951" y="2224323"/>
            <a:ext cx="948145" cy="2191870"/>
            <a:chOff x="10636826" y="2553491"/>
            <a:chExt cx="948145" cy="2191870"/>
          </a:xfrm>
        </p:grpSpPr>
        <p:sp>
          <p:nvSpPr>
            <p:cNvPr id="394" name="مربع نص 2"/>
            <p:cNvSpPr txBox="1">
              <a:spLocks noChangeArrowheads="1"/>
            </p:cNvSpPr>
            <p:nvPr/>
          </p:nvSpPr>
          <p:spPr bwMode="auto">
            <a:xfrm>
              <a:off x="10636826" y="2553491"/>
              <a:ext cx="916375" cy="35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ar-SA" sz="4000" dirty="0" smtClean="0">
                  <a:latin typeface="Shafrah Connected Dots" panose="00000500000000000000" pitchFamily="50" charset="-78"/>
                  <a:cs typeface="Sultan Medium" pitchFamily="2" charset="-78"/>
                </a:rPr>
                <a:t>0</a:t>
              </a:r>
              <a:endParaRPr lang="en-US" sz="4000" dirty="0">
                <a:latin typeface="Shafrah Connected Dots" panose="00000500000000000000" pitchFamily="50" charset="-78"/>
                <a:cs typeface="Sultan Medium" pitchFamily="2" charset="-78"/>
              </a:endParaRPr>
            </a:p>
          </p:txBody>
        </p:sp>
        <p:sp>
          <p:nvSpPr>
            <p:cNvPr id="396" name="مربع نص 2"/>
            <p:cNvSpPr txBox="1">
              <a:spLocks noChangeArrowheads="1"/>
            </p:cNvSpPr>
            <p:nvPr/>
          </p:nvSpPr>
          <p:spPr bwMode="auto">
            <a:xfrm>
              <a:off x="10668596" y="3235778"/>
              <a:ext cx="916375" cy="35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ar-SA" sz="2800" dirty="0" smtClean="0">
                  <a:latin typeface="Shafrah Connected Dots" panose="00000500000000000000" pitchFamily="50" charset="-78"/>
                  <a:cs typeface="Sultan Medium" pitchFamily="2" charset="-78"/>
                </a:rPr>
                <a:t>1</a:t>
              </a:r>
              <a:endParaRPr lang="en-US" sz="2800" dirty="0">
                <a:latin typeface="Shafrah Connected Dots" panose="00000500000000000000" pitchFamily="50" charset="-78"/>
                <a:cs typeface="Sultan Medium" pitchFamily="2" charset="-78"/>
              </a:endParaRPr>
            </a:p>
          </p:txBody>
        </p:sp>
        <p:sp>
          <p:nvSpPr>
            <p:cNvPr id="397" name="مربع نص 2"/>
            <p:cNvSpPr txBox="1">
              <a:spLocks noChangeArrowheads="1"/>
            </p:cNvSpPr>
            <p:nvPr/>
          </p:nvSpPr>
          <p:spPr bwMode="auto">
            <a:xfrm>
              <a:off x="10668486" y="3813626"/>
              <a:ext cx="916375" cy="35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ar-SA" sz="2800" dirty="0" smtClean="0">
                  <a:latin typeface="Shafrah Connected Dots" panose="00000500000000000000" pitchFamily="50" charset="-78"/>
                  <a:cs typeface="Sultan Medium" pitchFamily="2" charset="-78"/>
                </a:rPr>
                <a:t>2</a:t>
              </a:r>
              <a:endParaRPr lang="en-US" sz="2800" dirty="0">
                <a:latin typeface="Shafrah Connected Dots" panose="00000500000000000000" pitchFamily="50" charset="-78"/>
                <a:cs typeface="Sultan Medium" pitchFamily="2" charset="-78"/>
              </a:endParaRPr>
            </a:p>
          </p:txBody>
        </p:sp>
        <p:sp>
          <p:nvSpPr>
            <p:cNvPr id="398" name="مربع نص 2"/>
            <p:cNvSpPr txBox="1">
              <a:spLocks noChangeArrowheads="1"/>
            </p:cNvSpPr>
            <p:nvPr/>
          </p:nvSpPr>
          <p:spPr bwMode="auto">
            <a:xfrm>
              <a:off x="10668376" y="4391474"/>
              <a:ext cx="916375" cy="35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ar-SA" sz="2800" dirty="0" smtClean="0">
                  <a:latin typeface="Shafrah Connected Dots" panose="00000500000000000000" pitchFamily="50" charset="-78"/>
                  <a:cs typeface="Sultan Medium" pitchFamily="2" charset="-78"/>
                </a:rPr>
                <a:t>3</a:t>
              </a:r>
              <a:endParaRPr lang="en-US" sz="2800" dirty="0">
                <a:latin typeface="Shafrah Connected Dots" panose="00000500000000000000" pitchFamily="50" charset="-78"/>
                <a:cs typeface="Sultan Medium" pitchFamily="2" charset="-78"/>
              </a:endParaRPr>
            </a:p>
          </p:txBody>
        </p:sp>
      </p:grpSp>
      <p:sp>
        <p:nvSpPr>
          <p:cNvPr id="484" name="مربع نص 483"/>
          <p:cNvSpPr txBox="1"/>
          <p:nvPr/>
        </p:nvSpPr>
        <p:spPr>
          <a:xfrm>
            <a:off x="10755213" y="5361599"/>
            <a:ext cx="7966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المدى</a:t>
            </a:r>
            <a:endParaRPr lang="ar-E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9" name="مربع نص 488"/>
          <p:cNvSpPr txBox="1"/>
          <p:nvPr/>
        </p:nvSpPr>
        <p:spPr>
          <a:xfrm>
            <a:off x="10755213" y="5854034"/>
            <a:ext cx="7966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الميــل</a:t>
            </a:r>
            <a:endParaRPr lang="ar-E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1260787" y="1907871"/>
            <a:ext cx="4773162" cy="4773162"/>
            <a:chOff x="1260787" y="1907871"/>
            <a:chExt cx="4773162" cy="4773162"/>
          </a:xfrm>
        </p:grpSpPr>
        <p:pic>
          <p:nvPicPr>
            <p:cNvPr id="29" name="صورة 28"/>
            <p:cNvPicPr>
              <a:picLocks noChangeAspect="1"/>
            </p:cNvPicPr>
            <p:nvPr/>
          </p:nvPicPr>
          <p:blipFill>
            <a:blip r:embed="rId15">
              <a:biLevel thresh="75000"/>
            </a:blip>
            <a:stretch>
              <a:fillRect/>
            </a:stretch>
          </p:blipFill>
          <p:spPr>
            <a:xfrm>
              <a:off x="5397986" y="4345996"/>
              <a:ext cx="461905" cy="247216"/>
            </a:xfrm>
            <a:prstGeom prst="rect">
              <a:avLst/>
            </a:prstGeom>
          </p:spPr>
        </p:pic>
        <p:grpSp>
          <p:nvGrpSpPr>
            <p:cNvPr id="27" name="مجموعة 26"/>
            <p:cNvGrpSpPr/>
            <p:nvPr/>
          </p:nvGrpSpPr>
          <p:grpSpPr>
            <a:xfrm>
              <a:off x="1260787" y="1907871"/>
              <a:ext cx="4773162" cy="4773162"/>
              <a:chOff x="1742682" y="1883777"/>
              <a:chExt cx="4339238" cy="4339238"/>
            </a:xfrm>
          </p:grpSpPr>
          <p:grpSp>
            <p:nvGrpSpPr>
              <p:cNvPr id="26" name="مجموعة 25"/>
              <p:cNvGrpSpPr/>
              <p:nvPr/>
            </p:nvGrpSpPr>
            <p:grpSpPr>
              <a:xfrm>
                <a:off x="1879397" y="2020494"/>
                <a:ext cx="4065808" cy="4065805"/>
                <a:chOff x="1804569" y="2476486"/>
                <a:chExt cx="4065808" cy="4065805"/>
              </a:xfrm>
            </p:grpSpPr>
            <p:grpSp>
              <p:nvGrpSpPr>
                <p:cNvPr id="15" name="مجموعة 14"/>
                <p:cNvGrpSpPr/>
                <p:nvPr/>
              </p:nvGrpSpPr>
              <p:grpSpPr>
                <a:xfrm>
                  <a:off x="1804569" y="2476486"/>
                  <a:ext cx="4065808" cy="4065805"/>
                  <a:chOff x="1369173" y="2892067"/>
                  <a:chExt cx="4932015" cy="4472385"/>
                </a:xfrm>
              </p:grpSpPr>
              <p:cxnSp>
                <p:nvCxnSpPr>
                  <p:cNvPr id="402" name="رابط مستقيم 401"/>
                  <p:cNvCxnSpPr/>
                  <p:nvPr/>
                </p:nvCxnSpPr>
                <p:spPr>
                  <a:xfrm flipH="1">
                    <a:off x="1369173" y="2892067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رابط مستقيم 402"/>
                  <p:cNvCxnSpPr/>
                  <p:nvPr/>
                </p:nvCxnSpPr>
                <p:spPr>
                  <a:xfrm flipH="1">
                    <a:off x="1369173" y="3264766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رابط مستقيم 403"/>
                  <p:cNvCxnSpPr/>
                  <p:nvPr/>
                </p:nvCxnSpPr>
                <p:spPr>
                  <a:xfrm flipH="1">
                    <a:off x="1369173" y="3637465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رابط مستقيم 404"/>
                  <p:cNvCxnSpPr/>
                  <p:nvPr/>
                </p:nvCxnSpPr>
                <p:spPr>
                  <a:xfrm flipH="1">
                    <a:off x="1369173" y="4010164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رابط مستقيم 405"/>
                  <p:cNvCxnSpPr/>
                  <p:nvPr/>
                </p:nvCxnSpPr>
                <p:spPr>
                  <a:xfrm flipH="1">
                    <a:off x="1369173" y="4382863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رابط مستقيم 406"/>
                  <p:cNvCxnSpPr/>
                  <p:nvPr/>
                </p:nvCxnSpPr>
                <p:spPr>
                  <a:xfrm flipH="1">
                    <a:off x="1369173" y="4755562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رابط مستقيم 407"/>
                  <p:cNvCxnSpPr/>
                  <p:nvPr/>
                </p:nvCxnSpPr>
                <p:spPr>
                  <a:xfrm flipH="1">
                    <a:off x="1369173" y="5128261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رابط مستقيم 408"/>
                  <p:cNvCxnSpPr/>
                  <p:nvPr/>
                </p:nvCxnSpPr>
                <p:spPr>
                  <a:xfrm flipH="1">
                    <a:off x="1369173" y="5500960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رابط مستقيم 409"/>
                  <p:cNvCxnSpPr/>
                  <p:nvPr/>
                </p:nvCxnSpPr>
                <p:spPr>
                  <a:xfrm flipH="1">
                    <a:off x="1369173" y="5873659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رابط مستقيم 410"/>
                  <p:cNvCxnSpPr/>
                  <p:nvPr/>
                </p:nvCxnSpPr>
                <p:spPr>
                  <a:xfrm flipH="1">
                    <a:off x="1369173" y="6246358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رابط مستقيم 440"/>
                  <p:cNvCxnSpPr/>
                  <p:nvPr/>
                </p:nvCxnSpPr>
                <p:spPr>
                  <a:xfrm flipH="1">
                    <a:off x="1369173" y="6619057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رابط مستقيم 441"/>
                  <p:cNvCxnSpPr/>
                  <p:nvPr/>
                </p:nvCxnSpPr>
                <p:spPr>
                  <a:xfrm flipH="1">
                    <a:off x="1369173" y="6991756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رابط مستقيم 442"/>
                  <p:cNvCxnSpPr/>
                  <p:nvPr/>
                </p:nvCxnSpPr>
                <p:spPr>
                  <a:xfrm flipH="1">
                    <a:off x="1369173" y="7364452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4" name="مجموعة 443"/>
                <p:cNvGrpSpPr/>
                <p:nvPr/>
              </p:nvGrpSpPr>
              <p:grpSpPr>
                <a:xfrm rot="16200000">
                  <a:off x="1804571" y="2476484"/>
                  <a:ext cx="4065804" cy="4065808"/>
                  <a:chOff x="1369173" y="2146669"/>
                  <a:chExt cx="4932015" cy="4472388"/>
                </a:xfrm>
              </p:grpSpPr>
              <p:cxnSp>
                <p:nvCxnSpPr>
                  <p:cNvPr id="445" name="رابط مستقيم 444"/>
                  <p:cNvCxnSpPr/>
                  <p:nvPr/>
                </p:nvCxnSpPr>
                <p:spPr>
                  <a:xfrm flipH="1">
                    <a:off x="1369173" y="2519368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رابط مستقيم 445"/>
                  <p:cNvCxnSpPr/>
                  <p:nvPr/>
                </p:nvCxnSpPr>
                <p:spPr>
                  <a:xfrm flipH="1">
                    <a:off x="1369173" y="2892067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رابط مستقيم 446"/>
                  <p:cNvCxnSpPr/>
                  <p:nvPr/>
                </p:nvCxnSpPr>
                <p:spPr>
                  <a:xfrm flipH="1">
                    <a:off x="1369173" y="3264766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رابط مستقيم 447"/>
                  <p:cNvCxnSpPr/>
                  <p:nvPr/>
                </p:nvCxnSpPr>
                <p:spPr>
                  <a:xfrm flipH="1">
                    <a:off x="1369173" y="3637465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رابط مستقيم 448"/>
                  <p:cNvCxnSpPr/>
                  <p:nvPr/>
                </p:nvCxnSpPr>
                <p:spPr>
                  <a:xfrm flipH="1">
                    <a:off x="1369173" y="4010164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رابط مستقيم 449"/>
                  <p:cNvCxnSpPr/>
                  <p:nvPr/>
                </p:nvCxnSpPr>
                <p:spPr>
                  <a:xfrm flipH="1">
                    <a:off x="1369173" y="4382863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رابط مستقيم 450"/>
                  <p:cNvCxnSpPr/>
                  <p:nvPr/>
                </p:nvCxnSpPr>
                <p:spPr>
                  <a:xfrm flipH="1">
                    <a:off x="1369173" y="4755562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رابط مستقيم 451"/>
                  <p:cNvCxnSpPr/>
                  <p:nvPr/>
                </p:nvCxnSpPr>
                <p:spPr>
                  <a:xfrm flipH="1">
                    <a:off x="1369173" y="5128261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رابط مستقيم 459"/>
                  <p:cNvCxnSpPr/>
                  <p:nvPr/>
                </p:nvCxnSpPr>
                <p:spPr>
                  <a:xfrm flipH="1">
                    <a:off x="1369173" y="5500960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رابط مستقيم 460"/>
                  <p:cNvCxnSpPr/>
                  <p:nvPr/>
                </p:nvCxnSpPr>
                <p:spPr>
                  <a:xfrm flipH="1">
                    <a:off x="1369173" y="5873659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رابط مستقيم 462"/>
                  <p:cNvCxnSpPr/>
                  <p:nvPr/>
                </p:nvCxnSpPr>
                <p:spPr>
                  <a:xfrm flipH="1">
                    <a:off x="1369173" y="6246358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رابط مستقيم 463"/>
                  <p:cNvCxnSpPr/>
                  <p:nvPr/>
                </p:nvCxnSpPr>
                <p:spPr>
                  <a:xfrm flipH="1">
                    <a:off x="1369173" y="2146669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رابط مستقيم 464"/>
                  <p:cNvCxnSpPr/>
                  <p:nvPr/>
                </p:nvCxnSpPr>
                <p:spPr>
                  <a:xfrm flipH="1">
                    <a:off x="1369173" y="6619057"/>
                    <a:ext cx="493201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4" name="رابط كسهم مستقيم 23"/>
              <p:cNvCxnSpPr/>
              <p:nvPr/>
            </p:nvCxnSpPr>
            <p:spPr>
              <a:xfrm flipH="1">
                <a:off x="1742682" y="4053396"/>
                <a:ext cx="433923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رابط كسهم مستقيم 481"/>
              <p:cNvCxnSpPr/>
              <p:nvPr/>
            </p:nvCxnSpPr>
            <p:spPr>
              <a:xfrm rot="5400000" flipH="1">
                <a:off x="1742682" y="4053396"/>
                <a:ext cx="433923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صورة 27"/>
            <p:cNvPicPr>
              <a:picLocks noChangeAspect="1"/>
            </p:cNvPicPr>
            <p:nvPr/>
          </p:nvPicPr>
          <p:blipFill>
            <a:blip r:embed="rId16">
              <a:biLevel thresh="75000"/>
            </a:blip>
            <a:stretch>
              <a:fillRect/>
            </a:stretch>
          </p:blipFill>
          <p:spPr>
            <a:xfrm>
              <a:off x="3778549" y="2112076"/>
              <a:ext cx="479056" cy="260229"/>
            </a:xfrm>
            <a:prstGeom prst="rect">
              <a:avLst/>
            </a:prstGeom>
          </p:spPr>
        </p:pic>
      </p:grpSp>
      <p:grpSp>
        <p:nvGrpSpPr>
          <p:cNvPr id="559" name="مجموعة 558"/>
          <p:cNvGrpSpPr/>
          <p:nvPr/>
        </p:nvGrpSpPr>
        <p:grpSpPr>
          <a:xfrm>
            <a:off x="558842" y="12308173"/>
            <a:ext cx="11103355" cy="2694765"/>
            <a:chOff x="8322356" y="12720461"/>
            <a:chExt cx="3330710" cy="2694765"/>
          </a:xfrm>
        </p:grpSpPr>
        <p:cxnSp>
          <p:nvCxnSpPr>
            <p:cNvPr id="569" name="رابط مستقيم 568"/>
            <p:cNvCxnSpPr/>
            <p:nvPr/>
          </p:nvCxnSpPr>
          <p:spPr>
            <a:xfrm flipH="1">
              <a:off x="8322356" y="13169589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رابط مستقيم 569"/>
            <p:cNvCxnSpPr/>
            <p:nvPr/>
          </p:nvCxnSpPr>
          <p:spPr>
            <a:xfrm flipH="1">
              <a:off x="8322356" y="13618717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رابط مستقيم 570"/>
            <p:cNvCxnSpPr/>
            <p:nvPr/>
          </p:nvCxnSpPr>
          <p:spPr>
            <a:xfrm flipH="1">
              <a:off x="8322356" y="14067845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رابط مستقيم 571"/>
            <p:cNvCxnSpPr/>
            <p:nvPr/>
          </p:nvCxnSpPr>
          <p:spPr>
            <a:xfrm flipH="1">
              <a:off x="8322356" y="145169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رابط مستقيم 572"/>
            <p:cNvCxnSpPr/>
            <p:nvPr/>
          </p:nvCxnSpPr>
          <p:spPr>
            <a:xfrm flipH="1">
              <a:off x="8322356" y="1496610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رابط مستقيم 573"/>
            <p:cNvCxnSpPr/>
            <p:nvPr/>
          </p:nvCxnSpPr>
          <p:spPr>
            <a:xfrm flipH="1">
              <a:off x="8322356" y="15415226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رابط مستقيم 574"/>
            <p:cNvCxnSpPr/>
            <p:nvPr/>
          </p:nvCxnSpPr>
          <p:spPr>
            <a:xfrm flipH="1">
              <a:off x="8322356" y="1272046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87638</TotalTime>
  <Words>1212</Words>
  <Application>Microsoft Office PowerPoint</Application>
  <PresentationFormat>مخصص</PresentationFormat>
  <Paragraphs>407</Paragraphs>
  <Slides>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24" baseType="lpstr">
      <vt:lpstr>ae_Hor</vt:lpstr>
      <vt:lpstr>Alawi Naskh</vt:lpstr>
      <vt:lpstr>ALAWI-3-8</vt:lpstr>
      <vt:lpstr>Aref_Menna</vt:lpstr>
      <vt:lpstr>Arial</vt:lpstr>
      <vt:lpstr>Calibri</vt:lpstr>
      <vt:lpstr>Calibri Light</vt:lpstr>
      <vt:lpstr>DG Ghayaty</vt:lpstr>
      <vt:lpstr>GE East</vt:lpstr>
      <vt:lpstr>Hacen Saudi Arabia</vt:lpstr>
      <vt:lpstr>Segoe Script</vt:lpstr>
      <vt:lpstr>Shafrah Connected Dots</vt:lpstr>
      <vt:lpstr>Simplified Arabic</vt:lpstr>
      <vt:lpstr>SKR HEAD1</vt:lpstr>
      <vt:lpstr>Sultan Medium</vt:lpstr>
      <vt:lpstr>Times New Roman</vt:lpstr>
      <vt:lpstr>Zokrofi</vt:lpstr>
      <vt:lpstr>المحارب أنبوبي</vt:lpstr>
      <vt:lpstr>هشام عادي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alzahraa</dc:creator>
  <cp:lastModifiedBy>LENOVO</cp:lastModifiedBy>
  <cp:revision>1225</cp:revision>
  <dcterms:created xsi:type="dcterms:W3CDTF">2021-11-16T19:56:37Z</dcterms:created>
  <dcterms:modified xsi:type="dcterms:W3CDTF">2023-05-30T21:03:12Z</dcterms:modified>
</cp:coreProperties>
</file>