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8"/>
  </p:notesMasterIdLst>
  <p:sldIdLst>
    <p:sldId id="376" r:id="rId2"/>
    <p:sldId id="336" r:id="rId3"/>
    <p:sldId id="347" r:id="rId4"/>
    <p:sldId id="348" r:id="rId5"/>
    <p:sldId id="349" r:id="rId6"/>
    <p:sldId id="350" r:id="rId7"/>
    <p:sldId id="351" r:id="rId8"/>
    <p:sldId id="352" r:id="rId9"/>
    <p:sldId id="344" r:id="rId10"/>
    <p:sldId id="337" r:id="rId11"/>
    <p:sldId id="338" r:id="rId12"/>
    <p:sldId id="339" r:id="rId13"/>
    <p:sldId id="340" r:id="rId14"/>
    <p:sldId id="341" r:id="rId15"/>
    <p:sldId id="342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61" r:id="rId24"/>
    <p:sldId id="363" r:id="rId25"/>
    <p:sldId id="364" r:id="rId26"/>
    <p:sldId id="365" r:id="rId27"/>
    <p:sldId id="366" r:id="rId28"/>
    <p:sldId id="367" r:id="rId29"/>
    <p:sldId id="368" r:id="rId30"/>
    <p:sldId id="328" r:id="rId31"/>
    <p:sldId id="330" r:id="rId32"/>
    <p:sldId id="331" r:id="rId33"/>
    <p:sldId id="332" r:id="rId34"/>
    <p:sldId id="333" r:id="rId35"/>
    <p:sldId id="334" r:id="rId36"/>
    <p:sldId id="335" r:id="rId37"/>
    <p:sldId id="353" r:id="rId38"/>
    <p:sldId id="355" r:id="rId39"/>
    <p:sldId id="356" r:id="rId40"/>
    <p:sldId id="357" r:id="rId41"/>
    <p:sldId id="358" r:id="rId42"/>
    <p:sldId id="359" r:id="rId43"/>
    <p:sldId id="360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256" r:id="rId59"/>
    <p:sldId id="257" r:id="rId60"/>
    <p:sldId id="258" r:id="rId61"/>
    <p:sldId id="259" r:id="rId62"/>
    <p:sldId id="260" r:id="rId63"/>
    <p:sldId id="261" r:id="rId64"/>
    <p:sldId id="262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270" r:id="rId87"/>
    <p:sldId id="271" r:id="rId88"/>
    <p:sldId id="272" r:id="rId89"/>
    <p:sldId id="273" r:id="rId90"/>
    <p:sldId id="274" r:id="rId91"/>
    <p:sldId id="275" r:id="rId92"/>
    <p:sldId id="276" r:id="rId93"/>
    <p:sldId id="298" r:id="rId94"/>
    <p:sldId id="299" r:id="rId95"/>
    <p:sldId id="300" r:id="rId96"/>
    <p:sldId id="301" r:id="rId97"/>
    <p:sldId id="302" r:id="rId98"/>
    <p:sldId id="303" r:id="rId99"/>
    <p:sldId id="304" r:id="rId100"/>
    <p:sldId id="277" r:id="rId101"/>
    <p:sldId id="278" r:id="rId102"/>
    <p:sldId id="279" r:id="rId103"/>
    <p:sldId id="280" r:id="rId104"/>
    <p:sldId id="281" r:id="rId105"/>
    <p:sldId id="282" r:id="rId106"/>
    <p:sldId id="283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04C7-5F0B-4E02-97BA-42BBEFF31D62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C46A-CECD-4DA0-A97E-98241F23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5" y="-762000"/>
            <a:ext cx="8001000" cy="520515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bg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2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22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ingle gear with solid fill">
            <a:extLst>
              <a:ext uri="{FF2B5EF4-FFF2-40B4-BE49-F238E27FC236}">
                <a16:creationId xmlns:a16="http://schemas.microsoft.com/office/drawing/2014/main" id="{0475A5C9-A8A1-30FA-4E82-D59A098EBB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814653">
            <a:off x="-522227" y="2458848"/>
            <a:ext cx="5929808" cy="5929808"/>
          </a:xfrm>
          <a:prstGeom prst="rect">
            <a:avLst/>
          </a:prstGeom>
        </p:spPr>
      </p:pic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3DDD41EA-8A24-A81D-E78B-3DA88FBDBFE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7858" y="-92671"/>
            <a:ext cx="2534716" cy="2534716"/>
          </a:xfrm>
          <a:prstGeom prst="rect">
            <a:avLst/>
          </a:prstGeom>
        </p:spPr>
      </p:pic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EEB66B99-BF98-47EC-9357-B03BE5B38C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740641">
            <a:off x="1956319" y="401044"/>
            <a:ext cx="3370482" cy="3370482"/>
          </a:xfrm>
          <a:prstGeom prst="rect">
            <a:avLst/>
          </a:prstGeom>
        </p:spPr>
      </p:pic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3DBA1D30-45FA-E071-9AA8-72405326BE1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pic>
        <p:nvPicPr>
          <p:cNvPr id="22" name="Graphic 21" descr="Single gear with solid fill">
            <a:extLst>
              <a:ext uri="{FF2B5EF4-FFF2-40B4-BE49-F238E27FC236}">
                <a16:creationId xmlns:a16="http://schemas.microsoft.com/office/drawing/2014/main" id="{44233A34-61EA-8AA1-1FB1-D079D45C1C0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436521">
            <a:off x="7020325" y="3409774"/>
            <a:ext cx="3225372" cy="32253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FD4D04-4557-4052-8529-4841ACA7D8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.png"/><Relationship Id="rId7" Type="http://schemas.openxmlformats.org/officeDocument/2006/relationships/slide" Target="slide103.xml"/><Relationship Id="rId12" Type="http://schemas.openxmlformats.org/officeDocument/2006/relationships/slide" Target="slide10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2.xml"/><Relationship Id="rId11" Type="http://schemas.openxmlformats.org/officeDocument/2006/relationships/slide" Target="slide105.xml"/><Relationship Id="rId5" Type="http://schemas.openxmlformats.org/officeDocument/2006/relationships/slide" Target="slide101.xml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slide" Target="slide6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18" Type="http://schemas.openxmlformats.org/officeDocument/2006/relationships/slide" Target="slide63.xml"/><Relationship Id="rId3" Type="http://schemas.openxmlformats.org/officeDocument/2006/relationships/image" Target="../media/image6.png"/><Relationship Id="rId21" Type="http://schemas.openxmlformats.org/officeDocument/2006/relationships/slide" Target="slide64.xml"/><Relationship Id="rId7" Type="http://schemas.openxmlformats.org/officeDocument/2006/relationships/image" Target="../media/image8.png"/><Relationship Id="rId12" Type="http://schemas.openxmlformats.org/officeDocument/2006/relationships/slide" Target="slide61.xml"/><Relationship Id="rId17" Type="http://schemas.openxmlformats.org/officeDocument/2006/relationships/slide" Target="slide7.xml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slide" Target="slide3.xml"/><Relationship Id="rId15" Type="http://schemas.openxmlformats.org/officeDocument/2006/relationships/slide" Target="slide62.xml"/><Relationship Id="rId23" Type="http://schemas.openxmlformats.org/officeDocument/2006/relationships/slide" Target="slide9.xml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slide" Target="slide60.xml"/><Relationship Id="rId14" Type="http://schemas.openxmlformats.org/officeDocument/2006/relationships/slide" Target="slide6.xml"/><Relationship Id="rId2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6.png"/><Relationship Id="rId7" Type="http://schemas.openxmlformats.org/officeDocument/2006/relationships/slide" Target="slide26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image" Target="../media/image7.png"/><Relationship Id="rId9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6.png"/><Relationship Id="rId7" Type="http://schemas.openxmlformats.org/officeDocument/2006/relationships/slide" Target="slide33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slide" Target="slide37.xml"/><Relationship Id="rId5" Type="http://schemas.openxmlformats.org/officeDocument/2006/relationships/slide" Target="slide31.xml"/><Relationship Id="rId10" Type="http://schemas.openxmlformats.org/officeDocument/2006/relationships/slide" Target="slide36.xml"/><Relationship Id="rId4" Type="http://schemas.openxmlformats.org/officeDocument/2006/relationships/image" Target="../media/image7.png"/><Relationship Id="rId9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6.png"/><Relationship Id="rId7" Type="http://schemas.openxmlformats.org/officeDocument/2006/relationships/slide" Target="slide40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4.xml"/><Relationship Id="rId5" Type="http://schemas.openxmlformats.org/officeDocument/2006/relationships/slide" Target="slide38.xml"/><Relationship Id="rId10" Type="http://schemas.openxmlformats.org/officeDocument/2006/relationships/slide" Target="slide43.xml"/><Relationship Id="rId4" Type="http://schemas.openxmlformats.org/officeDocument/2006/relationships/image" Target="../media/image7.png"/><Relationship Id="rId9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6.png"/><Relationship Id="rId7" Type="http://schemas.openxmlformats.org/officeDocument/2006/relationships/slide" Target="slide47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1.xml"/><Relationship Id="rId5" Type="http://schemas.openxmlformats.org/officeDocument/2006/relationships/slide" Target="slide45.xml"/><Relationship Id="rId10" Type="http://schemas.openxmlformats.org/officeDocument/2006/relationships/slide" Target="slide50.xml"/><Relationship Id="rId4" Type="http://schemas.openxmlformats.org/officeDocument/2006/relationships/image" Target="../media/image7.png"/><Relationship Id="rId9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6.png"/><Relationship Id="rId7" Type="http://schemas.openxmlformats.org/officeDocument/2006/relationships/slide" Target="slide54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3.xml"/><Relationship Id="rId11" Type="http://schemas.openxmlformats.org/officeDocument/2006/relationships/slide" Target="slide58.xml"/><Relationship Id="rId5" Type="http://schemas.openxmlformats.org/officeDocument/2006/relationships/slide" Target="slide52.xml"/><Relationship Id="rId10" Type="http://schemas.openxmlformats.org/officeDocument/2006/relationships/slide" Target="slide57.xml"/><Relationship Id="rId4" Type="http://schemas.openxmlformats.org/officeDocument/2006/relationships/image" Target="../media/image7.png"/><Relationship Id="rId9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slide" Target="slide61.xml"/><Relationship Id="rId12" Type="http://schemas.openxmlformats.org/officeDocument/2006/relationships/slide" Target="slide6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0.xml"/><Relationship Id="rId11" Type="http://schemas.openxmlformats.org/officeDocument/2006/relationships/image" Target="../media/image17.jpg"/><Relationship Id="rId5" Type="http://schemas.openxmlformats.org/officeDocument/2006/relationships/slide" Target="slide59.xml"/><Relationship Id="rId10" Type="http://schemas.openxmlformats.org/officeDocument/2006/relationships/slide" Target="slide64.xml"/><Relationship Id="rId4" Type="http://schemas.openxmlformats.org/officeDocument/2006/relationships/image" Target="../media/image7.png"/><Relationship Id="rId9" Type="http://schemas.openxmlformats.org/officeDocument/2006/relationships/slide" Target="slide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slide" Target="slide68.xml"/><Relationship Id="rId12" Type="http://schemas.openxmlformats.org/officeDocument/2006/relationships/slide" Target="slide7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7.xml"/><Relationship Id="rId11" Type="http://schemas.openxmlformats.org/officeDocument/2006/relationships/image" Target="../media/image18.jpg"/><Relationship Id="rId5" Type="http://schemas.openxmlformats.org/officeDocument/2006/relationships/slide" Target="slide66.xml"/><Relationship Id="rId10" Type="http://schemas.openxmlformats.org/officeDocument/2006/relationships/slide" Target="slide71.xml"/><Relationship Id="rId4" Type="http://schemas.openxmlformats.org/officeDocument/2006/relationships/image" Target="../media/image7.png"/><Relationship Id="rId9" Type="http://schemas.openxmlformats.org/officeDocument/2006/relationships/slide" Target="slide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slide" Target="slide75.xml"/><Relationship Id="rId12" Type="http://schemas.openxmlformats.org/officeDocument/2006/relationships/slide" Target="slide7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11" Type="http://schemas.openxmlformats.org/officeDocument/2006/relationships/image" Target="../media/image19.jpg"/><Relationship Id="rId5" Type="http://schemas.openxmlformats.org/officeDocument/2006/relationships/slide" Target="slide73.xml"/><Relationship Id="rId10" Type="http://schemas.openxmlformats.org/officeDocument/2006/relationships/slide" Target="slide78.xml"/><Relationship Id="rId4" Type="http://schemas.openxmlformats.org/officeDocument/2006/relationships/image" Target="../media/image7.png"/><Relationship Id="rId9" Type="http://schemas.openxmlformats.org/officeDocument/2006/relationships/slide" Target="slide7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slide" Target="slide82.xml"/><Relationship Id="rId12" Type="http://schemas.openxmlformats.org/officeDocument/2006/relationships/slide" Target="slide8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1.xml"/><Relationship Id="rId11" Type="http://schemas.openxmlformats.org/officeDocument/2006/relationships/image" Target="../media/image17.jpg"/><Relationship Id="rId5" Type="http://schemas.openxmlformats.org/officeDocument/2006/relationships/slide" Target="slide80.xml"/><Relationship Id="rId10" Type="http://schemas.openxmlformats.org/officeDocument/2006/relationships/slide" Target="slide85.xml"/><Relationship Id="rId4" Type="http://schemas.openxmlformats.org/officeDocument/2006/relationships/image" Target="../media/image7.png"/><Relationship Id="rId9" Type="http://schemas.openxmlformats.org/officeDocument/2006/relationships/slide" Target="slide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slide" Target="slide61.xml"/><Relationship Id="rId18" Type="http://schemas.openxmlformats.org/officeDocument/2006/relationships/slide" Target="slide91.xml"/><Relationship Id="rId3" Type="http://schemas.openxmlformats.org/officeDocument/2006/relationships/image" Target="../media/image110.png"/><Relationship Id="rId21" Type="http://schemas.openxmlformats.org/officeDocument/2006/relationships/slide" Target="slide92.xml"/><Relationship Id="rId7" Type="http://schemas.openxmlformats.org/officeDocument/2006/relationships/slide" Target="slide59.xml"/><Relationship Id="rId12" Type="http://schemas.openxmlformats.org/officeDocument/2006/relationships/slide" Target="slide89.xml"/><Relationship Id="rId17" Type="http://schemas.openxmlformats.org/officeDocument/2006/relationships/image" Target="../media/image150.png"/><Relationship Id="rId25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slide" Target="slide62.xml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7.xml"/><Relationship Id="rId11" Type="http://schemas.openxmlformats.org/officeDocument/2006/relationships/image" Target="../media/image130.png"/><Relationship Id="rId24" Type="http://schemas.openxmlformats.org/officeDocument/2006/relationships/slide" Target="slide93.xml"/><Relationship Id="rId5" Type="http://schemas.openxmlformats.org/officeDocument/2006/relationships/image" Target="../media/image7.png"/><Relationship Id="rId15" Type="http://schemas.openxmlformats.org/officeDocument/2006/relationships/slide" Target="slide90.xml"/><Relationship Id="rId23" Type="http://schemas.openxmlformats.org/officeDocument/2006/relationships/image" Target="../media/image17.png"/><Relationship Id="rId10" Type="http://schemas.openxmlformats.org/officeDocument/2006/relationships/slide" Target="slide60.xml"/><Relationship Id="rId19" Type="http://schemas.openxmlformats.org/officeDocument/2006/relationships/slide" Target="slide63.xml"/><Relationship Id="rId4" Type="http://schemas.openxmlformats.org/officeDocument/2006/relationships/image" Target="../media/image6.png"/><Relationship Id="rId9" Type="http://schemas.openxmlformats.org/officeDocument/2006/relationships/slide" Target="slide88.xml"/><Relationship Id="rId14" Type="http://schemas.openxmlformats.org/officeDocument/2006/relationships/image" Target="../media/image140.png"/><Relationship Id="rId22" Type="http://schemas.openxmlformats.org/officeDocument/2006/relationships/slide" Target="slide6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97.xml"/><Relationship Id="rId3" Type="http://schemas.openxmlformats.org/officeDocument/2006/relationships/image" Target="../media/image6.png"/><Relationship Id="rId7" Type="http://schemas.openxmlformats.org/officeDocument/2006/relationships/slide" Target="slide96.xml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5.xml"/><Relationship Id="rId11" Type="http://schemas.openxmlformats.org/officeDocument/2006/relationships/slide" Target="slide100.xml"/><Relationship Id="rId5" Type="http://schemas.openxmlformats.org/officeDocument/2006/relationships/slide" Target="slide94.xml"/><Relationship Id="rId10" Type="http://schemas.openxmlformats.org/officeDocument/2006/relationships/slide" Target="slide99.xml"/><Relationship Id="rId4" Type="http://schemas.openxmlformats.org/officeDocument/2006/relationships/image" Target="../media/image7.png"/><Relationship Id="rId9" Type="http://schemas.openxmlformats.org/officeDocument/2006/relationships/slide" Target="slide9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مراجعة: الفصل الرابع</a:t>
            </a:r>
            <a:r>
              <a:rPr kumimoji="0" lang="ar-SA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 - الفصل الخامس.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3EB3A0F-0631-25D6-CFDB-79A48959AEF5}"/>
              </a:ext>
            </a:extLst>
          </p:cNvPr>
          <p:cNvSpPr/>
          <p:nvPr/>
        </p:nvSpPr>
        <p:spPr>
          <a:xfrm>
            <a:off x="603183" y="3224560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الصف الثاني المتوسط.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6FD8BAE5-6EA4-CC0A-BB9D-C99E74F7F9AC}"/>
              </a:ext>
            </a:extLst>
          </p:cNvPr>
          <p:cNvGrpSpPr/>
          <p:nvPr/>
        </p:nvGrpSpPr>
        <p:grpSpPr>
          <a:xfrm flipH="1">
            <a:off x="-1419366" y="1780412"/>
            <a:ext cx="4793640" cy="5145007"/>
            <a:chOff x="8807059" y="-10659"/>
            <a:chExt cx="4793640" cy="5145007"/>
          </a:xfrm>
        </p:grpSpPr>
        <p:pic>
          <p:nvPicPr>
            <p:cNvPr id="5" name="Picture 36">
              <a:extLst>
                <a:ext uri="{FF2B5EF4-FFF2-40B4-BE49-F238E27FC236}">
                  <a16:creationId xmlns:a16="http://schemas.microsoft.com/office/drawing/2014/main" id="{EBCAD040-5037-DFE5-EE4D-594F3EB7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6" name="Rectangle 37">
              <a:extLst>
                <a:ext uri="{FF2B5EF4-FFF2-40B4-BE49-F238E27FC236}">
                  <a16:creationId xmlns:a16="http://schemas.microsoft.com/office/drawing/2014/main" id="{D59E6ED7-D8FF-D9CE-5B06-0C1973160198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35D2D804-5D62-2220-8501-5E71A0B34DE3}"/>
              </a:ext>
            </a:extLst>
          </p:cNvPr>
          <p:cNvSpPr/>
          <p:nvPr/>
        </p:nvSpPr>
        <p:spPr>
          <a:xfrm>
            <a:off x="606392" y="4778885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إعداد/ سميرة الحربي.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grpSp>
        <p:nvGrpSpPr>
          <p:cNvPr id="8" name="Group 38">
            <a:extLst>
              <a:ext uri="{FF2B5EF4-FFF2-40B4-BE49-F238E27FC236}">
                <a16:creationId xmlns:a16="http://schemas.microsoft.com/office/drawing/2014/main" id="{0263785E-61E6-E3BE-053C-680E43013C0E}"/>
              </a:ext>
            </a:extLst>
          </p:cNvPr>
          <p:cNvGrpSpPr/>
          <p:nvPr/>
        </p:nvGrpSpPr>
        <p:grpSpPr>
          <a:xfrm>
            <a:off x="8807059" y="3293796"/>
            <a:ext cx="4793640" cy="5131359"/>
            <a:chOff x="8807059" y="2989"/>
            <a:chExt cx="4793640" cy="5131359"/>
          </a:xfrm>
        </p:grpSpPr>
        <p:pic>
          <p:nvPicPr>
            <p:cNvPr id="9" name="Picture 36">
              <a:extLst>
                <a:ext uri="{FF2B5EF4-FFF2-40B4-BE49-F238E27FC236}">
                  <a16:creationId xmlns:a16="http://schemas.microsoft.com/office/drawing/2014/main" id="{E712C32B-D99F-4570-8072-F8C865B1B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2989"/>
              <a:ext cx="3541818" cy="3687218"/>
            </a:xfrm>
            <a:prstGeom prst="rect">
              <a:avLst/>
            </a:prstGeom>
          </p:spPr>
        </p:pic>
        <p:sp>
          <p:nvSpPr>
            <p:cNvPr id="10" name="Rectangle 37">
              <a:extLst>
                <a:ext uri="{FF2B5EF4-FFF2-40B4-BE49-F238E27FC236}">
                  <a16:creationId xmlns:a16="http://schemas.microsoft.com/office/drawing/2014/main" id="{0620017F-9D90-2AF8-E59A-95AFC96E000D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1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6" presetClass="emph" presetSubtype="0" decel="46667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A602E-B39A-7B80-2398-BA27836C8E6F}"/>
              </a:ext>
            </a:extLst>
          </p:cNvPr>
          <p:cNvGrpSpPr/>
          <p:nvPr/>
        </p:nvGrpSpPr>
        <p:grpSpPr>
          <a:xfrm>
            <a:off x="-38172" y="2659578"/>
            <a:ext cx="3041303" cy="2100400"/>
            <a:chOff x="-32274" y="2411074"/>
            <a:chExt cx="3041303" cy="21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328BE2-9420-A2AB-67E7-B5EB83AF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55DD3-562C-2932-4FBF-959E2C0D493E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7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/>
            <a:r>
              <a:rPr lang="ar-SA" sz="6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khbar MT" pitchFamily="2" charset="-78"/>
              </a:rPr>
              <a:t>أيُّ الرموز الآتية لها تماثل خطِّيٌّ؟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/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6000" b="1" i="0" dirty="0" smtClean="0">
                            <a:solidFill>
                              <a:srgbClr val="F2F2F2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E</m:t>
                        </m:r>
                      </m:oMath>
                    </m:oMathPara>
                  </a14:m>
                  <a:endParaRPr lang="en-US" sz="6000" b="1" dirty="0">
                    <a:solidFill>
                      <a:srgbClr val="F2F2F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2" name="Rectangle: Rounded Corners 31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11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2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2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E0DD5324-8C16-4ECC-061C-4159D88A9D2E}"/>
              </a:ext>
            </a:extLst>
          </p:cNvPr>
          <p:cNvGrpSpPr/>
          <p:nvPr/>
        </p:nvGrpSpPr>
        <p:grpSpPr>
          <a:xfrm>
            <a:off x="-40766" y="2710273"/>
            <a:ext cx="3302816" cy="2100400"/>
            <a:chOff x="4862238" y="2366681"/>
            <a:chExt cx="3302816" cy="2100400"/>
          </a:xfrm>
        </p:grpSpPr>
        <p:pic>
          <p:nvPicPr>
            <p:cNvPr id="4" name="Picture 62">
              <a:extLst>
                <a:ext uri="{FF2B5EF4-FFF2-40B4-BE49-F238E27FC236}">
                  <a16:creationId xmlns:a16="http://schemas.microsoft.com/office/drawing/2014/main" id="{025C8315-7E66-B3FE-326B-694B74FE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B718F3F3-26CD-AFFE-06BE-9F4DB197BD17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3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80573D46-68E1-0F43-1BBE-D6573B1F889E}"/>
              </a:ext>
            </a:extLst>
          </p:cNvPr>
          <p:cNvGrpSpPr/>
          <p:nvPr/>
        </p:nvGrpSpPr>
        <p:grpSpPr>
          <a:xfrm>
            <a:off x="-44446" y="3831717"/>
            <a:ext cx="3302816" cy="2100400"/>
            <a:chOff x="4862238" y="2366681"/>
            <a:chExt cx="3302816" cy="2100400"/>
          </a:xfrm>
        </p:grpSpPr>
        <p:pic>
          <p:nvPicPr>
            <p:cNvPr id="8" name="Picture 50">
              <a:extLst>
                <a:ext uri="{FF2B5EF4-FFF2-40B4-BE49-F238E27FC236}">
                  <a16:creationId xmlns:a16="http://schemas.microsoft.com/office/drawing/2014/main" id="{4B356D3A-4D42-B21A-DD35-EA038BE9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B90051EB-8F16-C298-BA75-1AB5C6D38F1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0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AFBCFA70-9E82-7CDC-F9D9-2E84180658F3}"/>
              </a:ext>
            </a:extLst>
          </p:cNvPr>
          <p:cNvGrpSpPr/>
          <p:nvPr/>
        </p:nvGrpSpPr>
        <p:grpSpPr>
          <a:xfrm>
            <a:off x="4873471" y="3546689"/>
            <a:ext cx="3041303" cy="2100400"/>
            <a:chOff x="-32274" y="2411074"/>
            <a:chExt cx="3041303" cy="2100400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CF81C830-097B-1DB3-DBC3-A05A49AB2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4A07F96F-D200-591C-79B0-1C39715334E3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3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0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4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0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/>
            <a:r>
              <a:rPr lang="ar-SA" sz="2400" b="1" dirty="0">
                <a:solidFill>
                  <a:srgbClr val="FFFFFF"/>
                </a:solidFill>
                <a:cs typeface="Akhbar MT" pitchFamily="2" charset="-78"/>
              </a:rPr>
              <a:t>تتوقّع نوال أن 25٪ من طالبات الصف الثاني المتوسّط سيشاركن في السباق، فإذا كان عدد طالبات الصفّ الثاني المتوسّط 200 طالبةٍ، فما عدد الطالبات المتوقّع مشاركتهن في هذا السباق؟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100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200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40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500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50 طالبة.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149963E1-F3EF-0BBA-E839-1747B48B7B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582A5FDF-24EB-2B7D-A594-CC1409FD0757}"/>
              </a:ext>
            </a:extLst>
          </p:cNvPr>
          <p:cNvGrpSpPr/>
          <p:nvPr/>
        </p:nvGrpSpPr>
        <p:grpSpPr>
          <a:xfrm>
            <a:off x="-43543" y="2735439"/>
            <a:ext cx="3302816" cy="2100400"/>
            <a:chOff x="4862238" y="2366681"/>
            <a:chExt cx="3302816" cy="2100400"/>
          </a:xfrm>
        </p:grpSpPr>
        <p:pic>
          <p:nvPicPr>
            <p:cNvPr id="4" name="Picture 50">
              <a:extLst>
                <a:ext uri="{FF2B5EF4-FFF2-40B4-BE49-F238E27FC236}">
                  <a16:creationId xmlns:a16="http://schemas.microsoft.com/office/drawing/2014/main" id="{EFE7BE9E-7EE5-3ECE-C307-76C56D0C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EB376FA8-BB8D-BC16-EC91-9FCE64EF9462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7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cs typeface="Akhbar MT" pitchFamily="2" charset="-78"/>
              </a:rPr>
              <a:t>40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٪ تكافئ: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: Rounded Corners 13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B1C7D46F-EB21-348F-33D6-55482877604B}"/>
                    </a:ext>
                  </a:extLst>
                </p:cNvPr>
                <p:cNvSpPr/>
                <p:nvPr/>
              </p:nvSpPr>
              <p:spPr>
                <a:xfrm>
                  <a:off x="1450208" y="3024076"/>
                  <a:ext cx="4382702" cy="662400"/>
                </a:xfrm>
                <a:prstGeom prst="roundRect">
                  <a:avLst>
                    <a:gd name="adj" fmla="val 12992"/>
                  </a:avLst>
                </a:prstGeom>
                <a:ln w="57150" cmpd="thickThin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١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٥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14" name="Rectangle: Rounded Corners 13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B1C7D46F-EB21-348F-33D6-5548287760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3024076"/>
                  <a:ext cx="4382702" cy="662400"/>
                </a:xfrm>
                <a:prstGeom prst="roundRect">
                  <a:avLst>
                    <a:gd name="adj" fmla="val 12992"/>
                  </a:avLst>
                </a:prstGeom>
                <a:blipFill>
                  <a:blip r:embed="rId7"/>
                  <a:stretch>
                    <a:fillRect t="-1695" b="-5932"/>
                  </a:stretch>
                </a:blipFill>
                <a:ln w="57150" cmpd="thickThin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D23B3700-75F5-A8AC-AF92-3E8C5A32BDE8}"/>
                    </a:ext>
                  </a:extLst>
                </p:cNvPr>
                <p:cNvSpPr/>
                <p:nvPr/>
              </p:nvSpPr>
              <p:spPr>
                <a:xfrm>
                  <a:off x="6359092" y="2995200"/>
                  <a:ext cx="4382702" cy="662400"/>
                </a:xfrm>
                <a:prstGeom prst="roundRect">
                  <a:avLst>
                    <a:gd name="adj" fmla="val 11368"/>
                  </a:avLst>
                </a:prstGeom>
                <a:ln w="57150" cmpd="thickThin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١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٢</m:t>
                            </m:r>
                          </m:den>
                        </m:f>
                      </m:oMath>
                    </m:oMathPara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18" name="Rectangle: Rounded Corners 17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D23B3700-75F5-A8AC-AF92-3E8C5A32BD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2995200"/>
                  <a:ext cx="4382702" cy="662400"/>
                </a:xfrm>
                <a:prstGeom prst="roundRect">
                  <a:avLst>
                    <a:gd name="adj" fmla="val 11368"/>
                  </a:avLst>
                </a:prstGeom>
                <a:blipFill>
                  <a:blip r:embed="rId10"/>
                  <a:stretch>
                    <a:fillRect t="-1709" b="-9402"/>
                  </a:stretch>
                </a:blipFill>
                <a:ln w="57150" cmpd="thickThin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: Rounded Corners 19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F1563D45-C24F-A7C4-1053-DAB3FFDBA8FF}"/>
                    </a:ext>
                  </a:extLst>
                </p:cNvPr>
                <p:cNvSpPr/>
                <p:nvPr/>
              </p:nvSpPr>
              <p:spPr>
                <a:xfrm>
                  <a:off x="1450208" y="4130772"/>
                  <a:ext cx="4382702" cy="662400"/>
                </a:xfrm>
                <a:prstGeom prst="roundRect">
                  <a:avLst>
                    <a:gd name="adj" fmla="val 12647"/>
                  </a:avLst>
                </a:prstGeom>
                <a:ln w="57150" cmpd="thickThin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٢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٣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20" name="Rectangle: Rounded Corners 19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F1563D45-C24F-A7C4-1053-DAB3FFDBA8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4130772"/>
                  <a:ext cx="4382702" cy="662400"/>
                </a:xfrm>
                <a:prstGeom prst="roundRect">
                  <a:avLst>
                    <a:gd name="adj" fmla="val 12647"/>
                  </a:avLst>
                </a:prstGeom>
                <a:blipFill>
                  <a:blip r:embed="rId13"/>
                  <a:stretch>
                    <a:fillRect t="-1695" b="-9322"/>
                  </a:stretch>
                </a:blipFill>
                <a:ln w="57150" cmpd="thickThin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hlinkClick r:id="rId14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/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١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٣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32" name="Rectangle: Rounded Corners 31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blipFill>
                  <a:blip r:embed="rId16"/>
                  <a:stretch>
                    <a:fillRect t="-1695" b="-9322"/>
                  </a:stretch>
                </a:blipFill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hlinkClick r:id="rId17" action="ppaction://hlinksldjump"/>
                  <a:extLst>
                    <a:ext uri="{FF2B5EF4-FFF2-40B4-BE49-F238E27FC236}">
                      <a16:creationId xmlns:a16="http://schemas.microsoft.com/office/drawing/2014/main" id="{602ADC0C-939C-2C68-1067-6DDDE37E738C}"/>
                    </a:ext>
                  </a:extLst>
                </p:cNvPr>
                <p:cNvSpPr/>
                <p:nvPr/>
              </p:nvSpPr>
              <p:spPr>
                <a:xfrm>
                  <a:off x="1450208" y="5237468"/>
                  <a:ext cx="4382702" cy="662400"/>
                </a:xfrm>
                <a:prstGeom prst="roundRect">
                  <a:avLst>
                    <a:gd name="adj" fmla="val 14271"/>
                  </a:avLst>
                </a:prstGeom>
                <a:ln w="57150" cmpd="thickThin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٢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٥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: Rounded Corners 33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602ADC0C-939C-2C68-1067-6DDDE37E73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5237468"/>
                  <a:ext cx="4382702" cy="662400"/>
                </a:xfrm>
                <a:prstGeom prst="roundRect">
                  <a:avLst>
                    <a:gd name="adj" fmla="val 14271"/>
                  </a:avLst>
                </a:prstGeom>
                <a:blipFill>
                  <a:blip r:embed="rId19"/>
                  <a:stretch>
                    <a:fillRect t="-847" b="-5932"/>
                  </a:stretch>
                </a:blipFill>
                <a:ln w="57150" cmpd="thickThin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: Rounded Corners 35">
                  <a:hlinkClick r:id="rId20" action="ppaction://hlinksldjump"/>
                  <a:extLst>
                    <a:ext uri="{FF2B5EF4-FFF2-40B4-BE49-F238E27FC236}">
                      <a16:creationId xmlns:a16="http://schemas.microsoft.com/office/drawing/2014/main" id="{82579467-BB28-31E2-85B5-8EE381B92D99}"/>
                    </a:ext>
                  </a:extLst>
                </p:cNvPr>
                <p:cNvSpPr/>
                <p:nvPr/>
              </p:nvSpPr>
              <p:spPr>
                <a:xfrm>
                  <a:off x="6359092" y="5208592"/>
                  <a:ext cx="4382702" cy="662400"/>
                </a:xfrm>
                <a:prstGeom prst="roundRect">
                  <a:avLst>
                    <a:gd name="adj" fmla="val 7775"/>
                  </a:avLst>
                </a:prstGeom>
                <a:ln w="57150" cmpd="thickThin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ar-SA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fPr>
                          <m:num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١</m:t>
                            </m:r>
                          </m:num>
                          <m:den>
                            <m:r>
                              <a:rPr kumimoji="0" lang="ku-Arab-IQ" sz="3200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2F2F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٤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36" name="Rectangle: Rounded Corners 35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82579467-BB28-31E2-85B5-8EE381B92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5208592"/>
                  <a:ext cx="4382702" cy="662400"/>
                </a:xfrm>
                <a:prstGeom prst="roundRect">
                  <a:avLst>
                    <a:gd name="adj" fmla="val 7775"/>
                  </a:avLst>
                </a:prstGeom>
                <a:blipFill>
                  <a:blip r:embed="rId22"/>
                  <a:stretch>
                    <a:fillRect t="-1709" b="-9402"/>
                  </a:stretch>
                </a:blipFill>
                <a:ln w="57150" cmpd="thickThin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صورة 4">
            <a:hlinkClick r:id="rId23" action="ppaction://hlinksldjump"/>
            <a:extLst>
              <a:ext uri="{FF2B5EF4-FFF2-40B4-BE49-F238E27FC236}">
                <a16:creationId xmlns:a16="http://schemas.microsoft.com/office/drawing/2014/main" id="{21DFC201-0F19-1482-5129-45A7BDBBB0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5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4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4E2C2B14-6D2B-BC16-B98A-655C3C9C1D72}"/>
              </a:ext>
            </a:extLst>
          </p:cNvPr>
          <p:cNvGrpSpPr/>
          <p:nvPr/>
        </p:nvGrpSpPr>
        <p:grpSpPr>
          <a:xfrm>
            <a:off x="4851503" y="4749075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73C9DB87-4F83-BD82-0D29-D47E485D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FDF4365F-30FD-7253-48DE-88A7CFB7B1E3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7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>
              <a:defRPr/>
            </a:pPr>
            <a:r>
              <a:rPr lang="ar-SA" sz="2800" b="1" dirty="0">
                <a:solidFill>
                  <a:srgbClr val="FFFFFF"/>
                </a:solidFill>
                <a:ea typeface="Calibri" panose="020F0502020204030204" pitchFamily="34" charset="0"/>
                <a:cs typeface="Akhbar MT" pitchFamily="2" charset="-78"/>
              </a:rPr>
              <a:t>تقف 25 طالبًة في صفٍّ؛ للحصول على تذكرة إحدى المسرحيّات المدرسيّة، إذا كان عدد التذاكر المتبقّية 15 تذكرةً، فما النسبة المئويّة للطالبات اللاتي سيحصلن على تذكرةٍ؟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65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60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63537A5C-B4BD-5699-85CA-F4AF82C55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582A5FDF-24EB-2B7D-A594-CC1409FD0757}"/>
              </a:ext>
            </a:extLst>
          </p:cNvPr>
          <p:cNvGrpSpPr/>
          <p:nvPr/>
        </p:nvGrpSpPr>
        <p:grpSpPr>
          <a:xfrm>
            <a:off x="-43543" y="2735439"/>
            <a:ext cx="3302816" cy="2100400"/>
            <a:chOff x="4862238" y="2366681"/>
            <a:chExt cx="3302816" cy="2100400"/>
          </a:xfrm>
        </p:grpSpPr>
        <p:pic>
          <p:nvPicPr>
            <p:cNvPr id="4" name="Picture 50">
              <a:extLst>
                <a:ext uri="{FF2B5EF4-FFF2-40B4-BE49-F238E27FC236}">
                  <a16:creationId xmlns:a16="http://schemas.microsoft.com/office/drawing/2014/main" id="{EFE7BE9E-7EE5-3ECE-C307-76C56D0C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EB376FA8-BB8D-BC16-EC91-9FCE64EF9462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0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5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4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4E2C2B14-6D2B-BC16-B98A-655C3C9C1D72}"/>
              </a:ext>
            </a:extLst>
          </p:cNvPr>
          <p:cNvGrpSpPr/>
          <p:nvPr/>
        </p:nvGrpSpPr>
        <p:grpSpPr>
          <a:xfrm>
            <a:off x="4851503" y="4749075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73C9DB87-4F83-BD82-0D29-D47E485D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FDF4365F-30FD-7253-48DE-88A7CFB7B1E3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6" name="Group 64">
            <a:extLst>
              <a:ext uri="{FF2B5EF4-FFF2-40B4-BE49-F238E27FC236}">
                <a16:creationId xmlns:a16="http://schemas.microsoft.com/office/drawing/2014/main" id="{C34325AB-0994-1091-9A5B-6761673BF7C9}"/>
              </a:ext>
            </a:extLst>
          </p:cNvPr>
          <p:cNvGrpSpPr/>
          <p:nvPr/>
        </p:nvGrpSpPr>
        <p:grpSpPr>
          <a:xfrm>
            <a:off x="-41913" y="2683603"/>
            <a:ext cx="3302816" cy="2100400"/>
            <a:chOff x="4862238" y="2366681"/>
            <a:chExt cx="3302816" cy="2100400"/>
          </a:xfrm>
        </p:grpSpPr>
        <p:pic>
          <p:nvPicPr>
            <p:cNvPr id="17" name="Picture 65">
              <a:extLst>
                <a:ext uri="{FF2B5EF4-FFF2-40B4-BE49-F238E27FC236}">
                  <a16:creationId xmlns:a16="http://schemas.microsoft.com/office/drawing/2014/main" id="{9234C4AE-6BA3-387F-7F3C-4C57E0FB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EDC5E505-9755-98FB-06B7-9AA3E557F1B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2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cs typeface="Akhbar MT" pitchFamily="2" charset="-78"/>
              </a:rPr>
              <a:t>ما العدد الذي 30</a:t>
            </a: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٪ منه تساوي 72؟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90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21,6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200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32,7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240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ED2BC3C2-E283-B216-E150-97E16C2039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6" name="Group 64">
            <a:extLst>
              <a:ext uri="{FF2B5EF4-FFF2-40B4-BE49-F238E27FC236}">
                <a16:creationId xmlns:a16="http://schemas.microsoft.com/office/drawing/2014/main" id="{C34325AB-0994-1091-9A5B-6761673BF7C9}"/>
              </a:ext>
            </a:extLst>
          </p:cNvPr>
          <p:cNvGrpSpPr/>
          <p:nvPr/>
        </p:nvGrpSpPr>
        <p:grpSpPr>
          <a:xfrm>
            <a:off x="-41913" y="2683603"/>
            <a:ext cx="3302816" cy="2100400"/>
            <a:chOff x="4862238" y="2366681"/>
            <a:chExt cx="3302816" cy="2100400"/>
          </a:xfrm>
        </p:grpSpPr>
        <p:pic>
          <p:nvPicPr>
            <p:cNvPr id="17" name="Picture 65">
              <a:extLst>
                <a:ext uri="{FF2B5EF4-FFF2-40B4-BE49-F238E27FC236}">
                  <a16:creationId xmlns:a16="http://schemas.microsoft.com/office/drawing/2014/main" id="{9234C4AE-6BA3-387F-7F3C-4C57E0FB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EDC5E505-9755-98FB-06B7-9AA3E557F1B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4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0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F9BE56B-6E38-DFD5-93D6-3682F90B3DDC}"/>
              </a:ext>
            </a:extLst>
          </p:cNvPr>
          <p:cNvGrpSpPr/>
          <p:nvPr/>
        </p:nvGrpSpPr>
        <p:grpSpPr>
          <a:xfrm>
            <a:off x="-47079" y="4749075"/>
            <a:ext cx="3041303" cy="2100400"/>
            <a:chOff x="-32274" y="2411074"/>
            <a:chExt cx="3041303" cy="2100400"/>
          </a:xfrm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EFD80A57-8334-04FC-EDA1-A41BC9C0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F7FE784D-4875-B2BB-7C77-3788C9EC9E72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0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EC5CFFA4-992E-C7E0-BE23-4FC8C4B86CCF}"/>
              </a:ext>
            </a:extLst>
          </p:cNvPr>
          <p:cNvGrpSpPr/>
          <p:nvPr/>
        </p:nvGrpSpPr>
        <p:grpSpPr>
          <a:xfrm>
            <a:off x="4868101" y="4707936"/>
            <a:ext cx="3302816" cy="2100400"/>
            <a:chOff x="4862238" y="2366681"/>
            <a:chExt cx="3302816" cy="2100400"/>
          </a:xfrm>
        </p:grpSpPr>
        <p:pic>
          <p:nvPicPr>
            <p:cNvPr id="8" name="Picture 50">
              <a:extLst>
                <a:ext uri="{FF2B5EF4-FFF2-40B4-BE49-F238E27FC236}">
                  <a16:creationId xmlns:a16="http://schemas.microsoft.com/office/drawing/2014/main" id="{DD73727A-FE94-133E-3733-D96610DC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6214ABC1-DCAA-5981-43D3-98C5E3FBB1B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1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cs typeface="Akhbar MT" pitchFamily="2" charset="-78"/>
              </a:rPr>
              <a:t>ارتفع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cs typeface="Akhbar MT" pitchFamily="2" charset="-78"/>
              </a:rPr>
              <a:t> ثمن تذكرة حضور مباريات دوري المحترفين لكرة القدم من 20 ريالًا إلى 25 ريالًا. </a:t>
            </a:r>
            <a:r>
              <a:rPr lang="ar-SA" sz="3200" b="1" dirty="0">
                <a:solidFill>
                  <a:srgbClr val="FFFFFF"/>
                </a:solidFill>
                <a:latin typeface="Century Gothic" panose="020B0502020202020204"/>
                <a:cs typeface="Akhbar MT" pitchFamily="2" charset="-78"/>
              </a:rPr>
              <a:t>ما الزيادة المئوية في ثمن التذكرة؟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35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20</a:t>
              </a: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٪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1CF389C4-F50B-F3F7-0CEF-F9CBA88B11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A602E-B39A-7B80-2398-BA27836C8E6F}"/>
              </a:ext>
            </a:extLst>
          </p:cNvPr>
          <p:cNvGrpSpPr/>
          <p:nvPr/>
        </p:nvGrpSpPr>
        <p:grpSpPr>
          <a:xfrm>
            <a:off x="-38172" y="2659578"/>
            <a:ext cx="3041303" cy="2100400"/>
            <a:chOff x="-32274" y="2411074"/>
            <a:chExt cx="3041303" cy="21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328BE2-9420-A2AB-67E7-B5EB83AF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55DD3-562C-2932-4FBF-959E2C0D493E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8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3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1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/>
            <a:r>
              <a:rPr lang="ar-SA" sz="3200" b="1" dirty="0">
                <a:solidFill>
                  <a:srgbClr val="FFFFFF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إذا كان سعر ثلاجة قبل الخصم 2450 ريالًا، وكانت النسبة المئوية للخصم 30</a:t>
            </a:r>
            <a:r>
              <a:rPr lang="ar-SA" sz="3200" b="1" dirty="0">
                <a:solidFill>
                  <a:srgbClr val="FFFFFF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٪</a:t>
            </a:r>
            <a:r>
              <a:rPr lang="ar-SA" sz="3200" b="1" dirty="0">
                <a:solidFill>
                  <a:srgbClr val="FFFFFF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من السعر الأصلي، فما مقدار الخصم؟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705 ريالات.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300 ريال.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720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450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735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550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A475EE27-04BE-E94F-5E15-F4A904AED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id="{C4D71909-FF61-6F9F-0CBE-83D4796DCCB6}"/>
              </a:ext>
            </a:extLst>
          </p:cNvPr>
          <p:cNvGrpSpPr/>
          <p:nvPr/>
        </p:nvGrpSpPr>
        <p:grpSpPr>
          <a:xfrm>
            <a:off x="-41913" y="2539911"/>
            <a:ext cx="3302816" cy="2100400"/>
            <a:chOff x="4862238" y="2366681"/>
            <a:chExt cx="3302816" cy="2100400"/>
          </a:xfrm>
        </p:grpSpPr>
        <p:pic>
          <p:nvPicPr>
            <p:cNvPr id="4" name="Picture 65">
              <a:extLst>
                <a:ext uri="{FF2B5EF4-FFF2-40B4-BE49-F238E27FC236}">
                  <a16:creationId xmlns:a16="http://schemas.microsoft.com/office/drawing/2014/main" id="{AEF650A3-2264-72BA-8AEA-2A6225D47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66">
              <a:extLst>
                <a:ext uri="{FF2B5EF4-FFF2-40B4-BE49-F238E27FC236}">
                  <a16:creationId xmlns:a16="http://schemas.microsoft.com/office/drawing/2014/main" id="{9851F952-B751-894F-1DF7-3ECCA5AD68C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9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2A463677-8C4E-5271-5B4C-02297CE1D4D0}"/>
              </a:ext>
            </a:extLst>
          </p:cNvPr>
          <p:cNvGrpSpPr/>
          <p:nvPr/>
        </p:nvGrpSpPr>
        <p:grpSpPr>
          <a:xfrm>
            <a:off x="-38172" y="4828015"/>
            <a:ext cx="3041303" cy="2100400"/>
            <a:chOff x="-32274" y="2411074"/>
            <a:chExt cx="3041303" cy="2100400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45B2F69A-B15D-992F-591C-8EF2CA2C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BC87ABBC-4640-5A2A-B351-FD316EEF3936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/>
            <a:r>
              <a:rPr lang="ar-SA" sz="3600" b="1" dirty="0">
                <a:solidFill>
                  <a:srgbClr val="FFFFFF"/>
                </a:solidFill>
                <a:cs typeface="Akhbar MT" pitchFamily="2" charset="-78"/>
              </a:rPr>
              <a:t>يُباع جهاز حاسوب في أحد المعارض بربحٍ نسبته 20٪، إذا كان ثمن الجهاز 2400 ريالٍ، فكم يصبح ثمنه بعد الربح؟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2400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480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2420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1920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4800" b="1" dirty="0">
                  <a:solidFill>
                    <a:srgbClr val="F2F2F2"/>
                  </a:solidFill>
                  <a:latin typeface="Century Gothic" panose="020B0502020202020204"/>
                  <a:cs typeface="Akhbar MT" pitchFamily="2" charset="-78"/>
                </a:rPr>
                <a:t>2880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2380 ريالًا.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723D8883-C742-B10F-38EF-698774FE0C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64">
            <a:extLst>
              <a:ext uri="{FF2B5EF4-FFF2-40B4-BE49-F238E27FC236}">
                <a16:creationId xmlns:a16="http://schemas.microsoft.com/office/drawing/2014/main" id="{C4D71909-FF61-6F9F-0CBE-83D4796DCCB6}"/>
              </a:ext>
            </a:extLst>
          </p:cNvPr>
          <p:cNvGrpSpPr/>
          <p:nvPr/>
        </p:nvGrpSpPr>
        <p:grpSpPr>
          <a:xfrm>
            <a:off x="-41913" y="2539911"/>
            <a:ext cx="3302816" cy="2100400"/>
            <a:chOff x="4862238" y="2366681"/>
            <a:chExt cx="3302816" cy="2100400"/>
          </a:xfrm>
        </p:grpSpPr>
        <p:pic>
          <p:nvPicPr>
            <p:cNvPr id="4" name="Picture 65">
              <a:extLst>
                <a:ext uri="{FF2B5EF4-FFF2-40B4-BE49-F238E27FC236}">
                  <a16:creationId xmlns:a16="http://schemas.microsoft.com/office/drawing/2014/main" id="{AEF650A3-2264-72BA-8AEA-2A6225D47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66">
              <a:extLst>
                <a:ext uri="{FF2B5EF4-FFF2-40B4-BE49-F238E27FC236}">
                  <a16:creationId xmlns:a16="http://schemas.microsoft.com/office/drawing/2014/main" id="{9851F952-B751-894F-1DF7-3ECCA5AD68C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5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4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2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2A463677-8C4E-5271-5B4C-02297CE1D4D0}"/>
              </a:ext>
            </a:extLst>
          </p:cNvPr>
          <p:cNvGrpSpPr/>
          <p:nvPr/>
        </p:nvGrpSpPr>
        <p:grpSpPr>
          <a:xfrm>
            <a:off x="-38172" y="4828015"/>
            <a:ext cx="3041303" cy="2100400"/>
            <a:chOff x="-32274" y="2411074"/>
            <a:chExt cx="3041303" cy="2100400"/>
          </a:xfrm>
        </p:grpSpPr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45B2F69A-B15D-992F-591C-8EF2CA2C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BC87ABBC-4640-5A2A-B351-FD316EEF3936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7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algn="ctr" rtl="1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أيّ العلاقات التالية لا تنطبق على الزاويتين 1 ، 2 </a:t>
            </a:r>
          </a:p>
          <a:p>
            <a:pPr algn="ctr" rtl="1"/>
            <a:r>
              <a:rPr lang="ar-SA" sz="3600" b="1" dirty="0">
                <a:solidFill>
                  <a:schemeClr val="bg1"/>
                </a:solidFill>
                <a:cs typeface="Akhbar MT" pitchFamily="2" charset="-78"/>
              </a:rPr>
              <a:t>في الشكل المجاور؟ </a:t>
            </a:r>
            <a:endParaRPr lang="en-US" sz="36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متقابلتان بالرأس</a:t>
              </a:r>
              <a:endParaRPr lang="en-US" sz="48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متجاورتان</a:t>
              </a:r>
              <a:endParaRPr lang="en-US" sz="48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متكاملتان</a:t>
              </a:r>
              <a:endParaRPr lang="en-US" sz="48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متطابقتان</a:t>
              </a:r>
              <a:endParaRPr lang="en-US" sz="48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مجموع قياسيهما يساوي 180</a:t>
              </a: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قائمتان</a:t>
              </a:r>
              <a:endParaRPr lang="en-US" sz="48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55038BA3-E3B6-3DD4-C2DD-7489191568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15396" r="59070" b="78288"/>
          <a:stretch/>
        </p:blipFill>
        <p:spPr bwMode="auto">
          <a:xfrm>
            <a:off x="147883" y="162719"/>
            <a:ext cx="1656000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>
            <a:hlinkClick r:id="rId12" action="ppaction://hlinksldjump"/>
            <a:extLst>
              <a:ext uri="{FF2B5EF4-FFF2-40B4-BE49-F238E27FC236}">
                <a16:creationId xmlns:a16="http://schemas.microsoft.com/office/drawing/2014/main" id="{5C7CADAB-5D95-EF03-DCBF-59958495AC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800" b="1" dirty="0">
                  <a:solidFill>
                    <a:schemeClr val="bg1"/>
                  </a:solidFill>
                  <a:cs typeface="Akhbar MT" pitchFamily="2" charset="-78"/>
                </a:rPr>
                <a:t>إجابة صحيحة.</a:t>
              </a:r>
              <a:endParaRPr lang="en-US" sz="2400" b="1" dirty="0">
                <a:solidFill>
                  <a:schemeClr val="bg1"/>
                </a:solidFill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A602E-B39A-7B80-2398-BA27836C8E6F}"/>
              </a:ext>
            </a:extLst>
          </p:cNvPr>
          <p:cNvGrpSpPr/>
          <p:nvPr/>
        </p:nvGrpSpPr>
        <p:grpSpPr>
          <a:xfrm>
            <a:off x="-38172" y="2659578"/>
            <a:ext cx="3041303" cy="2100400"/>
            <a:chOff x="-32274" y="2411074"/>
            <a:chExt cx="3041303" cy="21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328BE2-9420-A2AB-67E7-B5EB83AF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55DD3-562C-2932-4FBF-959E2C0D493E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2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0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3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4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7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49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إذا كان ق         1 = 120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°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، فما قياس        2؟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150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60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180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90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360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120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A8B5D51-168C-7185-37DB-5AC68FE3CCBA}"/>
              </a:ext>
            </a:extLst>
          </p:cNvPr>
          <p:cNvGrpSpPr/>
          <p:nvPr/>
        </p:nvGrpSpPr>
        <p:grpSpPr>
          <a:xfrm>
            <a:off x="6291693" y="2058526"/>
            <a:ext cx="528731" cy="331358"/>
            <a:chOff x="0" y="0"/>
            <a:chExt cx="172347" cy="83671"/>
          </a:xfrm>
        </p:grpSpPr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FA3C6663-BAB5-DAF1-8A92-F3804FA8107E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F5A52F20-BC4B-7C95-3C48-BA406A3DF254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BAEF899-C919-4F5C-627C-193EB8C2E24B}"/>
              </a:ext>
            </a:extLst>
          </p:cNvPr>
          <p:cNvGrpSpPr/>
          <p:nvPr/>
        </p:nvGrpSpPr>
        <p:grpSpPr>
          <a:xfrm>
            <a:off x="2871465" y="2041282"/>
            <a:ext cx="528731" cy="331358"/>
            <a:chOff x="0" y="0"/>
            <a:chExt cx="172347" cy="83671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B9559A54-4E65-E195-A609-36F822840ACA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EF11F62F-5160-0C7F-2263-02D645306F71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CD16DBEE-544C-F4B7-7548-FE72CDA4D10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7" t="18311" r="7871" b="73817"/>
          <a:stretch/>
        </p:blipFill>
        <p:spPr bwMode="auto">
          <a:xfrm>
            <a:off x="160827" y="137500"/>
            <a:ext cx="3472232" cy="13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>
            <a:hlinkClick r:id="rId12" action="ppaction://hlinksldjump"/>
            <a:extLst>
              <a:ext uri="{FF2B5EF4-FFF2-40B4-BE49-F238E27FC236}">
                <a16:creationId xmlns:a16="http://schemas.microsoft.com/office/drawing/2014/main" id="{B3F656E4-8FBB-1235-7394-14C2B69C30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708ACAC9-7847-5335-9AA0-2AC8A2644BF7}"/>
              </a:ext>
            </a:extLst>
          </p:cNvPr>
          <p:cNvGrpSpPr/>
          <p:nvPr/>
        </p:nvGrpSpPr>
        <p:grpSpPr>
          <a:xfrm>
            <a:off x="-35981" y="2509478"/>
            <a:ext cx="3302816" cy="2100400"/>
            <a:chOff x="4862238" y="2366681"/>
            <a:chExt cx="3302816" cy="2100400"/>
          </a:xfrm>
        </p:grpSpPr>
        <p:pic>
          <p:nvPicPr>
            <p:cNvPr id="4" name="Picture 49">
              <a:extLst>
                <a:ext uri="{FF2B5EF4-FFF2-40B4-BE49-F238E27FC236}">
                  <a16:creationId xmlns:a16="http://schemas.microsoft.com/office/drawing/2014/main" id="{2C3A8525-4FF7-6329-85A4-FC5D3305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D0FD94CE-ABC0-CE22-A85B-E9A51AC331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5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sp>
        <p:nvSpPr>
          <p:cNvPr id="55" name="Freeform: Shape 54">
            <a:hlinkClick r:id="rId2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A984A150-8437-9D6F-D3E2-831F66BFD168}"/>
              </a:ext>
            </a:extLst>
          </p:cNvPr>
          <p:cNvGrpSpPr/>
          <p:nvPr/>
        </p:nvGrpSpPr>
        <p:grpSpPr>
          <a:xfrm>
            <a:off x="4861386" y="2659578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24F44635-FE60-476A-7613-1DE9A2AE3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26CBC890-8523-EBC2-D3BA-BD6C117FF6BB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1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F9BE56B-6E38-DFD5-93D6-3682F90B3DDC}"/>
              </a:ext>
            </a:extLst>
          </p:cNvPr>
          <p:cNvGrpSpPr/>
          <p:nvPr/>
        </p:nvGrpSpPr>
        <p:grpSpPr>
          <a:xfrm>
            <a:off x="-47079" y="4749075"/>
            <a:ext cx="3041303" cy="2100400"/>
            <a:chOff x="-32274" y="2411074"/>
            <a:chExt cx="3041303" cy="2100400"/>
          </a:xfrm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EFD80A57-8334-04FC-EDA1-A41BC9C01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F7FE784D-4875-B2BB-7C77-3788C9EC9E72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9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في الشكل المجاور، ما العلاقة بين الزاويتين:</a:t>
            </a: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      3 ،       5؟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متبادلتان خارجيًّا.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متجاورتان.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متناظرتان.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5400" b="1" dirty="0">
                  <a:solidFill>
                    <a:srgbClr val="F2F2F2"/>
                  </a:solidFill>
                  <a:latin typeface="Century Gothic" panose="020B0502020202020204"/>
                  <a:cs typeface="Akhbar MT" pitchFamily="2" charset="-78"/>
                </a:rPr>
                <a:t>متقابلتان بالرأس.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لا توجد علاقة بينهما.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متبادلتان داخليًّا.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A8B5D51-168C-7185-37DB-5AC68FE3CCBA}"/>
              </a:ext>
            </a:extLst>
          </p:cNvPr>
          <p:cNvGrpSpPr/>
          <p:nvPr/>
        </p:nvGrpSpPr>
        <p:grpSpPr>
          <a:xfrm>
            <a:off x="4727833" y="2313007"/>
            <a:ext cx="528731" cy="331358"/>
            <a:chOff x="0" y="0"/>
            <a:chExt cx="172347" cy="83671"/>
          </a:xfrm>
        </p:grpSpPr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FA3C6663-BAB5-DAF1-8A92-F3804FA8107E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F5A52F20-BC4B-7C95-3C48-BA406A3DF254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BAEF899-C919-4F5C-627C-193EB8C2E24B}"/>
              </a:ext>
            </a:extLst>
          </p:cNvPr>
          <p:cNvGrpSpPr/>
          <p:nvPr/>
        </p:nvGrpSpPr>
        <p:grpSpPr>
          <a:xfrm>
            <a:off x="5853350" y="2313007"/>
            <a:ext cx="528731" cy="331358"/>
            <a:chOff x="0" y="0"/>
            <a:chExt cx="172347" cy="83671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B9559A54-4E65-E195-A609-36F822840ACA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EF11F62F-5160-0C7F-2263-02D645306F71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C8D7C6-D1C0-8537-2098-234F2E6F127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 t="20753" r="57175" b="60322"/>
          <a:stretch/>
        </p:blipFill>
        <p:spPr bwMode="auto">
          <a:xfrm>
            <a:off x="158681" y="166004"/>
            <a:ext cx="1657260" cy="18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صورة 4">
            <a:hlinkClick r:id="rId12" action="ppaction://hlinksldjump"/>
            <a:extLst>
              <a:ext uri="{FF2B5EF4-FFF2-40B4-BE49-F238E27FC236}">
                <a16:creationId xmlns:a16="http://schemas.microsoft.com/office/drawing/2014/main" id="{C78EFBE2-9BB0-9150-20AB-446477B995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582A5FDF-24EB-2B7D-A594-CC1409FD0757}"/>
              </a:ext>
            </a:extLst>
          </p:cNvPr>
          <p:cNvGrpSpPr/>
          <p:nvPr/>
        </p:nvGrpSpPr>
        <p:grpSpPr>
          <a:xfrm>
            <a:off x="-43543" y="2735439"/>
            <a:ext cx="3302816" cy="2100400"/>
            <a:chOff x="4862238" y="2366681"/>
            <a:chExt cx="3302816" cy="2100400"/>
          </a:xfrm>
        </p:grpSpPr>
        <p:pic>
          <p:nvPicPr>
            <p:cNvPr id="4" name="Picture 50">
              <a:extLst>
                <a:ext uri="{FF2B5EF4-FFF2-40B4-BE49-F238E27FC236}">
                  <a16:creationId xmlns:a16="http://schemas.microsoft.com/office/drawing/2014/main" id="{EFE7BE9E-7EE5-3ECE-C307-76C56D0C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EB376FA8-BB8D-BC16-EC91-9FCE64EF9462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3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6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2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2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4E2C2B14-6D2B-BC16-B98A-655C3C9C1D72}"/>
              </a:ext>
            </a:extLst>
          </p:cNvPr>
          <p:cNvGrpSpPr/>
          <p:nvPr/>
        </p:nvGrpSpPr>
        <p:grpSpPr>
          <a:xfrm>
            <a:off x="4851503" y="4749075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73C9DB87-4F83-BD82-0D29-D47E485D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FDF4365F-30FD-7253-48DE-88A7CFB7B1E3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lvl="0" algn="ct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إذا كان ق         1 </a:t>
            </a:r>
            <a:r>
              <a:rPr lang="ar-SA" sz="3600" b="1" dirty="0">
                <a:solidFill>
                  <a:srgbClr val="F2F2F2"/>
                </a:solidFill>
                <a:cs typeface="Akhbar MT" pitchFamily="2" charset="-78"/>
              </a:rPr>
              <a:t>= 110</a:t>
            </a:r>
            <a:r>
              <a:rPr lang="ar-SA" sz="3600" b="1" dirty="0">
                <a:solidFill>
                  <a:srgbClr val="F2F2F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، فما قياس        4؟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110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70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180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80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360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90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D231E473-903E-7158-55A2-CDB82C2E84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7" t="29460" r="55086" b="58162"/>
          <a:stretch/>
        </p:blipFill>
        <p:spPr>
          <a:xfrm>
            <a:off x="83309" y="81639"/>
            <a:ext cx="1592392" cy="147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A8B5D51-168C-7185-37DB-5AC68FE3CCBA}"/>
              </a:ext>
            </a:extLst>
          </p:cNvPr>
          <p:cNvGrpSpPr/>
          <p:nvPr/>
        </p:nvGrpSpPr>
        <p:grpSpPr>
          <a:xfrm>
            <a:off x="6291693" y="2058526"/>
            <a:ext cx="528731" cy="331358"/>
            <a:chOff x="0" y="0"/>
            <a:chExt cx="172347" cy="83671"/>
          </a:xfrm>
        </p:grpSpPr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FA3C6663-BAB5-DAF1-8A92-F3804FA8107E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F5A52F20-BC4B-7C95-3C48-BA406A3DF254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BAEF899-C919-4F5C-627C-193EB8C2E24B}"/>
              </a:ext>
            </a:extLst>
          </p:cNvPr>
          <p:cNvGrpSpPr/>
          <p:nvPr/>
        </p:nvGrpSpPr>
        <p:grpSpPr>
          <a:xfrm>
            <a:off x="2871465" y="2041282"/>
            <a:ext cx="528731" cy="331358"/>
            <a:chOff x="0" y="0"/>
            <a:chExt cx="172347" cy="83671"/>
          </a:xfrm>
        </p:grpSpPr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B9559A54-4E65-E195-A609-36F822840ACA}"/>
                </a:ext>
              </a:extLst>
            </p:cNvPr>
            <p:cNvCxnSpPr/>
            <p:nvPr/>
          </p:nvCxnSpPr>
          <p:spPr>
            <a:xfrm>
              <a:off x="5977" y="0"/>
              <a:ext cx="166370" cy="83185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EF11F62F-5160-0C7F-2263-02D645306F71}"/>
                </a:ext>
              </a:extLst>
            </p:cNvPr>
            <p:cNvCxnSpPr/>
            <p:nvPr/>
          </p:nvCxnSpPr>
          <p:spPr>
            <a:xfrm flipH="1">
              <a:off x="0" y="83671"/>
              <a:ext cx="16700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pic>
        <p:nvPicPr>
          <p:cNvPr id="2" name="صورة 1">
            <a:hlinkClick r:id="rId12" action="ppaction://hlinksldjump"/>
            <a:extLst>
              <a:ext uri="{FF2B5EF4-FFF2-40B4-BE49-F238E27FC236}">
                <a16:creationId xmlns:a16="http://schemas.microsoft.com/office/drawing/2014/main" id="{32A22BD5-1DA8-DDC4-C992-3F1C40140B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EC5CFFA4-992E-C7E0-BE23-4FC8C4B86CCF}"/>
              </a:ext>
            </a:extLst>
          </p:cNvPr>
          <p:cNvGrpSpPr/>
          <p:nvPr/>
        </p:nvGrpSpPr>
        <p:grpSpPr>
          <a:xfrm>
            <a:off x="4868101" y="4707936"/>
            <a:ext cx="3302816" cy="2100400"/>
            <a:chOff x="4862238" y="2366681"/>
            <a:chExt cx="3302816" cy="2100400"/>
          </a:xfrm>
        </p:grpSpPr>
        <p:pic>
          <p:nvPicPr>
            <p:cNvPr id="8" name="Picture 50">
              <a:extLst>
                <a:ext uri="{FF2B5EF4-FFF2-40B4-BE49-F238E27FC236}">
                  <a16:creationId xmlns:a16="http://schemas.microsoft.com/office/drawing/2014/main" id="{DD73727A-FE94-133E-3733-D96610DC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6214ABC1-DCAA-5981-43D3-98C5E3FBB1B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6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A602E-B39A-7B80-2398-BA27836C8E6F}"/>
              </a:ext>
            </a:extLst>
          </p:cNvPr>
          <p:cNvGrpSpPr/>
          <p:nvPr/>
        </p:nvGrpSpPr>
        <p:grpSpPr>
          <a:xfrm>
            <a:off x="-38172" y="2659578"/>
            <a:ext cx="3041303" cy="2100400"/>
            <a:chOff x="-32274" y="2411074"/>
            <a:chExt cx="3041303" cy="21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328BE2-9420-A2AB-67E7-B5EB83AF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55DD3-562C-2932-4FBF-959E2C0D493E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2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2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3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3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B5C5946-CB4C-D19C-495C-B14DC9B8F7A0}"/>
                  </a:ext>
                </a:extLst>
              </p:cNvPr>
              <p:cNvSpPr/>
              <p:nvPr/>
            </p:nvSpPr>
            <p:spPr>
              <a:xfrm>
                <a:off x="606392" y="1662297"/>
                <a:ext cx="10982425" cy="1089329"/>
              </a:xfrm>
              <a:prstGeom prst="roundRect">
                <a:avLst>
                  <a:gd name="adj" fmla="val 26299"/>
                </a:avLst>
              </a:prstGeom>
              <a:solidFill>
                <a:schemeClr val="accent1"/>
              </a:solidFill>
              <a:ln w="57150" cmpd="thickThin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27000" dist="1651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0" tIns="182880" rIns="2560320" rtlCol="0" anchor="ctr">
                <a:noAutofit/>
              </a:bodyPr>
              <a:lstStyle/>
              <a:p>
                <a:pPr lvl="0" algn="ctr" rtl="1"/>
                <a:r>
                  <a:rPr lang="ar-SA" sz="360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khbar MT" pitchFamily="2" charset="-78"/>
                  </a:rPr>
                  <a:t>إذا كان </a:t>
                </a:r>
                <a:r>
                  <a:rPr lang="ar-SA" sz="3600" dirty="0">
                    <a:solidFill>
                      <a:srgbClr val="FFFFFF"/>
                    </a:solidFill>
                    <a:ea typeface="Calibri" panose="020F0502020204030204" pitchFamily="34" charset="0"/>
                    <a:cs typeface="Akhbar MT" pitchFamily="2" charset="-78"/>
                  </a:rPr>
                  <a:t>Δ</a:t>
                </a:r>
                <a:r>
                  <a:rPr lang="ar-SA" sz="360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khbar MT" pitchFamily="2" charset="-78"/>
                  </a:rPr>
                  <a:t> أ ب جـ  </a:t>
                </a:r>
                <a14:m>
                  <m:oMath xmlns:m="http://schemas.openxmlformats.org/officeDocument/2006/math">
                    <m:r>
                      <a:rPr lang="ar-SA" sz="3600" b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ar-SA" sz="360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khbar MT" pitchFamily="2" charset="-78"/>
                  </a:rPr>
                  <a:t>  </a:t>
                </a:r>
                <a:r>
                  <a:rPr lang="ar-SA" sz="3600" dirty="0">
                    <a:solidFill>
                      <a:srgbClr val="FFFFFF"/>
                    </a:solidFill>
                    <a:ea typeface="Calibri" panose="020F0502020204030204" pitchFamily="34" charset="0"/>
                    <a:cs typeface="Akhbar MT" pitchFamily="2" charset="-78"/>
                  </a:rPr>
                  <a:t>Δ</a:t>
                </a:r>
                <a:r>
                  <a:rPr lang="ar-SA" sz="360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khbar MT" pitchFamily="2" charset="-78"/>
                  </a:rPr>
                  <a:t> م ن ل، فإن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6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khbar MT" pitchFamily="2" charset="-78"/>
                          </a:rPr>
                        </m:ctrlPr>
                      </m:barPr>
                      <m:e>
                        <m:r>
                          <a:rPr lang="ar-SA" sz="36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khbar MT" pitchFamily="2" charset="-78"/>
                          </a:rPr>
                          <m:t>ب</m:t>
                        </m:r>
                        <m:r>
                          <a:rPr lang="ar-SA" sz="36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ar-SA" sz="36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أ</m:t>
                        </m:r>
                      </m:e>
                    </m:bar>
                  </m:oMath>
                </a14:m>
                <a:r>
                  <a:rPr lang="en-US" sz="3600" dirty="0">
                    <a:solidFill>
                      <a:srgbClr val="FFFFFF"/>
                    </a:solidFill>
                    <a:latin typeface="Akhbar MT" pitchFamily="2" charset="-78"/>
                    <a:ea typeface="Calibri" panose="020F0502020204030204" pitchFamily="34" charset="0"/>
                    <a:cs typeface="Akhbar MT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khbar MT" pitchFamily="2" charset="-78"/>
                      </a:rPr>
                      <m:t>≅</m:t>
                    </m:r>
                  </m:oMath>
                </a14:m>
                <a:r>
                  <a:rPr lang="en-US" sz="3600" dirty="0">
                    <a:solidFill>
                      <a:srgbClr val="FFFFFF"/>
                    </a:solidFill>
                    <a:latin typeface="Akhbar MT" pitchFamily="2" charset="-78"/>
                    <a:ea typeface="Calibri" panose="020F0502020204030204" pitchFamily="34" charset="0"/>
                    <a:cs typeface="Akhbar MT" pitchFamily="2" charset="-78"/>
                  </a:rPr>
                  <a:t> </a:t>
                </a:r>
                <a:r>
                  <a:rPr lang="ar-SA" sz="3600" dirty="0">
                    <a:solidFill>
                      <a:srgbClr val="FFFFFF"/>
                    </a:solidFill>
                    <a:latin typeface="Akhbar MT" pitchFamily="2" charset="-78"/>
                    <a:ea typeface="Calibri" panose="020F0502020204030204" pitchFamily="34" charset="0"/>
                    <a:cs typeface="Akhbar MT" pitchFamily="2" charset="-78"/>
                  </a:rPr>
                  <a:t> .......</a:t>
                </a:r>
                <a:endPara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  <a:cs typeface="Akhbar MT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B5C5946-CB4C-D19C-495C-B14DC9B8F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2" y="1662297"/>
                <a:ext cx="10982425" cy="1089329"/>
              </a:xfrm>
              <a:prstGeom prst="roundRect">
                <a:avLst>
                  <a:gd name="adj" fmla="val 26299"/>
                </a:avLst>
              </a:prstGeom>
              <a:blipFill>
                <a:blip r:embed="rId3"/>
                <a:stretch>
                  <a:fillRect/>
                </a:stretch>
              </a:blipFill>
              <a:ln w="57150" cmpd="thickThin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27000" dist="1651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: Rounded Corners 13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B1C7D46F-EB21-348F-33D6-55482877604B}"/>
                    </a:ext>
                  </a:extLst>
                </p:cNvPr>
                <p:cNvSpPr/>
                <p:nvPr/>
              </p:nvSpPr>
              <p:spPr>
                <a:xfrm>
                  <a:off x="1450208" y="3024076"/>
                  <a:ext cx="4382702" cy="662400"/>
                </a:xfrm>
                <a:prstGeom prst="roundRect">
                  <a:avLst>
                    <a:gd name="adj" fmla="val 12992"/>
                  </a:avLst>
                </a:prstGeom>
                <a:ln w="57150" cmpd="thickThin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م</m:t>
                            </m:r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  <m:t>ل</m:t>
                            </m:r>
                          </m:e>
                        </m:ba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: Rounded Corners 13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B1C7D46F-EB21-348F-33D6-5548287760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3024076"/>
                  <a:ext cx="4382702" cy="662400"/>
                </a:xfrm>
                <a:prstGeom prst="roundRect">
                  <a:avLst>
                    <a:gd name="adj" fmla="val 12992"/>
                  </a:avLst>
                </a:prstGeom>
                <a:blipFill>
                  <a:blip r:embed="rId8"/>
                  <a:stretch>
                    <a:fillRect b="-3390"/>
                  </a:stretch>
                </a:blipFill>
                <a:ln w="57150" cmpd="thickThin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: Rounded Corners 17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D23B3700-75F5-A8AC-AF92-3E8C5A32BDE8}"/>
                    </a:ext>
                  </a:extLst>
                </p:cNvPr>
                <p:cNvSpPr/>
                <p:nvPr/>
              </p:nvSpPr>
              <p:spPr>
                <a:xfrm>
                  <a:off x="6359092" y="2995200"/>
                  <a:ext cx="4382702" cy="662400"/>
                </a:xfrm>
                <a:prstGeom prst="roundRect">
                  <a:avLst>
                    <a:gd name="adj" fmla="val 11368"/>
                  </a:avLst>
                </a:prstGeom>
                <a:ln w="57150" cmpd="thickThin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0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lang="ar-SA" sz="4000" b="0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khbar MT" pitchFamily="2" charset="-78"/>
                              </a:rPr>
                              <m:t>جـ</m:t>
                            </m:r>
                            <m:r>
                              <a:rPr lang="ar-SA" sz="40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SA" sz="4000" b="0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أ</m:t>
                            </m:r>
                          </m:e>
                        </m:bar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: Rounded Corners 17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D23B3700-75F5-A8AC-AF92-3E8C5A32BD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2995200"/>
                  <a:ext cx="4382702" cy="662400"/>
                </a:xfrm>
                <a:prstGeom prst="roundRect">
                  <a:avLst>
                    <a:gd name="adj" fmla="val 11368"/>
                  </a:avLst>
                </a:prstGeom>
                <a:blipFill>
                  <a:blip r:embed="rId11"/>
                  <a:stretch>
                    <a:fillRect t="-1709"/>
                  </a:stretch>
                </a:blipFill>
                <a:ln w="57150" cmpd="thickThin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: Rounded Corners 19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F1563D45-C24F-A7C4-1053-DAB3FFDBA8FF}"/>
                    </a:ext>
                  </a:extLst>
                </p:cNvPr>
                <p:cNvSpPr/>
                <p:nvPr/>
              </p:nvSpPr>
              <p:spPr>
                <a:xfrm>
                  <a:off x="1450208" y="4130772"/>
                  <a:ext cx="4382702" cy="662400"/>
                </a:xfrm>
                <a:prstGeom prst="roundRect">
                  <a:avLst>
                    <a:gd name="adj" fmla="val 12647"/>
                  </a:avLst>
                </a:prstGeom>
                <a:ln w="57150" cmpd="thickThin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khbar MT" pitchFamily="2" charset="-78"/>
                              </a:rPr>
                              <m:t>ن</m:t>
                            </m:r>
                            <m:r>
                              <a:rPr kumimoji="0" lang="ar-SA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kumimoji="0" lang="ar-SA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khbar MT" pitchFamily="2" charset="-78"/>
                              </a:rPr>
                              <m:t>م</m:t>
                            </m:r>
                            <m:r>
                              <a:rPr kumimoji="0" lang="ar-SA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</m:e>
                        </m:ba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ectangle: Rounded Corners 19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F1563D45-C24F-A7C4-1053-DAB3FFDBA8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4130772"/>
                  <a:ext cx="4382702" cy="662400"/>
                </a:xfrm>
                <a:prstGeom prst="roundRect">
                  <a:avLst>
                    <a:gd name="adj" fmla="val 12647"/>
                  </a:avLst>
                </a:prstGeom>
                <a:blipFill>
                  <a:blip r:embed="rId14"/>
                  <a:stretch>
                    <a:fillRect b="-3390"/>
                  </a:stretch>
                </a:blipFill>
                <a:ln w="57150" cmpd="thickThin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/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kumimoji="0" lang="ar-SA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جـ</m:t>
                            </m:r>
                            <m:r>
                              <a:rPr kumimoji="0" lang="ar-SA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kumimoji="0" lang="ar-SA" sz="4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ب</m:t>
                            </m:r>
                          </m:e>
                        </m:ba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32" name="Rectangle: Rounded Corners 31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A218F48E-FD5A-5744-FD79-97D214E69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4101896"/>
                  <a:ext cx="4382702" cy="662400"/>
                </a:xfrm>
                <a:prstGeom prst="roundRect">
                  <a:avLst>
                    <a:gd name="adj" fmla="val 9399"/>
                  </a:avLst>
                </a:prstGeom>
                <a:blipFill>
                  <a:blip r:embed="rId17"/>
                  <a:stretch>
                    <a:fillRect/>
                  </a:stretch>
                </a:blipFill>
                <a:ln w="57150" cmpd="thickThin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hlinkClick r:id="rId18" action="ppaction://hlinksldjump"/>
                  <a:extLst>
                    <a:ext uri="{FF2B5EF4-FFF2-40B4-BE49-F238E27FC236}">
                      <a16:creationId xmlns:a16="http://schemas.microsoft.com/office/drawing/2014/main" id="{602ADC0C-939C-2C68-1067-6DDDE37E738C}"/>
                    </a:ext>
                  </a:extLst>
                </p:cNvPr>
                <p:cNvSpPr/>
                <p:nvPr/>
              </p:nvSpPr>
              <p:spPr>
                <a:xfrm>
                  <a:off x="1450208" y="5237468"/>
                  <a:ext cx="4382702" cy="662400"/>
                </a:xfrm>
                <a:prstGeom prst="roundRect">
                  <a:avLst>
                    <a:gd name="adj" fmla="val 14271"/>
                  </a:avLst>
                </a:prstGeom>
                <a:ln w="57150" cmpd="thickThin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40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lang="ar-SA" sz="40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lang="ar-SA" sz="40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ل</m:t>
                            </m:r>
                            <m:r>
                              <a:rPr lang="ar-SA" sz="40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lang="ar-SA" sz="40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ن</m:t>
                            </m:r>
                            <m:r>
                              <a:rPr lang="ar-SA" sz="4000" b="1" i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 </m:t>
                            </m:r>
                          </m:e>
                        </m:ba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: Rounded Corners 33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602ADC0C-939C-2C68-1067-6DDDE37E73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208" y="5237468"/>
                  <a:ext cx="4382702" cy="662400"/>
                </a:xfrm>
                <a:prstGeom prst="roundRect">
                  <a:avLst>
                    <a:gd name="adj" fmla="val 14271"/>
                  </a:avLst>
                </a:prstGeom>
                <a:blipFill>
                  <a:blip r:embed="rId20"/>
                  <a:stretch>
                    <a:fillRect/>
                  </a:stretch>
                </a:blipFill>
                <a:ln w="57150" cmpd="thickThin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: Rounded Corners 35">
                  <a:hlinkClick r:id="rId21" action="ppaction://hlinksldjump"/>
                  <a:extLst>
                    <a:ext uri="{FF2B5EF4-FFF2-40B4-BE49-F238E27FC236}">
                      <a16:creationId xmlns:a16="http://schemas.microsoft.com/office/drawing/2014/main" id="{82579467-BB28-31E2-85B5-8EE381B92D99}"/>
                    </a:ext>
                  </a:extLst>
                </p:cNvPr>
                <p:cNvSpPr/>
                <p:nvPr/>
              </p:nvSpPr>
              <p:spPr>
                <a:xfrm>
                  <a:off x="6359092" y="5208592"/>
                  <a:ext cx="4382702" cy="662400"/>
                </a:xfrm>
                <a:prstGeom prst="roundRect">
                  <a:avLst>
                    <a:gd name="adj" fmla="val 7775"/>
                  </a:avLst>
                </a:prstGeom>
                <a:ln w="57150" cmpd="thickThin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</m:ctrlPr>
                          </m:barPr>
                          <m:e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ل</m:t>
                            </m:r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 </m:t>
                            </m:r>
                            <m:r>
                              <a:rPr kumimoji="0" lang="ar-SA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khbar MT" pitchFamily="2" charset="-78"/>
                              </a:rPr>
                              <m:t>م</m:t>
                            </m:r>
                          </m:e>
                        </m:ba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2F2F2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khbar MT" pitchFamily="2" charset="-78"/>
                  </a:endParaRPr>
                </a:p>
              </p:txBody>
            </p:sp>
          </mc:Choice>
          <mc:Fallback xmlns="">
            <p:sp>
              <p:nvSpPr>
                <p:cNvPr id="36" name="Rectangle: Rounded Corners 35">
                  <a:hlinkClick r:id="rId22" action="ppaction://hlinksldjump"/>
                  <a:extLst>
                    <a:ext uri="{FF2B5EF4-FFF2-40B4-BE49-F238E27FC236}">
                      <a16:creationId xmlns:a16="http://schemas.microsoft.com/office/drawing/2014/main" id="{82579467-BB28-31E2-85B5-8EE381B92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9092" y="5208592"/>
                  <a:ext cx="4382702" cy="662400"/>
                </a:xfrm>
                <a:prstGeom prst="roundRect">
                  <a:avLst>
                    <a:gd name="adj" fmla="val 7775"/>
                  </a:avLst>
                </a:prstGeom>
                <a:blipFill>
                  <a:blip r:embed="rId23"/>
                  <a:stretch>
                    <a:fillRect b="-3419"/>
                  </a:stretch>
                </a:blipFill>
                <a:ln w="57150" cmpd="thickThin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صورة 1">
            <a:hlinkClick r:id="rId24" action="ppaction://hlinksldjump"/>
            <a:extLst>
              <a:ext uri="{FF2B5EF4-FFF2-40B4-BE49-F238E27FC236}">
                <a16:creationId xmlns:a16="http://schemas.microsoft.com/office/drawing/2014/main" id="{AFF1A89B-0B50-4FEE-74C3-E65A8CF0D2F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61">
            <a:extLst>
              <a:ext uri="{FF2B5EF4-FFF2-40B4-BE49-F238E27FC236}">
                <a16:creationId xmlns:a16="http://schemas.microsoft.com/office/drawing/2014/main" id="{E0DD5324-8C16-4ECC-061C-4159D88A9D2E}"/>
              </a:ext>
            </a:extLst>
          </p:cNvPr>
          <p:cNvGrpSpPr/>
          <p:nvPr/>
        </p:nvGrpSpPr>
        <p:grpSpPr>
          <a:xfrm>
            <a:off x="-40766" y="2710273"/>
            <a:ext cx="3302816" cy="2100400"/>
            <a:chOff x="4862238" y="2366681"/>
            <a:chExt cx="3302816" cy="2100400"/>
          </a:xfrm>
        </p:grpSpPr>
        <p:pic>
          <p:nvPicPr>
            <p:cNvPr id="4" name="Picture 62">
              <a:extLst>
                <a:ext uri="{FF2B5EF4-FFF2-40B4-BE49-F238E27FC236}">
                  <a16:creationId xmlns:a16="http://schemas.microsoft.com/office/drawing/2014/main" id="{025C8315-7E66-B3FE-326B-694B74FE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63">
              <a:extLst>
                <a:ext uri="{FF2B5EF4-FFF2-40B4-BE49-F238E27FC236}">
                  <a16:creationId xmlns:a16="http://schemas.microsoft.com/office/drawing/2014/main" id="{B718F3F3-26CD-AFFE-06BE-9F4DB197BD17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2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5" name="Freeform: Shape 54">
            <a:hlinkClick r:id="rId3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DF5078E5-EF1F-4F5C-523C-A10A92E5777C}"/>
              </a:ext>
            </a:extLst>
          </p:cNvPr>
          <p:cNvGrpSpPr/>
          <p:nvPr/>
        </p:nvGrpSpPr>
        <p:grpSpPr>
          <a:xfrm>
            <a:off x="-38172" y="3546689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D5350052-BFAC-6065-4DE4-81AFB8700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7B3BEBF1-F6C9-D912-33E4-305EBB068BB8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20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٪ من العدد، تكافئ قسمة ذلك العدد على؟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20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C7D9270C-30CE-28D8-5784-9BD6795E85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8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5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8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83785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rPr>
              <a:t>ما مجموع قياسات الزوايا الداخلية للمضلع ذي التسعة عشر ضلعًا؟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 panose="020B0502020202020204"/>
              <a:ea typeface="+mn-ea"/>
              <a:cs typeface="Akhbar MT" pitchFamily="2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578747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3020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19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3060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180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3420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1080</a:t>
              </a:r>
              <a:r>
                <a:rPr kumimoji="0" lang="ar-S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°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صورة 1">
            <a:hlinkClick r:id="rId11" action="ppaction://hlinksldjump"/>
            <a:extLst>
              <a:ext uri="{FF2B5EF4-FFF2-40B4-BE49-F238E27FC236}">
                <a16:creationId xmlns:a16="http://schemas.microsoft.com/office/drawing/2014/main" id="{C9A9767A-C7E4-43C8-6F5F-C257038D2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243" y="6186679"/>
            <a:ext cx="538103" cy="5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708ACAC9-7847-5335-9AA0-2AC8A2644BF7}"/>
              </a:ext>
            </a:extLst>
          </p:cNvPr>
          <p:cNvGrpSpPr/>
          <p:nvPr/>
        </p:nvGrpSpPr>
        <p:grpSpPr>
          <a:xfrm>
            <a:off x="-35981" y="2509478"/>
            <a:ext cx="3302816" cy="2100400"/>
            <a:chOff x="4862238" y="2366681"/>
            <a:chExt cx="3302816" cy="2100400"/>
          </a:xfrm>
        </p:grpSpPr>
        <p:pic>
          <p:nvPicPr>
            <p:cNvPr id="4" name="Picture 49">
              <a:extLst>
                <a:ext uri="{FF2B5EF4-FFF2-40B4-BE49-F238E27FC236}">
                  <a16:creationId xmlns:a16="http://schemas.microsoft.com/office/drawing/2014/main" id="{2C3A8525-4FF7-6329-85A4-FC5D33054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50">
              <a:extLst>
                <a:ext uri="{FF2B5EF4-FFF2-40B4-BE49-F238E27FC236}">
                  <a16:creationId xmlns:a16="http://schemas.microsoft.com/office/drawing/2014/main" id="{D0FD94CE-ABC0-CE22-A85B-E9A51AC331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sp>
        <p:nvSpPr>
          <p:cNvPr id="55" name="Freeform: Shape 54">
            <a:hlinkClick r:id="rId2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9" name="Group 64">
            <a:extLst>
              <a:ext uri="{FF2B5EF4-FFF2-40B4-BE49-F238E27FC236}">
                <a16:creationId xmlns:a16="http://schemas.microsoft.com/office/drawing/2014/main" id="{FE5876DF-882C-4402-AD08-507A7824FA7D}"/>
              </a:ext>
            </a:extLst>
          </p:cNvPr>
          <p:cNvGrpSpPr/>
          <p:nvPr/>
        </p:nvGrpSpPr>
        <p:grpSpPr>
          <a:xfrm>
            <a:off x="4906605" y="2576732"/>
            <a:ext cx="3302816" cy="2100400"/>
            <a:chOff x="4862238" y="2366681"/>
            <a:chExt cx="3302816" cy="2100400"/>
          </a:xfrm>
        </p:grpSpPr>
        <p:pic>
          <p:nvPicPr>
            <p:cNvPr id="13" name="Picture 65">
              <a:extLst>
                <a:ext uri="{FF2B5EF4-FFF2-40B4-BE49-F238E27FC236}">
                  <a16:creationId xmlns:a16="http://schemas.microsoft.com/office/drawing/2014/main" id="{F7113BC7-5983-55B2-9FDD-65012EEE1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793C0A02-CE65-1B60-4A86-7B8B3F07FBE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3D027DC0-CE5D-B2CE-2964-1A87237322F2}"/>
              </a:ext>
            </a:extLst>
          </p:cNvPr>
          <p:cNvGrpSpPr/>
          <p:nvPr/>
        </p:nvGrpSpPr>
        <p:grpSpPr>
          <a:xfrm>
            <a:off x="0" y="3658069"/>
            <a:ext cx="3041303" cy="2100400"/>
            <a:chOff x="-32274" y="2411074"/>
            <a:chExt cx="3041303" cy="2100400"/>
          </a:xfrm>
        </p:grpSpPr>
        <p:pic>
          <p:nvPicPr>
            <p:cNvPr id="4" name="Picture 16">
              <a:extLst>
                <a:ext uri="{FF2B5EF4-FFF2-40B4-BE49-F238E27FC236}">
                  <a16:creationId xmlns:a16="http://schemas.microsoft.com/office/drawing/2014/main" id="{FC7AC835-D75A-6948-00B5-5AE6A4324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39B59002-1034-3791-BDE9-41E92CA74DAF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6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2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61">
            <a:extLst>
              <a:ext uri="{FF2B5EF4-FFF2-40B4-BE49-F238E27FC236}">
                <a16:creationId xmlns:a16="http://schemas.microsoft.com/office/drawing/2014/main" id="{7375A986-2FDA-2B4B-4F30-8710FA06CFC7}"/>
              </a:ext>
            </a:extLst>
          </p:cNvPr>
          <p:cNvGrpSpPr/>
          <p:nvPr/>
        </p:nvGrpSpPr>
        <p:grpSpPr>
          <a:xfrm>
            <a:off x="0" y="4757600"/>
            <a:ext cx="3302816" cy="2100400"/>
            <a:chOff x="4862238" y="2366681"/>
            <a:chExt cx="3302816" cy="2100400"/>
          </a:xfrm>
        </p:grpSpPr>
        <p:pic>
          <p:nvPicPr>
            <p:cNvPr id="14" name="Picture 62">
              <a:extLst>
                <a:ext uri="{FF2B5EF4-FFF2-40B4-BE49-F238E27FC236}">
                  <a16:creationId xmlns:a16="http://schemas.microsoft.com/office/drawing/2014/main" id="{0014A7DF-C886-2718-3E8A-0A70F0A19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A7137A41-EA5A-3FB1-EB43-E06DA2706F1C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3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khbar MT" pitchFamily="2" charset="-78"/>
                </a:rPr>
                <a:t>إجابة غير صحيحة.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khbar MT" pitchFamily="2" charset="-7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1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Custom 49">
      <a:dk1>
        <a:srgbClr val="F2F2F2"/>
      </a:dk1>
      <a:lt1>
        <a:srgbClr val="000000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B7CC62-3CF0-4D7D-81AE-E4CA2B7551A0}">
  <we:reference id="wa200003891" version="1.0.0.1" store="en-US" storeType="OMEX"/>
  <we:alternateReferences>
    <we:reference id="WA200003891" version="1.0.0.1" store="WA20000389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2019</TotalTime>
  <Words>1957</Words>
  <Application>Microsoft Office PowerPoint</Application>
  <PresentationFormat>شاشة عريضة</PresentationFormat>
  <Paragraphs>306</Paragraphs>
  <Slides>106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106</vt:i4>
      </vt:variant>
    </vt:vector>
  </HeadingPairs>
  <TitlesOfParts>
    <vt:vector size="113" baseType="lpstr">
      <vt:lpstr>Akhbar MT</vt:lpstr>
      <vt:lpstr>Calibri</vt:lpstr>
      <vt:lpstr>Cambria Math</vt:lpstr>
      <vt:lpstr>Century Gothic</vt:lpstr>
      <vt:lpstr>Traditional Arabic</vt:lpstr>
      <vt:lpstr>Wingdings 3</vt:lpstr>
      <vt:lpstr>Slice</vt:lpstr>
      <vt:lpstr>Home question slide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Maloney</dc:creator>
  <cp:lastModifiedBy>THE PINK DREAM</cp:lastModifiedBy>
  <cp:revision>72</cp:revision>
  <dcterms:created xsi:type="dcterms:W3CDTF">2022-06-01T19:55:26Z</dcterms:created>
  <dcterms:modified xsi:type="dcterms:W3CDTF">2023-01-17T19:27:01Z</dcterms:modified>
</cp:coreProperties>
</file>