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pr3073567ll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slide" Target="slide12.xml"/><Relationship Id="rId4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slide" Target="slide15.xml"/><Relationship Id="rId4" Type="http://schemas.openxmlformats.org/officeDocument/2006/relationships/image" Target="../media/image7.png"/><Relationship Id="rId5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18.png"/><Relationship Id="rId4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0.xml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slide" Target="slide23.xml"/><Relationship Id="rId4" Type="http://schemas.openxmlformats.org/officeDocument/2006/relationships/image" Target="../media/image7.png"/><Relationship Id="rId5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slide" Target="slide5.xm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3010752"/>
            <a:ext cx="10371318" cy="43594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العاشر</a:t>
            </a:r>
            <a:endParaRPr b="1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3893.jpeg" descr="IMG_3893.jpeg"/>
          <p:cNvPicPr>
            <a:picLocks noChangeAspect="1"/>
          </p:cNvPicPr>
          <p:nvPr/>
        </p:nvPicPr>
        <p:blipFill>
          <a:blip r:embed="rId3">
            <a:extLst/>
          </a:blip>
          <a:srcRect l="0" t="604" r="0" b="604"/>
          <a:stretch>
            <a:fillRect/>
          </a:stretch>
        </p:blipFill>
        <p:spPr>
          <a:xfrm>
            <a:off x="16127378" y="5047855"/>
            <a:ext cx="1545653" cy="1548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4558830" y="0"/>
            <a:ext cx="10073316" cy="2341213"/>
            <a:chOff x="0" y="0"/>
            <a:chExt cx="10073315" cy="2341212"/>
          </a:xfrm>
        </p:grpSpPr>
        <p:sp>
          <p:nvSpPr>
            <p:cNvPr id="104" name="الفصل"/>
            <p:cNvSpPr txBox="1"/>
            <p:nvPr/>
          </p:nvSpPr>
          <p:spPr>
            <a:xfrm>
              <a:off x="73876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8208201" y="482689"/>
              <a:ext cx="1113280" cy="1445149"/>
              <a:chOff x="0" y="0"/>
              <a:chExt cx="1113279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120945" y="292953"/>
                <a:ext cx="834696" cy="834696"/>
              </a:xfrm>
              <a:prstGeom prst="ellipse">
                <a:avLst/>
              </a:prstGeom>
              <a:solidFill>
                <a:srgbClr val="C9AE87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١٠"/>
              <p:cNvSpPr txBox="1"/>
              <p:nvPr/>
            </p:nvSpPr>
            <p:spPr>
              <a:xfrm>
                <a:off x="0" y="0"/>
                <a:ext cx="1113280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6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108" name="القياس:المحيط والمساحة والحجم"/>
            <p:cNvSpPr txBox="1"/>
            <p:nvPr/>
          </p:nvSpPr>
          <p:spPr>
            <a:xfrm>
              <a:off x="0" y="4704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القياس:المحيط والمساحة والحجم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2012426" y="11549426"/>
            <a:ext cx="1083178" cy="73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883.png" descr="IMG_3883.png"/>
          <p:cNvPicPr>
            <a:picLocks noChangeAspect="1"/>
          </p:cNvPicPr>
          <p:nvPr/>
        </p:nvPicPr>
        <p:blipFill>
          <a:blip r:embed="rId4">
            <a:extLst/>
          </a:blip>
          <a:srcRect l="0" t="8103" r="3255" b="8103"/>
          <a:stretch>
            <a:fillRect/>
          </a:stretch>
        </p:blipFill>
        <p:spPr>
          <a:xfrm>
            <a:off x="6441284" y="731308"/>
            <a:ext cx="16790389" cy="497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69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70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72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883.png" descr="IMG_3883.png"/>
          <p:cNvPicPr>
            <a:picLocks noChangeAspect="1"/>
          </p:cNvPicPr>
          <p:nvPr/>
        </p:nvPicPr>
        <p:blipFill>
          <a:blip r:embed="rId4">
            <a:extLst/>
          </a:blip>
          <a:srcRect l="0" t="8103" r="3255" b="8103"/>
          <a:stretch>
            <a:fillRect/>
          </a:stretch>
        </p:blipFill>
        <p:spPr>
          <a:xfrm>
            <a:off x="6441284" y="731308"/>
            <a:ext cx="16790389" cy="497268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مساحة المثلث الأول  = ٤٨ سم٢…"/>
          <p:cNvSpPr txBox="1"/>
          <p:nvPr/>
        </p:nvSpPr>
        <p:spPr>
          <a:xfrm>
            <a:off x="5305900" y="5909271"/>
            <a:ext cx="13772200" cy="49726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مساحة المثلث الأول </a:t>
            </a:r>
            <a:r>
              <a:rPr>
                <a:solidFill>
                  <a:srgbClr val="0061FE"/>
                </a:solidFill>
              </a:rPr>
              <a:t> = ٤٨ سم</a:t>
            </a:r>
            <a:r>
              <a:rPr baseline="31999">
                <a:solidFill>
                  <a:srgbClr val="0061FE"/>
                </a:solidFill>
              </a:rPr>
              <a:t>٢</a:t>
            </a:r>
            <a:endParaRPr baseline="31999"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مساحة المثلث الثاني </a:t>
            </a:r>
            <a:r>
              <a:rPr>
                <a:solidFill>
                  <a:srgbClr val="0061FE"/>
                </a:solidFill>
              </a:rPr>
              <a:t> = ٣٢ سم</a:t>
            </a:r>
            <a:r>
              <a:rPr baseline="31999">
                <a:solidFill>
                  <a:srgbClr val="0061FE"/>
                </a:solidFill>
              </a:rPr>
              <a:t>٢</a:t>
            </a:r>
            <a:endParaRPr baseline="31999"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endParaRPr baseline="31999"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rPr>
                <a:solidFill>
                  <a:srgbClr val="0061FE"/>
                </a:solidFill>
              </a:rPr>
              <a:t>مساحة المثلث الأول</a:t>
            </a:r>
            <a:r>
              <a:t> </a:t>
            </a:r>
            <a:r>
              <a:rPr>
                <a:solidFill>
                  <a:srgbClr val="0061FE"/>
                </a:solidFill>
              </a:rPr>
              <a:t> </a:t>
            </a:r>
            <a:r>
              <a:t>&gt;</a:t>
            </a:r>
            <a:r>
              <a:rPr>
                <a:solidFill>
                  <a:srgbClr val="0061FE"/>
                </a:solidFill>
              </a:rPr>
              <a:t> مساحة المثلث الثاني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02164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3884.png" descr="IMG_3884.png"/>
          <p:cNvPicPr>
            <a:picLocks noChangeAspect="1"/>
          </p:cNvPicPr>
          <p:nvPr/>
        </p:nvPicPr>
        <p:blipFill>
          <a:blip r:embed="rId4">
            <a:extLst/>
          </a:blip>
          <a:srcRect l="0" t="0" r="1284" b="40390"/>
          <a:stretch>
            <a:fillRect/>
          </a:stretch>
        </p:blipFill>
        <p:spPr>
          <a:xfrm>
            <a:off x="8015501" y="775496"/>
            <a:ext cx="14787027" cy="5180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181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2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4" name="IMG_3884.png" descr="IMG_3884.png"/>
          <p:cNvPicPr>
            <a:picLocks noChangeAspect="1"/>
          </p:cNvPicPr>
          <p:nvPr/>
        </p:nvPicPr>
        <p:blipFill>
          <a:blip r:embed="rId4">
            <a:extLst/>
          </a:blip>
          <a:srcRect l="0" t="0" r="1284" b="40390"/>
          <a:stretch>
            <a:fillRect/>
          </a:stretch>
        </p:blipFill>
        <p:spPr>
          <a:xfrm>
            <a:off x="8015501" y="775496"/>
            <a:ext cx="14787027" cy="518067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مساحة الحديقة  = ٢١ سم٢…"/>
          <p:cNvSpPr txBox="1"/>
          <p:nvPr/>
        </p:nvSpPr>
        <p:spPr>
          <a:xfrm>
            <a:off x="9225899" y="6730750"/>
            <a:ext cx="10087552" cy="22804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مساحة الحديقة </a:t>
            </a:r>
            <a:r>
              <a:rPr>
                <a:solidFill>
                  <a:srgbClr val="0061FE"/>
                </a:solidFill>
              </a:rPr>
              <a:t> = ٢١ سم</a:t>
            </a:r>
            <a:r>
              <a:rPr baseline="31999">
                <a:solidFill>
                  <a:srgbClr val="0061FE"/>
                </a:solidFill>
              </a:rPr>
              <a:t>٢</a:t>
            </a:r>
            <a:endParaRPr baseline="31999"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عدد الأكياس اللازمة = كيس واحد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71940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3884.png" descr="IMG_3884.png"/>
          <p:cNvPicPr>
            <a:picLocks noChangeAspect="1"/>
          </p:cNvPicPr>
          <p:nvPr/>
        </p:nvPicPr>
        <p:blipFill>
          <a:blip r:embed="rId5">
            <a:extLst/>
          </a:blip>
          <a:srcRect l="1284" t="62799" r="0" b="2628"/>
          <a:stretch>
            <a:fillRect/>
          </a:stretch>
        </p:blipFill>
        <p:spPr>
          <a:xfrm>
            <a:off x="8015501" y="775496"/>
            <a:ext cx="14787027" cy="3004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91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92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94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3884.png" descr="IMG_3884.png"/>
          <p:cNvPicPr>
            <a:picLocks noChangeAspect="1"/>
          </p:cNvPicPr>
          <p:nvPr/>
        </p:nvPicPr>
        <p:blipFill>
          <a:blip r:embed="rId4">
            <a:extLst/>
          </a:blip>
          <a:srcRect l="1284" t="62799" r="0" b="2628"/>
          <a:stretch>
            <a:fillRect/>
          </a:stretch>
        </p:blipFill>
        <p:spPr>
          <a:xfrm>
            <a:off x="8015501" y="775496"/>
            <a:ext cx="14787027" cy="300473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الطول  = ٤ مكعبات…"/>
          <p:cNvSpPr txBox="1"/>
          <p:nvPr/>
        </p:nvSpPr>
        <p:spPr>
          <a:xfrm>
            <a:off x="11893913" y="4791923"/>
            <a:ext cx="7030343" cy="3565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الطول </a:t>
            </a:r>
            <a:r>
              <a:rPr>
                <a:solidFill>
                  <a:srgbClr val="0061FE"/>
                </a:solidFill>
              </a:rPr>
              <a:t> = ٤ مكعبات</a:t>
            </a:r>
            <a:endParaRPr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العرض </a:t>
            </a:r>
            <a:r>
              <a:rPr>
                <a:solidFill>
                  <a:srgbClr val="0061FE"/>
                </a:solidFill>
              </a:rPr>
              <a:t> = مكعب واحد</a:t>
            </a:r>
            <a:endParaRPr>
              <a:solidFill>
                <a:srgbClr val="0061FE"/>
              </a:solidFill>
            </a:endParaRPr>
          </a:p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الارتفاع </a:t>
            </a:r>
            <a:r>
              <a:rPr>
                <a:solidFill>
                  <a:srgbClr val="0061FE"/>
                </a:solidFill>
              </a:rPr>
              <a:t> = ٣ مكعبات </a:t>
            </a:r>
          </a:p>
        </p:txBody>
      </p:sp>
      <p:pic>
        <p:nvPicPr>
          <p:cNvPr id="197" name="IMG_3891.png" descr="IMG_3891.png"/>
          <p:cNvPicPr>
            <a:picLocks noChangeAspect="1"/>
          </p:cNvPicPr>
          <p:nvPr/>
        </p:nvPicPr>
        <p:blipFill>
          <a:blip r:embed="rId5">
            <a:extLst/>
          </a:blip>
          <a:srcRect l="31412" t="54774" r="31412" b="0"/>
          <a:stretch>
            <a:fillRect/>
          </a:stretch>
        </p:blipFill>
        <p:spPr>
          <a:xfrm>
            <a:off x="4215111" y="4813299"/>
            <a:ext cx="6622959" cy="5131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621547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3885.png" descr="IMG_3885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5761"/>
          <a:stretch>
            <a:fillRect/>
          </a:stretch>
        </p:blipFill>
        <p:spPr>
          <a:xfrm>
            <a:off x="8661007" y="775496"/>
            <a:ext cx="14570646" cy="7472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203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04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06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20228721" y="10085656"/>
            <a:ext cx="4399332" cy="36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3885.png" descr="IMG_3885.png"/>
          <p:cNvPicPr>
            <a:picLocks noChangeAspect="1"/>
          </p:cNvPicPr>
          <p:nvPr/>
        </p:nvPicPr>
        <p:blipFill>
          <a:blip r:embed="rId4">
            <a:extLst/>
          </a:blip>
          <a:srcRect l="32342" t="0" r="0" b="79443"/>
          <a:stretch>
            <a:fillRect/>
          </a:stretch>
        </p:blipFill>
        <p:spPr>
          <a:xfrm>
            <a:off x="14879973" y="697573"/>
            <a:ext cx="8351657" cy="138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3645.png" descr="IMG_3645.png"/>
          <p:cNvPicPr>
            <a:picLocks noChangeAspect="1"/>
          </p:cNvPicPr>
          <p:nvPr/>
        </p:nvPicPr>
        <p:blipFill>
          <a:blip r:embed="rId5">
            <a:extLst/>
          </a:blip>
          <a:srcRect l="53326" t="69108" r="27586" b="13832"/>
          <a:stretch>
            <a:fillRect/>
          </a:stretch>
        </p:blipFill>
        <p:spPr>
          <a:xfrm>
            <a:off x="10167510" y="1111117"/>
            <a:ext cx="3073545" cy="942093"/>
          </a:xfrm>
          <a:prstGeom prst="rect">
            <a:avLst/>
          </a:prstGeom>
          <a:ln w="50800">
            <a:solidFill>
              <a:srgbClr val="0097A7"/>
            </a:solidFill>
            <a:miter lim="400000"/>
          </a:ln>
        </p:spPr>
      </p:pic>
      <p:pic>
        <p:nvPicPr>
          <p:cNvPr id="209" name="IMG_3646.png" descr="IMG_3646.png"/>
          <p:cNvPicPr>
            <a:picLocks noChangeAspect="1"/>
          </p:cNvPicPr>
          <p:nvPr/>
        </p:nvPicPr>
        <p:blipFill>
          <a:blip r:embed="rId6">
            <a:extLst/>
          </a:blip>
          <a:srcRect l="51857" t="45888" r="27681" b="38599"/>
          <a:stretch>
            <a:fillRect/>
          </a:stretch>
        </p:blipFill>
        <p:spPr>
          <a:xfrm>
            <a:off x="6765162" y="1111117"/>
            <a:ext cx="3214729" cy="942034"/>
          </a:xfrm>
          <a:prstGeom prst="rect">
            <a:avLst/>
          </a:prstGeom>
          <a:ln w="50800">
            <a:solidFill>
              <a:srgbClr val="0097A7"/>
            </a:solidFill>
            <a:miter lim="400000"/>
          </a:ln>
        </p:spPr>
      </p:pic>
      <p:pic>
        <p:nvPicPr>
          <p:cNvPr id="210" name="IMG_3885.png" descr="IMG_3885.png"/>
          <p:cNvPicPr>
            <a:picLocks noChangeAspect="1"/>
          </p:cNvPicPr>
          <p:nvPr/>
        </p:nvPicPr>
        <p:blipFill>
          <a:blip r:embed="rId4">
            <a:extLst/>
          </a:blip>
          <a:srcRect l="56787" t="20043" r="0" b="0"/>
          <a:stretch>
            <a:fillRect/>
          </a:stretch>
        </p:blipFill>
        <p:spPr>
          <a:xfrm>
            <a:off x="17094401" y="2267268"/>
            <a:ext cx="5334192" cy="5371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3885.png" descr="IMG_3885.png"/>
          <p:cNvPicPr>
            <a:picLocks noChangeAspect="1"/>
          </p:cNvPicPr>
          <p:nvPr/>
        </p:nvPicPr>
        <p:blipFill>
          <a:blip r:embed="rId4">
            <a:extLst/>
          </a:blip>
          <a:srcRect l="2109" t="20400" r="47666" b="31675"/>
          <a:stretch>
            <a:fillRect/>
          </a:stretch>
        </p:blipFill>
        <p:spPr>
          <a:xfrm>
            <a:off x="6472682" y="2971320"/>
            <a:ext cx="6199759" cy="321939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ح  = ٥٢٥ ملم٣"/>
          <p:cNvSpPr txBox="1"/>
          <p:nvPr/>
        </p:nvSpPr>
        <p:spPr>
          <a:xfrm>
            <a:off x="17094401" y="7828667"/>
            <a:ext cx="4606969" cy="9953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ح </a:t>
            </a:r>
            <a:r>
              <a:rPr>
                <a:solidFill>
                  <a:srgbClr val="0061FE"/>
                </a:solidFill>
              </a:rPr>
              <a:t> = ٥٢٥ ملم</a:t>
            </a:r>
            <a:r>
              <a:rPr baseline="31999">
                <a:solidFill>
                  <a:srgbClr val="0061FE"/>
                </a:solidFill>
              </a:rPr>
              <a:t>٣</a:t>
            </a:r>
          </a:p>
        </p:txBody>
      </p:sp>
      <p:sp>
        <p:nvSpPr>
          <p:cNvPr id="213" name="ح  = ٤٨ سم٣"/>
          <p:cNvSpPr txBox="1"/>
          <p:nvPr/>
        </p:nvSpPr>
        <p:spPr>
          <a:xfrm>
            <a:off x="6296868" y="7828667"/>
            <a:ext cx="4151276" cy="9953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ح </a:t>
            </a:r>
            <a:r>
              <a:rPr>
                <a:solidFill>
                  <a:srgbClr val="0061FE"/>
                </a:solidFill>
              </a:rPr>
              <a:t> = ٤٨ سم</a:t>
            </a:r>
            <a:r>
              <a:rPr baseline="31999">
                <a:solidFill>
                  <a:srgbClr val="0061FE"/>
                </a:solidFill>
              </a:rP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4383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3886.png" descr="IMG_3886.png"/>
          <p:cNvPicPr>
            <a:picLocks noChangeAspect="1"/>
          </p:cNvPicPr>
          <p:nvPr/>
        </p:nvPicPr>
        <p:blipFill>
          <a:blip r:embed="rId4">
            <a:extLst/>
          </a:blip>
          <a:srcRect l="5490" t="5485" r="1809" b="8890"/>
          <a:stretch>
            <a:fillRect/>
          </a:stretch>
        </p:blipFill>
        <p:spPr>
          <a:xfrm>
            <a:off x="5083776" y="939667"/>
            <a:ext cx="17860623" cy="5442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19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20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22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3886.png" descr="IMG_3886.png"/>
          <p:cNvPicPr>
            <a:picLocks noChangeAspect="1"/>
          </p:cNvPicPr>
          <p:nvPr/>
        </p:nvPicPr>
        <p:blipFill>
          <a:blip r:embed="rId4">
            <a:extLst/>
          </a:blip>
          <a:srcRect l="5490" t="5485" r="1809" b="8890"/>
          <a:stretch>
            <a:fillRect/>
          </a:stretch>
        </p:blipFill>
        <p:spPr>
          <a:xfrm>
            <a:off x="8191384" y="775496"/>
            <a:ext cx="14723580" cy="448621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عدد الأمتار المكعبة  = ٢١× ١٨× ٩ = ٣٤٠٢ ملم٣"/>
          <p:cNvSpPr txBox="1"/>
          <p:nvPr/>
        </p:nvSpPr>
        <p:spPr>
          <a:xfrm>
            <a:off x="6349835" y="6360343"/>
            <a:ext cx="14555199" cy="9953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عدد الأمتار المكعبة </a:t>
            </a:r>
            <a:r>
              <a:rPr>
                <a:solidFill>
                  <a:srgbClr val="0061FE"/>
                </a:solidFill>
              </a:rPr>
              <a:t> = ٢١× ١٨× ٩ = ٣٤٠٢ ملم</a:t>
            </a:r>
            <a:r>
              <a:rPr baseline="31999">
                <a:solidFill>
                  <a:srgbClr val="0061FE"/>
                </a:solidFill>
              </a:rP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52269" y="1145626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19419" t="3577" r="3537" b="52510"/>
          <a:stretch>
            <a:fillRect/>
          </a:stretch>
        </p:blipFill>
        <p:spPr>
          <a:xfrm>
            <a:off x="8637942" y="939667"/>
            <a:ext cx="14315370" cy="3955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844319" y="11240193"/>
            <a:ext cx="1047606" cy="708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3887.png" descr="IMG_388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4865" y="775496"/>
            <a:ext cx="16892677" cy="10742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230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31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33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2262" y="9232363"/>
            <a:ext cx="4271738" cy="427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3887.png" descr="IMG_3887.png"/>
          <p:cNvPicPr>
            <a:picLocks noChangeAspect="1"/>
          </p:cNvPicPr>
          <p:nvPr/>
        </p:nvPicPr>
        <p:blipFill>
          <a:blip r:embed="rId4">
            <a:extLst/>
          </a:blip>
          <a:srcRect l="10058" t="2656" r="2073" b="0"/>
          <a:stretch>
            <a:fillRect/>
          </a:stretch>
        </p:blipFill>
        <p:spPr>
          <a:xfrm>
            <a:off x="6660931" y="1204146"/>
            <a:ext cx="13758026" cy="969222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مستطيل"/>
          <p:cNvSpPr/>
          <p:nvPr/>
        </p:nvSpPr>
        <p:spPr>
          <a:xfrm>
            <a:off x="7836696" y="7179308"/>
            <a:ext cx="11054853" cy="1185110"/>
          </a:xfrm>
          <a:prstGeom prst="rect">
            <a:avLst/>
          </a:prstGeom>
          <a:ln w="63500">
            <a:solidFill>
              <a:srgbClr val="FF4015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71940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3888.png" descr="IMG_388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3023" y="1224563"/>
            <a:ext cx="16349420" cy="6269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41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42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44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957141" y="10087847"/>
            <a:ext cx="4568361" cy="381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27206" t="0" r="0" b="76322"/>
          <a:stretch>
            <a:fillRect/>
          </a:stretch>
        </p:blipFill>
        <p:spPr>
          <a:xfrm>
            <a:off x="13337781" y="939667"/>
            <a:ext cx="9893729" cy="123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49053" t="23298" r="0" b="0"/>
          <a:stretch>
            <a:fillRect/>
          </a:stretch>
        </p:blipFill>
        <p:spPr>
          <a:xfrm>
            <a:off x="12891546" y="2583952"/>
            <a:ext cx="5592593" cy="322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3699.png" descr="IMG_3699.png"/>
          <p:cNvPicPr>
            <a:picLocks noChangeAspect="1"/>
          </p:cNvPicPr>
          <p:nvPr/>
        </p:nvPicPr>
        <p:blipFill>
          <a:blip r:embed="rId5">
            <a:extLst/>
          </a:blip>
          <a:srcRect l="35307" t="71581" r="21432" b="8296"/>
          <a:stretch>
            <a:fillRect/>
          </a:stretch>
        </p:blipFill>
        <p:spPr>
          <a:xfrm>
            <a:off x="6054343" y="1083733"/>
            <a:ext cx="7418197" cy="1064509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pic>
        <p:nvPicPr>
          <p:cNvPr id="248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1359" t="23298" r="47693" b="0"/>
          <a:stretch>
            <a:fillRect/>
          </a:stretch>
        </p:blipFill>
        <p:spPr>
          <a:xfrm>
            <a:off x="12660997" y="7214692"/>
            <a:ext cx="6524485" cy="376647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م  =  ٢ × ٩ × ٧ + ٢ × ٩ × ٦ + ٢ × ٧ × ٦…"/>
          <p:cNvSpPr txBox="1"/>
          <p:nvPr/>
        </p:nvSpPr>
        <p:spPr>
          <a:xfrm>
            <a:off x="2525559" y="3521888"/>
            <a:ext cx="10077465" cy="2002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</a:defRPr>
            </a:pPr>
            <a:r>
              <a:t>م  = </a:t>
            </a:r>
            <a:r>
              <a:rPr>
                <a:solidFill>
                  <a:srgbClr val="0061FE"/>
                </a:solidFill>
              </a:rPr>
              <a:t> ٢ × ٩ × ٧ +</a:t>
            </a:r>
            <a:r>
              <a:t> </a:t>
            </a:r>
            <a:r>
              <a:rPr>
                <a:solidFill>
                  <a:srgbClr val="0061FE"/>
                </a:solidFill>
              </a:rPr>
              <a:t>٢ × ٩ × ٦ + ٢ × ٧ × ٦</a:t>
            </a:r>
            <a:endParaRPr>
              <a:solidFill>
                <a:srgbClr val="0061FE"/>
              </a:solidFill>
            </a:endParaRPr>
          </a:p>
          <a:p>
            <a:pPr algn="ct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</a:defRPr>
            </a:pPr>
            <a:r>
              <a:rPr>
                <a:solidFill>
                  <a:srgbClr val="0061FE"/>
                </a:solidFill>
              </a:rPr>
              <a:t> = ٣١٨ سم٢ </a:t>
            </a:r>
          </a:p>
        </p:txBody>
      </p:sp>
      <p:sp>
        <p:nvSpPr>
          <p:cNvPr id="250" name="م  =  ٢ × ١١ × ٨ + ٢ × ١١ × ١٧ + ٢ × ٨ × ١٧…"/>
          <p:cNvSpPr txBox="1"/>
          <p:nvPr/>
        </p:nvSpPr>
        <p:spPr>
          <a:xfrm>
            <a:off x="2237036" y="7989517"/>
            <a:ext cx="10654511" cy="20021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</a:defRPr>
            </a:pPr>
            <a:r>
              <a:t>م  = </a:t>
            </a:r>
            <a:r>
              <a:rPr>
                <a:solidFill>
                  <a:srgbClr val="0061FE"/>
                </a:solidFill>
              </a:rPr>
              <a:t> ٢ × ١١ × ٨ +</a:t>
            </a:r>
            <a:r>
              <a:t> </a:t>
            </a:r>
            <a:r>
              <a:rPr>
                <a:solidFill>
                  <a:srgbClr val="0061FE"/>
                </a:solidFill>
              </a:rPr>
              <a:t>٢ × ١١ × ١٧ + ٢ × ٨ × ١٧</a:t>
            </a:r>
            <a:endParaRPr>
              <a:solidFill>
                <a:srgbClr val="0061FE"/>
              </a:solidFill>
            </a:endParaRPr>
          </a:p>
          <a:p>
            <a:pPr algn="ct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</a:defRPr>
            </a:pPr>
            <a:r>
              <a:rPr>
                <a:solidFill>
                  <a:srgbClr val="0061FE"/>
                </a:solidFill>
              </a:rPr>
              <a:t> = ٨٢٢ سم٢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2262" y="9232363"/>
            <a:ext cx="4271738" cy="427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19419" t="3577" r="3537" b="78004"/>
          <a:stretch>
            <a:fillRect/>
          </a:stretch>
        </p:blipFill>
        <p:spPr>
          <a:xfrm>
            <a:off x="8637941" y="939667"/>
            <a:ext cx="14315371" cy="165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19549" t="24665" r="3407" b="56915"/>
          <a:stretch>
            <a:fillRect/>
          </a:stretch>
        </p:blipFill>
        <p:spPr>
          <a:xfrm>
            <a:off x="8637941" y="5901281"/>
            <a:ext cx="14315371" cy="165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3355.png" descr="IMG_3355.png"/>
          <p:cNvPicPr>
            <a:picLocks noChangeAspect="1"/>
          </p:cNvPicPr>
          <p:nvPr/>
        </p:nvPicPr>
        <p:blipFill>
          <a:blip r:embed="rId5">
            <a:extLst/>
          </a:blip>
          <a:srcRect l="35978" t="83071" r="27199" b="6101"/>
          <a:stretch>
            <a:fillRect/>
          </a:stretch>
        </p:blipFill>
        <p:spPr>
          <a:xfrm>
            <a:off x="10728620" y="3069002"/>
            <a:ext cx="7672928" cy="1474341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pic>
        <p:nvPicPr>
          <p:cNvPr id="122" name="IMG_3358.png" descr="IMG_3358.png"/>
          <p:cNvPicPr>
            <a:picLocks noChangeAspect="1"/>
          </p:cNvPicPr>
          <p:nvPr/>
        </p:nvPicPr>
        <p:blipFill>
          <a:blip r:embed="rId6">
            <a:extLst/>
          </a:blip>
          <a:srcRect l="30472" t="82491" r="43761" b="2941"/>
          <a:stretch>
            <a:fillRect/>
          </a:stretch>
        </p:blipFill>
        <p:spPr>
          <a:xfrm>
            <a:off x="10619281" y="7840914"/>
            <a:ext cx="7891303" cy="1616177"/>
          </a:xfrm>
          <a:prstGeom prst="rect">
            <a:avLst/>
          </a:prstGeom>
          <a:ln w="38100">
            <a:solidFill>
              <a:schemeClr val="accent2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68459"/>
            <a:ext cx="7035645" cy="703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2008692" y="11542068"/>
            <a:ext cx="1091664" cy="73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3880.png" descr="IMG_3880.png"/>
          <p:cNvPicPr>
            <a:picLocks noChangeAspect="1"/>
          </p:cNvPicPr>
          <p:nvPr/>
        </p:nvPicPr>
        <p:blipFill>
          <a:blip r:embed="rId5">
            <a:extLst/>
          </a:blip>
          <a:srcRect l="0" t="52536" r="3925" b="6087"/>
          <a:stretch>
            <a:fillRect/>
          </a:stretch>
        </p:blipFill>
        <p:spPr>
          <a:xfrm>
            <a:off x="5072167" y="1119994"/>
            <a:ext cx="17851623" cy="3726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28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29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31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0" t="52536" r="3925" b="27310"/>
          <a:stretch>
            <a:fillRect/>
          </a:stretch>
        </p:blipFill>
        <p:spPr>
          <a:xfrm>
            <a:off x="9580332" y="939667"/>
            <a:ext cx="13487720" cy="137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62939" t="73735" r="3925" b="0"/>
          <a:stretch>
            <a:fillRect/>
          </a:stretch>
        </p:blipFill>
        <p:spPr>
          <a:xfrm>
            <a:off x="12772921" y="2821911"/>
            <a:ext cx="4651719" cy="178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3880.png" descr="IMG_3880.png"/>
          <p:cNvPicPr>
            <a:picLocks noChangeAspect="1"/>
          </p:cNvPicPr>
          <p:nvPr/>
        </p:nvPicPr>
        <p:blipFill>
          <a:blip r:embed="rId4">
            <a:extLst/>
          </a:blip>
          <a:srcRect l="19267" t="73735" r="47597" b="0"/>
          <a:stretch>
            <a:fillRect/>
          </a:stretch>
        </p:blipFill>
        <p:spPr>
          <a:xfrm>
            <a:off x="12587383" y="6158834"/>
            <a:ext cx="4651719" cy="178734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نق = ٢٣ ملم"/>
          <p:cNvSpPr txBox="1"/>
          <p:nvPr/>
        </p:nvSpPr>
        <p:spPr>
          <a:xfrm>
            <a:off x="7020872" y="6730750"/>
            <a:ext cx="5171128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نق</a:t>
            </a:r>
            <a:r>
              <a:rPr>
                <a:solidFill>
                  <a:srgbClr val="0061FE"/>
                </a:solidFill>
              </a:rPr>
              <a:t> = ٢٣ ملم</a:t>
            </a:r>
          </a:p>
        </p:txBody>
      </p:sp>
      <p:sp>
        <p:nvSpPr>
          <p:cNvPr id="136" name="ق = ١٨ سم"/>
          <p:cNvSpPr txBox="1"/>
          <p:nvPr/>
        </p:nvSpPr>
        <p:spPr>
          <a:xfrm>
            <a:off x="6726339" y="3217730"/>
            <a:ext cx="5760195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ق</a:t>
            </a:r>
            <a:r>
              <a:rPr>
                <a:solidFill>
                  <a:srgbClr val="0061FE"/>
                </a:solidFill>
              </a:rPr>
              <a:t> = ١٨ سم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65995" y="11277170"/>
            <a:ext cx="1061337" cy="71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3881.png" descr="IMG_3881.png"/>
          <p:cNvPicPr>
            <a:picLocks noChangeAspect="1"/>
          </p:cNvPicPr>
          <p:nvPr/>
        </p:nvPicPr>
        <p:blipFill>
          <a:blip r:embed="rId4">
            <a:extLst/>
          </a:blip>
          <a:srcRect l="0" t="0" r="6642" b="0"/>
          <a:stretch>
            <a:fillRect/>
          </a:stretch>
        </p:blipFill>
        <p:spPr>
          <a:xfrm>
            <a:off x="10414135" y="594914"/>
            <a:ext cx="12341349" cy="11041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2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3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5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3881.png" descr="IMG_3881.png"/>
          <p:cNvPicPr>
            <a:picLocks noChangeAspect="1"/>
          </p:cNvPicPr>
          <p:nvPr/>
        </p:nvPicPr>
        <p:blipFill>
          <a:blip r:embed="rId4">
            <a:extLst/>
          </a:blip>
          <a:srcRect l="0" t="0" r="6642" b="0"/>
          <a:stretch>
            <a:fillRect/>
          </a:stretch>
        </p:blipFill>
        <p:spPr>
          <a:xfrm>
            <a:off x="6235875" y="775496"/>
            <a:ext cx="12341349" cy="1104106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مستطيل"/>
          <p:cNvSpPr/>
          <p:nvPr/>
        </p:nvSpPr>
        <p:spPr>
          <a:xfrm>
            <a:off x="13354690" y="10601010"/>
            <a:ext cx="4417755" cy="1055559"/>
          </a:xfrm>
          <a:prstGeom prst="rect">
            <a:avLst/>
          </a:prstGeom>
          <a:ln w="63500">
            <a:solidFill>
              <a:srgbClr val="FF4015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4383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882.png" descr="IMG_3882.png"/>
          <p:cNvPicPr>
            <a:picLocks noChangeAspect="1"/>
          </p:cNvPicPr>
          <p:nvPr/>
        </p:nvPicPr>
        <p:blipFill>
          <a:blip r:embed="rId4">
            <a:extLst/>
          </a:blip>
          <a:srcRect l="0" t="0" r="7543" b="1872"/>
          <a:stretch>
            <a:fillRect/>
          </a:stretch>
        </p:blipFill>
        <p:spPr>
          <a:xfrm>
            <a:off x="11020549" y="775496"/>
            <a:ext cx="11956699" cy="10091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53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4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56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3882.png" descr="IMG_3882.png"/>
          <p:cNvPicPr>
            <a:picLocks noChangeAspect="1"/>
          </p:cNvPicPr>
          <p:nvPr/>
        </p:nvPicPr>
        <p:blipFill>
          <a:blip r:embed="rId4">
            <a:extLst/>
          </a:blip>
          <a:srcRect l="0" t="935" r="9774" b="86852"/>
          <a:stretch>
            <a:fillRect/>
          </a:stretch>
        </p:blipFill>
        <p:spPr>
          <a:xfrm>
            <a:off x="11246925" y="939667"/>
            <a:ext cx="11668178" cy="125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3882.png" descr="IMG_3882.png"/>
          <p:cNvPicPr>
            <a:picLocks noChangeAspect="1"/>
          </p:cNvPicPr>
          <p:nvPr/>
        </p:nvPicPr>
        <p:blipFill>
          <a:blip r:embed="rId4">
            <a:extLst/>
          </a:blip>
          <a:srcRect l="24820" t="15778" r="9774" b="34017"/>
          <a:stretch>
            <a:fillRect/>
          </a:stretch>
        </p:blipFill>
        <p:spPr>
          <a:xfrm>
            <a:off x="9838845" y="2451027"/>
            <a:ext cx="7252094" cy="442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3882.png" descr="IMG_3882.png"/>
          <p:cNvPicPr>
            <a:picLocks noChangeAspect="1"/>
          </p:cNvPicPr>
          <p:nvPr/>
        </p:nvPicPr>
        <p:blipFill>
          <a:blip r:embed="rId4">
            <a:extLst/>
          </a:blip>
          <a:srcRect l="34928" t="64247" r="7887" b="2327"/>
          <a:stretch>
            <a:fillRect/>
          </a:stretch>
        </p:blipFill>
        <p:spPr>
          <a:xfrm>
            <a:off x="10858663" y="7992341"/>
            <a:ext cx="7039902" cy="327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582.png" descr="IMG_3582.png"/>
          <p:cNvPicPr>
            <a:picLocks noChangeAspect="1"/>
          </p:cNvPicPr>
          <p:nvPr/>
        </p:nvPicPr>
        <p:blipFill>
          <a:blip r:embed="rId5">
            <a:extLst/>
          </a:blip>
          <a:srcRect l="43567" t="82530" r="27297" b="5088"/>
          <a:stretch>
            <a:fillRect/>
          </a:stretch>
        </p:blipFill>
        <p:spPr>
          <a:xfrm>
            <a:off x="15715370" y="3704421"/>
            <a:ext cx="4903661" cy="1378769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sp>
        <p:nvSpPr>
          <p:cNvPr id="161" name="م = ٣٤١ سم٢"/>
          <p:cNvSpPr txBox="1"/>
          <p:nvPr/>
        </p:nvSpPr>
        <p:spPr>
          <a:xfrm>
            <a:off x="3083608" y="9070037"/>
            <a:ext cx="7388638" cy="11172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٣٤١ سم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  <p:pic>
        <p:nvPicPr>
          <p:cNvPr id="162" name="IMG_3397.png" descr="IMG_3397.png"/>
          <p:cNvPicPr>
            <a:picLocks noChangeAspect="1"/>
          </p:cNvPicPr>
          <p:nvPr/>
        </p:nvPicPr>
        <p:blipFill>
          <a:blip r:embed="rId6">
            <a:extLst/>
          </a:blip>
          <a:srcRect l="55823" t="81333" r="25936" b="3298"/>
          <a:stretch>
            <a:fillRect/>
          </a:stretch>
        </p:blipFill>
        <p:spPr>
          <a:xfrm>
            <a:off x="16245198" y="9394824"/>
            <a:ext cx="3844267" cy="1204704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</p:pic>
      <p:sp>
        <p:nvSpPr>
          <p:cNvPr id="163" name="م = ١٥ وحدة ٢"/>
          <p:cNvSpPr txBox="1"/>
          <p:nvPr/>
        </p:nvSpPr>
        <p:spPr>
          <a:xfrm>
            <a:off x="2729737" y="3835174"/>
            <a:ext cx="7388638" cy="11172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١٥ وحدة 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