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0"/>
  </p:notesMasterIdLst>
  <p:sldIdLst>
    <p:sldId id="256" r:id="rId2"/>
    <p:sldId id="270" r:id="rId3"/>
    <p:sldId id="272" r:id="rId4"/>
    <p:sldId id="271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94" r:id="rId21"/>
    <p:sldId id="295" r:id="rId22"/>
    <p:sldId id="296" r:id="rId23"/>
    <p:sldId id="288" r:id="rId24"/>
    <p:sldId id="289" r:id="rId25"/>
    <p:sldId id="290" r:id="rId26"/>
    <p:sldId id="291" r:id="rId27"/>
    <p:sldId id="292" r:id="rId28"/>
    <p:sldId id="293" r:id="rId2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67" d="100"/>
          <a:sy n="67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B41CD2A-0E81-4852-BF85-F8D64E81DFDC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5146BD6-A817-4253-9BDF-01179B67EC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7882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6BD6-A817-4253-9BDF-01179B67EC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2953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6BD6-A817-4253-9BDF-01179B67EC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0916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6BD6-A817-4253-9BDF-01179B67EC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7176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6BD6-A817-4253-9BDF-01179B67EC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6381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6BD6-A817-4253-9BDF-01179B67EC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9332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6BD6-A817-4253-9BDF-01179B67EC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3977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6BD6-A817-4253-9BDF-01179B67EC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0451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6BD6-A817-4253-9BDF-01179B67EC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6842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6BD6-A817-4253-9BDF-01179B67EC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0371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6BD6-A817-4253-9BDF-01179B67EC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9874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6BD6-A817-4253-9BDF-01179B67EC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733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6BD6-A817-4253-9BDF-01179B67EC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9342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6BD6-A817-4253-9BDF-01179B67EC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0343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6BD6-A817-4253-9BDF-01179B67EC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2893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6BD6-A817-4253-9BDF-01179B67EC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20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6BD6-A817-4253-9BDF-01179B67EC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841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6BD6-A817-4253-9BDF-01179B67EC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9221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6BD6-A817-4253-9BDF-01179B67EC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56601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6BD6-A817-4253-9BDF-01179B67EC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1235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6BD6-A817-4253-9BDF-01179B67EC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362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6BD6-A817-4253-9BDF-01179B67EC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990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6BD6-A817-4253-9BDF-01179B67EC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689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6BD6-A817-4253-9BDF-01179B67EC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155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6BD6-A817-4253-9BDF-01179B67EC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050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6BD6-A817-4253-9BDF-01179B67EC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5704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6BD6-A817-4253-9BDF-01179B67EC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0768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146BD6-A817-4253-9BDF-01179B67EC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821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D0A9C62-445F-A8AF-62A2-A87D1CC23A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FEB5AEB8-FE58-915C-A56F-BEB18FAAC5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9A65E94-714E-F547-25F0-2806AF60B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BE7F-73F8-4DE0-A37C-8DC20C5D32EA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5FAED87-9018-D15D-FC10-3C1038E45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8FE823D-5890-5115-D938-374C82061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D195F-2645-4C9A-8993-B7C44E3002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298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4EBC3DA-947C-A386-4E22-F10BB002D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6823D00-7596-883E-6BA9-AC194AD97A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0BA6104-C741-E256-DED7-7F155255A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BE7F-73F8-4DE0-A37C-8DC20C5D32EA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073C8EA-A4A8-102F-A3EE-F44F9162E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9F62C56-96E3-C4A7-1C50-B9235AD48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D195F-2645-4C9A-8993-B7C44E3002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19734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0B41350F-9F86-A6A8-EB9C-D0689DD56F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45D644B-0E03-D289-93AF-587D38C230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31E735F-6241-DC7C-8778-6A38C381F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BE7F-73F8-4DE0-A37C-8DC20C5D32EA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DB34A5A-4F3E-C295-66A6-0A3F15420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B98FBAE-4AB9-B675-80E1-DE5A0A07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D195F-2645-4C9A-8993-B7C44E3002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01911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A0DC32D-F949-2502-0056-2F30C3A1B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F4DD6F-7BE4-BF79-DEAB-6D07EB64A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EA84EAB-F596-3306-7A85-F6637A9E8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BE7F-73F8-4DE0-A37C-8DC20C5D32EA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B687C30-FDCC-EF1A-C86C-56DB256CE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DCDA8D5-5DAE-9E62-E50C-B4477123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D195F-2645-4C9A-8993-B7C44E3002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62403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8E865E5-3A2A-F74B-601E-B753568C0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CD2A4B8-9CEA-99C8-0C30-5EA3965E45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ECE22B8-7D15-320F-66D9-801012061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BE7F-73F8-4DE0-A37C-8DC20C5D32EA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7A9BB60-B405-276D-D8E6-50FDDDB8D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CEB7AA5-26D9-B180-D081-E20678316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D195F-2645-4C9A-8993-B7C44E3002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04994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33EBF3E-BFD5-DBFF-B324-5E2756011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70048A0-1A1A-4C00-9336-7C48B0D091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6AFD735-9D07-675D-D7D6-12481316E1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41D584A-D667-8D2C-0D9B-6ED763385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BE7F-73F8-4DE0-A37C-8DC20C5D32EA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BAA7E45-9CEE-B517-4F26-1B5EC89A5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30E410D-2F1D-8AE8-9BD7-8EACAB8F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D195F-2645-4C9A-8993-B7C44E3002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72214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A005FBD-BB50-4945-625A-58966D109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67013FE-4343-1202-01D1-ACE4DAA4F7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5CF512E-F46D-3FC3-6917-A3F4D827A1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65D5E703-738D-48EF-C9B8-C44B5573E3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0F1F000-955F-D85E-99E0-19C65A4D99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5ECEED4-B11E-2013-7660-79D4E9FA9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BE7F-73F8-4DE0-A37C-8DC20C5D32EA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08600EF-71AB-1666-908C-2ED9C7A8F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FFF2AF0-F809-D63F-5991-B9300103F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D195F-2645-4C9A-8993-B7C44E3002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01018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AD2D030-503B-0519-EA6A-FE7C69795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40FD3DF-32D9-2E13-BDEF-CE2C6BC26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BE7F-73F8-4DE0-A37C-8DC20C5D32EA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C16F7616-04DC-C3FD-C2D9-A61B14A9A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C7B0D02B-5C51-3E6B-60F9-56A867D8B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D195F-2645-4C9A-8993-B7C44E3002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94626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67942E6-E579-1F24-70A0-4CF7BCFA3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BE7F-73F8-4DE0-A37C-8DC20C5D32EA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4D066DB-2B50-C805-AA1D-BB4F7A87F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0F0C17CC-2C1F-2B5A-52CF-5B549315B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D195F-2645-4C9A-8993-B7C44E3002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8415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F16A440-8FF2-7A13-CF51-29BCE37B0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F05DEA5-795D-0381-99C5-C447AA896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513CF32-01CA-35DC-74CB-62401CC9EA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B62F3D7-2B98-D8F5-B3BF-B6617DA88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BE7F-73F8-4DE0-A37C-8DC20C5D32EA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E544C90-E203-F707-0669-26AF5B852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4A1588F-5D9E-D8A8-72DE-8F702A9E1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D195F-2645-4C9A-8993-B7C44E3002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8163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5A29811-83E1-26C2-03A9-378AACEE4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0534FFB-A1AE-4711-1D11-7CD60DEBAC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B777B3D-8847-0D61-F08C-E0293EEA16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2258583-2D76-4A24-6C0A-3D1520C9C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BE7F-73F8-4DE0-A37C-8DC20C5D32EA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83BC26D-779A-D6F8-DA3D-EA2BBFA47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92FAF49-9742-E4BB-352B-1B99B60CD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D195F-2645-4C9A-8993-B7C44E3002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58666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1722558-A40D-4E6D-A257-B4F211743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4522205-EF8F-64AA-8C0D-B0E3461CB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21EB443-D829-30CC-DAC2-64C94AE187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9BE7F-73F8-4DE0-A37C-8DC20C5D32EA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13449D6-07AA-7026-3E40-75B09F82B9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B871A51-3373-17F9-89CB-76008D5FEE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D195F-2645-4C9A-8993-B7C44E3002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96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>
            <a:extLst>
              <a:ext uri="{FF2B5EF4-FFF2-40B4-BE49-F238E27FC236}">
                <a16:creationId xmlns:a16="http://schemas.microsoft.com/office/drawing/2014/main" id="{DB8EB6B0-5B1C-3CC3-8193-3157D4C2D150}"/>
              </a:ext>
            </a:extLst>
          </p:cNvPr>
          <p:cNvSpPr txBox="1"/>
          <p:nvPr/>
        </p:nvSpPr>
        <p:spPr>
          <a:xfrm>
            <a:off x="1802607" y="2644170"/>
            <a:ext cx="8586787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9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الفصل الرابع: النسبة المئوية </a:t>
            </a:r>
          </a:p>
        </p:txBody>
      </p:sp>
    </p:spTree>
    <p:extLst>
      <p:ext uri="{BB962C8B-B14F-4D97-AF65-F5344CB8AC3E}">
        <p14:creationId xmlns:p14="http://schemas.microsoft.com/office/powerpoint/2010/main" val="3498556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2">
            <a:extLst>
              <a:ext uri="{FF2B5EF4-FFF2-40B4-BE49-F238E27FC236}">
                <a16:creationId xmlns:a16="http://schemas.microsoft.com/office/drawing/2014/main" id="{15D2D830-1841-E034-A21A-820307262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93506"/>
              </p:ext>
            </p:extLst>
          </p:nvPr>
        </p:nvGraphicFramePr>
        <p:xfrm>
          <a:off x="292894" y="1658672"/>
          <a:ext cx="11606212" cy="354065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80311">
                  <a:extLst>
                    <a:ext uri="{9D8B030D-6E8A-4147-A177-3AD203B41FA5}">
                      <a16:colId xmlns:a16="http://schemas.microsoft.com/office/drawing/2014/main" val="1334362325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739887780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2349761878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644610892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951866052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956288189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1903750653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2390969046"/>
                    </a:ext>
                  </a:extLst>
                </a:gridCol>
              </a:tblGrid>
              <a:tr h="1254656">
                <a:tc gridSpan="8"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تتوقع تولين أن 20٪ من طالبات الصفّ الثاني المتوسّط سيشاركن في السباق، فإذا كان عدد طالبات الصفّ الثاني المتوسّط 400 طالبةٍ، فما عدد الطالبات المتوقّع مشاركتهن في هذا السباق؟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450896"/>
                  </a:ext>
                </a:extLst>
              </a:tr>
              <a:tr h="1254656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ا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30 طالبة.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ب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60 طالبة.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ج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80 طالبة.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د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90 طالبة.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416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5489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2">
            <a:extLst>
              <a:ext uri="{FF2B5EF4-FFF2-40B4-BE49-F238E27FC236}">
                <a16:creationId xmlns:a16="http://schemas.microsoft.com/office/drawing/2014/main" id="{15D2D830-1841-E034-A21A-820307262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319746"/>
              </p:ext>
            </p:extLst>
          </p:nvPr>
        </p:nvGraphicFramePr>
        <p:xfrm>
          <a:off x="292894" y="2024432"/>
          <a:ext cx="11606212" cy="280913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80311">
                  <a:extLst>
                    <a:ext uri="{9D8B030D-6E8A-4147-A177-3AD203B41FA5}">
                      <a16:colId xmlns:a16="http://schemas.microsoft.com/office/drawing/2014/main" val="1334362325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739887780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2349761878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644610892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951866052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956288189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1903750653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2390969046"/>
                    </a:ext>
                  </a:extLst>
                </a:gridCol>
              </a:tblGrid>
              <a:tr h="1254656">
                <a:tc gridSpan="8"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اشتركت 12 صديقةً في شراء 3 فطائر كبيرة، وتقاسمن جميعًا ثمنها بالتساوي، إذا كان ثمن الفطيرة الواحدة 72 ريالًا، فكم ستدفع كلٌّ منهن؟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450896"/>
                  </a:ext>
                </a:extLst>
              </a:tr>
              <a:tr h="1254656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ا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15 ريالًا.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ب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16 ريالًا.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ج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17 ريالًا.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د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18 ريالًا.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416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7009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2">
            <a:extLst>
              <a:ext uri="{FF2B5EF4-FFF2-40B4-BE49-F238E27FC236}">
                <a16:creationId xmlns:a16="http://schemas.microsoft.com/office/drawing/2014/main" id="{15D2D830-1841-E034-A21A-820307262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802087"/>
              </p:ext>
            </p:extLst>
          </p:nvPr>
        </p:nvGraphicFramePr>
        <p:xfrm>
          <a:off x="292894" y="2024432"/>
          <a:ext cx="11606212" cy="280913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80311">
                  <a:extLst>
                    <a:ext uri="{9D8B030D-6E8A-4147-A177-3AD203B41FA5}">
                      <a16:colId xmlns:a16="http://schemas.microsoft.com/office/drawing/2014/main" val="1334362325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739887780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2349761878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644610892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951866052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956288189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1903750653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2390969046"/>
                    </a:ext>
                  </a:extLst>
                </a:gridCol>
              </a:tblGrid>
              <a:tr h="1254656">
                <a:tc gridSpan="8"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اشتركت 12 صديقةً في شراء 3 فطائر كبيرة، وتقاسمن جميعًا ثمنها بالتساوي، إذا كان ثمن الفطيرة الواحدة 52 ريالًا، فكم ستدفع كلٌّ منهن؟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450896"/>
                  </a:ext>
                </a:extLst>
              </a:tr>
              <a:tr h="1254656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ا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13 ريالًا.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ب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15 ريالًا.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ج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17 ريالًا.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د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18 ريالًا.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416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697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2">
            <a:extLst>
              <a:ext uri="{FF2B5EF4-FFF2-40B4-BE49-F238E27FC236}">
                <a16:creationId xmlns:a16="http://schemas.microsoft.com/office/drawing/2014/main" id="{15D2D830-1841-E034-A21A-820307262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684299"/>
              </p:ext>
            </p:extLst>
          </p:nvPr>
        </p:nvGraphicFramePr>
        <p:xfrm>
          <a:off x="292894" y="2024432"/>
          <a:ext cx="11606212" cy="280913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80311">
                  <a:extLst>
                    <a:ext uri="{9D8B030D-6E8A-4147-A177-3AD203B41FA5}">
                      <a16:colId xmlns:a16="http://schemas.microsoft.com/office/drawing/2014/main" val="1334362325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739887780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2349761878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644610892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951866052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956288189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1903750653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2390969046"/>
                    </a:ext>
                  </a:extLst>
                </a:gridCol>
              </a:tblGrid>
              <a:tr h="1254656">
                <a:tc gridSpan="8"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إذا كان عدد الأسرّة في قسم العظام في مستشفى 50 سريرًا، ويشغل المرضى 15 سريرًا.</a:t>
                      </a:r>
                    </a:p>
                    <a:p>
                      <a:pPr algn="ctr" rtl="1"/>
                      <a:r>
                        <a:rPr lang="ar-SA" sz="4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فما النسبة المئوية لعدد الأسرّة المشغولة في المستشفى؟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450896"/>
                  </a:ext>
                </a:extLst>
              </a:tr>
              <a:tr h="1254656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ا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10</a:t>
                      </a:r>
                      <a:r>
                        <a:rPr lang="ar-SA" sz="60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٪</a:t>
                      </a:r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ب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20</a:t>
                      </a:r>
                      <a:r>
                        <a:rPr lang="ar-SA" sz="60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٪</a:t>
                      </a:r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ج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30</a:t>
                      </a:r>
                      <a:r>
                        <a:rPr lang="ar-SA" sz="60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٪</a:t>
                      </a:r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د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40</a:t>
                      </a:r>
                      <a:r>
                        <a:rPr lang="ar-SA" sz="60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٪</a:t>
                      </a:r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416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4428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2">
            <a:extLst>
              <a:ext uri="{FF2B5EF4-FFF2-40B4-BE49-F238E27FC236}">
                <a16:creationId xmlns:a16="http://schemas.microsoft.com/office/drawing/2014/main" id="{15D2D830-1841-E034-A21A-820307262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582915"/>
              </p:ext>
            </p:extLst>
          </p:nvPr>
        </p:nvGraphicFramePr>
        <p:xfrm>
          <a:off x="292894" y="2024432"/>
          <a:ext cx="11606212" cy="280913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80311">
                  <a:extLst>
                    <a:ext uri="{9D8B030D-6E8A-4147-A177-3AD203B41FA5}">
                      <a16:colId xmlns:a16="http://schemas.microsoft.com/office/drawing/2014/main" val="1334362325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739887780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2349761878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644610892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951866052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956288189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1903750653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2390969046"/>
                    </a:ext>
                  </a:extLst>
                </a:gridCol>
              </a:tblGrid>
              <a:tr h="1254656">
                <a:tc gridSpan="8"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إذا كان عدد الأسرّة في قسم العظام في مستشفى 50 سريرًا، ويشغل المرضى 20 سريرًا.</a:t>
                      </a:r>
                    </a:p>
                    <a:p>
                      <a:pPr algn="ctr" rtl="1"/>
                      <a:r>
                        <a:rPr lang="ar-SA" sz="4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فما النسبة المئوية لعدد الأسرّة المشغولة في المستشفى؟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450896"/>
                  </a:ext>
                </a:extLst>
              </a:tr>
              <a:tr h="1254656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ا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10</a:t>
                      </a:r>
                      <a:r>
                        <a:rPr lang="ar-SA" sz="60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٪</a:t>
                      </a:r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ب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20</a:t>
                      </a:r>
                      <a:r>
                        <a:rPr lang="ar-SA" sz="60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٪</a:t>
                      </a:r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ج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30</a:t>
                      </a:r>
                      <a:r>
                        <a:rPr lang="ar-SA" sz="60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٪</a:t>
                      </a:r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د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40</a:t>
                      </a:r>
                      <a:r>
                        <a:rPr lang="ar-SA" sz="60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٪</a:t>
                      </a:r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416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076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2">
            <a:extLst>
              <a:ext uri="{FF2B5EF4-FFF2-40B4-BE49-F238E27FC236}">
                <a16:creationId xmlns:a16="http://schemas.microsoft.com/office/drawing/2014/main" id="{15D2D830-1841-E034-A21A-820307262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178697"/>
              </p:ext>
            </p:extLst>
          </p:nvPr>
        </p:nvGraphicFramePr>
        <p:xfrm>
          <a:off x="292894" y="2024432"/>
          <a:ext cx="11606212" cy="280913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80311">
                  <a:extLst>
                    <a:ext uri="{9D8B030D-6E8A-4147-A177-3AD203B41FA5}">
                      <a16:colId xmlns:a16="http://schemas.microsoft.com/office/drawing/2014/main" val="1334362325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739887780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2349761878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644610892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951866052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956288189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1903750653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2390969046"/>
                    </a:ext>
                  </a:extLst>
                </a:gridCol>
              </a:tblGrid>
              <a:tr h="1254656">
                <a:tc gridSpan="8"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إذا كان عدد الأسرّة في قسم العظام في مستشفى 50 سريرًا، ويشغل المرضى 30 سريرًا.</a:t>
                      </a:r>
                    </a:p>
                    <a:p>
                      <a:pPr algn="ctr" rtl="1"/>
                      <a:r>
                        <a:rPr lang="ar-SA" sz="4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فما النسبة المئوية لعدد الأسرّة المشغولة في المستشفى؟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450896"/>
                  </a:ext>
                </a:extLst>
              </a:tr>
              <a:tr h="1254656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ا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70</a:t>
                      </a:r>
                      <a:r>
                        <a:rPr lang="ar-SA" sz="60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٪</a:t>
                      </a:r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ب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60</a:t>
                      </a:r>
                      <a:r>
                        <a:rPr lang="ar-SA" sz="60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٪</a:t>
                      </a:r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ج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50</a:t>
                      </a:r>
                      <a:r>
                        <a:rPr lang="ar-SA" sz="60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٪</a:t>
                      </a:r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د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40</a:t>
                      </a:r>
                      <a:r>
                        <a:rPr lang="ar-SA" sz="60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٪</a:t>
                      </a:r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416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128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2">
            <a:extLst>
              <a:ext uri="{FF2B5EF4-FFF2-40B4-BE49-F238E27FC236}">
                <a16:creationId xmlns:a16="http://schemas.microsoft.com/office/drawing/2014/main" id="{15D2D830-1841-E034-A21A-820307262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809028"/>
              </p:ext>
            </p:extLst>
          </p:nvPr>
        </p:nvGraphicFramePr>
        <p:xfrm>
          <a:off x="292894" y="2024432"/>
          <a:ext cx="11606212" cy="280913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80311">
                  <a:extLst>
                    <a:ext uri="{9D8B030D-6E8A-4147-A177-3AD203B41FA5}">
                      <a16:colId xmlns:a16="http://schemas.microsoft.com/office/drawing/2014/main" val="1334362325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739887780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2349761878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644610892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951866052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956288189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1903750653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2390969046"/>
                    </a:ext>
                  </a:extLst>
                </a:gridCol>
              </a:tblGrid>
              <a:tr h="1254656">
                <a:tc gridSpan="8"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ترغب منال في أن </a:t>
                      </a:r>
                      <a:r>
                        <a:rPr lang="ar-SA" sz="4800" b="1" kern="1200" dirty="0">
                          <a:solidFill>
                            <a:schemeClr val="tx1"/>
                          </a:solidFill>
                          <a:latin typeface="Arabic Typesetting" panose="03020402040406030203" pitchFamily="66" charset="-78"/>
                          <a:ea typeface="+mn-ea"/>
                          <a:cs typeface="Arabic Typesetting" panose="03020402040406030203" pitchFamily="66" charset="-78"/>
                        </a:rPr>
                        <a:t>تدفع 15٪ من قيمة العلاوة التي استلمتها هذا الشهر والبالغة 500 ريال، فما القيمة المعقولة لصدقاتها؟ 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450896"/>
                  </a:ext>
                </a:extLst>
              </a:tr>
              <a:tr h="1254656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ا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50 ريال.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ب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75 ريال.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ج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100 ريال.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د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200 ريال.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416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2971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2">
            <a:extLst>
              <a:ext uri="{FF2B5EF4-FFF2-40B4-BE49-F238E27FC236}">
                <a16:creationId xmlns:a16="http://schemas.microsoft.com/office/drawing/2014/main" id="{15D2D830-1841-E034-A21A-820307262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666871"/>
              </p:ext>
            </p:extLst>
          </p:nvPr>
        </p:nvGraphicFramePr>
        <p:xfrm>
          <a:off x="292894" y="2024432"/>
          <a:ext cx="11606212" cy="280913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80311">
                  <a:extLst>
                    <a:ext uri="{9D8B030D-6E8A-4147-A177-3AD203B41FA5}">
                      <a16:colId xmlns:a16="http://schemas.microsoft.com/office/drawing/2014/main" val="1334362325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739887780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2349761878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644610892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951866052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956288189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1903750653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2390969046"/>
                    </a:ext>
                  </a:extLst>
                </a:gridCol>
              </a:tblGrid>
              <a:tr h="1254656">
                <a:tc gridSpan="8"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ترغب منال في أن </a:t>
                      </a:r>
                      <a:r>
                        <a:rPr lang="ar-SA" sz="4800" b="1" kern="1200" dirty="0">
                          <a:solidFill>
                            <a:schemeClr val="tx1"/>
                          </a:solidFill>
                          <a:latin typeface="Arabic Typesetting" panose="03020402040406030203" pitchFamily="66" charset="-78"/>
                          <a:ea typeface="+mn-ea"/>
                          <a:cs typeface="Arabic Typesetting" panose="03020402040406030203" pitchFamily="66" charset="-78"/>
                        </a:rPr>
                        <a:t>تدفع 15٪ من قيمة العلاوة التي استلمتها هذا الشهر والبالغة 600 ريال، فما القيمة المعقولة لصدقاتها؟ 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450896"/>
                  </a:ext>
                </a:extLst>
              </a:tr>
              <a:tr h="1254656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ا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50 ريال.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ب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75 ريال.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ج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90 ريال.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د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200 ريال.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416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6831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2">
            <a:extLst>
              <a:ext uri="{FF2B5EF4-FFF2-40B4-BE49-F238E27FC236}">
                <a16:creationId xmlns:a16="http://schemas.microsoft.com/office/drawing/2014/main" id="{15D2D830-1841-E034-A21A-820307262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038559"/>
              </p:ext>
            </p:extLst>
          </p:nvPr>
        </p:nvGraphicFramePr>
        <p:xfrm>
          <a:off x="292894" y="2024432"/>
          <a:ext cx="11606212" cy="280913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80311">
                  <a:extLst>
                    <a:ext uri="{9D8B030D-6E8A-4147-A177-3AD203B41FA5}">
                      <a16:colId xmlns:a16="http://schemas.microsoft.com/office/drawing/2014/main" val="1334362325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739887780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2349761878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644610892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951866052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956288189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1903750653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2390969046"/>
                    </a:ext>
                  </a:extLst>
                </a:gridCol>
              </a:tblGrid>
              <a:tr h="1254656">
                <a:tc gridSpan="8"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ترغب منال في أن </a:t>
                      </a:r>
                      <a:r>
                        <a:rPr lang="ar-SA" sz="4800" b="1" kern="1200" dirty="0">
                          <a:solidFill>
                            <a:schemeClr val="tx1"/>
                          </a:solidFill>
                          <a:latin typeface="Arabic Typesetting" panose="03020402040406030203" pitchFamily="66" charset="-78"/>
                          <a:ea typeface="+mn-ea"/>
                          <a:cs typeface="Arabic Typesetting" panose="03020402040406030203" pitchFamily="66" charset="-78"/>
                        </a:rPr>
                        <a:t>تدفع 15٪ من قيمة العلاوة التي استلمتها هذا الشهر والبالغة 800 ريال، فما القيمة المعقولة لصدقاتها؟ 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450896"/>
                  </a:ext>
                </a:extLst>
              </a:tr>
              <a:tr h="1254656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ا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50 ريال.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ب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75 ريال.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ج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120 ريال.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د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200 ريال.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416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86794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1255FB71-F2ED-DD87-184B-8E3E6E1BEB8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50"/>
          <a:stretch/>
        </p:blipFill>
        <p:spPr>
          <a:xfrm>
            <a:off x="798061" y="153000"/>
            <a:ext cx="10595879" cy="65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743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جدول 2">
                <a:extLst>
                  <a:ext uri="{FF2B5EF4-FFF2-40B4-BE49-F238E27FC236}">
                    <a16:creationId xmlns:a16="http://schemas.microsoft.com/office/drawing/2014/main" id="{15D2D830-1841-E034-A21A-820307262FA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46967182"/>
                  </p:ext>
                </p:extLst>
              </p:nvPr>
            </p:nvGraphicFramePr>
            <p:xfrm>
              <a:off x="292894" y="1972934"/>
              <a:ext cx="11606212" cy="2912133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580311">
                      <a:extLst>
                        <a:ext uri="{9D8B030D-6E8A-4147-A177-3AD203B41FA5}">
                          <a16:colId xmlns:a16="http://schemas.microsoft.com/office/drawing/2014/main" val="1334362325"/>
                        </a:ext>
                      </a:extLst>
                    </a:gridCol>
                    <a:gridCol w="2321242">
                      <a:extLst>
                        <a:ext uri="{9D8B030D-6E8A-4147-A177-3AD203B41FA5}">
                          <a16:colId xmlns:a16="http://schemas.microsoft.com/office/drawing/2014/main" val="3739887780"/>
                        </a:ext>
                      </a:extLst>
                    </a:gridCol>
                    <a:gridCol w="580311">
                      <a:extLst>
                        <a:ext uri="{9D8B030D-6E8A-4147-A177-3AD203B41FA5}">
                          <a16:colId xmlns:a16="http://schemas.microsoft.com/office/drawing/2014/main" val="2349761878"/>
                        </a:ext>
                      </a:extLst>
                    </a:gridCol>
                    <a:gridCol w="2321242">
                      <a:extLst>
                        <a:ext uri="{9D8B030D-6E8A-4147-A177-3AD203B41FA5}">
                          <a16:colId xmlns:a16="http://schemas.microsoft.com/office/drawing/2014/main" val="644610892"/>
                        </a:ext>
                      </a:extLst>
                    </a:gridCol>
                    <a:gridCol w="580311">
                      <a:extLst>
                        <a:ext uri="{9D8B030D-6E8A-4147-A177-3AD203B41FA5}">
                          <a16:colId xmlns:a16="http://schemas.microsoft.com/office/drawing/2014/main" val="951866052"/>
                        </a:ext>
                      </a:extLst>
                    </a:gridCol>
                    <a:gridCol w="2321242">
                      <a:extLst>
                        <a:ext uri="{9D8B030D-6E8A-4147-A177-3AD203B41FA5}">
                          <a16:colId xmlns:a16="http://schemas.microsoft.com/office/drawing/2014/main" val="3956288189"/>
                        </a:ext>
                      </a:extLst>
                    </a:gridCol>
                    <a:gridCol w="580311">
                      <a:extLst>
                        <a:ext uri="{9D8B030D-6E8A-4147-A177-3AD203B41FA5}">
                          <a16:colId xmlns:a16="http://schemas.microsoft.com/office/drawing/2014/main" val="1903750653"/>
                        </a:ext>
                      </a:extLst>
                    </a:gridCol>
                    <a:gridCol w="2321242">
                      <a:extLst>
                        <a:ext uri="{9D8B030D-6E8A-4147-A177-3AD203B41FA5}">
                          <a16:colId xmlns:a16="http://schemas.microsoft.com/office/drawing/2014/main" val="2390969046"/>
                        </a:ext>
                      </a:extLst>
                    </a:gridCol>
                  </a:tblGrid>
                  <a:tr h="1254656">
                    <a:tc gridSpan="8">
                      <a:txBody>
                        <a:bodyPr/>
                        <a:lstStyle/>
                        <a:p>
                          <a:pPr algn="ctr" rtl="1"/>
                          <a:r>
                            <a:rPr lang="ku-Arab-IQ" sz="4800" b="1" dirty="0">
                              <a:cs typeface="Arabic Typesetting" panose="03020402040406030203" pitchFamily="66" charset="-78"/>
                            </a:rPr>
                            <a:t>٣٣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ar-SA" sz="4800" b="1" i="1" smtClean="0">
                                      <a:latin typeface="Cambria Math" panose="02040503050406030204" pitchFamily="18" charset="0"/>
                                      <a:cs typeface="Arabic Typesetting" panose="03020402040406030203" pitchFamily="66" charset="-78"/>
                                    </a:rPr>
                                  </m:ctrlPr>
                                </m:fPr>
                                <m:num>
                                  <m:r>
                                    <a:rPr lang="ku-Arab-IQ" sz="4800" b="1" i="1" smtClean="0">
                                      <a:latin typeface="Cambria Math" panose="02040503050406030204" pitchFamily="18" charset="0"/>
                                      <a:cs typeface="Arabic Typesetting" panose="03020402040406030203" pitchFamily="66" charset="-78"/>
                                    </a:rPr>
                                    <m:t>١</m:t>
                                  </m:r>
                                </m:num>
                                <m:den>
                                  <m:r>
                                    <a:rPr lang="ku-Arab-IQ" sz="4800" b="1" i="1" smtClean="0">
                                      <a:latin typeface="Cambria Math" panose="02040503050406030204" pitchFamily="18" charset="0"/>
                                      <a:cs typeface="Arabic Typesetting" panose="03020402040406030203" pitchFamily="66" charset="-78"/>
                                    </a:rPr>
                                    <m:t>٣</m:t>
                                  </m:r>
                                </m:den>
                              </m:f>
                            </m:oMath>
                          </a14:m>
                          <a:r>
                            <a:rPr lang="ar-SA" sz="4800" b="1" dirty="0">
                              <a:latin typeface="Traditional Arabic" panose="02020603050405020304" pitchFamily="18" charset="-78"/>
                              <a:cs typeface="Traditional Arabic" panose="02020603050405020304" pitchFamily="18" charset="-78"/>
                            </a:rPr>
                            <a:t>٪ تكافئ:</a:t>
                          </a:r>
                          <a:endParaRPr lang="ar-SA" sz="48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75450896"/>
                      </a:ext>
                    </a:extLst>
                  </a:tr>
                  <a:tr h="1254656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000" b="1" dirty="0">
                              <a:latin typeface="Arabic OMR" panose="020B0604020202020204" pitchFamily="34" charset="0"/>
                              <a:cs typeface="Arabic OMR" panose="020B0604020202020204" pitchFamily="34" charset="0"/>
                            </a:rPr>
                            <a:t>ا</a:t>
                          </a:r>
                          <a:endParaRPr lang="ar-SA" sz="4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ar-SA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</m:ctrlPr>
                                  </m:fPr>
                                  <m:num>
                                    <m:r>
                                      <a:rPr lang="ku-Arab-IQ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  <m:t>٣</m:t>
                                    </m:r>
                                  </m:num>
                                  <m:den>
                                    <m:r>
                                      <a:rPr lang="ku-Arab-IQ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  <m:t>١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000" b="1" dirty="0">
                              <a:latin typeface="Arabic OMR" panose="020B0604020202020204" pitchFamily="34" charset="0"/>
                              <a:cs typeface="Arabic OMR" panose="020B0604020202020204" pitchFamily="34" charset="0"/>
                            </a:rPr>
                            <a:t>ب</a:t>
                          </a:r>
                          <a:endParaRPr lang="ar-SA" sz="4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ar-SA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</m:ctrlPr>
                                  </m:fPr>
                                  <m:num>
                                    <m:r>
                                      <a:rPr lang="ku-Arab-IQ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  <m:t>١</m:t>
                                    </m:r>
                                  </m:num>
                                  <m:den>
                                    <m:r>
                                      <a:rPr lang="ku-Arab-IQ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  <m:t>٣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000" b="1" dirty="0">
                              <a:latin typeface="Arabic OMR" panose="020B0604020202020204" pitchFamily="34" charset="0"/>
                              <a:cs typeface="Arabic OMR" panose="020B0604020202020204" pitchFamily="34" charset="0"/>
                            </a:rPr>
                            <a:t>ج</a:t>
                          </a:r>
                          <a:endParaRPr lang="ar-SA" sz="4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ar-SA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</m:ctrlPr>
                                  </m:fPr>
                                  <m:num>
                                    <m:r>
                                      <a:rPr lang="ku-Arab-IQ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  <m:t>٣</m:t>
                                    </m:r>
                                  </m:num>
                                  <m:den>
                                    <m:r>
                                      <a:rPr lang="ku-Arab-IQ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  <m:t>١٠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000" b="1" dirty="0">
                              <a:latin typeface="Arabic OMR" panose="020B0604020202020204" pitchFamily="34" charset="0"/>
                              <a:cs typeface="Arabic OMR" panose="020B0604020202020204" pitchFamily="34" charset="0"/>
                            </a:rPr>
                            <a:t>د</a:t>
                          </a:r>
                          <a:endParaRPr lang="ar-SA" sz="4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ar-SA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</m:ctrlPr>
                                  </m:fPr>
                                  <m:num>
                                    <m:r>
                                      <a:rPr lang="ku-Arab-IQ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  <m:t>١</m:t>
                                    </m:r>
                                  </m:num>
                                  <m:den>
                                    <m:r>
                                      <a:rPr lang="ku-Arab-IQ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  <m:t>١٠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3441636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جدول 2">
                <a:extLst>
                  <a:ext uri="{FF2B5EF4-FFF2-40B4-BE49-F238E27FC236}">
                    <a16:creationId xmlns:a16="http://schemas.microsoft.com/office/drawing/2014/main" id="{15D2D830-1841-E034-A21A-820307262FA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46967182"/>
                  </p:ext>
                </p:extLst>
              </p:nvPr>
            </p:nvGraphicFramePr>
            <p:xfrm>
              <a:off x="292894" y="1972934"/>
              <a:ext cx="11606212" cy="2912133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580311">
                      <a:extLst>
                        <a:ext uri="{9D8B030D-6E8A-4147-A177-3AD203B41FA5}">
                          <a16:colId xmlns:a16="http://schemas.microsoft.com/office/drawing/2014/main" val="1334362325"/>
                        </a:ext>
                      </a:extLst>
                    </a:gridCol>
                    <a:gridCol w="2321242">
                      <a:extLst>
                        <a:ext uri="{9D8B030D-6E8A-4147-A177-3AD203B41FA5}">
                          <a16:colId xmlns:a16="http://schemas.microsoft.com/office/drawing/2014/main" val="3739887780"/>
                        </a:ext>
                      </a:extLst>
                    </a:gridCol>
                    <a:gridCol w="580311">
                      <a:extLst>
                        <a:ext uri="{9D8B030D-6E8A-4147-A177-3AD203B41FA5}">
                          <a16:colId xmlns:a16="http://schemas.microsoft.com/office/drawing/2014/main" val="2349761878"/>
                        </a:ext>
                      </a:extLst>
                    </a:gridCol>
                    <a:gridCol w="2321242">
                      <a:extLst>
                        <a:ext uri="{9D8B030D-6E8A-4147-A177-3AD203B41FA5}">
                          <a16:colId xmlns:a16="http://schemas.microsoft.com/office/drawing/2014/main" val="644610892"/>
                        </a:ext>
                      </a:extLst>
                    </a:gridCol>
                    <a:gridCol w="580311">
                      <a:extLst>
                        <a:ext uri="{9D8B030D-6E8A-4147-A177-3AD203B41FA5}">
                          <a16:colId xmlns:a16="http://schemas.microsoft.com/office/drawing/2014/main" val="951866052"/>
                        </a:ext>
                      </a:extLst>
                    </a:gridCol>
                    <a:gridCol w="2321242">
                      <a:extLst>
                        <a:ext uri="{9D8B030D-6E8A-4147-A177-3AD203B41FA5}">
                          <a16:colId xmlns:a16="http://schemas.microsoft.com/office/drawing/2014/main" val="3956288189"/>
                        </a:ext>
                      </a:extLst>
                    </a:gridCol>
                    <a:gridCol w="580311">
                      <a:extLst>
                        <a:ext uri="{9D8B030D-6E8A-4147-A177-3AD203B41FA5}">
                          <a16:colId xmlns:a16="http://schemas.microsoft.com/office/drawing/2014/main" val="1903750653"/>
                        </a:ext>
                      </a:extLst>
                    </a:gridCol>
                    <a:gridCol w="2321242">
                      <a:extLst>
                        <a:ext uri="{9D8B030D-6E8A-4147-A177-3AD203B41FA5}">
                          <a16:colId xmlns:a16="http://schemas.microsoft.com/office/drawing/2014/main" val="2390969046"/>
                        </a:ext>
                      </a:extLst>
                    </a:gridCol>
                  </a:tblGrid>
                  <a:tr h="1254656">
                    <a:tc gridSpan="8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53" t="-485" r="-158" b="-13349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75450896"/>
                      </a:ext>
                    </a:extLst>
                  </a:tr>
                  <a:tr h="1657477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000" b="1" dirty="0">
                              <a:latin typeface="Arabic OMR" panose="020B0604020202020204" pitchFamily="34" charset="0"/>
                              <a:cs typeface="Arabic OMR" panose="020B0604020202020204" pitchFamily="34" charset="0"/>
                            </a:rPr>
                            <a:t>ا</a:t>
                          </a:r>
                          <a:endParaRPr lang="ar-SA" sz="4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5197" t="-75824" r="-375591" b="-7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000" b="1" dirty="0">
                              <a:latin typeface="Arabic OMR" panose="020B0604020202020204" pitchFamily="34" charset="0"/>
                              <a:cs typeface="Arabic OMR" panose="020B0604020202020204" pitchFamily="34" charset="0"/>
                            </a:rPr>
                            <a:t>ب</a:t>
                          </a:r>
                          <a:endParaRPr lang="ar-SA" sz="4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50131" t="-75824" r="-250656" b="-7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000" b="1" dirty="0">
                              <a:latin typeface="Arabic OMR" panose="020B0604020202020204" pitchFamily="34" charset="0"/>
                              <a:cs typeface="Arabic OMR" panose="020B0604020202020204" pitchFamily="34" charset="0"/>
                            </a:rPr>
                            <a:t>ج</a:t>
                          </a:r>
                          <a:endParaRPr lang="ar-SA" sz="4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75066" t="-75824" r="-125722" b="-7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000" b="1" dirty="0">
                              <a:latin typeface="Arabic OMR" panose="020B0604020202020204" pitchFamily="34" charset="0"/>
                              <a:cs typeface="Arabic OMR" panose="020B0604020202020204" pitchFamily="34" charset="0"/>
                            </a:rPr>
                            <a:t>د</a:t>
                          </a:r>
                          <a:endParaRPr lang="ar-SA" sz="4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00000" t="-75824" r="-787" b="-7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441636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850798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2">
            <a:extLst>
              <a:ext uri="{FF2B5EF4-FFF2-40B4-BE49-F238E27FC236}">
                <a16:creationId xmlns:a16="http://schemas.microsoft.com/office/drawing/2014/main" id="{15D2D830-1841-E034-A21A-820307262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036160"/>
              </p:ext>
            </p:extLst>
          </p:nvPr>
        </p:nvGraphicFramePr>
        <p:xfrm>
          <a:off x="292894" y="1691640"/>
          <a:ext cx="11606212" cy="34747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80311">
                  <a:extLst>
                    <a:ext uri="{9D8B030D-6E8A-4147-A177-3AD203B41FA5}">
                      <a16:colId xmlns:a16="http://schemas.microsoft.com/office/drawing/2014/main" val="1334362325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739887780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2349761878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644610892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951866052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956288189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1903750653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2390969046"/>
                    </a:ext>
                  </a:extLst>
                </a:gridCol>
              </a:tblGrid>
              <a:tr h="1254656">
                <a:tc gridSpan="8"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إذا كان سعر ثلاجة قبل الخصم 2450 ريالًا، وكانت النسبة </a:t>
                      </a:r>
                      <a:r>
                        <a:rPr lang="ar-SA" sz="4800" b="1" kern="1200" dirty="0">
                          <a:solidFill>
                            <a:schemeClr val="tx1"/>
                          </a:solidFill>
                          <a:latin typeface="Arabic Typesetting" panose="03020402040406030203" pitchFamily="66" charset="-78"/>
                          <a:ea typeface="+mn-ea"/>
                          <a:cs typeface="Arabic Typesetting" panose="03020402040406030203" pitchFamily="66" charset="-78"/>
                        </a:rPr>
                        <a:t>المئوية للخصم 30٪ من السعر الأصلي، فما مقدار الخصم؟ 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450896"/>
                  </a:ext>
                </a:extLst>
              </a:tr>
              <a:tr h="1254656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ا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300 ريال.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ب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450 ريال.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ج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705 ريالات.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د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735 ريالًا.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416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19970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2">
            <a:extLst>
              <a:ext uri="{FF2B5EF4-FFF2-40B4-BE49-F238E27FC236}">
                <a16:creationId xmlns:a16="http://schemas.microsoft.com/office/drawing/2014/main" id="{15D2D830-1841-E034-A21A-820307262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9219"/>
              </p:ext>
            </p:extLst>
          </p:nvPr>
        </p:nvGraphicFramePr>
        <p:xfrm>
          <a:off x="292894" y="1691640"/>
          <a:ext cx="11606212" cy="280913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80311">
                  <a:extLst>
                    <a:ext uri="{9D8B030D-6E8A-4147-A177-3AD203B41FA5}">
                      <a16:colId xmlns:a16="http://schemas.microsoft.com/office/drawing/2014/main" val="1334362325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739887780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2349761878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644610892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951866052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956288189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1903750653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2390969046"/>
                    </a:ext>
                  </a:extLst>
                </a:gridCol>
              </a:tblGrid>
              <a:tr h="1254656">
                <a:tc gridSpan="8"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تريد لانا أن تشتري قرصًا مرنًا ثمنه الأصلي 35 ريالًا، ونسبة </a:t>
                      </a:r>
                      <a:r>
                        <a:rPr lang="ar-SA" sz="4800" b="1" kern="1200" dirty="0">
                          <a:solidFill>
                            <a:schemeClr val="tx1"/>
                          </a:solidFill>
                          <a:latin typeface="Arabic Typesetting" panose="03020402040406030203" pitchFamily="66" charset="-78"/>
                          <a:ea typeface="+mn-ea"/>
                          <a:cs typeface="Arabic Typesetting" panose="03020402040406030203" pitchFamily="66" charset="-78"/>
                        </a:rPr>
                        <a:t>الربح 20٪، فما مقدار الربح؟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450896"/>
                  </a:ext>
                </a:extLst>
              </a:tr>
              <a:tr h="1254656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ا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7 ريالات.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ب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8 ريالات.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ج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28 ريال.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د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42 ريال.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416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42939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2">
            <a:extLst>
              <a:ext uri="{FF2B5EF4-FFF2-40B4-BE49-F238E27FC236}">
                <a16:creationId xmlns:a16="http://schemas.microsoft.com/office/drawing/2014/main" id="{15D2D830-1841-E034-A21A-820307262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916693"/>
              </p:ext>
            </p:extLst>
          </p:nvPr>
        </p:nvGraphicFramePr>
        <p:xfrm>
          <a:off x="292894" y="2024432"/>
          <a:ext cx="11606212" cy="280913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80311">
                  <a:extLst>
                    <a:ext uri="{9D8B030D-6E8A-4147-A177-3AD203B41FA5}">
                      <a16:colId xmlns:a16="http://schemas.microsoft.com/office/drawing/2014/main" val="1334362325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739887780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2349761878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644610892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951866052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956288189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1903750653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2390969046"/>
                    </a:ext>
                  </a:extLst>
                </a:gridCol>
              </a:tblGrid>
              <a:tr h="1254656">
                <a:tc gridSpan="8"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إذا كانت درجة الحرارة 80° ف عند الساعة 1:00 ظهرًا، و84° ف عند الساعة 3:00 عصرًا، فما النسبة المئويّة للتغيّر في درجة الحرارة؟</a:t>
                      </a:r>
                      <a:endParaRPr lang="ar-SA" sz="4800" b="1" kern="1200" dirty="0">
                        <a:solidFill>
                          <a:schemeClr val="tx1"/>
                        </a:solidFill>
                        <a:latin typeface="Arabic Typesetting" panose="03020402040406030203" pitchFamily="66" charset="-78"/>
                        <a:ea typeface="+mn-ea"/>
                        <a:cs typeface="Arabic Typesetting" panose="03020402040406030203" pitchFamily="66" charset="-7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450896"/>
                  </a:ext>
                </a:extLst>
              </a:tr>
              <a:tr h="1254656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ا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4</a:t>
                      </a:r>
                      <a:r>
                        <a:rPr lang="ar-SA" sz="60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٪</a:t>
                      </a:r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ب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5</a:t>
                      </a:r>
                      <a:r>
                        <a:rPr lang="ar-SA" sz="60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٪</a:t>
                      </a:r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ج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16٪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د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20</a:t>
                      </a:r>
                      <a:r>
                        <a:rPr lang="ar-SA" sz="60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٪</a:t>
                      </a:r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416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75984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2">
            <a:extLst>
              <a:ext uri="{FF2B5EF4-FFF2-40B4-BE49-F238E27FC236}">
                <a16:creationId xmlns:a16="http://schemas.microsoft.com/office/drawing/2014/main" id="{15D2D830-1841-E034-A21A-820307262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47328"/>
              </p:ext>
            </p:extLst>
          </p:nvPr>
        </p:nvGraphicFramePr>
        <p:xfrm>
          <a:off x="292894" y="317552"/>
          <a:ext cx="11606212" cy="622289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1606212">
                  <a:extLst>
                    <a:ext uri="{9D8B030D-6E8A-4147-A177-3AD203B41FA5}">
                      <a16:colId xmlns:a16="http://schemas.microsoft.com/office/drawing/2014/main" val="1334362325"/>
                    </a:ext>
                  </a:extLst>
                </a:gridCol>
              </a:tblGrid>
              <a:tr h="1254656"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ما العدد الذي 11</a:t>
                      </a:r>
                      <a:r>
                        <a:rPr lang="ar-SA" sz="48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٪ منه تساوي 66؟</a:t>
                      </a:r>
                      <a:endParaRPr lang="ar-SA" sz="4800" b="1" kern="1200" dirty="0">
                        <a:solidFill>
                          <a:schemeClr val="tx1"/>
                        </a:solidFill>
                        <a:latin typeface="Arabic Typesetting" panose="03020402040406030203" pitchFamily="66" charset="-78"/>
                        <a:ea typeface="+mn-ea"/>
                        <a:cs typeface="Arabic Typesetting" panose="03020402040406030203" pitchFamily="66" charset="-7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450896"/>
                  </a:ext>
                </a:extLst>
              </a:tr>
              <a:tr h="1254656">
                <a:tc>
                  <a:txBody>
                    <a:bodyPr/>
                    <a:lstStyle/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416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0977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2">
            <a:extLst>
              <a:ext uri="{FF2B5EF4-FFF2-40B4-BE49-F238E27FC236}">
                <a16:creationId xmlns:a16="http://schemas.microsoft.com/office/drawing/2014/main" id="{15D2D830-1841-E034-A21A-820307262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71818"/>
              </p:ext>
            </p:extLst>
          </p:nvPr>
        </p:nvGraphicFramePr>
        <p:xfrm>
          <a:off x="292894" y="317552"/>
          <a:ext cx="11606212" cy="622289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1606212">
                  <a:extLst>
                    <a:ext uri="{9D8B030D-6E8A-4147-A177-3AD203B41FA5}">
                      <a16:colId xmlns:a16="http://schemas.microsoft.com/office/drawing/2014/main" val="1334362325"/>
                    </a:ext>
                  </a:extLst>
                </a:gridCol>
              </a:tblGrid>
              <a:tr h="1254656"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ما العدد الذي 22</a:t>
                      </a:r>
                      <a:r>
                        <a:rPr lang="ar-SA" sz="48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٪ منه تساوي 88؟</a:t>
                      </a:r>
                      <a:endParaRPr lang="ar-SA" sz="4800" b="1" kern="1200" dirty="0">
                        <a:solidFill>
                          <a:schemeClr val="tx1"/>
                        </a:solidFill>
                        <a:latin typeface="Arabic Typesetting" panose="03020402040406030203" pitchFamily="66" charset="-78"/>
                        <a:ea typeface="+mn-ea"/>
                        <a:cs typeface="Arabic Typesetting" panose="03020402040406030203" pitchFamily="66" charset="-7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450896"/>
                  </a:ext>
                </a:extLst>
              </a:tr>
              <a:tr h="1254656">
                <a:tc>
                  <a:txBody>
                    <a:bodyPr/>
                    <a:lstStyle/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416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77039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2">
            <a:extLst>
              <a:ext uri="{FF2B5EF4-FFF2-40B4-BE49-F238E27FC236}">
                <a16:creationId xmlns:a16="http://schemas.microsoft.com/office/drawing/2014/main" id="{15D2D830-1841-E034-A21A-820307262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897399"/>
              </p:ext>
            </p:extLst>
          </p:nvPr>
        </p:nvGraphicFramePr>
        <p:xfrm>
          <a:off x="292894" y="317552"/>
          <a:ext cx="11606212" cy="622289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1606212">
                  <a:extLst>
                    <a:ext uri="{9D8B030D-6E8A-4147-A177-3AD203B41FA5}">
                      <a16:colId xmlns:a16="http://schemas.microsoft.com/office/drawing/2014/main" val="1334362325"/>
                    </a:ext>
                  </a:extLst>
                </a:gridCol>
              </a:tblGrid>
              <a:tr h="1254656"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ما العدد الذي 22</a:t>
                      </a:r>
                      <a:r>
                        <a:rPr lang="ar-SA" sz="4800" b="1" dirty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٪ منه تساوي 55؟</a:t>
                      </a:r>
                      <a:endParaRPr lang="ar-SA" sz="4800" b="1" kern="1200" dirty="0">
                        <a:solidFill>
                          <a:schemeClr val="tx1"/>
                        </a:solidFill>
                        <a:latin typeface="Arabic Typesetting" panose="03020402040406030203" pitchFamily="66" charset="-78"/>
                        <a:ea typeface="+mn-ea"/>
                        <a:cs typeface="Arabic Typesetting" panose="03020402040406030203" pitchFamily="66" charset="-7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450896"/>
                  </a:ext>
                </a:extLst>
              </a:tr>
              <a:tr h="1254656">
                <a:tc>
                  <a:txBody>
                    <a:bodyPr/>
                    <a:lstStyle/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416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17882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2">
            <a:extLst>
              <a:ext uri="{FF2B5EF4-FFF2-40B4-BE49-F238E27FC236}">
                <a16:creationId xmlns:a16="http://schemas.microsoft.com/office/drawing/2014/main" id="{15D2D830-1841-E034-A21A-820307262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204124"/>
              </p:ext>
            </p:extLst>
          </p:nvPr>
        </p:nvGraphicFramePr>
        <p:xfrm>
          <a:off x="292894" y="167640"/>
          <a:ext cx="11606212" cy="65227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1606212">
                  <a:extLst>
                    <a:ext uri="{9D8B030D-6E8A-4147-A177-3AD203B41FA5}">
                      <a16:colId xmlns:a16="http://schemas.microsoft.com/office/drawing/2014/main" val="1334362325"/>
                    </a:ext>
                  </a:extLst>
                </a:gridCol>
              </a:tblGrid>
              <a:tr h="1254656"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اشترت بيلسان تلفازًا ثمنه الأصلي 2650 ريالًا بتخفيضٍ </a:t>
                      </a:r>
                      <a:r>
                        <a:rPr lang="ar-SA" sz="4800" b="1" kern="1200" dirty="0">
                          <a:solidFill>
                            <a:schemeClr val="tx1"/>
                          </a:solidFill>
                          <a:latin typeface="Arabic Typesetting" panose="03020402040406030203" pitchFamily="66" charset="-78"/>
                          <a:ea typeface="+mn-ea"/>
                          <a:cs typeface="Arabic Typesetting" panose="03020402040406030203" pitchFamily="66" charset="-78"/>
                        </a:rPr>
                        <a:t>قدره 20٪، فما ثمن التلفاز بعد التخفيض؟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450896"/>
                  </a:ext>
                </a:extLst>
              </a:tr>
              <a:tr h="1254656">
                <a:tc>
                  <a:txBody>
                    <a:bodyPr/>
                    <a:lstStyle/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416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41127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2">
            <a:extLst>
              <a:ext uri="{FF2B5EF4-FFF2-40B4-BE49-F238E27FC236}">
                <a16:creationId xmlns:a16="http://schemas.microsoft.com/office/drawing/2014/main" id="{15D2D830-1841-E034-A21A-820307262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595440"/>
              </p:ext>
            </p:extLst>
          </p:nvPr>
        </p:nvGraphicFramePr>
        <p:xfrm>
          <a:off x="292894" y="167640"/>
          <a:ext cx="11606212" cy="65227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1606212">
                  <a:extLst>
                    <a:ext uri="{9D8B030D-6E8A-4147-A177-3AD203B41FA5}">
                      <a16:colId xmlns:a16="http://schemas.microsoft.com/office/drawing/2014/main" val="1334362325"/>
                    </a:ext>
                  </a:extLst>
                </a:gridCol>
              </a:tblGrid>
              <a:tr h="1254656"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اشترت بيلسان تلفازًا ثمنه الأصلي 3650 ريالًا بتخفيضٍ </a:t>
                      </a:r>
                      <a:r>
                        <a:rPr lang="ar-SA" sz="4800" b="1" kern="1200" dirty="0">
                          <a:solidFill>
                            <a:schemeClr val="tx1"/>
                          </a:solidFill>
                          <a:latin typeface="Arabic Typesetting" panose="03020402040406030203" pitchFamily="66" charset="-78"/>
                          <a:ea typeface="+mn-ea"/>
                          <a:cs typeface="Arabic Typesetting" panose="03020402040406030203" pitchFamily="66" charset="-78"/>
                        </a:rPr>
                        <a:t>قدره 30٪، فما ثمن التلفاز بعد التخفيض؟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450896"/>
                  </a:ext>
                </a:extLst>
              </a:tr>
              <a:tr h="1254656">
                <a:tc>
                  <a:txBody>
                    <a:bodyPr/>
                    <a:lstStyle/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416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4949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2">
            <a:extLst>
              <a:ext uri="{FF2B5EF4-FFF2-40B4-BE49-F238E27FC236}">
                <a16:creationId xmlns:a16="http://schemas.microsoft.com/office/drawing/2014/main" id="{15D2D830-1841-E034-A21A-820307262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85482"/>
              </p:ext>
            </p:extLst>
          </p:nvPr>
        </p:nvGraphicFramePr>
        <p:xfrm>
          <a:off x="292894" y="167640"/>
          <a:ext cx="11606212" cy="65227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1606212">
                  <a:extLst>
                    <a:ext uri="{9D8B030D-6E8A-4147-A177-3AD203B41FA5}">
                      <a16:colId xmlns:a16="http://schemas.microsoft.com/office/drawing/2014/main" val="1334362325"/>
                    </a:ext>
                  </a:extLst>
                </a:gridCol>
              </a:tblGrid>
              <a:tr h="1254656">
                <a:tc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اشترت بيلسان تلفازًا ثمنه الأصلي 4500 ريالًا بتخفيضٍ </a:t>
                      </a:r>
                      <a:r>
                        <a:rPr lang="ar-SA" sz="4800" b="1" kern="1200" dirty="0">
                          <a:solidFill>
                            <a:schemeClr val="tx1"/>
                          </a:solidFill>
                          <a:latin typeface="Arabic Typesetting" panose="03020402040406030203" pitchFamily="66" charset="-78"/>
                          <a:ea typeface="+mn-ea"/>
                          <a:cs typeface="Arabic Typesetting" panose="03020402040406030203" pitchFamily="66" charset="-78"/>
                        </a:rPr>
                        <a:t>قدره 30٪، فما ثمن التلفاز بعد التخفيض؟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450896"/>
                  </a:ext>
                </a:extLst>
              </a:tr>
              <a:tr h="1254656">
                <a:tc>
                  <a:txBody>
                    <a:bodyPr/>
                    <a:lstStyle/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  <a:p>
                      <a:pPr algn="ctr" rtl="1"/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416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7647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جدول 2">
                <a:extLst>
                  <a:ext uri="{FF2B5EF4-FFF2-40B4-BE49-F238E27FC236}">
                    <a16:creationId xmlns:a16="http://schemas.microsoft.com/office/drawing/2014/main" id="{15D2D830-1841-E034-A21A-820307262FA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60408237"/>
                  </p:ext>
                </p:extLst>
              </p:nvPr>
            </p:nvGraphicFramePr>
            <p:xfrm>
              <a:off x="292894" y="1972934"/>
              <a:ext cx="11606212" cy="2912133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580311">
                      <a:extLst>
                        <a:ext uri="{9D8B030D-6E8A-4147-A177-3AD203B41FA5}">
                          <a16:colId xmlns:a16="http://schemas.microsoft.com/office/drawing/2014/main" val="1334362325"/>
                        </a:ext>
                      </a:extLst>
                    </a:gridCol>
                    <a:gridCol w="2321242">
                      <a:extLst>
                        <a:ext uri="{9D8B030D-6E8A-4147-A177-3AD203B41FA5}">
                          <a16:colId xmlns:a16="http://schemas.microsoft.com/office/drawing/2014/main" val="3739887780"/>
                        </a:ext>
                      </a:extLst>
                    </a:gridCol>
                    <a:gridCol w="580311">
                      <a:extLst>
                        <a:ext uri="{9D8B030D-6E8A-4147-A177-3AD203B41FA5}">
                          <a16:colId xmlns:a16="http://schemas.microsoft.com/office/drawing/2014/main" val="2349761878"/>
                        </a:ext>
                      </a:extLst>
                    </a:gridCol>
                    <a:gridCol w="2321242">
                      <a:extLst>
                        <a:ext uri="{9D8B030D-6E8A-4147-A177-3AD203B41FA5}">
                          <a16:colId xmlns:a16="http://schemas.microsoft.com/office/drawing/2014/main" val="644610892"/>
                        </a:ext>
                      </a:extLst>
                    </a:gridCol>
                    <a:gridCol w="580311">
                      <a:extLst>
                        <a:ext uri="{9D8B030D-6E8A-4147-A177-3AD203B41FA5}">
                          <a16:colId xmlns:a16="http://schemas.microsoft.com/office/drawing/2014/main" val="951866052"/>
                        </a:ext>
                      </a:extLst>
                    </a:gridCol>
                    <a:gridCol w="2321242">
                      <a:extLst>
                        <a:ext uri="{9D8B030D-6E8A-4147-A177-3AD203B41FA5}">
                          <a16:colId xmlns:a16="http://schemas.microsoft.com/office/drawing/2014/main" val="3956288189"/>
                        </a:ext>
                      </a:extLst>
                    </a:gridCol>
                    <a:gridCol w="580311">
                      <a:extLst>
                        <a:ext uri="{9D8B030D-6E8A-4147-A177-3AD203B41FA5}">
                          <a16:colId xmlns:a16="http://schemas.microsoft.com/office/drawing/2014/main" val="1903750653"/>
                        </a:ext>
                      </a:extLst>
                    </a:gridCol>
                    <a:gridCol w="2321242">
                      <a:extLst>
                        <a:ext uri="{9D8B030D-6E8A-4147-A177-3AD203B41FA5}">
                          <a16:colId xmlns:a16="http://schemas.microsoft.com/office/drawing/2014/main" val="2390969046"/>
                        </a:ext>
                      </a:extLst>
                    </a:gridCol>
                  </a:tblGrid>
                  <a:tr h="1254656">
                    <a:tc gridSpan="8">
                      <a:txBody>
                        <a:bodyPr/>
                        <a:lstStyle/>
                        <a:p>
                          <a:pPr algn="ctr" rtl="1"/>
                          <a:r>
                            <a:rPr lang="ku-Arab-IQ" sz="4800" b="1" dirty="0">
                              <a:cs typeface="Arabic Typesetting" panose="03020402040406030203" pitchFamily="66" charset="-78"/>
                            </a:rPr>
                            <a:t>٣٠</a:t>
                          </a:r>
                          <a:r>
                            <a:rPr lang="ar-SA" sz="4800" b="1" dirty="0">
                              <a:latin typeface="Traditional Arabic" panose="02020603050405020304" pitchFamily="18" charset="-78"/>
                              <a:cs typeface="Traditional Arabic" panose="02020603050405020304" pitchFamily="18" charset="-78"/>
                            </a:rPr>
                            <a:t>٪ تكافئ:</a:t>
                          </a:r>
                          <a:endParaRPr lang="ar-SA" sz="48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75450896"/>
                      </a:ext>
                    </a:extLst>
                  </a:tr>
                  <a:tr h="1254656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000" b="1" dirty="0">
                              <a:latin typeface="Arabic OMR" panose="020B0604020202020204" pitchFamily="34" charset="0"/>
                              <a:cs typeface="Arabic OMR" panose="020B0604020202020204" pitchFamily="34" charset="0"/>
                            </a:rPr>
                            <a:t>ا</a:t>
                          </a:r>
                          <a:endParaRPr lang="ar-SA" sz="4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ar-SA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</m:ctrlPr>
                                  </m:fPr>
                                  <m:num>
                                    <m:r>
                                      <a:rPr lang="ku-Arab-IQ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  <m:t>٣</m:t>
                                    </m:r>
                                  </m:num>
                                  <m:den>
                                    <m:r>
                                      <a:rPr lang="ku-Arab-IQ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  <m:t>١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000" b="1" dirty="0">
                              <a:latin typeface="Arabic OMR" panose="020B0604020202020204" pitchFamily="34" charset="0"/>
                              <a:cs typeface="Arabic OMR" panose="020B0604020202020204" pitchFamily="34" charset="0"/>
                            </a:rPr>
                            <a:t>ب</a:t>
                          </a:r>
                          <a:endParaRPr lang="ar-SA" sz="4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ar-SA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</m:ctrlPr>
                                  </m:fPr>
                                  <m:num>
                                    <m:r>
                                      <a:rPr lang="ku-Arab-IQ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  <m:t>١</m:t>
                                    </m:r>
                                  </m:num>
                                  <m:den>
                                    <m:r>
                                      <a:rPr lang="ku-Arab-IQ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  <m:t>٣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000" b="1" dirty="0">
                              <a:latin typeface="Arabic OMR" panose="020B0604020202020204" pitchFamily="34" charset="0"/>
                              <a:cs typeface="Arabic OMR" panose="020B0604020202020204" pitchFamily="34" charset="0"/>
                            </a:rPr>
                            <a:t>ج</a:t>
                          </a:r>
                          <a:endParaRPr lang="ar-SA" sz="4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ar-SA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</m:ctrlPr>
                                  </m:fPr>
                                  <m:num>
                                    <m:r>
                                      <a:rPr lang="ku-Arab-IQ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  <m:t>٣</m:t>
                                    </m:r>
                                  </m:num>
                                  <m:den>
                                    <m:r>
                                      <a:rPr lang="ku-Arab-IQ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  <m:t>١٠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000" b="1" dirty="0">
                              <a:latin typeface="Arabic OMR" panose="020B0604020202020204" pitchFamily="34" charset="0"/>
                              <a:cs typeface="Arabic OMR" panose="020B0604020202020204" pitchFamily="34" charset="0"/>
                            </a:rPr>
                            <a:t>د</a:t>
                          </a:r>
                          <a:endParaRPr lang="ar-SA" sz="4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ar-SA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</m:ctrlPr>
                                  </m:fPr>
                                  <m:num>
                                    <m:r>
                                      <a:rPr lang="ku-Arab-IQ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  <m:t>١</m:t>
                                    </m:r>
                                  </m:num>
                                  <m:den>
                                    <m:r>
                                      <a:rPr lang="ku-Arab-IQ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  <m:t>١٠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3441636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جدول 2">
                <a:extLst>
                  <a:ext uri="{FF2B5EF4-FFF2-40B4-BE49-F238E27FC236}">
                    <a16:creationId xmlns:a16="http://schemas.microsoft.com/office/drawing/2014/main" id="{15D2D830-1841-E034-A21A-820307262FA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60408237"/>
                  </p:ext>
                </p:extLst>
              </p:nvPr>
            </p:nvGraphicFramePr>
            <p:xfrm>
              <a:off x="292894" y="1972934"/>
              <a:ext cx="11606212" cy="2912133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580311">
                      <a:extLst>
                        <a:ext uri="{9D8B030D-6E8A-4147-A177-3AD203B41FA5}">
                          <a16:colId xmlns:a16="http://schemas.microsoft.com/office/drawing/2014/main" val="1334362325"/>
                        </a:ext>
                      </a:extLst>
                    </a:gridCol>
                    <a:gridCol w="2321242">
                      <a:extLst>
                        <a:ext uri="{9D8B030D-6E8A-4147-A177-3AD203B41FA5}">
                          <a16:colId xmlns:a16="http://schemas.microsoft.com/office/drawing/2014/main" val="3739887780"/>
                        </a:ext>
                      </a:extLst>
                    </a:gridCol>
                    <a:gridCol w="580311">
                      <a:extLst>
                        <a:ext uri="{9D8B030D-6E8A-4147-A177-3AD203B41FA5}">
                          <a16:colId xmlns:a16="http://schemas.microsoft.com/office/drawing/2014/main" val="2349761878"/>
                        </a:ext>
                      </a:extLst>
                    </a:gridCol>
                    <a:gridCol w="2321242">
                      <a:extLst>
                        <a:ext uri="{9D8B030D-6E8A-4147-A177-3AD203B41FA5}">
                          <a16:colId xmlns:a16="http://schemas.microsoft.com/office/drawing/2014/main" val="644610892"/>
                        </a:ext>
                      </a:extLst>
                    </a:gridCol>
                    <a:gridCol w="580311">
                      <a:extLst>
                        <a:ext uri="{9D8B030D-6E8A-4147-A177-3AD203B41FA5}">
                          <a16:colId xmlns:a16="http://schemas.microsoft.com/office/drawing/2014/main" val="951866052"/>
                        </a:ext>
                      </a:extLst>
                    </a:gridCol>
                    <a:gridCol w="2321242">
                      <a:extLst>
                        <a:ext uri="{9D8B030D-6E8A-4147-A177-3AD203B41FA5}">
                          <a16:colId xmlns:a16="http://schemas.microsoft.com/office/drawing/2014/main" val="3956288189"/>
                        </a:ext>
                      </a:extLst>
                    </a:gridCol>
                    <a:gridCol w="580311">
                      <a:extLst>
                        <a:ext uri="{9D8B030D-6E8A-4147-A177-3AD203B41FA5}">
                          <a16:colId xmlns:a16="http://schemas.microsoft.com/office/drawing/2014/main" val="1903750653"/>
                        </a:ext>
                      </a:extLst>
                    </a:gridCol>
                    <a:gridCol w="2321242">
                      <a:extLst>
                        <a:ext uri="{9D8B030D-6E8A-4147-A177-3AD203B41FA5}">
                          <a16:colId xmlns:a16="http://schemas.microsoft.com/office/drawing/2014/main" val="2390969046"/>
                        </a:ext>
                      </a:extLst>
                    </a:gridCol>
                  </a:tblGrid>
                  <a:tr h="1254656">
                    <a:tc gridSpan="8">
                      <a:txBody>
                        <a:bodyPr/>
                        <a:lstStyle/>
                        <a:p>
                          <a:pPr algn="ctr" rtl="1"/>
                          <a:r>
                            <a:rPr lang="ku-Arab-IQ" sz="4800" b="1" dirty="0">
                              <a:cs typeface="Arabic Typesetting" panose="03020402040406030203" pitchFamily="66" charset="-78"/>
                            </a:rPr>
                            <a:t>٣٠</a:t>
                          </a:r>
                          <a:r>
                            <a:rPr lang="ar-SA" sz="4800" b="1" dirty="0">
                              <a:latin typeface="Traditional Arabic" panose="02020603050405020304" pitchFamily="18" charset="-78"/>
                              <a:cs typeface="Traditional Arabic" panose="02020603050405020304" pitchFamily="18" charset="-78"/>
                            </a:rPr>
                            <a:t>٪ تكافئ:</a:t>
                          </a:r>
                          <a:endParaRPr lang="ar-SA" sz="48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75450896"/>
                      </a:ext>
                    </a:extLst>
                  </a:tr>
                  <a:tr h="1657477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000" b="1" dirty="0">
                              <a:latin typeface="Arabic OMR" panose="020B0604020202020204" pitchFamily="34" charset="0"/>
                              <a:cs typeface="Arabic OMR" panose="020B0604020202020204" pitchFamily="34" charset="0"/>
                            </a:rPr>
                            <a:t>ا</a:t>
                          </a:r>
                          <a:endParaRPr lang="ar-SA" sz="4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5197" t="-75824" r="-375591" b="-7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000" b="1" dirty="0">
                              <a:latin typeface="Arabic OMR" panose="020B0604020202020204" pitchFamily="34" charset="0"/>
                              <a:cs typeface="Arabic OMR" panose="020B0604020202020204" pitchFamily="34" charset="0"/>
                            </a:rPr>
                            <a:t>ب</a:t>
                          </a:r>
                          <a:endParaRPr lang="ar-SA" sz="4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50131" t="-75824" r="-250656" b="-7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000" b="1" dirty="0">
                              <a:latin typeface="Arabic OMR" panose="020B0604020202020204" pitchFamily="34" charset="0"/>
                              <a:cs typeface="Arabic OMR" panose="020B0604020202020204" pitchFamily="34" charset="0"/>
                            </a:rPr>
                            <a:t>ج</a:t>
                          </a:r>
                          <a:endParaRPr lang="ar-SA" sz="4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75066" t="-75824" r="-125722" b="-7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000" b="1" dirty="0">
                              <a:latin typeface="Arabic OMR" panose="020B0604020202020204" pitchFamily="34" charset="0"/>
                              <a:cs typeface="Arabic OMR" panose="020B0604020202020204" pitchFamily="34" charset="0"/>
                            </a:rPr>
                            <a:t>د</a:t>
                          </a:r>
                          <a:endParaRPr lang="ar-SA" sz="4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00000" t="-75824" r="-787" b="-7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441636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81956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جدول 2">
                <a:extLst>
                  <a:ext uri="{FF2B5EF4-FFF2-40B4-BE49-F238E27FC236}">
                    <a16:creationId xmlns:a16="http://schemas.microsoft.com/office/drawing/2014/main" id="{15D2D830-1841-E034-A21A-820307262FA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4947424"/>
                  </p:ext>
                </p:extLst>
              </p:nvPr>
            </p:nvGraphicFramePr>
            <p:xfrm>
              <a:off x="292894" y="1972934"/>
              <a:ext cx="11606212" cy="2902418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580311">
                      <a:extLst>
                        <a:ext uri="{9D8B030D-6E8A-4147-A177-3AD203B41FA5}">
                          <a16:colId xmlns:a16="http://schemas.microsoft.com/office/drawing/2014/main" val="1334362325"/>
                        </a:ext>
                      </a:extLst>
                    </a:gridCol>
                    <a:gridCol w="2321242">
                      <a:extLst>
                        <a:ext uri="{9D8B030D-6E8A-4147-A177-3AD203B41FA5}">
                          <a16:colId xmlns:a16="http://schemas.microsoft.com/office/drawing/2014/main" val="3739887780"/>
                        </a:ext>
                      </a:extLst>
                    </a:gridCol>
                    <a:gridCol w="580311">
                      <a:extLst>
                        <a:ext uri="{9D8B030D-6E8A-4147-A177-3AD203B41FA5}">
                          <a16:colId xmlns:a16="http://schemas.microsoft.com/office/drawing/2014/main" val="2349761878"/>
                        </a:ext>
                      </a:extLst>
                    </a:gridCol>
                    <a:gridCol w="2321242">
                      <a:extLst>
                        <a:ext uri="{9D8B030D-6E8A-4147-A177-3AD203B41FA5}">
                          <a16:colId xmlns:a16="http://schemas.microsoft.com/office/drawing/2014/main" val="644610892"/>
                        </a:ext>
                      </a:extLst>
                    </a:gridCol>
                    <a:gridCol w="580311">
                      <a:extLst>
                        <a:ext uri="{9D8B030D-6E8A-4147-A177-3AD203B41FA5}">
                          <a16:colId xmlns:a16="http://schemas.microsoft.com/office/drawing/2014/main" val="951866052"/>
                        </a:ext>
                      </a:extLst>
                    </a:gridCol>
                    <a:gridCol w="2321242">
                      <a:extLst>
                        <a:ext uri="{9D8B030D-6E8A-4147-A177-3AD203B41FA5}">
                          <a16:colId xmlns:a16="http://schemas.microsoft.com/office/drawing/2014/main" val="3956288189"/>
                        </a:ext>
                      </a:extLst>
                    </a:gridCol>
                    <a:gridCol w="580311">
                      <a:extLst>
                        <a:ext uri="{9D8B030D-6E8A-4147-A177-3AD203B41FA5}">
                          <a16:colId xmlns:a16="http://schemas.microsoft.com/office/drawing/2014/main" val="1903750653"/>
                        </a:ext>
                      </a:extLst>
                    </a:gridCol>
                    <a:gridCol w="2321242">
                      <a:extLst>
                        <a:ext uri="{9D8B030D-6E8A-4147-A177-3AD203B41FA5}">
                          <a16:colId xmlns:a16="http://schemas.microsoft.com/office/drawing/2014/main" val="2390969046"/>
                        </a:ext>
                      </a:extLst>
                    </a:gridCol>
                  </a:tblGrid>
                  <a:tr h="1254656">
                    <a:tc gridSpan="8">
                      <a:txBody>
                        <a:bodyPr/>
                        <a:lstStyle/>
                        <a:p>
                          <a:pPr algn="ctr" rtl="1"/>
                          <a:r>
                            <a:rPr lang="ku-Arab-IQ" sz="4800" b="1" dirty="0">
                              <a:cs typeface="Arabic Typesetting" panose="03020402040406030203" pitchFamily="66" charset="-78"/>
                            </a:rPr>
                            <a:t>١</a:t>
                          </a:r>
                          <a14:m>
                            <m:oMath xmlns:m="http://schemas.openxmlformats.org/officeDocument/2006/math">
                              <m:r>
                                <a:rPr lang="ku-Arab-IQ" sz="4800" b="1" i="0" smtClean="0">
                                  <a:latin typeface="Cambria Math" panose="02040503050406030204" pitchFamily="18" charset="0"/>
                                  <a:cs typeface="Arabic Typesetting" panose="03020402040406030203" pitchFamily="66" charset="-78"/>
                                </a:rPr>
                                <m:t>٢</m:t>
                              </m:r>
                              <m:f>
                                <m:fPr>
                                  <m:ctrlPr>
                                    <a:rPr lang="ar-SA" sz="4800" b="1" i="1" smtClean="0">
                                      <a:latin typeface="Cambria Math" panose="02040503050406030204" pitchFamily="18" charset="0"/>
                                      <a:cs typeface="Arabic Typesetting" panose="03020402040406030203" pitchFamily="66" charset="-78"/>
                                    </a:rPr>
                                  </m:ctrlPr>
                                </m:fPr>
                                <m:num>
                                  <m:r>
                                    <a:rPr lang="ku-Arab-IQ" sz="4800" b="1" i="1" smtClean="0">
                                      <a:latin typeface="Cambria Math" panose="02040503050406030204" pitchFamily="18" charset="0"/>
                                      <a:cs typeface="Arabic Typesetting" panose="03020402040406030203" pitchFamily="66" charset="-78"/>
                                    </a:rPr>
                                    <m:t>١</m:t>
                                  </m:r>
                                </m:num>
                                <m:den>
                                  <m:r>
                                    <a:rPr lang="ku-Arab-IQ" sz="4800" b="1" i="1" smtClean="0">
                                      <a:latin typeface="Cambria Math" panose="02040503050406030204" pitchFamily="18" charset="0"/>
                                      <a:cs typeface="Arabic Typesetting" panose="03020402040406030203" pitchFamily="66" charset="-78"/>
                                    </a:rPr>
                                    <m:t>٢</m:t>
                                  </m:r>
                                </m:den>
                              </m:f>
                            </m:oMath>
                          </a14:m>
                          <a:r>
                            <a:rPr lang="ar-SA" sz="4800" b="1" dirty="0">
                              <a:latin typeface="Traditional Arabic" panose="02020603050405020304" pitchFamily="18" charset="-78"/>
                              <a:cs typeface="Traditional Arabic" panose="02020603050405020304" pitchFamily="18" charset="-78"/>
                            </a:rPr>
                            <a:t>٪ تكافئ:</a:t>
                          </a:r>
                          <a:endParaRPr lang="ar-SA" sz="48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75450896"/>
                      </a:ext>
                    </a:extLst>
                  </a:tr>
                  <a:tr h="1254656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000" b="1" dirty="0">
                              <a:latin typeface="Arabic OMR" panose="020B0604020202020204" pitchFamily="34" charset="0"/>
                              <a:cs typeface="Arabic OMR" panose="020B0604020202020204" pitchFamily="34" charset="0"/>
                            </a:rPr>
                            <a:t>ا</a:t>
                          </a:r>
                          <a:endParaRPr lang="ar-SA" sz="4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ar-SA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</m:ctrlPr>
                                  </m:fPr>
                                  <m:num>
                                    <m:r>
                                      <a:rPr lang="ku-Arab-IQ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  <m:t>١</m:t>
                                    </m:r>
                                  </m:num>
                                  <m:den>
                                    <m:r>
                                      <a:rPr lang="ku-Arab-IQ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  <m:t>٥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000" b="1" dirty="0">
                              <a:latin typeface="Arabic OMR" panose="020B0604020202020204" pitchFamily="34" charset="0"/>
                              <a:cs typeface="Arabic OMR" panose="020B0604020202020204" pitchFamily="34" charset="0"/>
                            </a:rPr>
                            <a:t>ب</a:t>
                          </a:r>
                          <a:endParaRPr lang="ar-SA" sz="4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ar-SA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</m:ctrlPr>
                                  </m:fPr>
                                  <m:num>
                                    <m:r>
                                      <a:rPr lang="ku-Arab-IQ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  <m:t>١</m:t>
                                    </m:r>
                                  </m:num>
                                  <m:den>
                                    <m:r>
                                      <a:rPr lang="ku-Arab-IQ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  <m:t>٦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000" b="1" dirty="0">
                              <a:latin typeface="Arabic OMR" panose="020B0604020202020204" pitchFamily="34" charset="0"/>
                              <a:cs typeface="Arabic OMR" panose="020B0604020202020204" pitchFamily="34" charset="0"/>
                            </a:rPr>
                            <a:t>ج</a:t>
                          </a:r>
                          <a:endParaRPr lang="ar-SA" sz="4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ar-SA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</m:ctrlPr>
                                  </m:fPr>
                                  <m:num>
                                    <m:r>
                                      <a:rPr lang="ku-Arab-IQ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  <m:t>١</m:t>
                                    </m:r>
                                  </m:num>
                                  <m:den>
                                    <m:r>
                                      <a:rPr lang="ku-Arab-IQ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  <m:t>٧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000" b="1" dirty="0">
                              <a:latin typeface="Arabic OMR" panose="020B0604020202020204" pitchFamily="34" charset="0"/>
                              <a:cs typeface="Arabic OMR" panose="020B0604020202020204" pitchFamily="34" charset="0"/>
                            </a:rPr>
                            <a:t>د</a:t>
                          </a:r>
                          <a:endParaRPr lang="ar-SA" sz="4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ar-SA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</m:ctrlPr>
                                  </m:fPr>
                                  <m:num>
                                    <m:r>
                                      <a:rPr lang="ku-Arab-IQ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  <m:t>١</m:t>
                                    </m:r>
                                  </m:num>
                                  <m:den>
                                    <m:r>
                                      <a:rPr lang="ku-Arab-IQ" sz="6000" b="1" i="1" smtClean="0">
                                        <a:latin typeface="Cambria Math" panose="02040503050406030204" pitchFamily="18" charset="0"/>
                                        <a:cs typeface="Arabic Typesetting" panose="03020402040406030203" pitchFamily="66" charset="-78"/>
                                      </a:rPr>
                                      <m:t>٨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3441636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جدول 2">
                <a:extLst>
                  <a:ext uri="{FF2B5EF4-FFF2-40B4-BE49-F238E27FC236}">
                    <a16:creationId xmlns:a16="http://schemas.microsoft.com/office/drawing/2014/main" id="{15D2D830-1841-E034-A21A-820307262FA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4947424"/>
                  </p:ext>
                </p:extLst>
              </p:nvPr>
            </p:nvGraphicFramePr>
            <p:xfrm>
              <a:off x="292894" y="1972934"/>
              <a:ext cx="11606212" cy="2902418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580311">
                      <a:extLst>
                        <a:ext uri="{9D8B030D-6E8A-4147-A177-3AD203B41FA5}">
                          <a16:colId xmlns:a16="http://schemas.microsoft.com/office/drawing/2014/main" val="1334362325"/>
                        </a:ext>
                      </a:extLst>
                    </a:gridCol>
                    <a:gridCol w="2321242">
                      <a:extLst>
                        <a:ext uri="{9D8B030D-6E8A-4147-A177-3AD203B41FA5}">
                          <a16:colId xmlns:a16="http://schemas.microsoft.com/office/drawing/2014/main" val="3739887780"/>
                        </a:ext>
                      </a:extLst>
                    </a:gridCol>
                    <a:gridCol w="580311">
                      <a:extLst>
                        <a:ext uri="{9D8B030D-6E8A-4147-A177-3AD203B41FA5}">
                          <a16:colId xmlns:a16="http://schemas.microsoft.com/office/drawing/2014/main" val="2349761878"/>
                        </a:ext>
                      </a:extLst>
                    </a:gridCol>
                    <a:gridCol w="2321242">
                      <a:extLst>
                        <a:ext uri="{9D8B030D-6E8A-4147-A177-3AD203B41FA5}">
                          <a16:colId xmlns:a16="http://schemas.microsoft.com/office/drawing/2014/main" val="644610892"/>
                        </a:ext>
                      </a:extLst>
                    </a:gridCol>
                    <a:gridCol w="580311">
                      <a:extLst>
                        <a:ext uri="{9D8B030D-6E8A-4147-A177-3AD203B41FA5}">
                          <a16:colId xmlns:a16="http://schemas.microsoft.com/office/drawing/2014/main" val="951866052"/>
                        </a:ext>
                      </a:extLst>
                    </a:gridCol>
                    <a:gridCol w="2321242">
                      <a:extLst>
                        <a:ext uri="{9D8B030D-6E8A-4147-A177-3AD203B41FA5}">
                          <a16:colId xmlns:a16="http://schemas.microsoft.com/office/drawing/2014/main" val="3956288189"/>
                        </a:ext>
                      </a:extLst>
                    </a:gridCol>
                    <a:gridCol w="580311">
                      <a:extLst>
                        <a:ext uri="{9D8B030D-6E8A-4147-A177-3AD203B41FA5}">
                          <a16:colId xmlns:a16="http://schemas.microsoft.com/office/drawing/2014/main" val="1903750653"/>
                        </a:ext>
                      </a:extLst>
                    </a:gridCol>
                    <a:gridCol w="2321242">
                      <a:extLst>
                        <a:ext uri="{9D8B030D-6E8A-4147-A177-3AD203B41FA5}">
                          <a16:colId xmlns:a16="http://schemas.microsoft.com/office/drawing/2014/main" val="2390969046"/>
                        </a:ext>
                      </a:extLst>
                    </a:gridCol>
                  </a:tblGrid>
                  <a:tr h="1254656">
                    <a:tc gridSpan="8"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53" t="-485" r="-158" b="-13252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 rtl="1"/>
                          <a:endParaRPr lang="ar-SA" sz="6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75450896"/>
                      </a:ext>
                    </a:extLst>
                  </a:tr>
                  <a:tr h="1647762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000" b="1" dirty="0">
                              <a:latin typeface="Arabic OMR" panose="020B0604020202020204" pitchFamily="34" charset="0"/>
                              <a:cs typeface="Arabic OMR" panose="020B0604020202020204" pitchFamily="34" charset="0"/>
                            </a:rPr>
                            <a:t>ا</a:t>
                          </a:r>
                          <a:endParaRPr lang="ar-SA" sz="4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5197" t="-76384" r="-375591" b="-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000" b="1" dirty="0">
                              <a:latin typeface="Arabic OMR" panose="020B0604020202020204" pitchFamily="34" charset="0"/>
                              <a:cs typeface="Arabic OMR" panose="020B0604020202020204" pitchFamily="34" charset="0"/>
                            </a:rPr>
                            <a:t>ب</a:t>
                          </a:r>
                          <a:endParaRPr lang="ar-SA" sz="4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50131" t="-76384" r="-250656" b="-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000" b="1" dirty="0">
                              <a:latin typeface="Arabic OMR" panose="020B0604020202020204" pitchFamily="34" charset="0"/>
                              <a:cs typeface="Arabic OMR" panose="020B0604020202020204" pitchFamily="34" charset="0"/>
                            </a:rPr>
                            <a:t>ج</a:t>
                          </a:r>
                          <a:endParaRPr lang="ar-SA" sz="4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75066" t="-76384" r="-125722" b="-7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ar-SA" sz="4000" b="1" dirty="0">
                              <a:latin typeface="Arabic OMR" panose="020B0604020202020204" pitchFamily="34" charset="0"/>
                              <a:cs typeface="Arabic OMR" panose="020B0604020202020204" pitchFamily="34" charset="0"/>
                            </a:rPr>
                            <a:t>د</a:t>
                          </a:r>
                          <a:endParaRPr lang="ar-SA" sz="4000" b="1" dirty="0">
                            <a:latin typeface="Arabic Typesetting" panose="03020402040406030203" pitchFamily="66" charset="-78"/>
                            <a:cs typeface="Arabic Typesetting" panose="03020402040406030203" pitchFamily="66" charset="-78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00000" t="-76384" r="-787" b="-7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441636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17815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2">
            <a:extLst>
              <a:ext uri="{FF2B5EF4-FFF2-40B4-BE49-F238E27FC236}">
                <a16:creationId xmlns:a16="http://schemas.microsoft.com/office/drawing/2014/main" id="{15D2D830-1841-E034-A21A-820307262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282886"/>
              </p:ext>
            </p:extLst>
          </p:nvPr>
        </p:nvGraphicFramePr>
        <p:xfrm>
          <a:off x="292894" y="1972934"/>
          <a:ext cx="11606212" cy="354065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80311">
                  <a:extLst>
                    <a:ext uri="{9D8B030D-6E8A-4147-A177-3AD203B41FA5}">
                      <a16:colId xmlns:a16="http://schemas.microsoft.com/office/drawing/2014/main" val="1334362325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739887780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2349761878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644610892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951866052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956288189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1903750653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2390969046"/>
                    </a:ext>
                  </a:extLst>
                </a:gridCol>
              </a:tblGrid>
              <a:tr h="1254656">
                <a:tc gridSpan="8"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شركة لديها 700 موظف،</a:t>
                      </a:r>
                    </a:p>
                    <a:p>
                      <a:pPr algn="ctr" rtl="1"/>
                      <a:r>
                        <a:rPr lang="ar-SA" sz="4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يبيّن التمثيل بالقطاعات الدائرية النسبة المئوية للغة الأصلية التي يتكلمون بها.</a:t>
                      </a:r>
                    </a:p>
                    <a:p>
                      <a:pPr algn="ctr" rtl="1"/>
                      <a:r>
                        <a:rPr lang="ar-SA" sz="4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قدّري عدد الموظفين الذين لغتهم الأصلية اللغة الإنجليزية.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450896"/>
                  </a:ext>
                </a:extLst>
              </a:tr>
              <a:tr h="1254656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ا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ب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ج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180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د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210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416369"/>
                  </a:ext>
                </a:extLst>
              </a:tr>
            </a:tbl>
          </a:graphicData>
        </a:graphic>
      </p:graphicFrame>
      <p:pic>
        <p:nvPicPr>
          <p:cNvPr id="3" name="صورة 2">
            <a:extLst>
              <a:ext uri="{FF2B5EF4-FFF2-40B4-BE49-F238E27FC236}">
                <a16:creationId xmlns:a16="http://schemas.microsoft.com/office/drawing/2014/main" id="{3A794E76-21D5-2D0B-C553-C25F15F8E3F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36" t="67178" r="21013" b="19291"/>
          <a:stretch/>
        </p:blipFill>
        <p:spPr bwMode="auto">
          <a:xfrm>
            <a:off x="14288" y="0"/>
            <a:ext cx="3680711" cy="270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87251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2">
            <a:extLst>
              <a:ext uri="{FF2B5EF4-FFF2-40B4-BE49-F238E27FC236}">
                <a16:creationId xmlns:a16="http://schemas.microsoft.com/office/drawing/2014/main" id="{15D2D830-1841-E034-A21A-820307262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373347"/>
              </p:ext>
            </p:extLst>
          </p:nvPr>
        </p:nvGraphicFramePr>
        <p:xfrm>
          <a:off x="292894" y="1972934"/>
          <a:ext cx="11606212" cy="354065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80311">
                  <a:extLst>
                    <a:ext uri="{9D8B030D-6E8A-4147-A177-3AD203B41FA5}">
                      <a16:colId xmlns:a16="http://schemas.microsoft.com/office/drawing/2014/main" val="1334362325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739887780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2349761878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644610892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951866052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956288189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1903750653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2390969046"/>
                    </a:ext>
                  </a:extLst>
                </a:gridCol>
              </a:tblGrid>
              <a:tr h="1254656">
                <a:tc gridSpan="8"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شركة لديها 500 موظف،</a:t>
                      </a:r>
                    </a:p>
                    <a:p>
                      <a:pPr algn="ctr" rtl="1"/>
                      <a:r>
                        <a:rPr lang="ar-SA" sz="4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يبيّن التمثيل بالقطاعات الدائرية النسبة المئوية للغة الأصلية التي يتكلمون بها.</a:t>
                      </a:r>
                    </a:p>
                    <a:p>
                      <a:pPr algn="ctr" rtl="1"/>
                      <a:r>
                        <a:rPr lang="ar-SA" sz="4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قدّري عدد الموظفين الذين لغتهم الأصلية اللغة الإنجليزية.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450896"/>
                  </a:ext>
                </a:extLst>
              </a:tr>
              <a:tr h="1254656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ا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ب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150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ج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180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د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210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416369"/>
                  </a:ext>
                </a:extLst>
              </a:tr>
            </a:tbl>
          </a:graphicData>
        </a:graphic>
      </p:graphicFrame>
      <p:pic>
        <p:nvPicPr>
          <p:cNvPr id="3" name="صورة 2">
            <a:extLst>
              <a:ext uri="{FF2B5EF4-FFF2-40B4-BE49-F238E27FC236}">
                <a16:creationId xmlns:a16="http://schemas.microsoft.com/office/drawing/2014/main" id="{3A794E76-21D5-2D0B-C553-C25F15F8E3F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36" t="67178" r="21013" b="19291"/>
          <a:stretch/>
        </p:blipFill>
        <p:spPr bwMode="auto">
          <a:xfrm>
            <a:off x="14288" y="0"/>
            <a:ext cx="3680711" cy="270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11982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2">
            <a:extLst>
              <a:ext uri="{FF2B5EF4-FFF2-40B4-BE49-F238E27FC236}">
                <a16:creationId xmlns:a16="http://schemas.microsoft.com/office/drawing/2014/main" id="{15D2D830-1841-E034-A21A-820307262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045988"/>
              </p:ext>
            </p:extLst>
          </p:nvPr>
        </p:nvGraphicFramePr>
        <p:xfrm>
          <a:off x="292894" y="1972934"/>
          <a:ext cx="11606212" cy="354065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80311">
                  <a:extLst>
                    <a:ext uri="{9D8B030D-6E8A-4147-A177-3AD203B41FA5}">
                      <a16:colId xmlns:a16="http://schemas.microsoft.com/office/drawing/2014/main" val="1334362325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739887780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2349761878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644610892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951866052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956288189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1903750653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2390969046"/>
                    </a:ext>
                  </a:extLst>
                </a:gridCol>
              </a:tblGrid>
              <a:tr h="1254656">
                <a:tc gridSpan="8"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شركة لديها 700 موظف،</a:t>
                      </a:r>
                    </a:p>
                    <a:p>
                      <a:pPr algn="ctr" rtl="1"/>
                      <a:r>
                        <a:rPr lang="ar-SA" sz="4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يبيّن التمثيل بالقطاعات الدائرية النسبة المئوية للغة الأصلية التي يتكلمون بها.</a:t>
                      </a:r>
                    </a:p>
                    <a:p>
                      <a:pPr algn="ctr" rtl="1"/>
                      <a:r>
                        <a:rPr lang="ar-SA" sz="4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قدّري عدد الموظفين الذين لغتهم الأصلية اللغة الفرنسية.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450896"/>
                  </a:ext>
                </a:extLst>
              </a:tr>
              <a:tr h="1254656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ا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ب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ج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180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د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215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416369"/>
                  </a:ext>
                </a:extLst>
              </a:tr>
            </a:tbl>
          </a:graphicData>
        </a:graphic>
      </p:graphicFrame>
      <p:pic>
        <p:nvPicPr>
          <p:cNvPr id="3" name="صورة 2">
            <a:extLst>
              <a:ext uri="{FF2B5EF4-FFF2-40B4-BE49-F238E27FC236}">
                <a16:creationId xmlns:a16="http://schemas.microsoft.com/office/drawing/2014/main" id="{3A794E76-21D5-2D0B-C553-C25F15F8E3F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36" t="67178" r="21013" b="19291"/>
          <a:stretch/>
        </p:blipFill>
        <p:spPr bwMode="auto">
          <a:xfrm>
            <a:off x="14288" y="0"/>
            <a:ext cx="3680711" cy="270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05248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2">
            <a:extLst>
              <a:ext uri="{FF2B5EF4-FFF2-40B4-BE49-F238E27FC236}">
                <a16:creationId xmlns:a16="http://schemas.microsoft.com/office/drawing/2014/main" id="{15D2D830-1841-E034-A21A-820307262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094958"/>
              </p:ext>
            </p:extLst>
          </p:nvPr>
        </p:nvGraphicFramePr>
        <p:xfrm>
          <a:off x="292894" y="1658672"/>
          <a:ext cx="11606212" cy="354065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80311">
                  <a:extLst>
                    <a:ext uri="{9D8B030D-6E8A-4147-A177-3AD203B41FA5}">
                      <a16:colId xmlns:a16="http://schemas.microsoft.com/office/drawing/2014/main" val="1334362325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739887780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2349761878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644610892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951866052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956288189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1903750653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2390969046"/>
                    </a:ext>
                  </a:extLst>
                </a:gridCol>
              </a:tblGrid>
              <a:tr h="1254656">
                <a:tc gridSpan="8"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تتوقع تولين أن 20٪ من طالبات الصفّ الثاني المتوسّط سيشاركن في السباق، فإذا كان عدد طالبات الصفّ الثاني المتوسّط 300 طالبةٍ، فما عدد الطالبات المتوقّع مشاركتهن في هذا السباق؟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450896"/>
                  </a:ext>
                </a:extLst>
              </a:tr>
              <a:tr h="1254656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ا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30 طالبة.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ب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60 طالبة.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ج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75 طالبة.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د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90 طالبة.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416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4848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2">
            <a:extLst>
              <a:ext uri="{FF2B5EF4-FFF2-40B4-BE49-F238E27FC236}">
                <a16:creationId xmlns:a16="http://schemas.microsoft.com/office/drawing/2014/main" id="{15D2D830-1841-E034-A21A-820307262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40648"/>
              </p:ext>
            </p:extLst>
          </p:nvPr>
        </p:nvGraphicFramePr>
        <p:xfrm>
          <a:off x="292894" y="1658672"/>
          <a:ext cx="11606212" cy="354065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80311">
                  <a:extLst>
                    <a:ext uri="{9D8B030D-6E8A-4147-A177-3AD203B41FA5}">
                      <a16:colId xmlns:a16="http://schemas.microsoft.com/office/drawing/2014/main" val="1334362325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739887780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2349761878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644610892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951866052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3956288189"/>
                    </a:ext>
                  </a:extLst>
                </a:gridCol>
                <a:gridCol w="580311">
                  <a:extLst>
                    <a:ext uri="{9D8B030D-6E8A-4147-A177-3AD203B41FA5}">
                      <a16:colId xmlns:a16="http://schemas.microsoft.com/office/drawing/2014/main" val="1903750653"/>
                    </a:ext>
                  </a:extLst>
                </a:gridCol>
                <a:gridCol w="2321242">
                  <a:extLst>
                    <a:ext uri="{9D8B030D-6E8A-4147-A177-3AD203B41FA5}">
                      <a16:colId xmlns:a16="http://schemas.microsoft.com/office/drawing/2014/main" val="2390969046"/>
                    </a:ext>
                  </a:extLst>
                </a:gridCol>
              </a:tblGrid>
              <a:tr h="1254656">
                <a:tc gridSpan="8">
                  <a:txBody>
                    <a:bodyPr/>
                    <a:lstStyle/>
                    <a:p>
                      <a:pPr algn="ctr" rtl="1"/>
                      <a:r>
                        <a:rPr lang="ar-SA" sz="4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تتوقع تولين أن 20٪ من طالبات الصفّ الثاني المتوسّط سيشاركن في السباق، فإذا كان عدد طالبات الصفّ الثاني المتوسّط 450 طالبةٍ، فما عدد الطالبات المتوقّع مشاركتهن في هذا السباق؟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6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450896"/>
                  </a:ext>
                </a:extLst>
              </a:tr>
              <a:tr h="1254656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ا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30 طالبة.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ب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60 طالبة.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ج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75 طالبة.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1" dirty="0">
                          <a:latin typeface="Arabic OMR" panose="020B0604020202020204" pitchFamily="34" charset="0"/>
                          <a:cs typeface="Arabic OMR" panose="020B0604020202020204" pitchFamily="34" charset="0"/>
                        </a:rPr>
                        <a:t>د</a:t>
                      </a:r>
                      <a:endParaRPr lang="ar-SA" sz="40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60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90 طالبة.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416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006326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828</Words>
  <Application>Microsoft Office PowerPoint</Application>
  <PresentationFormat>شاشة عريضة</PresentationFormat>
  <Paragraphs>259</Paragraphs>
  <Slides>28</Slides>
  <Notes>27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28</vt:i4>
      </vt:variant>
    </vt:vector>
  </HeadingPairs>
  <TitlesOfParts>
    <vt:vector size="36" baseType="lpstr">
      <vt:lpstr>Arabic OMR</vt:lpstr>
      <vt:lpstr>Arabic Typesetting</vt:lpstr>
      <vt:lpstr>Arial</vt:lpstr>
      <vt:lpstr>Calibri</vt:lpstr>
      <vt:lpstr>Calibri Light</vt:lpstr>
      <vt:lpstr>Cambria Math</vt:lpstr>
      <vt:lpstr>Traditional Arabic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THE PINK DREAM</dc:creator>
  <cp:lastModifiedBy>THE PINK DREAM</cp:lastModifiedBy>
  <cp:revision>33</cp:revision>
  <dcterms:created xsi:type="dcterms:W3CDTF">2023-02-24T09:28:20Z</dcterms:created>
  <dcterms:modified xsi:type="dcterms:W3CDTF">2023-02-25T12:34:28Z</dcterms:modified>
</cp:coreProperties>
</file>