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97E4FF"/>
    <a:srgbClr val="FFFF66"/>
    <a:srgbClr val="DA0000"/>
    <a:srgbClr val="FF3300"/>
    <a:srgbClr val="0066FF"/>
    <a:srgbClr val="FF2F2F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C765CC2-E015-4C17-83CE-09EFE5793C3A}" type="datetimeFigureOut">
              <a:rPr lang="ar-KW" smtClean="0"/>
              <a:t>09/11/1443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C5BED33-09BC-43E4-91BF-4AE0C672ECD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75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6765-F2FB-42D1-B911-79CE179A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A4180-6E64-43DF-9D31-9BE2357C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2DF8-4340-46F1-B6BE-3E38022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50-EDAF-4ED2-BAEB-7CAC74662D81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4451-691F-478F-AFC7-1A924EE2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8243-37C3-4086-B0E2-DC3D914A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560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FA22-77E3-44AC-8B8C-C3F6151C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818D3-5F04-4F54-A8A0-3FEC9B562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47BA-BAE6-4E90-882D-9B55CFA9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E31-7614-48EC-9D55-6665FF8B2B24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EB17-B7DB-4E01-B671-18725BB7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D7D5-8529-45A1-8D96-12F3F49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494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1F2DD-BFA9-45C1-B04C-C4016B4D7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A2539-76A2-4203-969F-FBF75900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34A0-6FD3-4C62-B4AB-824F99C0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0DF-9BCC-45C4-98BA-34C204D00410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F0735-B98D-4423-8B9E-B157F34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B77D5-B4ED-4110-BBB0-6D8D272B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543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CB24-73A6-4481-93FB-D41CED58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13AE-4BA6-4D9E-B85C-8D4633AF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86B1C-D6E7-4742-84F9-D70A2E26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767-0D34-4E9F-B70C-9E6F3CE3ABDC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E6D5-2734-4A94-B215-E8736C4C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2B6D-C3CB-42A3-9C21-79383EE3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665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C699-C62E-4004-9CA6-0F111C76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6052-86BD-433D-A14B-CB8F88EA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B3D3-87B8-4A81-AF2E-C1F837F7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849-5B38-483F-B60E-AE7889F08983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955-B090-4396-A174-AF6AFAE5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6F9-3ED3-4B8D-A927-E8EA327E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560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7D85-B7EB-4460-AE46-35BFB96B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EB09-E095-4C71-945C-B2CF04668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43B62-A9BC-4292-9D86-23AE02CB5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26E79-12FC-473E-99C4-57A4BC30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F19-9F2B-41D1-A095-2E312C011440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B79EC-1BBA-4BF4-8BFB-3DD67698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C0B95-732F-4F5A-9BC9-79CF6933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72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D3F6-8F10-41F4-9F6D-14122C68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3BE4-B4C9-404A-9685-3810565A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BAE3E-F1C3-4F9C-8417-DCA0AA97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73E74-F5E3-47FD-B6CA-A8EF5F02E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3D251-CE1E-4029-A272-37A871704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E24F7-59DD-4DB8-BC6E-36364100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30A-1584-4C93-9619-F2F47D4ED00D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D790F-2703-40D8-878A-24929EDF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3884C-4053-4CAE-99B2-D7E95BB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463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E820-3BE4-498B-9A00-840795CD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19417-6AB6-40A0-8202-96FE1285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2E0D-6547-485A-A123-D5EF5B41FF4B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EEDD9-9C83-41B3-94AE-5615CB04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85E5-A0B0-485E-89F4-C856B6C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414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E83E-BF2B-454D-BDF2-FD081CA3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FECE-5C58-4E80-9A93-3D4E20C7EC98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E05E8-1D1C-4348-95AC-002AECD1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1F7BE-1B98-4363-9645-3CF293AE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93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B7BF-D959-4231-B137-048384EE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5C4F-087F-4EB0-BCC9-E2910B40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FA210-3909-4DDC-A583-7567128B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6BA2-A055-48CF-97E3-817386C3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2989-DDFD-4ABD-A847-483C8A418CDA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FE6BB-93BE-4ED8-AAFA-2EA30F23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C9B1-6A6E-4012-90B3-1B094A0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88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2E43-A571-43B9-AC22-B3D87C6A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AED32-5E78-4627-AF4E-495B0BF5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E5B19-916A-41FF-843D-34E37728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9B5C3-261B-4CB1-8E3F-C22A6619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6A6-3B32-46CC-B298-73EE87CBC443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2877D-193B-4568-8F05-1ECB2986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CFAC4-5355-4E3A-A4D6-821F6502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82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6D50-655C-4D81-BAC1-3472D66D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F3B8B-1AC5-4EDB-BBB4-1731FE09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3C16-5486-4F4D-9E06-0A1923337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89C7-0363-402B-A99C-D0566F49139E}" type="datetime8">
              <a:rPr lang="ar-KW" smtClean="0"/>
              <a:t>08 حزيران، 22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1D33-108D-46D4-B616-E862DB08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62D7-F6BC-4286-BFEA-DC48E5BE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89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en-in-blog.blogspot.com/2010/10/y-colorin-colorado-este-cuento-se-ha.html" TargetMode="External"/><Relationship Id="rId13" Type="http://schemas.openxmlformats.org/officeDocument/2006/relationships/hyperlink" Target="http://order.uprintinvitations.com/Invitations-Boys/Circus-Ticket-Birthday-Invitations-ALL-COLORS-04.htm" TargetMode="External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12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hyperlink" Target="http://order.uprintinvitations.com/Invitations-Boys/Circus-Ticket-Birthday-Invitations-ALL-COLORS-04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mazon.com: Brick Wall Backdrop Party Accessory (1 count) (1/Pkg): Toys &amp; Games">
            <a:extLst>
              <a:ext uri="{FF2B5EF4-FFF2-40B4-BE49-F238E27FC236}">
                <a16:creationId xmlns:a16="http://schemas.microsoft.com/office/drawing/2014/main" id="{0E5C9769-1622-48CF-8619-200D2E7E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أغنية إفتح ياسمسم أبوابك ">
            <a:hlinkClick r:id="" action="ppaction://media"/>
            <a:extLst>
              <a:ext uri="{FF2B5EF4-FFF2-40B4-BE49-F238E27FC236}">
                <a16:creationId xmlns:a16="http://schemas.microsoft.com/office/drawing/2014/main" id="{3AD7B08D-A5F8-46ED-9AC2-EE33BA38B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79756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1572" y="685425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F7FBD-7715-47E0-A502-0814BB946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3228" y="1990912"/>
            <a:ext cx="3312971" cy="547294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D022408-2F5B-4460-9963-36145B6E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2138" y="2971041"/>
            <a:ext cx="2991233" cy="38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">
            <a:extLst>
              <a:ext uri="{FF2B5EF4-FFF2-40B4-BE49-F238E27FC236}">
                <a16:creationId xmlns:a16="http://schemas.microsoft.com/office/drawing/2014/main" id="{BADE5F26-24A9-483B-9ACE-6ACFAF62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55" b="90110" l="2182" r="97636">
                        <a14:foregroundMark x1="2562" y1="32169" x2="636" y2="36703"/>
                        <a14:foregroundMark x1="636" y1="36703" x2="364" y2="76044"/>
                        <a14:foregroundMark x1="364" y1="76044" x2="2364" y2="85934"/>
                        <a14:foregroundMark x1="2364" y1="85934" x2="11182" y2="92527"/>
                        <a14:foregroundMark x1="11182" y1="92527" x2="25273" y2="91209"/>
                        <a14:foregroundMark x1="25273" y1="91209" x2="43727" y2="93626"/>
                        <a14:foregroundMark x1="43727" y1="93626" x2="59818" y2="90549"/>
                        <a14:foregroundMark x1="59818" y1="90549" x2="67182" y2="92747"/>
                        <a14:foregroundMark x1="67182" y1="92747" x2="98364" y2="86813"/>
                        <a14:foregroundMark x1="98364" y1="86813" x2="99636" y2="74066"/>
                        <a14:foregroundMark x1="99636" y1="74066" x2="99091" y2="38462"/>
                        <a14:foregroundMark x1="99091" y1="38462" x2="93909" y2="31429"/>
                        <a14:foregroundMark x1="93909" y1="31429" x2="61364" y2="31429"/>
                        <a14:foregroundMark x1="61364" y1="31429" x2="60727" y2="18242"/>
                        <a14:foregroundMark x1="60727" y1="18242" x2="54455" y2="9231"/>
                        <a14:foregroundMark x1="54455" y1="9231" x2="48182" y2="5055"/>
                        <a14:foregroundMark x1="36624" y1="28307" x2="36281" y2="28998"/>
                        <a14:foregroundMark x1="48182" y1="5055" x2="39636" y2="22249"/>
                        <a14:foregroundMark x1="90273" y1="35824" x2="95091" y2="34945"/>
                        <a14:foregroundMark x1="95091" y1="34945" x2="97273" y2="44615"/>
                        <a14:foregroundMark x1="97273" y1="44615" x2="98273" y2="81099"/>
                        <a14:foregroundMark x1="98273" y1="81099" x2="94727" y2="89670"/>
                        <a14:foregroundMark x1="94727" y1="89670" x2="92273" y2="90110"/>
                        <a14:foregroundMark x1="97727" y1="85714" x2="97727" y2="40440"/>
                        <a14:foregroundMark x1="6818" y1="35165" x2="2455" y2="39121"/>
                        <a14:foregroundMark x1="2455" y1="39121" x2="2182" y2="84835"/>
                        <a14:foregroundMark x1="2182" y1="84835" x2="8727" y2="87473"/>
                        <a14:foregroundMark x1="47000" y1="6593" x2="51636" y2="5495"/>
                        <a14:foregroundMark x1="51636" y1="5495" x2="52455" y2="5714"/>
                        <a14:foregroundMark x1="46364" y1="6154" x2="38423" y2="19311"/>
                        <a14:foregroundMark x1="36746" y1="28420" x2="36000" y2="32747"/>
                        <a14:foregroundMark x1="53636" y1="5714" x2="61545" y2="19121"/>
                        <a14:foregroundMark x1="61545" y1="19121" x2="63273" y2="30769"/>
                        <a14:foregroundMark x1="63273" y1="30769" x2="63636" y2="32088"/>
                        <a14:backgroundMark x1="3818" y1="29670" x2="10727" y2="30330"/>
                        <a14:backgroundMark x1="3091" y1="29011" x2="18000" y2="30110"/>
                        <a14:backgroundMark x1="18000" y1="30110" x2="23000" y2="27692"/>
                        <a14:backgroundMark x1="23000" y1="27692" x2="24545" y2="27912"/>
                        <a14:backgroundMark x1="23727" y1="30769" x2="28273" y2="31429"/>
                        <a14:backgroundMark x1="28273" y1="31429" x2="34999" y2="28842"/>
                        <a14:backgroundMark x1="36273" y1="30769" x2="36455" y2="27692"/>
                        <a14:backgroundMark x1="38455" y1="19341" x2="36909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t="4084" r="880" b="8754"/>
          <a:stretch/>
        </p:blipFill>
        <p:spPr bwMode="auto">
          <a:xfrm>
            <a:off x="3267855" y="0"/>
            <a:ext cx="5966085" cy="11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الْــعَــدد ١١">
            <a:extLst>
              <a:ext uri="{FF2B5EF4-FFF2-40B4-BE49-F238E27FC236}">
                <a16:creationId xmlns:a16="http://schemas.microsoft.com/office/drawing/2014/main" id="{A1F8B1F0-1CCB-4338-84EC-4CA72981058B}"/>
              </a:ext>
            </a:extLst>
          </p:cNvPr>
          <p:cNvSpPr txBox="1"/>
          <p:nvPr/>
        </p:nvSpPr>
        <p:spPr>
          <a:xfrm>
            <a:off x="2404471" y="157648"/>
            <a:ext cx="7734079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ssaf Font"/>
                <a:ea typeface="Assaf Font"/>
                <a:cs typeface="Assaf Font"/>
                <a:sym typeface="Assaf Font"/>
              </a:defRPr>
            </a:lvl1pPr>
          </a:lstStyle>
          <a:p>
            <a:pPr algn="ctr" defTabSz="1219169" hangingPunct="0">
              <a:defRPr/>
            </a:pPr>
            <a:endParaRPr lang="en-US" sz="1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  <a:p>
            <a:pPr algn="ctr" defTabSz="1219169" hangingPunct="0">
              <a:defRPr/>
            </a:pPr>
            <a:r>
              <a:rPr lang="ar-KW" sz="4400" kern="0" dirty="0">
                <a:solidFill>
                  <a:schemeClr val="bg2">
                    <a:lumMod val="10000"/>
                  </a:schemeClr>
                </a:solidFill>
                <a:latin typeface="Hacen Samra" pitchFamily="2" charset="-78"/>
                <a:cs typeface="Hacen Samra" pitchFamily="2" charset="-78"/>
              </a:rPr>
              <a:t>هيا لنلعب مع افتح يا سمسم</a:t>
            </a:r>
            <a:endParaRPr sz="44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22469" y="5068389"/>
            <a:ext cx="457886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DA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DA0000"/>
                </a:solidFill>
                <a:latin typeface="Poor Richard" pitchFamily="18" charset="0"/>
              </a:rPr>
              <a:t>By :</a:t>
            </a:r>
            <a:r>
              <a:rPr lang="en-US" sz="3200" dirty="0">
                <a:solidFill>
                  <a:srgbClr val="DA0000"/>
                </a:solidFill>
              </a:rPr>
              <a:t> </a:t>
            </a:r>
            <a:r>
              <a:rPr lang="en-US" sz="3600" dirty="0" err="1">
                <a:solidFill>
                  <a:srgbClr val="DA0000"/>
                </a:solidFill>
                <a:latin typeface="Gabriola" pitchFamily="82" charset="0"/>
              </a:rPr>
              <a:t>Entisar</a:t>
            </a:r>
            <a:r>
              <a:rPr lang="en-US" sz="3600" dirty="0">
                <a:solidFill>
                  <a:srgbClr val="DA0000"/>
                </a:solidFill>
                <a:latin typeface="Gabriola" pitchFamily="82" charset="0"/>
              </a:rPr>
              <a:t> Al-</a:t>
            </a:r>
            <a:r>
              <a:rPr lang="en-US" sz="3600" dirty="0" err="1">
                <a:solidFill>
                  <a:srgbClr val="DA0000"/>
                </a:solidFill>
                <a:latin typeface="Gabriola" pitchFamily="82" charset="0"/>
              </a:rPr>
              <a:t>Obaidallah</a:t>
            </a:r>
            <a:endParaRPr lang="en-US" sz="3600" dirty="0">
              <a:solidFill>
                <a:srgbClr val="DA0000"/>
              </a:solidFill>
              <a:latin typeface="Gabriola" pitchFamily="82" charset="0"/>
            </a:endParaRPr>
          </a:p>
          <a:p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8E18D-C679-4A53-8279-2CD8E52C0B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41105" y="4020800"/>
            <a:ext cx="3320452" cy="283345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3FD864-531F-4EC7-B804-E8949390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" name="مربع نص 1"/>
          <p:cNvSpPr txBox="1"/>
          <p:nvPr/>
        </p:nvSpPr>
        <p:spPr>
          <a:xfrm>
            <a:off x="3155957" y="1970254"/>
            <a:ext cx="5151097" cy="1446550"/>
          </a:xfrm>
          <a:prstGeom prst="rect">
            <a:avLst/>
          </a:prstGeom>
          <a:solidFill>
            <a:srgbClr val="DA0000"/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Revision Unit 4 </a:t>
            </a:r>
          </a:p>
          <a:p>
            <a:pPr algn="ctr"/>
            <a:r>
              <a:rPr lang="en-US" sz="4400" b="1" dirty="0"/>
              <a:t>MG 3.1</a:t>
            </a:r>
            <a:endParaRPr lang="ar-SA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2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713201" y="1777224"/>
            <a:ext cx="8678573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♥ Circle the odd words:</a:t>
            </a:r>
          </a:p>
          <a:p>
            <a:pPr algn="ctr"/>
            <a:endParaRPr lang="en-US" sz="1200" b="1" u="sng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Flood – Tornado - countryside - Earthquake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D1F3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countryside</a:t>
                </a:r>
                <a:endParaRPr lang="en-US" sz="5400" b="1" cap="none" spc="50" dirty="0">
                  <a:ln w="0"/>
                  <a:solidFill>
                    <a:srgbClr val="D1F3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488797" y="1719807"/>
            <a:ext cx="937922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♥ Circle the odd words:</a:t>
            </a:r>
          </a:p>
          <a:p>
            <a:pPr algn="ctr"/>
            <a:endParaRPr lang="en-US" sz="1100" b="1" u="sng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 – rescue - protect – harm </a:t>
            </a:r>
            <a:endParaRPr lang="en-US" sz="18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harm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0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86554" y="1729599"/>
            <a:ext cx="8148576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does she live?</a:t>
            </a:r>
          </a:p>
          <a:p>
            <a:pPr algn="ctr">
              <a:tabLst>
                <a:tab pos="3405188" algn="l"/>
              </a:tabLst>
            </a:pPr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an indirect question)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6227" y="4853471"/>
                <a:ext cx="6600825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u="sng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 you know 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where she </a:t>
                </a:r>
                <a:r>
                  <a:rPr lang="en-US" sz="3600" b="1" u="sng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lives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</a:t>
                </a:r>
                <a:endParaRPr lang="en-US" sz="2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741776" y="1472424"/>
            <a:ext cx="8335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0"/>
                <a:solidFill>
                  <a:srgbClr val="FFFF00"/>
                </a:solidFill>
              </a:rPr>
              <a:t>Fill  in the space:  </a:t>
            </a:r>
          </a:p>
          <a:p>
            <a:pPr algn="ctr"/>
            <a:r>
              <a:rPr lang="en-US" sz="3200" b="1" dirty="0">
                <a:ln w="0"/>
                <a:solidFill>
                  <a:srgbClr val="C00000"/>
                </a:solidFill>
              </a:rPr>
              <a:t>( natural – quote - environmental ) </a:t>
            </a: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………………………… is words full of wisdom that someone important said.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quote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7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774547" y="1510257"/>
            <a:ext cx="854765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solidFill>
                  <a:srgbClr val="FFFF00"/>
                </a:solidFill>
              </a:rPr>
              <a:t>Fill  in the space:  </a:t>
            </a:r>
          </a:p>
          <a:p>
            <a:pPr algn="ctr"/>
            <a:r>
              <a:rPr lang="en-US" sz="3200" b="1" dirty="0">
                <a:ln w="0"/>
                <a:solidFill>
                  <a:srgbClr val="C00000"/>
                </a:solidFill>
              </a:rPr>
              <a:t>( natural – quote -  global – environmental ) </a:t>
            </a:r>
          </a:p>
          <a:p>
            <a:pPr algn="ctr"/>
            <a:r>
              <a:rPr lang="en-US" sz="3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Earthquake, flood, and tsunami are examples of ……………… disaster.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natural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5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57954" y="1424799"/>
            <a:ext cx="81485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u="sng" dirty="0">
                <a:ln w="0"/>
                <a:solidFill>
                  <a:srgbClr val="FFFF00"/>
                </a:solidFill>
              </a:rPr>
              <a:t>Fill  in the spaces with suitable word :  </a:t>
            </a:r>
          </a:p>
          <a:p>
            <a:pPr algn="ctr"/>
            <a:r>
              <a:rPr lang="en-US" sz="2800" b="1" dirty="0">
                <a:ln w="0"/>
                <a:solidFill>
                  <a:srgbClr val="C00000"/>
                </a:solidFill>
              </a:rPr>
              <a:t>( natural – quote -  global – environmental ) </a:t>
            </a: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people still don’t believe that ………… warming was a problem. </a:t>
            </a:r>
          </a:p>
          <a:p>
            <a:pPr algn="ctr"/>
            <a:endParaRPr lang="en-US" sz="28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3267524" y="4748696"/>
                <a:ext cx="565422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global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722726" y="1615299"/>
            <a:ext cx="773003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following words is </a:t>
            </a:r>
            <a:r>
              <a:rPr lang="en-US" sz="30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>
              <a:tabLst>
                <a:tab pos="3405188" algn="l"/>
              </a:tabLst>
            </a:pP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related to the category of </a:t>
            </a:r>
            <a:r>
              <a:rPr lang="en-US" sz="3000" b="1" dirty="0">
                <a:ln w="0"/>
                <a:solidFill>
                  <a:srgbClr val="FFFF00"/>
                </a:solidFill>
              </a:rPr>
              <a:t>“Environmental issues </a:t>
            </a:r>
            <a:r>
              <a:rPr lang="en-US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>
              <a:tabLst>
                <a:tab pos="3405188" algn="l"/>
              </a:tabLst>
            </a:pPr>
            <a:r>
              <a:rPr lang="en-US" sz="2500" b="1" dirty="0">
                <a:ln w="0"/>
                <a:solidFill>
                  <a:srgbClr val="C00000"/>
                </a:solidFill>
              </a:rPr>
              <a:t>     air pollution – overfishing  - volcano - global warming</a:t>
            </a:r>
            <a:endParaRPr lang="en-US" sz="25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volcano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5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22172" y="1996032"/>
            <a:ext cx="8547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following words is </a:t>
            </a:r>
            <a:r>
              <a:rPr lang="en-US" sz="32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related to the category of </a:t>
            </a:r>
            <a:r>
              <a:rPr lang="en-US" sz="3200" b="1" dirty="0">
                <a:ln w="0"/>
                <a:solidFill>
                  <a:srgbClr val="FFFF00"/>
                </a:solidFill>
              </a:rPr>
              <a:t>“Natural Disaster 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>
              <a:tabLst>
                <a:tab pos="3405188" algn="l"/>
              </a:tabLst>
            </a:pPr>
            <a:r>
              <a:rPr lang="en-US" sz="3200" b="1" dirty="0">
                <a:ln w="0"/>
                <a:solidFill>
                  <a:srgbClr val="C00000"/>
                </a:solidFill>
              </a:rPr>
              <a:t>tsunami – air pollution – flood - volcano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air pollution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4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1" y="4748696"/>
                <a:ext cx="650085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evidence</a:t>
                </a:r>
                <a:endParaRPr lang="en-US" sz="4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22172" y="1996032"/>
            <a:ext cx="8547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“proof”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means 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(writer – evidence – candidates ) </a:t>
            </a:r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56101" y="1729599"/>
            <a:ext cx="8103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opposite of the word </a:t>
            </a:r>
          </a:p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“wise men”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(evidence – writer – fools)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fools</a:t>
                </a:r>
                <a:endParaRPr lang="en-US" sz="48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2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04300" y="1996032"/>
            <a:ext cx="7919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said that she </a:t>
            </a:r>
            <a:r>
              <a:rPr lang="en-US" sz="40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(like – likes – liking -liked)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ice cream.</a:t>
            </a:r>
            <a:endParaRPr lang="en-US" sz="4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4016271" y="4748696"/>
                <a:ext cx="4278463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DA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liked</a:t>
                </a:r>
                <a:endParaRPr lang="en-US" sz="5400" b="1" cap="none" spc="50" dirty="0">
                  <a:ln w="0"/>
                  <a:solidFill>
                    <a:srgbClr val="DA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unhealthy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128139" y="1800193"/>
            <a:ext cx="8103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opposite of the word </a:t>
            </a:r>
          </a:p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healthy”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(powerless– unhealthy – informal)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2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30201" y="4748696"/>
                <a:ext cx="650085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scan</a:t>
                </a:r>
                <a:endParaRPr lang="en-US" sz="4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376049" y="1693860"/>
            <a:ext cx="8547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 shows 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scan  – bother – raise) </a:t>
            </a:r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صورة 27" descr="Cartoon MRI image | Free SVG">
            <a:extLst>
              <a:ext uri="{FF2B5EF4-FFF2-40B4-BE49-F238E27FC236}">
                <a16:creationId xmlns:a16="http://schemas.microsoft.com/office/drawing/2014/main" id="{31895CB1-EE77-0157-D5B8-E8BAEAF36C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/>
        </p:blipFill>
        <p:spPr bwMode="auto">
          <a:xfrm>
            <a:off x="8067675" y="1590675"/>
            <a:ext cx="1981199" cy="1616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3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pumpkin</a:t>
                </a:r>
                <a:endParaRPr lang="en-US" sz="48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466309" y="1622009"/>
            <a:ext cx="854765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 shows </a:t>
            </a:r>
          </a:p>
          <a:p>
            <a:pPr algn="ctr">
              <a:tabLst>
                <a:tab pos="3405188" algn="l"/>
              </a:tabLst>
            </a:pPr>
            <a:r>
              <a:rPr lang="en-US" sz="28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32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peach - pumpkin -pomegranate)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00C246F7-4E87-ACF4-54B7-8CD45C8E99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58975"/>
            <a:ext cx="1343024" cy="112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mazon.com: Brick Wall Backdrop Party Accessory (1 count) (1/Pkg): Toys &amp; Games">
            <a:extLst>
              <a:ext uri="{FF2B5EF4-FFF2-40B4-BE49-F238E27FC236}">
                <a16:creationId xmlns:a16="http://schemas.microsoft.com/office/drawing/2014/main" id="{0E5C9769-1622-48CF-8619-200D2E7E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7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أغنية إفتح ياسمسم أبوابك ">
            <a:hlinkClick r:id="" action="ppaction://media"/>
            <a:extLst>
              <a:ext uri="{FF2B5EF4-FFF2-40B4-BE49-F238E27FC236}">
                <a16:creationId xmlns:a16="http://schemas.microsoft.com/office/drawing/2014/main" id="{3AD7B08D-A5F8-46ED-9AC2-EE33BA38B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79756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1572" y="6854252"/>
            <a:ext cx="609600" cy="6096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D022408-2F5B-4460-9963-36145B6E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7304" y="2785776"/>
            <a:ext cx="2991233" cy="38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">
            <a:extLst>
              <a:ext uri="{FF2B5EF4-FFF2-40B4-BE49-F238E27FC236}">
                <a16:creationId xmlns:a16="http://schemas.microsoft.com/office/drawing/2014/main" id="{BADE5F26-24A9-483B-9ACE-6ACFAF62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55" b="90110" l="2182" r="97636">
                        <a14:foregroundMark x1="2562" y1="32169" x2="636" y2="36703"/>
                        <a14:foregroundMark x1="636" y1="36703" x2="364" y2="76044"/>
                        <a14:foregroundMark x1="364" y1="76044" x2="2364" y2="85934"/>
                        <a14:foregroundMark x1="2364" y1="85934" x2="11182" y2="92527"/>
                        <a14:foregroundMark x1="11182" y1="92527" x2="25273" y2="91209"/>
                        <a14:foregroundMark x1="25273" y1="91209" x2="43727" y2="93626"/>
                        <a14:foregroundMark x1="43727" y1="93626" x2="59818" y2="90549"/>
                        <a14:foregroundMark x1="59818" y1="90549" x2="67182" y2="92747"/>
                        <a14:foregroundMark x1="67182" y1="92747" x2="98364" y2="86813"/>
                        <a14:foregroundMark x1="98364" y1="86813" x2="99636" y2="74066"/>
                        <a14:foregroundMark x1="99636" y1="74066" x2="99091" y2="38462"/>
                        <a14:foregroundMark x1="99091" y1="38462" x2="93909" y2="31429"/>
                        <a14:foregroundMark x1="93909" y1="31429" x2="61364" y2="31429"/>
                        <a14:foregroundMark x1="61364" y1="31429" x2="60727" y2="18242"/>
                        <a14:foregroundMark x1="60727" y1="18242" x2="54455" y2="9231"/>
                        <a14:foregroundMark x1="54455" y1="9231" x2="48182" y2="5055"/>
                        <a14:foregroundMark x1="36624" y1="28307" x2="36281" y2="28998"/>
                        <a14:foregroundMark x1="48182" y1="5055" x2="39636" y2="22249"/>
                        <a14:foregroundMark x1="90273" y1="35824" x2="95091" y2="34945"/>
                        <a14:foregroundMark x1="95091" y1="34945" x2="97273" y2="44615"/>
                        <a14:foregroundMark x1="97273" y1="44615" x2="98273" y2="81099"/>
                        <a14:foregroundMark x1="98273" y1="81099" x2="94727" y2="89670"/>
                        <a14:foregroundMark x1="94727" y1="89670" x2="92273" y2="90110"/>
                        <a14:foregroundMark x1="97727" y1="85714" x2="97727" y2="40440"/>
                        <a14:foregroundMark x1="6818" y1="35165" x2="2455" y2="39121"/>
                        <a14:foregroundMark x1="2455" y1="39121" x2="2182" y2="84835"/>
                        <a14:foregroundMark x1="2182" y1="84835" x2="8727" y2="87473"/>
                        <a14:foregroundMark x1="47000" y1="6593" x2="51636" y2="5495"/>
                        <a14:foregroundMark x1="51636" y1="5495" x2="52455" y2="5714"/>
                        <a14:foregroundMark x1="46364" y1="6154" x2="38423" y2="19311"/>
                        <a14:foregroundMark x1="36746" y1="28420" x2="36000" y2="32747"/>
                        <a14:foregroundMark x1="53636" y1="5714" x2="61545" y2="19121"/>
                        <a14:foregroundMark x1="61545" y1="19121" x2="63273" y2="30769"/>
                        <a14:foregroundMark x1="63273" y1="30769" x2="63636" y2="32088"/>
                        <a14:backgroundMark x1="3818" y1="29670" x2="10727" y2="30330"/>
                        <a14:backgroundMark x1="3091" y1="29011" x2="18000" y2="30110"/>
                        <a14:backgroundMark x1="18000" y1="30110" x2="23000" y2="27692"/>
                        <a14:backgroundMark x1="23000" y1="27692" x2="24545" y2="27912"/>
                        <a14:backgroundMark x1="23727" y1="30769" x2="28273" y2="31429"/>
                        <a14:backgroundMark x1="28273" y1="31429" x2="34999" y2="28842"/>
                        <a14:backgroundMark x1="36273" y1="30769" x2="36455" y2="27692"/>
                        <a14:backgroundMark x1="38455" y1="19341" x2="36909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t="4084" r="880" b="8754"/>
          <a:stretch/>
        </p:blipFill>
        <p:spPr bwMode="auto">
          <a:xfrm>
            <a:off x="3267855" y="0"/>
            <a:ext cx="5966085" cy="11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18760"/>
          <a:stretch/>
        </p:blipFill>
        <p:spPr bwMode="auto">
          <a:xfrm>
            <a:off x="2804566" y="1280915"/>
            <a:ext cx="5921424" cy="324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F7FBD-7715-47E0-A502-0814BB946A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63228" y="1990912"/>
            <a:ext cx="3312971" cy="5472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8E18D-C679-4A53-8279-2CD8E52C0B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132468" y="3962399"/>
            <a:ext cx="3320452" cy="2706587"/>
          </a:xfrm>
          <a:prstGeom prst="rect">
            <a:avLst/>
          </a:prstGeom>
        </p:spPr>
      </p:pic>
      <p:sp>
        <p:nvSpPr>
          <p:cNvPr id="11" name="الْــعَــدد ١١">
            <a:extLst>
              <a:ext uri="{FF2B5EF4-FFF2-40B4-BE49-F238E27FC236}">
                <a16:creationId xmlns:a16="http://schemas.microsoft.com/office/drawing/2014/main" id="{A1F8B1F0-1CCB-4338-84EC-4CA72981058B}"/>
              </a:ext>
            </a:extLst>
          </p:cNvPr>
          <p:cNvSpPr txBox="1"/>
          <p:nvPr/>
        </p:nvSpPr>
        <p:spPr>
          <a:xfrm>
            <a:off x="2404471" y="142259"/>
            <a:ext cx="7734079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ssaf Font"/>
                <a:ea typeface="Assaf Font"/>
                <a:cs typeface="Assaf Font"/>
                <a:sym typeface="Assaf Font"/>
              </a:defRPr>
            </a:lvl1pPr>
          </a:lstStyle>
          <a:p>
            <a:pPr algn="ctr" defTabSz="1219169" hangingPunct="0">
              <a:defRPr/>
            </a:pPr>
            <a:endParaRPr lang="en-US" sz="1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  <a:p>
            <a:pPr algn="ctr" defTabSz="1219169" hangingPunct="0">
              <a:defRPr/>
            </a:pP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Hacen Samra" pitchFamily="2" charset="-78"/>
                <a:cs typeface="Hacen Samra" pitchFamily="2" charset="-78"/>
              </a:rPr>
              <a:t>Thank You</a:t>
            </a:r>
            <a:endParaRPr sz="4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3FD864-531F-4EC7-B804-E8949390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8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98765" y="1729599"/>
            <a:ext cx="79509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That's the restaurant </a:t>
            </a:r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(who – which  – where – when )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ate last Friday.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4659927" y="4748696"/>
                <a:ext cx="2885405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where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6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65602" y="1748649"/>
            <a:ext cx="7964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 speak Spanish fluently</a:t>
            </a:r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(So will I- So do I – So can I - So did I)</a:t>
            </a:r>
            <a:endParaRPr lang="en-US" sz="3600" b="1" cap="none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3574689" y="4748696"/>
                <a:ext cx="5765074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So can I 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28800" y="1912480"/>
            <a:ext cx="8401049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don't sleep early. </a:t>
            </a:r>
          </a:p>
          <a:p>
            <a:pPr algn="ctr"/>
            <a:r>
              <a:rPr lang="en-US" sz="34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Neither do I – Neither does I – Neither did I )</a:t>
            </a:r>
            <a:endParaRPr lang="en-US" sz="3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991215" y="4748696"/>
                <a:ext cx="6140397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Neither do I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8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81349" y="1729599"/>
            <a:ext cx="78423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didn't like the pizza. </a:t>
            </a:r>
          </a:p>
          <a:p>
            <a:pPr algn="ctr"/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I did – I do – I does – I will)	</a:t>
            </a:r>
          </a:p>
          <a:p>
            <a:pPr algn="ctr"/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912838" y="4748696"/>
                <a:ext cx="634467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 did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4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56102" y="1729599"/>
            <a:ext cx="82308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Correct: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said he had 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(eating)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…………..too much .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17097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eaten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1894126" y="1986507"/>
            <a:ext cx="845002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 said : " I learned English in Canada"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Report)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943543" cy="2695672"/>
            <a:chOff x="-1285193" y="4018379"/>
            <a:chExt cx="10943543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286000" y="4799334"/>
              <a:ext cx="7372350" cy="1796105"/>
              <a:chOff x="2368552" y="4512364"/>
              <a:chExt cx="737235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2368552" y="4748696"/>
                <a:ext cx="7372350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u="sng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He said that</a:t>
                </a: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b="1" u="sng" dirty="0">
                    <a:ln w="0"/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he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b="1" u="sng" dirty="0">
                    <a:ln w="0"/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had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learned English </a:t>
                </a:r>
              </a:p>
              <a:p>
                <a:pPr algn="ctr"/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 Canada"</a:t>
                </a: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26F5E-FA40-4A7D-BBBA-6916DFBF3C61}"/>
              </a:ext>
            </a:extLst>
          </p:cNvPr>
          <p:cNvSpPr/>
          <p:nvPr/>
        </p:nvSpPr>
        <p:spPr>
          <a:xfrm>
            <a:off x="1822991" y="1547409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2072641" y="1729599"/>
            <a:ext cx="785106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don't know the answer                               </a:t>
            </a:r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Express disagreement)</a:t>
            </a:r>
          </a:p>
          <a:p>
            <a:pPr algn="ctr"/>
            <a:endParaRPr lang="en-US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474505-476A-42E0-96B1-724D6A089DD6}"/>
                  </a:ext>
                </a:extLst>
              </p:cNvPr>
              <p:cNvSpPr/>
              <p:nvPr/>
            </p:nvSpPr>
            <p:spPr>
              <a:xfrm>
                <a:off x="3267524" y="4748696"/>
                <a:ext cx="565422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 do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0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519</Words>
  <Application>Microsoft Office PowerPoint</Application>
  <PresentationFormat>شاشة عريضة</PresentationFormat>
  <Paragraphs>102</Paragraphs>
  <Slides>23</Slides>
  <Notes>0</Notes>
  <HiddenSlides>0</HiddenSlides>
  <MMClips>23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Gabriola</vt:lpstr>
      <vt:lpstr>Hacen Samra</vt:lpstr>
      <vt:lpstr>Poor Richard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زينب علي محمد الشمري</dc:creator>
  <cp:lastModifiedBy>انتصار بنت العبيدالله</cp:lastModifiedBy>
  <cp:revision>20</cp:revision>
  <dcterms:created xsi:type="dcterms:W3CDTF">2020-12-14T18:00:01Z</dcterms:created>
  <dcterms:modified xsi:type="dcterms:W3CDTF">2022-06-08T22:26:49Z</dcterms:modified>
</cp:coreProperties>
</file>