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58" r:id="rId4"/>
    <p:sldId id="275" r:id="rId5"/>
    <p:sldId id="259" r:id="rId6"/>
    <p:sldId id="276" r:id="rId7"/>
    <p:sldId id="277" r:id="rId8"/>
    <p:sldId id="264" r:id="rId9"/>
    <p:sldId id="281" r:id="rId10"/>
    <p:sldId id="283" r:id="rId11"/>
    <p:sldId id="282" r:id="rId12"/>
    <p:sldId id="279" r:id="rId13"/>
    <p:sldId id="280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7"/>
    <a:srgbClr val="EA0000"/>
    <a:srgbClr val="DFBBDB"/>
    <a:srgbClr val="B563AB"/>
    <a:srgbClr val="DAEFC3"/>
    <a:srgbClr val="D4E9F4"/>
    <a:srgbClr val="FFFEF8"/>
    <a:srgbClr val="B4CBDB"/>
    <a:srgbClr val="FACED1"/>
    <a:srgbClr val="FCC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24/12/44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microsoft.com/office/2007/relationships/hdphoto" Target="../media/hdphoto2.wdp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emf"/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12" Type="http://schemas.openxmlformats.org/officeDocument/2006/relationships/image" Target="../media/image2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9.emf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9.emf"/><Relationship Id="rId12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30.emf"/><Relationship Id="rId4" Type="http://schemas.microsoft.com/office/2007/relationships/hdphoto" Target="../media/hdphoto1.wdp"/><Relationship Id="rId9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4.png"/><Relationship Id="rId7" Type="http://schemas.openxmlformats.org/officeDocument/2006/relationships/image" Target="../media/image3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emf"/><Relationship Id="rId3" Type="http://schemas.openxmlformats.org/officeDocument/2006/relationships/image" Target="../media/image24.jpeg"/><Relationship Id="rId7" Type="http://schemas.openxmlformats.org/officeDocument/2006/relationships/image" Target="../media/image5.png"/><Relationship Id="rId12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25.png"/><Relationship Id="rId9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26.emf"/><Relationship Id="rId12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7.jpeg"/><Relationship Id="rId5" Type="http://schemas.openxmlformats.org/officeDocument/2006/relationships/image" Target="../media/image5.png"/><Relationship Id="rId10" Type="http://schemas.openxmlformats.org/officeDocument/2006/relationships/image" Target="../media/image28.emf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4675" r="46648" b="68097"/>
          <a:stretch/>
        </p:blipFill>
        <p:spPr>
          <a:xfrm>
            <a:off x="2959304" y="843005"/>
            <a:ext cx="3998878" cy="233083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b="7682"/>
          <a:stretch/>
        </p:blipFill>
        <p:spPr>
          <a:xfrm>
            <a:off x="3127242" y="3097656"/>
            <a:ext cx="2149400" cy="3455288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2" t="4675" r="5667" b="60499"/>
          <a:stretch/>
        </p:blipFill>
        <p:spPr>
          <a:xfrm>
            <a:off x="7943355" y="1173353"/>
            <a:ext cx="2551611" cy="213602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6839295" y="3190656"/>
            <a:ext cx="2292169" cy="3269288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8262199" y="1764311"/>
            <a:ext cx="18081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ماهي فكرة درسنا اليوم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279928" y="1475436"/>
            <a:ext cx="322575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أستعمل النماذج لأستكشف القيمة المنزلية لرقم في عدد ضمن الألوف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4460878" y="2456755"/>
            <a:ext cx="1583576" cy="15510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10340601" y="4651627"/>
            <a:ext cx="656617" cy="936523"/>
          </a:xfrm>
          <a:prstGeom prst="rect">
            <a:avLst/>
          </a:prstGeom>
        </p:spPr>
      </p:pic>
      <p:sp>
        <p:nvSpPr>
          <p:cNvPr id="48" name="مستطيل مستدير الزوايا 47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88230" y="1260369"/>
            <a:ext cx="480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أستعمل النماذج لتمثيل كل عدد مما يأتي بطريقتين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4" t="44399" b="18648"/>
          <a:stretch/>
        </p:blipFill>
        <p:spPr>
          <a:xfrm>
            <a:off x="8703888" y="3424412"/>
            <a:ext cx="466310" cy="941331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972594" y="2847703"/>
            <a:ext cx="1467061" cy="145208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>
          <a:xfrm>
            <a:off x="1231393" y="2480966"/>
            <a:ext cx="719507" cy="1010332"/>
          </a:xfrm>
          <a:prstGeom prst="rect">
            <a:avLst/>
          </a:prstGeom>
        </p:spPr>
      </p:pic>
      <p:sp>
        <p:nvSpPr>
          <p:cNvPr id="44" name="مخطط انسيابي: محطة طرفية 43"/>
          <p:cNvSpPr/>
          <p:nvPr/>
        </p:nvSpPr>
        <p:spPr>
          <a:xfrm>
            <a:off x="721740" y="3424412"/>
            <a:ext cx="1596399" cy="46060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الطريقة الأولى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خطط انسيابي: محطة طرفية 45"/>
          <p:cNvSpPr/>
          <p:nvPr/>
        </p:nvSpPr>
        <p:spPr>
          <a:xfrm>
            <a:off x="9824813" y="5524688"/>
            <a:ext cx="1596399" cy="46060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الطريقة الثانية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1"/>
          <a:srcRect l="64076"/>
          <a:stretch/>
        </p:blipFill>
        <p:spPr>
          <a:xfrm>
            <a:off x="8360229" y="1976789"/>
            <a:ext cx="2328098" cy="752007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2"/>
          <a:srcRect l="45056" r="19979"/>
          <a:stretch/>
        </p:blipFill>
        <p:spPr>
          <a:xfrm>
            <a:off x="6717348" y="2650051"/>
            <a:ext cx="1871272" cy="1659917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3"/>
          <a:srcRect t="7802" r="73218"/>
          <a:stretch/>
        </p:blipFill>
        <p:spPr>
          <a:xfrm>
            <a:off x="2629696" y="2508756"/>
            <a:ext cx="1704286" cy="1859307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4" t="44399" b="18648"/>
          <a:stretch/>
        </p:blipFill>
        <p:spPr>
          <a:xfrm>
            <a:off x="9364838" y="5413315"/>
            <a:ext cx="466310" cy="941331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2"/>
          <a:srcRect l="45056" r="19979"/>
          <a:stretch/>
        </p:blipFill>
        <p:spPr>
          <a:xfrm>
            <a:off x="7644913" y="4812198"/>
            <a:ext cx="1736340" cy="1540225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6107285" y="4748103"/>
            <a:ext cx="1385542" cy="1357112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5001" r="72010" b="31977"/>
          <a:stretch/>
        </p:blipFill>
        <p:spPr>
          <a:xfrm>
            <a:off x="6331562" y="4983230"/>
            <a:ext cx="1209936" cy="1259292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2138426" y="4546784"/>
            <a:ext cx="1583576" cy="1551082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384073" y="4814421"/>
            <a:ext cx="1467061" cy="1452080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490522" y="4969886"/>
            <a:ext cx="1467061" cy="1452080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636926" y="5133468"/>
            <a:ext cx="1467061" cy="1452080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784365" y="5290217"/>
            <a:ext cx="1467061" cy="1452080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t="704" r="70676" b="31976"/>
          <a:stretch/>
        </p:blipFill>
        <p:spPr>
          <a:xfrm>
            <a:off x="4188823" y="4546784"/>
            <a:ext cx="1487805" cy="1551082"/>
          </a:xfrm>
          <a:prstGeom prst="rect">
            <a:avLst/>
          </a:prstGeom>
        </p:spPr>
      </p:pic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338700" y="4814421"/>
            <a:ext cx="1467061" cy="1452080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445149" y="4969886"/>
            <a:ext cx="1467061" cy="1452080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591553" y="5133468"/>
            <a:ext cx="1467061" cy="1452080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1909" b="31977"/>
          <a:stretch/>
        </p:blipFill>
        <p:spPr>
          <a:xfrm>
            <a:off x="4738992" y="5290217"/>
            <a:ext cx="1400551" cy="14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8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مستطيل مستدير الزوايا 47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88230" y="1260369"/>
            <a:ext cx="480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أستعمل النماذج لتمثيل كل عدد مما يأتي بطريقتين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/>
          <a:srcRect r="65085"/>
          <a:stretch/>
        </p:blipFill>
        <p:spPr>
          <a:xfrm>
            <a:off x="8593213" y="1862973"/>
            <a:ext cx="2262730" cy="752007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>
          <a:xfrm>
            <a:off x="909290" y="2455244"/>
            <a:ext cx="719507" cy="1010332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458198" y="3424412"/>
            <a:ext cx="1596399" cy="46060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الطريقة الأولى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9"/>
          <a:srcRect l="40766" r="19978"/>
          <a:stretch/>
        </p:blipFill>
        <p:spPr>
          <a:xfrm>
            <a:off x="8142789" y="2733451"/>
            <a:ext cx="2142762" cy="1693008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0"/>
          <a:srcRect t="7802" r="73218"/>
          <a:stretch/>
        </p:blipFill>
        <p:spPr>
          <a:xfrm>
            <a:off x="2146571" y="2403874"/>
            <a:ext cx="1704286" cy="1859307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3961405" y="2383832"/>
            <a:ext cx="1583576" cy="1551082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253846" y="2640525"/>
            <a:ext cx="1467061" cy="1452080"/>
          </a:xfrm>
          <a:prstGeom prst="rect">
            <a:avLst/>
          </a:prstGeom>
        </p:spPr>
      </p:pic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371332" y="2780366"/>
            <a:ext cx="1467061" cy="1452080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471087" y="2928672"/>
            <a:ext cx="1467061" cy="1452080"/>
          </a:xfrm>
          <a:prstGeom prst="rect">
            <a:avLst/>
          </a:prstGeom>
        </p:spPr>
      </p:pic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6055634" y="2509559"/>
            <a:ext cx="1467061" cy="1452080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6212655" y="2681737"/>
            <a:ext cx="1467061" cy="1452080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6376138" y="2853915"/>
            <a:ext cx="1467061" cy="1452080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10372047" y="4749091"/>
            <a:ext cx="656617" cy="936523"/>
          </a:xfrm>
          <a:prstGeom prst="rect">
            <a:avLst/>
          </a:prstGeom>
        </p:spPr>
      </p:pic>
      <p:sp>
        <p:nvSpPr>
          <p:cNvPr id="67" name="مخطط انسيابي: محطة طرفية 66"/>
          <p:cNvSpPr/>
          <p:nvPr/>
        </p:nvSpPr>
        <p:spPr>
          <a:xfrm>
            <a:off x="9858183" y="5615184"/>
            <a:ext cx="1596399" cy="45309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الطريقة الثانية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8" name="صورة 67"/>
          <p:cNvPicPr>
            <a:picLocks noChangeAspect="1"/>
          </p:cNvPicPr>
          <p:nvPr/>
        </p:nvPicPr>
        <p:blipFill rotWithShape="1">
          <a:blip r:embed="rId9"/>
          <a:srcRect l="40766" r="19978"/>
          <a:stretch/>
        </p:blipFill>
        <p:spPr>
          <a:xfrm>
            <a:off x="7715421" y="4938530"/>
            <a:ext cx="2142762" cy="1693008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1869301" y="4451133"/>
            <a:ext cx="1361845" cy="1333901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082820" y="4680223"/>
            <a:ext cx="1261644" cy="1248761"/>
          </a:xfrm>
          <a:prstGeom prst="rect">
            <a:avLst/>
          </a:prstGeom>
        </p:spPr>
      </p:pic>
      <p:pic>
        <p:nvPicPr>
          <p:cNvPr id="71" name="صورة 7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190878" y="4827229"/>
            <a:ext cx="1261644" cy="1248761"/>
          </a:xfrm>
          <a:prstGeom prst="rect">
            <a:avLst/>
          </a:prstGeom>
        </p:spPr>
      </p:pic>
      <p:pic>
        <p:nvPicPr>
          <p:cNvPr id="72" name="صورة 7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320301" y="4962276"/>
            <a:ext cx="1261644" cy="1248761"/>
          </a:xfrm>
          <a:prstGeom prst="rect">
            <a:avLst/>
          </a:prstGeom>
        </p:spPr>
      </p:pic>
      <p:pic>
        <p:nvPicPr>
          <p:cNvPr id="73" name="صورة 7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456926" y="5101482"/>
            <a:ext cx="1261644" cy="1248761"/>
          </a:xfrm>
          <a:prstGeom prst="rect">
            <a:avLst/>
          </a:prstGeom>
        </p:spPr>
      </p:pic>
      <p:pic>
        <p:nvPicPr>
          <p:cNvPr id="74" name="صورة 7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2574018" y="5266386"/>
            <a:ext cx="1261644" cy="1248761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6525933" y="2999053"/>
            <a:ext cx="1467061" cy="1452080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3771968" y="4489350"/>
            <a:ext cx="1361845" cy="1333901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3985487" y="4718440"/>
            <a:ext cx="1261644" cy="1248761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093545" y="4865446"/>
            <a:ext cx="1261644" cy="1248761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222968" y="5000493"/>
            <a:ext cx="1261644" cy="1248761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359593" y="5139699"/>
            <a:ext cx="1261644" cy="1248761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4476685" y="5304603"/>
            <a:ext cx="1261644" cy="1248761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5687708" y="4545545"/>
            <a:ext cx="1361845" cy="1333901"/>
          </a:xfrm>
          <a:prstGeom prst="rect">
            <a:avLst/>
          </a:prstGeom>
        </p:spPr>
      </p:pic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5901227" y="4774635"/>
            <a:ext cx="1261644" cy="1248761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6009285" y="4921641"/>
            <a:ext cx="1261644" cy="1248761"/>
          </a:xfrm>
          <a:prstGeom prst="rect">
            <a:avLst/>
          </a:prstGeom>
        </p:spPr>
      </p:pic>
      <p:pic>
        <p:nvPicPr>
          <p:cNvPr id="76" name="صورة 7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6138708" y="5056688"/>
            <a:ext cx="1261644" cy="1248761"/>
          </a:xfrm>
          <a:prstGeom prst="rect">
            <a:avLst/>
          </a:prstGeom>
        </p:spPr>
      </p:pic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6275333" y="5195894"/>
            <a:ext cx="1261644" cy="1248761"/>
          </a:xfrm>
          <a:prstGeom prst="rect">
            <a:avLst/>
          </a:prstGeom>
        </p:spPr>
      </p:pic>
      <p:pic>
        <p:nvPicPr>
          <p:cNvPr id="78" name="صورة 7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5001" r="70675" b="31977"/>
          <a:stretch/>
        </p:blipFill>
        <p:spPr>
          <a:xfrm>
            <a:off x="6392425" y="5360798"/>
            <a:ext cx="1261644" cy="12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مستطيل مستدير الزوايا 47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88230" y="1260369"/>
            <a:ext cx="480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أكتب العدد الذي يمثله كل نموذج فيما يأتي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158" y="1902105"/>
            <a:ext cx="6278084" cy="194723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7760" y="4193555"/>
            <a:ext cx="7204681" cy="228322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374155" y="2632708"/>
            <a:ext cx="12279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٢٠٢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339527" y="5209939"/>
            <a:ext cx="12279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600" b="1" dirty="0" smtClean="0">
                <a:solidFill>
                  <a:schemeClr val="accent1">
                    <a:lumMod val="75000"/>
                  </a:schemeClr>
                </a:solidFill>
              </a:rPr>
              <a:t>١٤٨٠</a:t>
            </a:r>
            <a:endParaRPr lang="ar-S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44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مستطيل مستدير الزوايا 47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47" name="مخطط انسيابي: محطة طرفية 46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0052" y="2040012"/>
            <a:ext cx="8996161" cy="84556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29716" y="3473436"/>
            <a:ext cx="521536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التمثيل بالنماذج يتيح المجال لرؤية العدد وعدد القطع التي تمثله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64" y="3337917"/>
            <a:ext cx="2187587" cy="27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973" y="2369777"/>
            <a:ext cx="1714231" cy="327006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5" y="1498283"/>
            <a:ext cx="1741798" cy="3097934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شكل بيضاوي 27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842018" y="1568252"/>
            <a:ext cx="6833931" cy="523220"/>
          </a:xfrm>
          <a:prstGeom prst="rect">
            <a:avLst/>
          </a:prstGeom>
          <a:solidFill>
            <a:srgbClr val="FFFF97"/>
          </a:solidFill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/>
              <a:t>٠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١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٢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٣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٤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٥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٦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٧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٨ </a:t>
            </a:r>
            <a:r>
              <a:rPr lang="ar-SA" sz="2800" b="1" dirty="0" smtClean="0"/>
              <a:t>، </a:t>
            </a:r>
            <a:r>
              <a:rPr lang="ku-Arab-IQ" sz="2800" b="1" dirty="0" smtClean="0"/>
              <a:t>٩ </a:t>
            </a:r>
            <a:r>
              <a:rPr lang="ar-SA" sz="2800" b="1" dirty="0" smtClean="0"/>
              <a:t> تسمى </a:t>
            </a:r>
            <a:r>
              <a:rPr lang="ar-SA" sz="2800" b="1" dirty="0" smtClean="0">
                <a:solidFill>
                  <a:srgbClr val="C00000"/>
                </a:solidFill>
              </a:rPr>
              <a:t>أرقامًا</a:t>
            </a:r>
            <a:r>
              <a:rPr lang="ar-SA" sz="2800" b="1" dirty="0" smtClean="0"/>
              <a:t> </a:t>
            </a:r>
            <a:endParaRPr lang="ar-SA" sz="28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3089211" y="2492772"/>
            <a:ext cx="606932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وتستعمل في كتابة الأعداد ، ولكل رقم </a:t>
            </a:r>
            <a:r>
              <a:rPr lang="ar-SA" sz="2800" b="1" dirty="0" smtClean="0">
                <a:solidFill>
                  <a:srgbClr val="00B050"/>
                </a:solidFill>
              </a:rPr>
              <a:t>قيمة منزلية </a:t>
            </a:r>
            <a:r>
              <a:rPr lang="ar-SA" sz="2800" b="1" dirty="0" smtClean="0"/>
              <a:t>تدل على قيمة ذلك الرقم في العدد </a:t>
            </a:r>
            <a:endParaRPr lang="ar-SA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2900420" y="3696939"/>
            <a:ext cx="63896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ولكي أستكشف القيمة المنزلية أستعمل النماذج </a:t>
            </a:r>
            <a:endParaRPr lang="ar-SA" sz="2800" b="1" dirty="0">
              <a:solidFill>
                <a:srgbClr val="00B05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0113" y="4918243"/>
            <a:ext cx="611959" cy="118255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412" y="4446511"/>
            <a:ext cx="409483" cy="212601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4358" y="4765856"/>
            <a:ext cx="1606652" cy="16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33" y="3360481"/>
            <a:ext cx="2255159" cy="2255159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1"/>
          <a:stretch/>
        </p:blipFill>
        <p:spPr>
          <a:xfrm>
            <a:off x="8916554" y="1114518"/>
            <a:ext cx="1988796" cy="49410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2"/>
          <a:stretch/>
        </p:blipFill>
        <p:spPr>
          <a:xfrm>
            <a:off x="3917846" y="1717373"/>
            <a:ext cx="6297308" cy="84100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5553547" y="2774383"/>
            <a:ext cx="5718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الطريقة الأولى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الآحاد والعشرات والمئات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5" t="36412"/>
          <a:stretch/>
        </p:blipFill>
        <p:spPr>
          <a:xfrm>
            <a:off x="8085015" y="4473163"/>
            <a:ext cx="1415036" cy="1651691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 t="371" r="33544"/>
          <a:stretch/>
        </p:blipFill>
        <p:spPr>
          <a:xfrm>
            <a:off x="6148856" y="3534689"/>
            <a:ext cx="1445623" cy="2587861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2"/>
          <a:stretch/>
        </p:blipFill>
        <p:spPr>
          <a:xfrm>
            <a:off x="3922098" y="3554894"/>
            <a:ext cx="1785258" cy="257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6114" b="7556"/>
          <a:stretch/>
        </p:blipFill>
        <p:spPr>
          <a:xfrm>
            <a:off x="2118523" y="2673977"/>
            <a:ext cx="1937599" cy="3184136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676200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10090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على بعض الطرق </a:t>
            </a:r>
            <a:endParaRPr lang="ar-SA" dirty="0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678041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67988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5048391" y="305001"/>
            <a:ext cx="953242" cy="470062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1"/>
          <a:stretch/>
        </p:blipFill>
        <p:spPr>
          <a:xfrm>
            <a:off x="8916554" y="1114518"/>
            <a:ext cx="1988796" cy="49410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2"/>
          <a:stretch/>
        </p:blipFill>
        <p:spPr>
          <a:xfrm>
            <a:off x="3917846" y="1717373"/>
            <a:ext cx="6297308" cy="841007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775269" y="2774383"/>
            <a:ext cx="44895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الطريقة الثانية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الآحاد والعشرات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2" t="28790" b="13820"/>
          <a:stretch/>
        </p:blipFill>
        <p:spPr>
          <a:xfrm>
            <a:off x="8097006" y="4417880"/>
            <a:ext cx="1639096" cy="1768421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257" r="41398" b="16601"/>
          <a:stretch/>
        </p:blipFill>
        <p:spPr>
          <a:xfrm>
            <a:off x="4384060" y="3579722"/>
            <a:ext cx="3543722" cy="25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مستدير الزوايا 25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1"/>
          <a:stretch/>
        </p:blipFill>
        <p:spPr>
          <a:xfrm>
            <a:off x="8916554" y="1114518"/>
            <a:ext cx="1988796" cy="49410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24030" l="860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36" b="71950"/>
          <a:stretch/>
        </p:blipFill>
        <p:spPr>
          <a:xfrm>
            <a:off x="9936480" y="1727832"/>
            <a:ext cx="583675" cy="84587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099667" y="1863034"/>
            <a:ext cx="6069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أستعمل النماذج لتمثيل العدد </a:t>
            </a:r>
            <a:r>
              <a:rPr lang="ku-Arab-IQ" sz="2800" b="1" dirty="0" smtClean="0"/>
              <a:t>١٠٢٥ </a:t>
            </a:r>
            <a:r>
              <a:rPr lang="ar-SA" sz="2800" b="1" dirty="0" smtClean="0"/>
              <a:t>بطريقتين : </a:t>
            </a:r>
            <a:endParaRPr lang="ar-SA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4622084" y="2669506"/>
            <a:ext cx="69202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الطريقة الأولى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الآحاد والعشرات والمئات والألوف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1" t="13069"/>
          <a:stretch/>
        </p:blipFill>
        <p:spPr>
          <a:xfrm>
            <a:off x="9117287" y="3910148"/>
            <a:ext cx="966079" cy="2267443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5" t="13069" r="30981"/>
          <a:stretch/>
        </p:blipFill>
        <p:spPr>
          <a:xfrm>
            <a:off x="7121227" y="3910149"/>
            <a:ext cx="1184365" cy="2267443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882" r="70277" b="626"/>
          <a:stretch/>
        </p:blipFill>
        <p:spPr>
          <a:xfrm>
            <a:off x="3939512" y="3608562"/>
            <a:ext cx="2394858" cy="256902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64" b="98489" l="4308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055" y="1907467"/>
            <a:ext cx="2325050" cy="276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74" y="2124644"/>
            <a:ext cx="1747124" cy="2583547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71"/>
          <a:stretch/>
        </p:blipFill>
        <p:spPr>
          <a:xfrm>
            <a:off x="8916554" y="1114518"/>
            <a:ext cx="1988796" cy="49410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24030" l="8600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836" b="71950"/>
          <a:stretch/>
        </p:blipFill>
        <p:spPr>
          <a:xfrm>
            <a:off x="9936480" y="1727832"/>
            <a:ext cx="583675" cy="84587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099667" y="1863034"/>
            <a:ext cx="6069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أستعمل النماذج لتمثيل العدد </a:t>
            </a:r>
            <a:r>
              <a:rPr lang="ku-Arab-IQ" sz="2800" b="1" dirty="0" smtClean="0"/>
              <a:t>١٠٢٥ </a:t>
            </a:r>
            <a:r>
              <a:rPr lang="ar-SA" sz="2800" b="1" dirty="0" smtClean="0"/>
              <a:t>بطريقتين : </a:t>
            </a:r>
            <a:endParaRPr lang="ar-SA" sz="28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5599611" y="2669506"/>
            <a:ext cx="59426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الطريقة الثانية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الآحاد والعشرات والمئات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1" t="13069"/>
          <a:stretch/>
        </p:blipFill>
        <p:spPr>
          <a:xfrm>
            <a:off x="9145953" y="4207492"/>
            <a:ext cx="966079" cy="2267443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5" t="13069" r="30981"/>
          <a:stretch/>
        </p:blipFill>
        <p:spPr>
          <a:xfrm>
            <a:off x="7644705" y="4207491"/>
            <a:ext cx="1184365" cy="226744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5"/>
          <a:stretch/>
        </p:blipFill>
        <p:spPr>
          <a:xfrm>
            <a:off x="3142395" y="3882721"/>
            <a:ext cx="3894765" cy="25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4576" r="15820" b="5698"/>
          <a:stretch/>
        </p:blipFill>
        <p:spPr>
          <a:xfrm>
            <a:off x="9878510" y="956267"/>
            <a:ext cx="1182840" cy="1619267"/>
          </a:xfrm>
          <a:prstGeom prst="rect">
            <a:avLst/>
          </a:prstGeom>
        </p:spPr>
      </p:pic>
      <p:sp>
        <p:nvSpPr>
          <p:cNvPr id="26" name="مستطيل مستدير الزوايا 25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خطط انسيابي: محطة طرفية 40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خطط انسيابي: محطة طرفية 24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5" b="59029"/>
          <a:stretch/>
        </p:blipFill>
        <p:spPr>
          <a:xfrm>
            <a:off x="8782125" y="1288026"/>
            <a:ext cx="1150104" cy="858953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45060" r="2" b="11887"/>
          <a:stretch/>
        </p:blipFill>
        <p:spPr>
          <a:xfrm>
            <a:off x="1513052" y="2146979"/>
            <a:ext cx="8219163" cy="888266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1752623" y="3165569"/>
            <a:ext cx="87381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في النشاط </a:t>
            </a:r>
            <a:r>
              <a:rPr lang="ku-Arab-IQ" sz="2400" b="1" dirty="0" smtClean="0">
                <a:solidFill>
                  <a:srgbClr val="00B050"/>
                </a:solidFill>
              </a:rPr>
              <a:t>١ </a:t>
            </a:r>
            <a:r>
              <a:rPr lang="ar-SA" sz="2400" b="1" dirty="0" smtClean="0">
                <a:solidFill>
                  <a:srgbClr val="00B05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الطريقة الأولى استعملت قطعة مئات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عشرات وقطعتا آحاد لتمثيل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أما في الطريقة الثانية فقد استعملت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قطعة عشرات وقطعتا آحاد لتمثيل هذا العدد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752622" y="4614363"/>
            <a:ext cx="87381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وفي النشاط </a:t>
            </a:r>
            <a:r>
              <a:rPr lang="ku-Arab-IQ" sz="2400" b="1" dirty="0" smtClean="0">
                <a:solidFill>
                  <a:srgbClr val="00B050"/>
                </a:solidFill>
              </a:rPr>
              <a:t>٢ </a:t>
            </a:r>
            <a:r>
              <a:rPr lang="ar-SA" sz="2400" b="1" dirty="0" smtClean="0">
                <a:solidFill>
                  <a:srgbClr val="00B05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الطريقة الأولى استعملت قطعة ألوف وقطعتا عشرات و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آحاد لتمثيل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١٠٢٥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أما في الطريقة الثانية فقد استعملت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مئات وقطعتا عشرات 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آحاد لتمثيل هذا العدد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0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9789719" y="4882874"/>
            <a:ext cx="656617" cy="936523"/>
          </a:xfrm>
          <a:prstGeom prst="rect">
            <a:avLst/>
          </a:prstGeom>
        </p:spPr>
      </p:pic>
      <p:sp>
        <p:nvSpPr>
          <p:cNvPr id="48" name="مستطيل مستدير الزوايا 47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88230" y="1260369"/>
            <a:ext cx="480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أستعمل النماذج لتمثيل كل عدد مما يأتي بطريقتين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/>
          <a:srcRect l="69992"/>
          <a:stretch/>
        </p:blipFill>
        <p:spPr>
          <a:xfrm>
            <a:off x="8830491" y="1976789"/>
            <a:ext cx="1815722" cy="801909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6" t="13069" b="18648"/>
          <a:stretch/>
        </p:blipFill>
        <p:spPr>
          <a:xfrm>
            <a:off x="7896995" y="2554692"/>
            <a:ext cx="607326" cy="1739439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9" t="370" r="33544" b="31197"/>
          <a:stretch/>
        </p:blipFill>
        <p:spPr>
          <a:xfrm>
            <a:off x="6519601" y="2738861"/>
            <a:ext cx="806033" cy="1551082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4258209" y="2734489"/>
            <a:ext cx="1583576" cy="1551082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6" t="13069" b="18648"/>
          <a:stretch/>
        </p:blipFill>
        <p:spPr>
          <a:xfrm>
            <a:off x="7903440" y="4618787"/>
            <a:ext cx="632959" cy="18128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>
          <a:xfrm>
            <a:off x="1823904" y="2554692"/>
            <a:ext cx="719507" cy="1010332"/>
          </a:xfrm>
          <a:prstGeom prst="rect">
            <a:avLst/>
          </a:prstGeom>
        </p:spPr>
      </p:pic>
      <p:sp>
        <p:nvSpPr>
          <p:cNvPr id="44" name="مخطط انسيابي: محطة طرفية 43"/>
          <p:cNvSpPr/>
          <p:nvPr/>
        </p:nvSpPr>
        <p:spPr>
          <a:xfrm>
            <a:off x="1390130" y="3480010"/>
            <a:ext cx="1596399" cy="46060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الطريقة الأولى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خطط انسيابي: محطة طرفية 45"/>
          <p:cNvSpPr/>
          <p:nvPr/>
        </p:nvSpPr>
        <p:spPr>
          <a:xfrm>
            <a:off x="9278673" y="5725700"/>
            <a:ext cx="1596399" cy="46060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الطريقة الثانية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3"/>
          <a:srcRect l="34801" r="19979"/>
          <a:stretch/>
        </p:blipFill>
        <p:spPr>
          <a:xfrm>
            <a:off x="4850983" y="4696663"/>
            <a:ext cx="2561536" cy="1756930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3"/>
          <a:srcRect l="66689" r="20704"/>
          <a:stretch/>
        </p:blipFill>
        <p:spPr>
          <a:xfrm>
            <a:off x="4235787" y="4704314"/>
            <a:ext cx="714103" cy="17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مستطيل مستدير الزوايا 47"/>
          <p:cNvSpPr/>
          <p:nvPr/>
        </p:nvSpPr>
        <p:spPr>
          <a:xfrm>
            <a:off x="2075739" y="291049"/>
            <a:ext cx="1842107" cy="473279"/>
          </a:xfrm>
          <a:prstGeom prst="roundRect">
            <a:avLst/>
          </a:prstGeom>
          <a:solidFill>
            <a:srgbClr val="DAEFC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القيمة المنزلية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شكل بيضاوي 31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B563A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rgbClr val="DFBBD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خطط انسيابي: محطة طرفية 34"/>
          <p:cNvSpPr/>
          <p:nvPr/>
        </p:nvSpPr>
        <p:spPr>
          <a:xfrm>
            <a:off x="5048391" y="30500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88230" y="1260369"/>
            <a:ext cx="48049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أستعمل النماذج لتمثيل كل عدد مما يأتي بطريقتين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47" name="مخطط انسيابي: محطة طرفية 46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7"/>
          <a:srcRect r="66423"/>
          <a:stretch/>
        </p:blipFill>
        <p:spPr>
          <a:xfrm>
            <a:off x="8773905" y="1879828"/>
            <a:ext cx="2031627" cy="801909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704" r="70676" b="31976"/>
          <a:stretch/>
        </p:blipFill>
        <p:spPr>
          <a:xfrm>
            <a:off x="4744655" y="2505161"/>
            <a:ext cx="1465522" cy="1435450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5156" r="70676" b="31975"/>
          <a:stretch/>
        </p:blipFill>
        <p:spPr>
          <a:xfrm>
            <a:off x="5290011" y="2796536"/>
            <a:ext cx="1423243" cy="1320588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5156" r="70676" b="31975"/>
          <a:stretch/>
        </p:blipFill>
        <p:spPr>
          <a:xfrm>
            <a:off x="5651590" y="3051100"/>
            <a:ext cx="1415177" cy="1405789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7" t="33257" r="1148" b="18648"/>
          <a:stretch/>
        </p:blipFill>
        <p:spPr>
          <a:xfrm>
            <a:off x="7769930" y="2796536"/>
            <a:ext cx="576486" cy="1366947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0"/>
          <a:srcRect l="34801" r="19979"/>
          <a:stretch/>
        </p:blipFill>
        <p:spPr>
          <a:xfrm>
            <a:off x="6869181" y="4826252"/>
            <a:ext cx="2350263" cy="1612020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>
          <a:xfrm>
            <a:off x="1823904" y="2554692"/>
            <a:ext cx="719507" cy="1010332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1390130" y="3480010"/>
            <a:ext cx="1596399" cy="46060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الطريقة الأولى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2" t="33257" r="1148" b="18648"/>
          <a:stretch/>
        </p:blipFill>
        <p:spPr>
          <a:xfrm>
            <a:off x="9313587" y="5086313"/>
            <a:ext cx="339505" cy="1366947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10333487" y="4708702"/>
            <a:ext cx="656617" cy="936523"/>
          </a:xfrm>
          <a:prstGeom prst="rect">
            <a:avLst/>
          </a:prstGeom>
        </p:spPr>
      </p:pic>
      <p:sp>
        <p:nvSpPr>
          <p:cNvPr id="46" name="مخطط انسيابي: محطة طرفية 45"/>
          <p:cNvSpPr/>
          <p:nvPr/>
        </p:nvSpPr>
        <p:spPr>
          <a:xfrm>
            <a:off x="9822441" y="5551528"/>
            <a:ext cx="1596399" cy="46060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الطريقة الثانية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0"/>
          <a:srcRect l="34801" r="19979"/>
          <a:stretch/>
        </p:blipFill>
        <p:spPr>
          <a:xfrm>
            <a:off x="4608325" y="4839215"/>
            <a:ext cx="2350263" cy="1612020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10"/>
          <a:srcRect l="34801" r="19979"/>
          <a:stretch/>
        </p:blipFill>
        <p:spPr>
          <a:xfrm>
            <a:off x="2342154" y="4847924"/>
            <a:ext cx="2350263" cy="16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5679</TotalTime>
  <Words>381</Words>
  <Application>Microsoft Office PowerPoint</Application>
  <PresentationFormat>شاشة عريضة</PresentationFormat>
  <Paragraphs>96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235</cp:revision>
  <dcterms:created xsi:type="dcterms:W3CDTF">2022-12-02T21:48:32Z</dcterms:created>
  <dcterms:modified xsi:type="dcterms:W3CDTF">2023-07-12T03:33:29Z</dcterms:modified>
</cp:coreProperties>
</file>