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99" r:id="rId4"/>
    <p:sldId id="261" r:id="rId5"/>
    <p:sldId id="285" r:id="rId6"/>
    <p:sldId id="286" r:id="rId7"/>
    <p:sldId id="258" r:id="rId8"/>
    <p:sldId id="264" r:id="rId9"/>
    <p:sldId id="289" r:id="rId10"/>
    <p:sldId id="290" r:id="rId11"/>
    <p:sldId id="291" r:id="rId12"/>
    <p:sldId id="297" r:id="rId13"/>
    <p:sldId id="292" r:id="rId14"/>
    <p:sldId id="298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63AB"/>
    <a:srgbClr val="FF9900"/>
    <a:srgbClr val="FFFF97"/>
    <a:srgbClr val="EA0000"/>
    <a:srgbClr val="DFBBDB"/>
    <a:srgbClr val="DAEFC3"/>
    <a:srgbClr val="D4E9F4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emf"/><Relationship Id="rId7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emf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0.emf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3058965" y="883350"/>
            <a:ext cx="3998878" cy="2330832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383941" y="1173352"/>
            <a:ext cx="2551611" cy="213602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7689219" y="1748319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ماهي فكرة درسنا اليوم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358823" y="1433018"/>
            <a:ext cx="32257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أقرأ الأعداد ضمن عشرات الألوف، وأكتبها ، وأحدد القيم المنزلية للأرقام فيها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" b="99173" l="6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07"/>
          <a:stretch/>
        </p:blipFill>
        <p:spPr>
          <a:xfrm>
            <a:off x="6695031" y="2966547"/>
            <a:ext cx="2333425" cy="3718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5" b="99071" l="958" r="9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08" y="2966547"/>
            <a:ext cx="2146433" cy="36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" y="1770291"/>
            <a:ext cx="10657587" cy="133276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46" y="4095616"/>
            <a:ext cx="10847919" cy="1335538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981567" y="5506673"/>
            <a:ext cx="830279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لأن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+ ٩٠ + ١٠٠٠ + ٦٠٠٠٠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هي الصيغة التحليلية للعدد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٦١٠٩٣ ،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وليس للعدد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٦١٩٠٣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المعطى في السؤال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698705" y="3047958"/>
            <a:ext cx="38560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الصيغة القياسية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٣٦٥٢٣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919597" y="3531602"/>
            <a:ext cx="6321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+ ٢٠ + ٥٠٠ + ٦٠٠٠ + ٣٠٠٠٠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72207" b="33754"/>
          <a:stretch/>
        </p:blipFill>
        <p:spPr>
          <a:xfrm>
            <a:off x="3242635" y="2251224"/>
            <a:ext cx="2542903" cy="34685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0" r="1" b="33754"/>
          <a:stretch/>
        </p:blipFill>
        <p:spPr>
          <a:xfrm>
            <a:off x="8880875" y="2251224"/>
            <a:ext cx="2336309" cy="3468553"/>
          </a:xfrm>
          <a:prstGeom prst="rect">
            <a:avLst/>
          </a:prstGeom>
        </p:spPr>
      </p:pic>
      <p:sp>
        <p:nvSpPr>
          <p:cNvPr id="41" name="مستطيل مستدير الزوايا 40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6986144" y="2447663"/>
            <a:ext cx="1995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العشرات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٨٠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582168" y="2447663"/>
            <a:ext cx="17979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الألوف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٩٠٠٠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7344597" y="3344440"/>
            <a:ext cx="1593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الألوف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29619" y="3344439"/>
            <a:ext cx="2896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الألوف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٤٠٠٠٠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293509" y="1121850"/>
            <a:ext cx="69037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اسم منزلة الرقم الذي تحته خط ، ثم أكتب قيمته المنزلية </a:t>
            </a:r>
            <a:r>
              <a:rPr lang="ar-SA" sz="2000" b="1" dirty="0"/>
              <a:t>في كل مما يأتي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7188707" y="4215411"/>
            <a:ext cx="1995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الآحاد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12201" y="4218039"/>
            <a:ext cx="3037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الألوف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٦٠٠٠٠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7187232" y="5056443"/>
            <a:ext cx="1995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الآحاد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1571845" y="5056442"/>
            <a:ext cx="1995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العشرات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مستدير الزوايا 40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2642867" y="1142067"/>
            <a:ext cx="4471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الأعداد الآتية بالصيغة القياسية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2"/>
          <a:stretch/>
        </p:blipFill>
        <p:spPr>
          <a:xfrm>
            <a:off x="4930752" y="2069153"/>
            <a:ext cx="5974598" cy="3565292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3638204" y="2218487"/>
            <a:ext cx="17389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٢٤٢٢٢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3638204" y="3047837"/>
            <a:ext cx="17389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١١١١١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638204" y="3921519"/>
            <a:ext cx="17389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٤٠٣٨٠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3158376" y="4813207"/>
            <a:ext cx="17389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٣٢٠٢٥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17" y="2349056"/>
            <a:ext cx="2028648" cy="29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1942322" y="1132190"/>
            <a:ext cx="5222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الأعداد الآتية بالصيغتين التحليلية واللفظية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2637794" y="2008221"/>
            <a:ext cx="6495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٩٠ + ١٠٠ + ٢٠٠٠ + ١٠٠٠٠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3418115" y="2478635"/>
            <a:ext cx="5621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اثنا عشر ألفًا ومئة وأربعة وتسعون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2561017" y="3125529"/>
            <a:ext cx="6710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+ ٥٠ + ٤٠٠ + ٨٠٠٠ + ٢٠٠٠٠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2181804" y="3544427"/>
            <a:ext cx="6855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ثمانية وعشرون ألفًا وأربع مئة وواحد وخمسون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2719988" y="4257425"/>
            <a:ext cx="6509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٣٠ + ٢٠٠ + ٩٠٠٠ + ٣٠٠٠٠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943479" y="4701270"/>
            <a:ext cx="61001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تسعة وثلاثون ألفًا ومئتان وأربعة وثلاثون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/>
          <a:srcRect l="76297" b="77945"/>
          <a:stretch/>
        </p:blipFill>
        <p:spPr>
          <a:xfrm>
            <a:off x="8965293" y="1837432"/>
            <a:ext cx="2090358" cy="722425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7"/>
          <a:srcRect l="4049" r="72373" b="77945"/>
          <a:stretch/>
        </p:blipFill>
        <p:spPr>
          <a:xfrm>
            <a:off x="8976347" y="2950150"/>
            <a:ext cx="2079304" cy="722425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7"/>
          <a:srcRect l="75963" t="24859" b="51480"/>
          <a:stretch/>
        </p:blipFill>
        <p:spPr>
          <a:xfrm>
            <a:off x="9043664" y="4074418"/>
            <a:ext cx="2119782" cy="775063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7"/>
          <a:srcRect l="3807" t="24061" r="72053" b="53340"/>
          <a:stretch/>
        </p:blipFill>
        <p:spPr>
          <a:xfrm>
            <a:off x="9037466" y="5149335"/>
            <a:ext cx="2128817" cy="740228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3255199" y="5365634"/>
            <a:ext cx="60405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+ ١٠٠ + ١٠٠٠ + ٥٠٠٠٠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623596" y="5829993"/>
            <a:ext cx="5621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واحد وخمسون ألفًا ومئة وستون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9" grpId="0"/>
      <p:bldP spid="60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1942322" y="1132190"/>
            <a:ext cx="5222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الأعداد الآتية بالصيغتين التحليلية واللفظية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730599" y="2023538"/>
            <a:ext cx="54770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+ ٧٠ + ٣٠٠ + ٦٠٠٠٠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3396053" y="2496190"/>
            <a:ext cx="5621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ستون ألفًا وثلاث مئة وواحد وسبعون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3855324" y="3185968"/>
            <a:ext cx="54770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 + ٣٠٠٠ + ٧٠٠٠٠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4092097" y="3672228"/>
            <a:ext cx="5621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ثلاثة وسبعون ألفًا ومئة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4391407" y="4287628"/>
            <a:ext cx="47928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+ ١٠٠٠ + ٨٠٠٠٠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4274529" y="4773888"/>
            <a:ext cx="50266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واحد وثمانون ألفًا و واحد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7"/>
          <a:srcRect l="75295" t="49981" b="28749"/>
          <a:stretch/>
        </p:blipFill>
        <p:spPr>
          <a:xfrm>
            <a:off x="8989756" y="1892139"/>
            <a:ext cx="2178700" cy="696686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7"/>
          <a:srcRect l="4233" t="49983" r="72006" b="27153"/>
          <a:stretch/>
        </p:blipFill>
        <p:spPr>
          <a:xfrm>
            <a:off x="9081688" y="2998322"/>
            <a:ext cx="2095477" cy="748937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7"/>
          <a:srcRect l="75197" t="76568" b="4024"/>
          <a:stretch/>
        </p:blipFill>
        <p:spPr>
          <a:xfrm>
            <a:off x="9012919" y="4137242"/>
            <a:ext cx="2187409" cy="635726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7"/>
          <a:srcRect l="3505" t="76568" r="72993" b="2694"/>
          <a:stretch/>
        </p:blipFill>
        <p:spPr>
          <a:xfrm>
            <a:off x="9026147" y="5295112"/>
            <a:ext cx="2072640" cy="679269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3740186" y="5423195"/>
            <a:ext cx="54770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+ ٢٠ + ٩٠٠٠ + ٩٠٠٠٠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477610" y="5900963"/>
            <a:ext cx="5621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تسعة وتسعون ألفًا و سبعة وعشرون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9" grpId="0"/>
      <p:bldP spid="60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55062" r="2473" b="24928"/>
          <a:stretch/>
        </p:blipFill>
        <p:spPr>
          <a:xfrm>
            <a:off x="1006871" y="4557700"/>
            <a:ext cx="10299313" cy="85344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2473" b="62700"/>
          <a:stretch/>
        </p:blipFill>
        <p:spPr>
          <a:xfrm>
            <a:off x="1305564" y="1724665"/>
            <a:ext cx="10032274" cy="1590903"/>
          </a:xfrm>
          <a:prstGeom prst="rect">
            <a:avLst/>
          </a:prstGeom>
        </p:spPr>
      </p:pic>
      <p:sp>
        <p:nvSpPr>
          <p:cNvPr id="52" name="مستطيل مستدير الزوايا 51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6841284" y="3308727"/>
            <a:ext cx="38560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الصيغة القياسية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١٤٤٧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4603192" y="3837390"/>
            <a:ext cx="6321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+ ٤٠ + ٤٠٠ + ١٠٠٠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354261" y="5438952"/>
            <a:ext cx="4378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خمسة وخمسون ألفًا و عشرة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1550" b="3466"/>
          <a:stretch/>
        </p:blipFill>
        <p:spPr>
          <a:xfrm>
            <a:off x="1361034" y="1199311"/>
            <a:ext cx="8309983" cy="4641744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24" y="1805888"/>
            <a:ext cx="2029983" cy="393217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5001544" y="3219706"/>
            <a:ext cx="35047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الرياض ، مكة ، الجوف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724438" y="4182002"/>
            <a:ext cx="36943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سبعة عشر ألفًا وخمس مئة وخمسة وسبعون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991787" y="5159686"/>
            <a:ext cx="18704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الجوف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100581" y="947516"/>
            <a:ext cx="7605928" cy="809982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7725830" y="2935845"/>
            <a:ext cx="1240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٣٥٠٢٨ 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1"/>
          <a:stretch/>
        </p:blipFill>
        <p:spPr>
          <a:xfrm>
            <a:off x="603170" y="1849589"/>
            <a:ext cx="10480725" cy="924869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t="24857" b="52068"/>
          <a:stretch/>
        </p:blipFill>
        <p:spPr>
          <a:xfrm>
            <a:off x="2076994" y="3891917"/>
            <a:ext cx="9006901" cy="914400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5563425" y="2935845"/>
            <a:ext cx="1240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٩٥٠٢٧ 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3381208" y="2936260"/>
            <a:ext cx="1240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٨٥٠٠٠ 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686474" y="5092779"/>
            <a:ext cx="71717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الصيغة القياسية تبين الأرقام فقط ، والصيغة التحليلية تبين مجموع القيم المنزلية للأرقام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7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مستدير الزوايا 34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3058965" y="883350"/>
            <a:ext cx="3998878" cy="2330832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383941" y="1173352"/>
            <a:ext cx="2551611" cy="213602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7519637" y="1820133"/>
            <a:ext cx="21689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وماهي المفردات التي سنتعلمها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063896" y="1822533"/>
            <a:ext cx="1791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الدورة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" b="99173" l="6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07"/>
          <a:stretch/>
        </p:blipFill>
        <p:spPr>
          <a:xfrm>
            <a:off x="6695031" y="2966547"/>
            <a:ext cx="2333425" cy="3718055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5" b="99071" l="958" r="9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08" y="2966547"/>
            <a:ext cx="2146433" cy="36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90520" y="1897488"/>
            <a:ext cx="8662343" cy="37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67" y="4646567"/>
            <a:ext cx="1710550" cy="2138187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4576891" y="2074956"/>
            <a:ext cx="606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يقطع طائر الخرشنة في رحلات هجرته مسافات طويلة تعد الأطول بين الطيور . </a:t>
            </a:r>
          </a:p>
          <a:p>
            <a:pPr algn="ctr"/>
            <a:r>
              <a:rPr lang="ar-SA" sz="2800" b="1" dirty="0" smtClean="0"/>
              <a:t>وقد رصد العلماء أنه قد قطع في إحدى رحلات هجرته </a:t>
            </a:r>
            <a:r>
              <a:rPr lang="ku-Arab-IQ" sz="2800" b="1" dirty="0" smtClean="0"/>
              <a:t>٣٢١٥٦ </a:t>
            </a:r>
            <a:r>
              <a:rPr lang="ar-SA" sz="2800" b="1" dirty="0" smtClean="0"/>
              <a:t>كيلو مترًا في </a:t>
            </a:r>
            <a:r>
              <a:rPr lang="ku-Arab-IQ" sz="2800" b="1" dirty="0" smtClean="0"/>
              <a:t>٩٠ </a:t>
            </a:r>
            <a:r>
              <a:rPr lang="ar-SA" sz="2800" b="1" dirty="0" smtClean="0"/>
              <a:t>يومًا تقريبًا . 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1937310" y="4442738"/>
            <a:ext cx="74589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استعمل جدول المنازل ليساعدني على قراءة الأعداد الكبيرة ، حيث تقسم أرقام العدد لتشكل كل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أرقام منها قسمًا يسمى </a:t>
            </a:r>
            <a:r>
              <a:rPr lang="ar-SA" sz="2800" b="1" dirty="0" smtClean="0">
                <a:solidFill>
                  <a:srgbClr val="FF0000"/>
                </a:solidFill>
              </a:rPr>
              <a:t>دورة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8955" l="0" r="83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88" b="82193"/>
          <a:stretch/>
        </p:blipFill>
        <p:spPr>
          <a:xfrm>
            <a:off x="9091785" y="1386491"/>
            <a:ext cx="1775492" cy="44730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8025" y="1686293"/>
            <a:ext cx="2218800" cy="237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مستدير الزوايا 30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" b="85263"/>
          <a:stretch/>
        </p:blipFill>
        <p:spPr>
          <a:xfrm>
            <a:off x="6001633" y="1162779"/>
            <a:ext cx="4902924" cy="56151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13"/>
          <a:stretch/>
        </p:blipFill>
        <p:spPr>
          <a:xfrm>
            <a:off x="1890061" y="1869471"/>
            <a:ext cx="8947644" cy="1413034"/>
          </a:xfrm>
          <a:prstGeom prst="rect">
            <a:avLst/>
          </a:prstGeom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53855"/>
              </p:ext>
            </p:extLst>
          </p:nvPr>
        </p:nvGraphicFramePr>
        <p:xfrm>
          <a:off x="2777586" y="3643800"/>
          <a:ext cx="6904764" cy="138632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50794">
                  <a:extLst>
                    <a:ext uri="{9D8B030D-6E8A-4147-A177-3AD203B41FA5}">
                      <a16:colId xmlns:a16="http://schemas.microsoft.com/office/drawing/2014/main" val="563582408"/>
                    </a:ext>
                  </a:extLst>
                </a:gridCol>
                <a:gridCol w="1150794">
                  <a:extLst>
                    <a:ext uri="{9D8B030D-6E8A-4147-A177-3AD203B41FA5}">
                      <a16:colId xmlns:a16="http://schemas.microsoft.com/office/drawing/2014/main" val="1114476090"/>
                    </a:ext>
                  </a:extLst>
                </a:gridCol>
                <a:gridCol w="1150794">
                  <a:extLst>
                    <a:ext uri="{9D8B030D-6E8A-4147-A177-3AD203B41FA5}">
                      <a16:colId xmlns:a16="http://schemas.microsoft.com/office/drawing/2014/main" val="1642197209"/>
                    </a:ext>
                  </a:extLst>
                </a:gridCol>
                <a:gridCol w="1150794">
                  <a:extLst>
                    <a:ext uri="{9D8B030D-6E8A-4147-A177-3AD203B41FA5}">
                      <a16:colId xmlns:a16="http://schemas.microsoft.com/office/drawing/2014/main" val="470122702"/>
                    </a:ext>
                  </a:extLst>
                </a:gridCol>
                <a:gridCol w="1150794">
                  <a:extLst>
                    <a:ext uri="{9D8B030D-6E8A-4147-A177-3AD203B41FA5}">
                      <a16:colId xmlns:a16="http://schemas.microsoft.com/office/drawing/2014/main" val="18148617"/>
                    </a:ext>
                  </a:extLst>
                </a:gridCol>
                <a:gridCol w="1150794">
                  <a:extLst>
                    <a:ext uri="{9D8B030D-6E8A-4147-A177-3AD203B41FA5}">
                      <a16:colId xmlns:a16="http://schemas.microsoft.com/office/drawing/2014/main" val="2151669317"/>
                    </a:ext>
                  </a:extLst>
                </a:gridCol>
              </a:tblGrid>
              <a:tr h="46210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دورة الآحاد </a:t>
                      </a:r>
                      <a:endParaRPr lang="ar-S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دورة الألوف </a:t>
                      </a:r>
                      <a:endParaRPr lang="ar-SA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428520"/>
                  </a:ext>
                </a:extLst>
              </a:tr>
              <a:tr h="46210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آحاد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عشرات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مئات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آحاد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عشرات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مئات 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00776"/>
                  </a:ext>
                </a:extLst>
              </a:tr>
              <a:tr h="462107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70134"/>
                  </a:ext>
                </a:extLst>
              </a:tr>
            </a:tbl>
          </a:graphicData>
        </a:graphic>
      </p:graphicFrame>
      <p:sp>
        <p:nvSpPr>
          <p:cNvPr id="34" name="مربع نص 33"/>
          <p:cNvSpPr txBox="1"/>
          <p:nvPr/>
        </p:nvSpPr>
        <p:spPr>
          <a:xfrm>
            <a:off x="4398987" y="2043467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٦</a:t>
            </a:r>
            <a:endParaRPr lang="ar-SA" sz="32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183105" y="2043467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٥</a:t>
            </a:r>
            <a:endParaRPr lang="ar-SA" sz="32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994394" y="2041624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١</a:t>
            </a:r>
            <a:endParaRPr lang="ar-SA" sz="32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3798189" y="2028507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٢</a:t>
            </a:r>
            <a:endParaRPr lang="ar-SA" sz="32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597391" y="2035065"/>
            <a:ext cx="515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٣</a:t>
            </a:r>
            <a:endParaRPr lang="ar-SA" sz="32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209211" y="3422469"/>
            <a:ext cx="3587932" cy="18549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2587632" y="3422469"/>
            <a:ext cx="3587932" cy="1854925"/>
          </a:xfrm>
          <a:prstGeom prst="roundRect">
            <a:avLst/>
          </a:prstGeom>
          <a:noFill/>
          <a:ln w="38100">
            <a:solidFill>
              <a:srgbClr val="B56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2214593" y="5572984"/>
            <a:ext cx="840696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بما أن الرقم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الذي تحته خط يقع في منزلة عشرات الألوف ، فإن قيمته المنزلية هي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4159971" y="4574304"/>
            <a:ext cx="514344" cy="4140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6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6094 0.360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8295 0.360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056 0.360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1267 0.36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444 0.36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10" grpId="0" animBg="1"/>
      <p:bldP spid="10" grpId="1" animBg="1"/>
      <p:bldP spid="44" grpId="0" animBg="1"/>
      <p:bldP spid="44" grpId="1" animBg="1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مستدير الزوايا 30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3934" y="2711034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" b="85263"/>
          <a:stretch/>
        </p:blipFill>
        <p:spPr>
          <a:xfrm>
            <a:off x="6001633" y="1162779"/>
            <a:ext cx="4902924" cy="56151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83"/>
          <a:stretch/>
        </p:blipFill>
        <p:spPr>
          <a:xfrm>
            <a:off x="4889798" y="1869471"/>
            <a:ext cx="5488405" cy="788312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5305849" y="2929349"/>
            <a:ext cx="38560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الصيغة القياسية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٣٢١٥٦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785281" y="3675997"/>
            <a:ext cx="73231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الصيغة التحليلية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+ ٥٠ + ١٠٠ + ٢٠٠٠ + ٣٠٠٠٠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004895" y="4505445"/>
            <a:ext cx="7103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الصيغة اللفظية :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اثنان وثلاثون ألفًا ومئة وستة وخمسون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1" b="90741" l="9857" r="9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778" r="10229" b="8952"/>
          <a:stretch/>
        </p:blipFill>
        <p:spPr>
          <a:xfrm flipH="1">
            <a:off x="9145736" y="3383468"/>
            <a:ext cx="1945090" cy="30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48" y="4064657"/>
            <a:ext cx="1769944" cy="2185570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8"/>
          <a:stretch/>
        </p:blipFill>
        <p:spPr>
          <a:xfrm>
            <a:off x="5383188" y="1248406"/>
            <a:ext cx="5522162" cy="5194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818" y="1944654"/>
            <a:ext cx="3288595" cy="140365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389"/>
          <a:stretch/>
        </p:blipFill>
        <p:spPr>
          <a:xfrm>
            <a:off x="4287164" y="3412839"/>
            <a:ext cx="6669701" cy="819772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0" b="40713"/>
          <a:stretch/>
        </p:blipFill>
        <p:spPr>
          <a:xfrm>
            <a:off x="4287163" y="4922622"/>
            <a:ext cx="6669701" cy="792480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4682289" y="1980644"/>
            <a:ext cx="606932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كواكب :</a:t>
            </a:r>
            <a:r>
              <a:rPr lang="ar-SA" sz="2800" b="1" dirty="0" smtClean="0"/>
              <a:t> من أكبر الكواكب في مجموعتنا الشمسية ، كوكب " أورانوس " ، ويبلغ طول قطره </a:t>
            </a:r>
            <a:r>
              <a:rPr lang="ku-Arab-IQ" sz="2800" b="1" dirty="0" smtClean="0"/>
              <a:t>٥٠٧٢٣ </a:t>
            </a:r>
            <a:r>
              <a:rPr lang="ar-SA" sz="2800" b="1" dirty="0" smtClean="0"/>
              <a:t>كيلومترًا 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4056122" y="4279811"/>
            <a:ext cx="6583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٥٠٧٢٣ =  ٣ + ٢٠ + ٧٠٠ + ٥٠٠٠٠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048666" y="5745316"/>
            <a:ext cx="4884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خمسون ألفًا وسبع مئة وثلاثة وعشرون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460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689463" y="1260369"/>
            <a:ext cx="69037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اسم منزلة الرقم الذي تحته خط ، ثم أكتب قيمته المنزلية </a:t>
            </a:r>
            <a:r>
              <a:rPr lang="ar-SA" sz="2000" b="1" dirty="0"/>
              <a:t>في كل مما يأتي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568737" y="4212590"/>
            <a:ext cx="4471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العددين الآتيين بالصيغة القياسية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682446" y="2771249"/>
            <a:ext cx="23078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اسم المنزلة : الآحاد</a:t>
            </a:r>
          </a:p>
          <a:p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: 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19969" y="2751869"/>
            <a:ext cx="25777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اسم المنزلة : المئات</a:t>
            </a:r>
          </a:p>
          <a:p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: 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175515" y="2771249"/>
            <a:ext cx="28533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اسم المنزلة : عشرات الألوف</a:t>
            </a:r>
          </a:p>
          <a:p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: 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٥٠٠٠٠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178637" y="4979104"/>
            <a:ext cx="12787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٥١٣٠٣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5966079" y="5869271"/>
            <a:ext cx="12554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١٢٠٠٤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l="77013" b="57758"/>
          <a:stretch/>
        </p:blipFill>
        <p:spPr>
          <a:xfrm>
            <a:off x="9282647" y="2074057"/>
            <a:ext cx="1926149" cy="675773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8"/>
          <a:srcRect l="297" r="77379" b="57758"/>
          <a:stretch/>
        </p:blipFill>
        <p:spPr>
          <a:xfrm>
            <a:off x="6593789" y="2105833"/>
            <a:ext cx="1841915" cy="665416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8"/>
          <a:srcRect l="76765" t="43122" b="5997"/>
          <a:stretch/>
        </p:blipFill>
        <p:spPr>
          <a:xfrm>
            <a:off x="3896753" y="2035168"/>
            <a:ext cx="1929632" cy="806746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8"/>
          <a:srcRect l="612" t="46113" r="77718" b="12302"/>
          <a:stretch/>
        </p:blipFill>
        <p:spPr>
          <a:xfrm>
            <a:off x="1196566" y="2084492"/>
            <a:ext cx="1874441" cy="686757"/>
          </a:xfrm>
          <a:prstGeom prst="rect">
            <a:avLst/>
          </a:prstGeom>
        </p:spPr>
      </p:pic>
      <p:sp>
        <p:nvSpPr>
          <p:cNvPr id="47" name="مربع نص 46"/>
          <p:cNvSpPr txBox="1"/>
          <p:nvPr/>
        </p:nvSpPr>
        <p:spPr>
          <a:xfrm>
            <a:off x="462773" y="2769695"/>
            <a:ext cx="25777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اسم المنزلة : الألوف</a:t>
            </a:r>
          </a:p>
          <a:p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القيمة المنزلية : 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٢٠٠٠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/>
          <a:srcRect b="58242"/>
          <a:stretch/>
        </p:blipFill>
        <p:spPr>
          <a:xfrm>
            <a:off x="5718036" y="4867149"/>
            <a:ext cx="5294461" cy="635175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9"/>
          <a:srcRect l="29812" t="45430" b="-1730"/>
          <a:stretch/>
        </p:blipFill>
        <p:spPr>
          <a:xfrm>
            <a:off x="7367556" y="5566852"/>
            <a:ext cx="3648890" cy="8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  <p:bldP spid="43" grpId="0"/>
      <p:bldP spid="45" grpId="0"/>
      <p:bldP spid="12" grpId="0"/>
      <p:bldP spid="5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مستدير الزوايا 40"/>
          <p:cNvSpPr/>
          <p:nvPr/>
        </p:nvSpPr>
        <p:spPr>
          <a:xfrm>
            <a:off x="1343616" y="296022"/>
            <a:ext cx="2528009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ضمن عشرات الألوف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370217" y="1260369"/>
            <a:ext cx="5222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كلاً من الأعداد الآتية بالصيغتين التحليلية واللفظية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667853" y="1990188"/>
            <a:ext cx="6321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+ ٧٠ + ٤٠٠ + ٣٠٠٠ + ٢٠٠٠٠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379412" y="2462199"/>
            <a:ext cx="65796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ثلاثة وعشرون ألفًا وأربع مئة واثنان وسبعون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345866" y="3097663"/>
            <a:ext cx="5760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+ ٦٠٠ + ٩٠٠٠ + ٤٠٠٠٠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438828" y="3557898"/>
            <a:ext cx="5493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تسعة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و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أربعون ألفًا وست مئة واثنان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293809" y="4216176"/>
            <a:ext cx="57584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+ ٢٠٠ + ٢٠٠٠ + ٥٠٠٠٠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153933" y="4689023"/>
            <a:ext cx="5952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اثنان وخمسون ألفًا و مئتان وعشرون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6" y="2946895"/>
            <a:ext cx="1951555" cy="205186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/>
          <a:srcRect l="77149" b="57353"/>
          <a:stretch/>
        </p:blipFill>
        <p:spPr>
          <a:xfrm>
            <a:off x="8992478" y="1972011"/>
            <a:ext cx="2026518" cy="685224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/>
          <a:srcRect l="77149" t="45355" b="12868"/>
          <a:stretch/>
        </p:blipFill>
        <p:spPr>
          <a:xfrm>
            <a:off x="9106322" y="4074236"/>
            <a:ext cx="1940914" cy="642889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9"/>
          <a:srcRect l="398" r="76272" b="57353"/>
          <a:stretch/>
        </p:blipFill>
        <p:spPr>
          <a:xfrm>
            <a:off x="8994746" y="3002218"/>
            <a:ext cx="2059901" cy="682208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9"/>
          <a:srcRect l="134" t="46339" r="76803" b="13358"/>
          <a:stretch/>
        </p:blipFill>
        <p:spPr>
          <a:xfrm>
            <a:off x="9071691" y="5221974"/>
            <a:ext cx="1947818" cy="61668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18650" y="5362026"/>
            <a:ext cx="46501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+ ١٠٠٠ + ٧٠٠٠٠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407659" y="5838658"/>
            <a:ext cx="47932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واحد وسبعون ألفًا واثنان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7" grpId="0"/>
      <p:bldP spid="39" grpId="0"/>
      <p:bldP spid="40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7474</TotalTime>
  <Words>880</Words>
  <Application>Microsoft Office PowerPoint</Application>
  <PresentationFormat>شاشة عريضة</PresentationFormat>
  <Paragraphs>179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304</cp:revision>
  <dcterms:created xsi:type="dcterms:W3CDTF">2022-12-02T21:48:32Z</dcterms:created>
  <dcterms:modified xsi:type="dcterms:W3CDTF">2023-07-18T04:47:05Z</dcterms:modified>
</cp:coreProperties>
</file>