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7" r:id="rId2"/>
    <p:sldId id="307" r:id="rId3"/>
    <p:sldId id="261" r:id="rId4"/>
    <p:sldId id="286" r:id="rId5"/>
    <p:sldId id="308" r:id="rId6"/>
    <p:sldId id="309" r:id="rId7"/>
    <p:sldId id="310" r:id="rId8"/>
    <p:sldId id="311" r:id="rId9"/>
    <p:sldId id="264" r:id="rId10"/>
    <p:sldId id="291" r:id="rId11"/>
    <p:sldId id="294" r:id="rId12"/>
    <p:sldId id="312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97"/>
    <a:srgbClr val="EA0000"/>
    <a:srgbClr val="DFBBDB"/>
    <a:srgbClr val="B563AB"/>
    <a:srgbClr val="DAEFC3"/>
    <a:srgbClr val="D4E9F4"/>
    <a:srgbClr val="FFFEF8"/>
    <a:srgbClr val="B4CBDB"/>
    <a:srgbClr val="FAC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06/01/45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06/01/45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06/01/45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06/01/45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06/01/45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06/01/45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06/01/45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06/01/45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06/01/45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06/01/45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06/01/45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06/01/45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06/01/45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audio" Target="../media/audio4.wav"/><Relationship Id="rId5" Type="http://schemas.openxmlformats.org/officeDocument/2006/relationships/image" Target="../media/image2.png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1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7.wdp"/><Relationship Id="rId1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emf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3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emf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microsoft.com/office/2007/relationships/hdphoto" Target="../media/hdphoto2.wdp"/><Relationship Id="rId1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7" b="2360"/>
          <a:stretch/>
        </p:blipFill>
        <p:spPr>
          <a:xfrm>
            <a:off x="3133510" y="1332762"/>
            <a:ext cx="5706669" cy="5142173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smtClean="0">
                <a:solidFill>
                  <a:schemeClr val="bg2">
                    <a:lumMod val="25000"/>
                  </a:schemeClr>
                </a:solidFill>
              </a:rPr>
              <a:t>٤١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686873" y="291049"/>
            <a:ext cx="212646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ألف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6412639" y="1918629"/>
            <a:ext cx="180819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ماهي فكرة درسنا اليوم ؟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3845162" y="1848960"/>
            <a:ext cx="259421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أقرب الأعداد إلى أقرب 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ألف </a:t>
            </a:r>
            <a:endParaRPr lang="ar-SA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٨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صورة 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59"/>
          <a:stretch/>
        </p:blipFill>
        <p:spPr>
          <a:xfrm>
            <a:off x="971368" y="4606903"/>
            <a:ext cx="10766819" cy="1267362"/>
          </a:xfrm>
          <a:prstGeom prst="rect">
            <a:avLst/>
          </a:prstGeom>
        </p:spPr>
      </p:pic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56249" r="-1" b="16789"/>
          <a:stretch/>
        </p:blipFill>
        <p:spPr>
          <a:xfrm>
            <a:off x="3210741" y="3840655"/>
            <a:ext cx="8570691" cy="727907"/>
          </a:xfrm>
          <a:prstGeom prst="rect">
            <a:avLst/>
          </a:prstGeom>
        </p:spPr>
      </p:pic>
      <p:sp>
        <p:nvSpPr>
          <p:cNvPr id="42" name="مستطيل مستدير الزوايا 41"/>
          <p:cNvSpPr/>
          <p:nvPr/>
        </p:nvSpPr>
        <p:spPr>
          <a:xfrm>
            <a:off x="1686873" y="291049"/>
            <a:ext cx="212646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ألف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3191714" y="1124649"/>
            <a:ext cx="39711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أقرب كلًا من الأعداد الآتية إلى أقرب </a:t>
            </a:r>
            <a:r>
              <a:rPr lang="ar-SA" sz="2000" b="1" dirty="0" smtClean="0"/>
              <a:t>ألف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b="74722"/>
          <a:stretch/>
        </p:blipFill>
        <p:spPr>
          <a:xfrm>
            <a:off x="1086964" y="1770157"/>
            <a:ext cx="10089732" cy="751141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9443950" y="2425754"/>
            <a:ext cx="11059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٩٠٠٠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6527738" y="2425754"/>
            <a:ext cx="11059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3769385" y="2425754"/>
            <a:ext cx="11059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٥٠٠٠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1052206" y="2425754"/>
            <a:ext cx="11059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" t="27031" b="43369"/>
          <a:stretch/>
        </p:blipFill>
        <p:spPr>
          <a:xfrm>
            <a:off x="2042798" y="3114308"/>
            <a:ext cx="9676683" cy="761817"/>
          </a:xfrm>
          <a:prstGeom prst="rect">
            <a:avLst/>
          </a:prstGeom>
        </p:spPr>
      </p:pic>
      <p:sp>
        <p:nvSpPr>
          <p:cNvPr id="50" name="مربع نص 49"/>
          <p:cNvSpPr txBox="1"/>
          <p:nvPr/>
        </p:nvSpPr>
        <p:spPr>
          <a:xfrm>
            <a:off x="125401" y="3150247"/>
            <a:ext cx="20745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٧٠٠٠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شخص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1610219" y="3903355"/>
            <a:ext cx="17031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١٠٠٠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كتاب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مربع نص 71"/>
          <p:cNvSpPr txBox="1"/>
          <p:nvPr/>
        </p:nvSpPr>
        <p:spPr>
          <a:xfrm>
            <a:off x="2934561" y="5946759"/>
            <a:ext cx="49981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قطعت الطائرة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٢٠٠٠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كيلومتر تقريبًا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مربع نص 72"/>
          <p:cNvSpPr txBox="1"/>
          <p:nvPr/>
        </p:nvSpPr>
        <p:spPr>
          <a:xfrm>
            <a:off x="3458673" y="5270751"/>
            <a:ext cx="3345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١١٤٢ + ١١٤٢ = ٢٢٨٤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02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1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0" grpId="0"/>
      <p:bldP spid="70" grpId="0"/>
      <p:bldP spid="72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0033" r="693" b="2745"/>
          <a:stretch/>
        </p:blipFill>
        <p:spPr>
          <a:xfrm>
            <a:off x="1616176" y="4643585"/>
            <a:ext cx="9988731" cy="128886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29016" b="34382"/>
          <a:stretch/>
        </p:blipFill>
        <p:spPr>
          <a:xfrm>
            <a:off x="2058766" y="3008525"/>
            <a:ext cx="9570720" cy="173300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24"/>
          <a:stretch/>
        </p:blipFill>
        <p:spPr>
          <a:xfrm>
            <a:off x="1257571" y="1691872"/>
            <a:ext cx="10058400" cy="1286701"/>
          </a:xfrm>
          <a:prstGeom prst="rect">
            <a:avLst/>
          </a:prstGeom>
        </p:spPr>
      </p:pic>
      <p:sp>
        <p:nvSpPr>
          <p:cNvPr id="28" name="مستطيل مستدير الزوايا 27"/>
          <p:cNvSpPr/>
          <p:nvPr/>
        </p:nvSpPr>
        <p:spPr>
          <a:xfrm>
            <a:off x="1686873" y="291049"/>
            <a:ext cx="212646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ألف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2" name="صورة 5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76004"/>
          <a:stretch/>
        </p:blipFill>
        <p:spPr>
          <a:xfrm>
            <a:off x="3078044" y="930490"/>
            <a:ext cx="7605928" cy="809982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4341398" y="2464224"/>
            <a:ext cx="39332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الأعداد من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٧٥٠٠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٨٤٩٩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668143" y="3731246"/>
            <a:ext cx="2174950" cy="91913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ربع نص 35"/>
          <p:cNvSpPr txBox="1"/>
          <p:nvPr/>
        </p:nvSpPr>
        <p:spPr>
          <a:xfrm>
            <a:off x="665563" y="3128313"/>
            <a:ext cx="33905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 التقريب الصحيح هو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٦٠٠٠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2552308" y="5404783"/>
            <a:ext cx="47097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عندما أقربه إلى أقرب مئة يكون الناتج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٥٠٠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2230954" y="5892201"/>
            <a:ext cx="812129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وعندما أقربه إلى أقرب عشرة يكون الناتج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٥٠٠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أيضًا ، ألاحظ أن الناتج في الحالتين هو نفسه 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6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" grpId="0" animBg="1"/>
      <p:bldP spid="36" grpId="0"/>
      <p:bldP spid="39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/>
          <a:stretch/>
        </p:blipFill>
        <p:spPr>
          <a:xfrm>
            <a:off x="1173430" y="1857058"/>
            <a:ext cx="10267294" cy="3931117"/>
          </a:xfrm>
          <a:prstGeom prst="rect">
            <a:avLst/>
          </a:prstGeom>
        </p:spPr>
      </p:pic>
      <p:sp>
        <p:nvSpPr>
          <p:cNvPr id="28" name="مستطيل مستدير الزوايا 27"/>
          <p:cNvSpPr/>
          <p:nvPr/>
        </p:nvSpPr>
        <p:spPr>
          <a:xfrm>
            <a:off x="1686873" y="291049"/>
            <a:ext cx="212646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ألف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675692" y="4894217"/>
            <a:ext cx="1381590" cy="47026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24" b="99158" l="6800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9" r="7227"/>
          <a:stretch/>
        </p:blipFill>
        <p:spPr>
          <a:xfrm>
            <a:off x="416552" y="930140"/>
            <a:ext cx="1774057" cy="2301597"/>
          </a:xfrm>
          <a:prstGeom prst="rect">
            <a:avLst/>
          </a:prstGeom>
        </p:spPr>
      </p:pic>
      <p:sp>
        <p:nvSpPr>
          <p:cNvPr id="37" name="مستطيل مستدير الزوايا 36"/>
          <p:cNvSpPr/>
          <p:nvPr/>
        </p:nvSpPr>
        <p:spPr>
          <a:xfrm>
            <a:off x="4352569" y="4894217"/>
            <a:ext cx="1381590" cy="47026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3276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smtClean="0">
                <a:solidFill>
                  <a:schemeClr val="bg2">
                    <a:lumMod val="25000"/>
                  </a:schemeClr>
                </a:solidFill>
              </a:rPr>
              <a:t>٤١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686873" y="291049"/>
            <a:ext cx="212646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ألف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٨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7665" r="13355" b="17169"/>
          <a:stretch/>
        </p:blipFill>
        <p:spPr>
          <a:xfrm>
            <a:off x="1790520" y="1897488"/>
            <a:ext cx="8662343" cy="37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623" b="78762" l="5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635" b="21270"/>
          <a:stretch/>
        </p:blipFill>
        <p:spPr>
          <a:xfrm>
            <a:off x="3146287" y="4444958"/>
            <a:ext cx="5637096" cy="1413155"/>
          </a:xfrm>
          <a:prstGeom prst="rect">
            <a:avLst/>
          </a:prstGeom>
        </p:spPr>
      </p:pic>
      <p:sp>
        <p:nvSpPr>
          <p:cNvPr id="26" name="مستطيل مستدير الزوايا 25"/>
          <p:cNvSpPr/>
          <p:nvPr/>
        </p:nvSpPr>
        <p:spPr>
          <a:xfrm>
            <a:off x="1686873" y="291049"/>
            <a:ext cx="212646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ألف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6"/>
          <p:cNvSpPr txBox="1"/>
          <p:nvPr/>
        </p:nvSpPr>
        <p:spPr>
          <a:xfrm>
            <a:off x="4481221" y="2093183"/>
            <a:ext cx="647315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سجل راشدٌ عدد زوار المتحف الوطني السعودي خلال خمسة أسابيع ، كما هو موضح في الجدول المجاور . </a:t>
            </a:r>
          </a:p>
          <a:p>
            <a:pPr algn="ctr"/>
            <a:r>
              <a:rPr lang="ar-SA" sz="2800" b="1" dirty="0" smtClean="0"/>
              <a:t>ما العدد التقريبي للزوار الذين زاروا المتحف في الأسبوع الثالث ؟ </a:t>
            </a:r>
            <a:endParaRPr lang="ar-SA" sz="2800" b="1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3384052" y="4889925"/>
            <a:ext cx="50402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يمكن </a:t>
            </a:r>
            <a:r>
              <a:rPr lang="ar-SA" sz="2800" b="1" dirty="0" smtClean="0">
                <a:solidFill>
                  <a:srgbClr val="FF0000"/>
                </a:solidFill>
              </a:rPr>
              <a:t>تقريب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الأعداد إلى أقرب ألف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8955" l="0" r="83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188" b="82193"/>
          <a:stretch/>
        </p:blipFill>
        <p:spPr>
          <a:xfrm>
            <a:off x="9091785" y="1386491"/>
            <a:ext cx="1775492" cy="4473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1964" y="1779658"/>
            <a:ext cx="2677618" cy="235243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625" l="1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678" y="4254175"/>
            <a:ext cx="2071335" cy="258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r="1084" b="50509"/>
          <a:stretch/>
        </p:blipFill>
        <p:spPr>
          <a:xfrm>
            <a:off x="2181538" y="1673787"/>
            <a:ext cx="8723812" cy="1328628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1591"/>
          <a:stretch/>
        </p:blipFill>
        <p:spPr>
          <a:xfrm>
            <a:off x="9866810" y="2725779"/>
            <a:ext cx="1640281" cy="239346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48" y="2611323"/>
            <a:ext cx="1659625" cy="250269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58"/>
          <a:stretch/>
        </p:blipFill>
        <p:spPr>
          <a:xfrm>
            <a:off x="2906855" y="3630772"/>
            <a:ext cx="6544224" cy="817802"/>
          </a:xfrm>
          <a:prstGeom prst="rect">
            <a:avLst/>
          </a:prstGeom>
        </p:spPr>
      </p:pic>
      <p:sp>
        <p:nvSpPr>
          <p:cNvPr id="36" name="مستطيل مستدير الزوايا 35"/>
          <p:cNvSpPr/>
          <p:nvPr/>
        </p:nvSpPr>
        <p:spPr>
          <a:xfrm>
            <a:off x="1686873" y="291049"/>
            <a:ext cx="212646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ألف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3061342" y="6042053"/>
            <a:ext cx="6235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إذن </a:t>
            </a:r>
            <a:r>
              <a:rPr lang="ar-SA" sz="2400" b="1" dirty="0" smtClean="0">
                <a:solidFill>
                  <a:srgbClr val="C00000"/>
                </a:solidFill>
              </a:rPr>
              <a:t>العدد التقريبي لزوار المتحف في الأسبوع الثالث </a:t>
            </a:r>
            <a:r>
              <a:rPr lang="ku-Arab-IQ" sz="2400" b="1" dirty="0" smtClean="0">
                <a:solidFill>
                  <a:srgbClr val="C00000"/>
                </a:solidFill>
              </a:rPr>
              <a:t>٥٠٠٠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1131115" y="4011244"/>
            <a:ext cx="145530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أقرب </a:t>
            </a:r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ألف </a:t>
            </a:r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أقل من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٤٦٨٤ </a:t>
            </a:r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هي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٤٠٠٠ </a:t>
            </a:r>
            <a:endParaRPr lang="ar-SA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9905476" y="4004410"/>
            <a:ext cx="152876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أقرب </a:t>
            </a:r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ألف </a:t>
            </a:r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أكبر من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٤٦٨٤ </a:t>
            </a:r>
            <a:endParaRPr lang="ar-SA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هي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٥٠٠٠ </a:t>
            </a:r>
            <a:endParaRPr lang="ar-SA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2533393" y="4826727"/>
            <a:ext cx="72911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ألاحظ أن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٤٦٨٤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أقرب إلى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٥٠٠٠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منه إلى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٤٠٠٠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085555" y="5449298"/>
            <a:ext cx="40361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أقرّب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٤٦٨٤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٥٠٠٠</a:t>
            </a:r>
            <a:r>
              <a:rPr lang="ku-Arab-IQ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3002154" y="3708758"/>
            <a:ext cx="674980" cy="76106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/>
          <p:cNvSpPr/>
          <p:nvPr/>
        </p:nvSpPr>
        <p:spPr>
          <a:xfrm>
            <a:off x="8586654" y="3700039"/>
            <a:ext cx="689552" cy="76978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منحني إلى الأسفل 11"/>
          <p:cNvSpPr/>
          <p:nvPr/>
        </p:nvSpPr>
        <p:spPr>
          <a:xfrm flipH="1">
            <a:off x="3213460" y="3101069"/>
            <a:ext cx="3831355" cy="490141"/>
          </a:xfrm>
          <a:prstGeom prst="curvedDownArrow">
            <a:avLst>
              <a:gd name="adj1" fmla="val 17139"/>
              <a:gd name="adj2" fmla="val 58463"/>
              <a:gd name="adj3" fmla="val 1940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0" name="سهم منحني إلى الأسفل 49"/>
          <p:cNvSpPr/>
          <p:nvPr/>
        </p:nvSpPr>
        <p:spPr>
          <a:xfrm>
            <a:off x="7114483" y="3118487"/>
            <a:ext cx="2016955" cy="495069"/>
          </a:xfrm>
          <a:prstGeom prst="curvedDownArrow">
            <a:avLst>
              <a:gd name="adj1" fmla="val 17139"/>
              <a:gd name="adj2" fmla="val 58463"/>
              <a:gd name="adj3" fmla="val 1940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3" r="996" b="83221"/>
          <a:stretch/>
        </p:blipFill>
        <p:spPr>
          <a:xfrm>
            <a:off x="5340573" y="1072867"/>
            <a:ext cx="5564777" cy="55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1" grpId="0"/>
      <p:bldP spid="47" grpId="0"/>
      <p:bldP spid="48" grpId="0"/>
      <p:bldP spid="11" grpId="0" animBg="1"/>
      <p:bldP spid="49" grpId="0" animBg="1"/>
      <p:bldP spid="12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99"/>
          <a:stretch/>
        </p:blipFill>
        <p:spPr>
          <a:xfrm>
            <a:off x="2835163" y="3625223"/>
            <a:ext cx="6687173" cy="81698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58"/>
          <a:stretch/>
        </p:blipFill>
        <p:spPr>
          <a:xfrm>
            <a:off x="3299376" y="1673438"/>
            <a:ext cx="7630214" cy="783513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1591"/>
          <a:stretch/>
        </p:blipFill>
        <p:spPr>
          <a:xfrm>
            <a:off x="9866810" y="2725779"/>
            <a:ext cx="1640281" cy="239346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48" y="2611323"/>
            <a:ext cx="1659625" cy="2502692"/>
          </a:xfrm>
          <a:prstGeom prst="rect">
            <a:avLst/>
          </a:prstGeom>
        </p:spPr>
      </p:pic>
      <p:sp>
        <p:nvSpPr>
          <p:cNvPr id="36" name="مستطيل مستدير الزوايا 35"/>
          <p:cNvSpPr/>
          <p:nvPr/>
        </p:nvSpPr>
        <p:spPr>
          <a:xfrm>
            <a:off x="1686873" y="291049"/>
            <a:ext cx="212646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ألف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3061342" y="6042053"/>
            <a:ext cx="6235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إذن </a:t>
            </a:r>
            <a:r>
              <a:rPr lang="ar-SA" sz="2400" b="1" dirty="0" smtClean="0">
                <a:solidFill>
                  <a:srgbClr val="C00000"/>
                </a:solidFill>
              </a:rPr>
              <a:t>العدد التقريبي للزوار في الأسبوع الثاني </a:t>
            </a:r>
            <a:r>
              <a:rPr lang="ku-Arab-IQ" sz="2400" b="1" dirty="0" smtClean="0">
                <a:solidFill>
                  <a:srgbClr val="C00000"/>
                </a:solidFill>
              </a:rPr>
              <a:t>٢٠٠٠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1131115" y="4011244"/>
            <a:ext cx="145530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أقرب </a:t>
            </a:r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ألف </a:t>
            </a:r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أقل من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٢٣٤١ </a:t>
            </a:r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هي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٢٠٠٠ </a:t>
            </a:r>
            <a:endParaRPr lang="ar-SA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9905476" y="4004410"/>
            <a:ext cx="152876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أقرب </a:t>
            </a:r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ألف </a:t>
            </a:r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أكبر من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٢٣٤١ </a:t>
            </a:r>
            <a:endParaRPr lang="ar-SA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هي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٣٠٠٠ </a:t>
            </a:r>
            <a:endParaRPr lang="ar-SA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2533393" y="4826727"/>
            <a:ext cx="72911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وبما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أن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٢٣٤١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أقرب إلى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٢٠٠٠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منه إلى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٣٠٠٠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085555" y="5449298"/>
            <a:ext cx="40361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أقرّب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٢٣٤١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٢٠٠٠</a:t>
            </a:r>
            <a:r>
              <a:rPr lang="ku-Arab-IQ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2961886" y="3690776"/>
            <a:ext cx="674980" cy="76106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/>
          <p:cNvSpPr/>
          <p:nvPr/>
        </p:nvSpPr>
        <p:spPr>
          <a:xfrm>
            <a:off x="8621490" y="3700039"/>
            <a:ext cx="689552" cy="76978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منحني إلى الأسفل 11"/>
          <p:cNvSpPr/>
          <p:nvPr/>
        </p:nvSpPr>
        <p:spPr>
          <a:xfrm flipH="1">
            <a:off x="3213459" y="3101069"/>
            <a:ext cx="1992229" cy="490141"/>
          </a:xfrm>
          <a:prstGeom prst="curvedDownArrow">
            <a:avLst>
              <a:gd name="adj1" fmla="val 17139"/>
              <a:gd name="adj2" fmla="val 58463"/>
              <a:gd name="adj3" fmla="val 1940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0" name="سهم منحني إلى الأسفل 49"/>
          <p:cNvSpPr/>
          <p:nvPr/>
        </p:nvSpPr>
        <p:spPr>
          <a:xfrm>
            <a:off x="5260088" y="3101069"/>
            <a:ext cx="3858985" cy="495069"/>
          </a:xfrm>
          <a:prstGeom prst="curvedDownArrow">
            <a:avLst>
              <a:gd name="adj1" fmla="val 17139"/>
              <a:gd name="adj2" fmla="val 58463"/>
              <a:gd name="adj3" fmla="val 1940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3" r="996" b="83221"/>
          <a:stretch/>
        </p:blipFill>
        <p:spPr>
          <a:xfrm>
            <a:off x="5340573" y="1072867"/>
            <a:ext cx="5564777" cy="55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1" grpId="0"/>
      <p:bldP spid="47" grpId="0"/>
      <p:bldP spid="48" grpId="0"/>
      <p:bldP spid="11" grpId="0" animBg="1"/>
      <p:bldP spid="49" grpId="0" animBg="1"/>
      <p:bldP spid="12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54" y="1343166"/>
            <a:ext cx="7369766" cy="4707095"/>
          </a:xfrm>
          <a:prstGeom prst="rect">
            <a:avLst/>
          </a:prstGeom>
        </p:spPr>
      </p:pic>
      <p:sp>
        <p:nvSpPr>
          <p:cNvPr id="36" name="مستطيل مستدير الزوايا 35"/>
          <p:cNvSpPr/>
          <p:nvPr/>
        </p:nvSpPr>
        <p:spPr>
          <a:xfrm>
            <a:off x="1686873" y="291049"/>
            <a:ext cx="212646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ألف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" b="99907" l="0" r="985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0997" y="1603851"/>
            <a:ext cx="2530980" cy="457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70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157" y="3226009"/>
            <a:ext cx="1513061" cy="230773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9" r="1629" b="50618"/>
          <a:stretch/>
        </p:blipFill>
        <p:spPr>
          <a:xfrm>
            <a:off x="2982119" y="1692421"/>
            <a:ext cx="7964638" cy="1191706"/>
          </a:xfrm>
          <a:prstGeom prst="rect">
            <a:avLst/>
          </a:prstGeom>
        </p:spPr>
      </p:pic>
      <p:sp>
        <p:nvSpPr>
          <p:cNvPr id="36" name="مستطيل مستدير الزوايا 35"/>
          <p:cNvSpPr/>
          <p:nvPr/>
        </p:nvSpPr>
        <p:spPr>
          <a:xfrm>
            <a:off x="1686873" y="291049"/>
            <a:ext cx="212646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ألف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105917" y="3056737"/>
            <a:ext cx="39632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أقرب العدد </a:t>
            </a:r>
            <a:r>
              <a:rPr lang="ku-Arab-IQ" sz="2400" b="1" dirty="0" smtClean="0">
                <a:solidFill>
                  <a:srgbClr val="00B050"/>
                </a:solidFill>
              </a:rPr>
              <a:t>٥٤٩٩ </a:t>
            </a:r>
            <a:r>
              <a:rPr lang="ar-SA" sz="2400" b="1" dirty="0" smtClean="0">
                <a:solidFill>
                  <a:srgbClr val="00B050"/>
                </a:solidFill>
              </a:rPr>
              <a:t>إلى أقرب ألف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1519255" y="3632092"/>
            <a:ext cx="875535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١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أضع خطًا تحت الرقم في المنزلة التي سيقرب إليها ، وهو في هذه الحالة الرقم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في منزلة الألوف </a:t>
            </a:r>
            <a:r>
              <a:rPr lang="ku-Arab-IQ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t="2878" r="1024" b="81855"/>
          <a:stretch/>
        </p:blipFill>
        <p:spPr>
          <a:xfrm>
            <a:off x="4686516" y="1079117"/>
            <a:ext cx="6296078" cy="532839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0" b="58826"/>
          <a:stretch/>
        </p:blipFill>
        <p:spPr>
          <a:xfrm>
            <a:off x="811964" y="1395595"/>
            <a:ext cx="1938141" cy="1839123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3450178" y="4004757"/>
            <a:ext cx="11305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u="sng" dirty="0" smtClean="0"/>
              <a:t>٥</a:t>
            </a:r>
            <a:r>
              <a:rPr lang="ku-Arab-IQ" sz="2800" b="1" dirty="0" smtClean="0"/>
              <a:t>٤٩٩</a:t>
            </a:r>
            <a:endParaRPr lang="ar-SA" sz="2800" b="1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3726600" y="4691747"/>
            <a:ext cx="6764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٢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أنظر إلى الرقم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عن يمين الرقم الذي تحته خط </a:t>
            </a:r>
            <a:endParaRPr lang="ar-SA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2975342" y="4660969"/>
            <a:ext cx="11305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u="sng" dirty="0" smtClean="0"/>
              <a:t>٥</a:t>
            </a:r>
            <a:r>
              <a:rPr lang="ku-Arab-IQ" sz="2800" b="1" dirty="0" smtClean="0">
                <a:solidFill>
                  <a:srgbClr val="FF0000"/>
                </a:solidFill>
              </a:rPr>
              <a:t>٤</a:t>
            </a:r>
            <a:r>
              <a:rPr lang="ku-Arab-IQ" sz="2800" b="1" dirty="0" smtClean="0"/>
              <a:t>٩٩</a:t>
            </a:r>
            <a:endParaRPr lang="ar-SA" sz="2800" b="1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2692321" y="5374614"/>
            <a:ext cx="77896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٣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هذا الرقم أقل من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لذا فإنني لا أغير الرقم الذي تحته خط </a:t>
            </a:r>
            <a:endParaRPr lang="ar-SA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1935920" y="5365905"/>
            <a:ext cx="11305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u="sng" dirty="0" smtClean="0"/>
              <a:t>٥</a:t>
            </a:r>
            <a:r>
              <a:rPr lang="ku-Arab-IQ" sz="2800" b="1" dirty="0" smtClean="0">
                <a:solidFill>
                  <a:srgbClr val="FF0000"/>
                </a:solidFill>
              </a:rPr>
              <a:t>٤</a:t>
            </a:r>
            <a:r>
              <a:rPr lang="ku-Arab-IQ" sz="2800" b="1" dirty="0" smtClean="0"/>
              <a:t>٩٩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31941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16" grpId="0"/>
      <p:bldP spid="39" grpId="0"/>
      <p:bldP spid="40" grpId="0"/>
      <p:bldP spid="42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157" y="3226009"/>
            <a:ext cx="1513061" cy="230773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9" r="1629" b="50618"/>
          <a:stretch/>
        </p:blipFill>
        <p:spPr>
          <a:xfrm>
            <a:off x="2982119" y="1692421"/>
            <a:ext cx="7964638" cy="1191706"/>
          </a:xfrm>
          <a:prstGeom prst="rect">
            <a:avLst/>
          </a:prstGeom>
        </p:spPr>
      </p:pic>
      <p:sp>
        <p:nvSpPr>
          <p:cNvPr id="36" name="مستطيل مستدير الزوايا 35"/>
          <p:cNvSpPr/>
          <p:nvPr/>
        </p:nvSpPr>
        <p:spPr>
          <a:xfrm>
            <a:off x="1686873" y="291049"/>
            <a:ext cx="212646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ألف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t="2878" r="1024" b="81855"/>
          <a:stretch/>
        </p:blipFill>
        <p:spPr>
          <a:xfrm>
            <a:off x="4686516" y="1079117"/>
            <a:ext cx="6296078" cy="532839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0" b="58826"/>
          <a:stretch/>
        </p:blipFill>
        <p:spPr>
          <a:xfrm>
            <a:off x="811964" y="1395595"/>
            <a:ext cx="1938141" cy="1839123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3396848" y="4555457"/>
            <a:ext cx="5850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فيكون تقريب العدد </a:t>
            </a:r>
            <a:r>
              <a:rPr lang="ku-Arab-IQ" sz="2400" b="1" dirty="0">
                <a:solidFill>
                  <a:schemeClr val="accent1">
                    <a:lumMod val="75000"/>
                  </a:schemeClr>
                </a:solidFill>
              </a:rPr>
              <a:t>٥٤٩٩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إلى أقرب ألف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هو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٥٠٠٠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82"/>
          <a:stretch/>
        </p:blipFill>
        <p:spPr>
          <a:xfrm>
            <a:off x="3442663" y="5184390"/>
            <a:ext cx="5663466" cy="783187"/>
          </a:xfrm>
          <a:prstGeom prst="rect">
            <a:avLst/>
          </a:prstGeom>
        </p:spPr>
      </p:pic>
      <p:sp>
        <p:nvSpPr>
          <p:cNvPr id="44" name="مربع نص 43"/>
          <p:cNvSpPr txBox="1"/>
          <p:nvPr/>
        </p:nvSpPr>
        <p:spPr>
          <a:xfrm>
            <a:off x="2295342" y="6102771"/>
            <a:ext cx="78863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أي أن عدد زوار حديقة الحيوانات مقربًا إلى أقرب ألف هو </a:t>
            </a:r>
            <a:r>
              <a:rPr lang="ku-Arab-IQ" sz="2400" b="1" dirty="0" smtClean="0">
                <a:solidFill>
                  <a:srgbClr val="C00000"/>
                </a:solidFill>
              </a:rPr>
              <a:t>٥٠٠٠ </a:t>
            </a:r>
            <a:r>
              <a:rPr lang="ar-SA" sz="2400" b="1" dirty="0" smtClean="0">
                <a:solidFill>
                  <a:srgbClr val="C00000"/>
                </a:solidFill>
              </a:rPr>
              <a:t>زائر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3092682" y="3168019"/>
            <a:ext cx="70920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٤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أستبدل صفرًا مكان كل رقم عن يمين الرقم الذي تحته خط </a:t>
            </a:r>
            <a:endParaRPr lang="ar-SA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5861942" y="3877581"/>
            <a:ext cx="11305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u="sng" dirty="0" smtClean="0"/>
              <a:t>٥</a:t>
            </a:r>
            <a:r>
              <a:rPr lang="ku-Arab-IQ" sz="3200" b="1" dirty="0" smtClean="0"/>
              <a:t>٤٩٩</a:t>
            </a:r>
            <a:endParaRPr lang="ar-SA" sz="3200" b="1" dirty="0"/>
          </a:p>
        </p:txBody>
      </p:sp>
      <p:cxnSp>
        <p:nvCxnSpPr>
          <p:cNvPr id="51" name="رابط مستقيم 50"/>
          <p:cNvCxnSpPr/>
          <p:nvPr/>
        </p:nvCxnSpPr>
        <p:spPr>
          <a:xfrm flipH="1">
            <a:off x="6157813" y="4018821"/>
            <a:ext cx="327363" cy="2477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51"/>
          <p:cNvSpPr txBox="1"/>
          <p:nvPr/>
        </p:nvSpPr>
        <p:spPr>
          <a:xfrm>
            <a:off x="6157813" y="3555039"/>
            <a:ext cx="34399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dirty="0" smtClean="0">
                <a:solidFill>
                  <a:srgbClr val="FF0000"/>
                </a:solidFill>
              </a:rPr>
              <a:t>٠</a:t>
            </a:r>
            <a:endParaRPr lang="ar-SA" sz="3200" dirty="0">
              <a:solidFill>
                <a:srgbClr val="FF0000"/>
              </a:solidFill>
            </a:endParaRPr>
          </a:p>
        </p:txBody>
      </p:sp>
      <p:cxnSp>
        <p:nvCxnSpPr>
          <p:cNvPr id="53" name="رابط مستقيم 52"/>
          <p:cNvCxnSpPr/>
          <p:nvPr/>
        </p:nvCxnSpPr>
        <p:spPr>
          <a:xfrm flipH="1">
            <a:off x="6396968" y="3999568"/>
            <a:ext cx="327363" cy="2477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مربع نص 53"/>
          <p:cNvSpPr txBox="1"/>
          <p:nvPr/>
        </p:nvSpPr>
        <p:spPr>
          <a:xfrm>
            <a:off x="6424445" y="3558873"/>
            <a:ext cx="34399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dirty="0" smtClean="0">
                <a:solidFill>
                  <a:srgbClr val="FF0000"/>
                </a:solidFill>
              </a:rPr>
              <a:t>٠</a:t>
            </a:r>
            <a:endParaRPr lang="ar-SA" sz="3200" dirty="0">
              <a:solidFill>
                <a:srgbClr val="FF0000"/>
              </a:solidFill>
            </a:endParaRPr>
          </a:p>
        </p:txBody>
      </p:sp>
      <p:cxnSp>
        <p:nvCxnSpPr>
          <p:cNvPr id="55" name="رابط مستقيم 54"/>
          <p:cNvCxnSpPr/>
          <p:nvPr/>
        </p:nvCxnSpPr>
        <p:spPr>
          <a:xfrm flipH="1">
            <a:off x="6633992" y="4023631"/>
            <a:ext cx="327363" cy="2477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مربع نص 55"/>
          <p:cNvSpPr txBox="1"/>
          <p:nvPr/>
        </p:nvSpPr>
        <p:spPr>
          <a:xfrm>
            <a:off x="6684130" y="3568016"/>
            <a:ext cx="34399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dirty="0" smtClean="0">
                <a:solidFill>
                  <a:srgbClr val="FF0000"/>
                </a:solidFill>
              </a:rPr>
              <a:t>٠</a:t>
            </a:r>
            <a:endParaRPr lang="ar-S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9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9" grpId="0"/>
      <p:bldP spid="50" grpId="0"/>
      <p:bldP spid="52" grpId="0"/>
      <p:bldP spid="54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صورة 7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" t="33356" b="14932"/>
          <a:stretch/>
        </p:blipFill>
        <p:spPr>
          <a:xfrm>
            <a:off x="1029950" y="3959432"/>
            <a:ext cx="10404293" cy="112466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27"/>
          <a:stretch/>
        </p:blipFill>
        <p:spPr>
          <a:xfrm>
            <a:off x="1254194" y="1937825"/>
            <a:ext cx="9922502" cy="657617"/>
          </a:xfrm>
          <a:prstGeom prst="rect">
            <a:avLst/>
          </a:prstGeom>
        </p:spPr>
      </p:pic>
      <p:sp>
        <p:nvSpPr>
          <p:cNvPr id="60" name="مستطيل مستدير الزوايا 59"/>
          <p:cNvSpPr/>
          <p:nvPr/>
        </p:nvSpPr>
        <p:spPr>
          <a:xfrm>
            <a:off x="1686873" y="291049"/>
            <a:ext cx="212646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ألف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34385" y="1204330"/>
            <a:ext cx="39711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أقرب كلًا من الأعداد الآتية إلى أقرب </a:t>
            </a:r>
            <a:r>
              <a:rPr lang="ar-SA" sz="2000" b="1" dirty="0" smtClean="0"/>
              <a:t>ألف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9448800" y="2575149"/>
            <a:ext cx="11059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٤٠٠٠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2" name="مربع نص 81"/>
          <p:cNvSpPr txBox="1"/>
          <p:nvPr/>
        </p:nvSpPr>
        <p:spPr>
          <a:xfrm>
            <a:off x="6578976" y="2570255"/>
            <a:ext cx="11132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9" name="مربع نص 98"/>
          <p:cNvSpPr txBox="1"/>
          <p:nvPr/>
        </p:nvSpPr>
        <p:spPr>
          <a:xfrm>
            <a:off x="3797839" y="2576757"/>
            <a:ext cx="1132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مربع نص 70"/>
          <p:cNvSpPr txBox="1"/>
          <p:nvPr/>
        </p:nvSpPr>
        <p:spPr>
          <a:xfrm>
            <a:off x="1205443" y="2570255"/>
            <a:ext cx="1132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٧٠٠٠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2" b="63372"/>
          <a:stretch/>
        </p:blipFill>
        <p:spPr>
          <a:xfrm>
            <a:off x="2115840" y="3274305"/>
            <a:ext cx="9288763" cy="828564"/>
          </a:xfrm>
          <a:prstGeom prst="rect">
            <a:avLst/>
          </a:prstGeom>
        </p:spPr>
      </p:pic>
      <p:sp>
        <p:nvSpPr>
          <p:cNvPr id="73" name="مربع نص 72"/>
          <p:cNvSpPr txBox="1"/>
          <p:nvPr/>
        </p:nvSpPr>
        <p:spPr>
          <a:xfrm>
            <a:off x="626751" y="3456642"/>
            <a:ext cx="17863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١٠٠٠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نخلة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مستطيل 75"/>
          <p:cNvSpPr/>
          <p:nvPr/>
        </p:nvSpPr>
        <p:spPr>
          <a:xfrm>
            <a:off x="1519939" y="4956840"/>
            <a:ext cx="9133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أضع خطًا تحت الرقم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الواقع في المنزلة المقرب إليها ( الألوف )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وبما أن الرقم الذي عن يمين الرقم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هو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أقل من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إذن الرقم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لن يتغير ، وكل الأرقام عن يمينه تصبح أصفارًا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82" grpId="0"/>
      <p:bldP spid="99" grpId="0"/>
      <p:bldP spid="71" grpId="0"/>
      <p:bldP spid="73" grpId="0"/>
      <p:bldP spid="7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7273</TotalTime>
  <Words>515</Words>
  <Application>Microsoft Office PowerPoint</Application>
  <PresentationFormat>شاشة عريضة</PresentationFormat>
  <Paragraphs>112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373</cp:revision>
  <dcterms:created xsi:type="dcterms:W3CDTF">2022-12-02T21:48:32Z</dcterms:created>
  <dcterms:modified xsi:type="dcterms:W3CDTF">2023-07-23T08:17:22Z</dcterms:modified>
</cp:coreProperties>
</file>