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7" r:id="rId9"/>
    <p:sldId id="268" r:id="rId10"/>
    <p:sldId id="269" r:id="rId11"/>
    <p:sldId id="286" r:id="rId12"/>
    <p:sldId id="270" r:id="rId13"/>
    <p:sldId id="271" r:id="rId14"/>
    <p:sldId id="272" r:id="rId15"/>
    <p:sldId id="273" r:id="rId16"/>
    <p:sldId id="276" r:id="rId17"/>
    <p:sldId id="278" r:id="rId18"/>
    <p:sldId id="287" r:id="rId19"/>
    <p:sldId id="279" r:id="rId20"/>
    <p:sldId id="280" r:id="rId21"/>
    <p:sldId id="281" r:id="rId22"/>
    <p:sldId id="283" r:id="rId23"/>
    <p:sldId id="284" r:id="rId24"/>
    <p:sldId id="285" r:id="rId25"/>
    <p:sldId id="288" r:id="rId26"/>
    <p:sldId id="289" r:id="rId27"/>
    <p:sldId id="290" r:id="rId28"/>
    <p:sldId id="282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06/01/39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06/01/39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06/01/39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06/01/39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06/01/39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06/01/39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06/01/39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06/01/39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06/01/39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06/01/39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06/01/39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06/01/39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12" Type="http://schemas.openxmlformats.org/officeDocument/2006/relationships/image" Target="../media/image46.em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45.png"/><Relationship Id="rId5" Type="http://schemas.openxmlformats.org/officeDocument/2006/relationships/image" Target="../media/image25.png"/><Relationship Id="rId10" Type="http://schemas.openxmlformats.org/officeDocument/2006/relationships/image" Target="../media/image44.png"/><Relationship Id="rId4" Type="http://schemas.openxmlformats.org/officeDocument/2006/relationships/image" Target="../media/image24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37.emf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70.emf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12" Type="http://schemas.openxmlformats.org/officeDocument/2006/relationships/image" Target="../media/image69.em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microsoft.com/office/2007/relationships/hdphoto" Target="../media/hdphoto7.wdp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emf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e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emf"/><Relationship Id="rId4" Type="http://schemas.openxmlformats.org/officeDocument/2006/relationships/image" Target="../media/image22.png"/><Relationship Id="rId9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6329378" cy="725470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accent4"/>
                </a:solidFill>
              </a:rPr>
              <a:t>تحققي من فهمك </a:t>
            </a:r>
            <a:r>
              <a:rPr lang="ar-SA" sz="3600" b="1" dirty="0" err="1" smtClean="0">
                <a:solidFill>
                  <a:schemeClr val="accent4"/>
                </a:solidFill>
              </a:rPr>
              <a:t>صــ</a:t>
            </a:r>
            <a:r>
              <a:rPr lang="en-US" sz="3600" b="1" dirty="0" smtClean="0">
                <a:solidFill>
                  <a:schemeClr val="accent4"/>
                </a:solidFill>
              </a:rPr>
              <a:t>17</a:t>
            </a:r>
            <a:r>
              <a:rPr lang="ar-SA" sz="3600" b="1" dirty="0" smtClean="0">
                <a:solidFill>
                  <a:schemeClr val="accent4"/>
                </a:solidFill>
              </a:rPr>
              <a:t>ـــ</a:t>
            </a:r>
            <a:endParaRPr lang="ar-SA" sz="3600" b="1" dirty="0">
              <a:solidFill>
                <a:schemeClr val="accent4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-261140" y="214290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8596" y="1285860"/>
            <a:ext cx="650085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C0099"/>
                </a:solidFill>
              </a:rPr>
              <a:t>استعملي العبارات </a:t>
            </a:r>
            <a:r>
              <a:rPr lang="en-US" sz="2800" b="1" dirty="0" smtClean="0">
                <a:solidFill>
                  <a:srgbClr val="CC0099"/>
                </a:solidFill>
              </a:rPr>
              <a:t>p , q , r</a:t>
            </a:r>
            <a:r>
              <a:rPr lang="ar-SA" sz="2800" b="1" dirty="0" smtClean="0">
                <a:solidFill>
                  <a:srgbClr val="CC0099"/>
                </a:solidFill>
              </a:rPr>
              <a:t> والشكل المجاور لكتابة عبارة الوصل في كل مما يأتي . ثم أوجدي قيمة الصواب لها مفسره تبريرك : </a:t>
            </a:r>
            <a:endParaRPr lang="ar-SA" sz="2800" b="1" dirty="0">
              <a:solidFill>
                <a:srgbClr val="CC009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68" y="2643182"/>
            <a:ext cx="328614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ثلث قائم الزاوية 7"/>
          <p:cNvSpPr/>
          <p:nvPr/>
        </p:nvSpPr>
        <p:spPr>
          <a:xfrm>
            <a:off x="2299280" y="2713982"/>
            <a:ext cx="1500198" cy="171451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رابط مستقيم 9"/>
          <p:cNvCxnSpPr/>
          <p:nvPr/>
        </p:nvCxnSpPr>
        <p:spPr>
          <a:xfrm>
            <a:off x="2037359" y="3717032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 flipH="1" flipV="1">
            <a:off x="2629718" y="4455642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43372" y="4071942"/>
            <a:ext cx="274157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-43924" y="2204864"/>
            <a:ext cx="210694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"/>
            <a:ext cx="9144000" cy="6759722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1619672" y="1196752"/>
            <a:ext cx="6318642" cy="1299432"/>
            <a:chOff x="1691680" y="908720"/>
            <a:chExt cx="6318642" cy="1299432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1691680" y="908720"/>
              <a:ext cx="6318642" cy="1299432"/>
            </a:xfrm>
            <a:prstGeom prst="rect">
              <a:avLst/>
            </a:prstGeom>
          </p:spPr>
        </p:pic>
        <p:sp>
          <p:nvSpPr>
            <p:cNvPr id="6" name="مستطيل 5"/>
            <p:cNvSpPr/>
            <p:nvPr/>
          </p:nvSpPr>
          <p:spPr>
            <a:xfrm>
              <a:off x="2267744" y="1556792"/>
              <a:ext cx="180020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مربع نص 7"/>
          <p:cNvSpPr txBox="1"/>
          <p:nvPr/>
        </p:nvSpPr>
        <p:spPr>
          <a:xfrm>
            <a:off x="2771800" y="476672"/>
            <a:ext cx="42394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مثال :تمرين 8 صفحة 23</a:t>
            </a:r>
            <a:endParaRPr lang="ar-SA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88352"/>
              </p:ext>
            </p:extLst>
          </p:nvPr>
        </p:nvGraphicFramePr>
        <p:xfrm>
          <a:off x="1612258" y="2636912"/>
          <a:ext cx="6096000" cy="2590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p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q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q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p</a:t>
                      </a:r>
                      <a:endParaRPr lang="ar-SA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F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F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T</a:t>
                      </a:r>
                      <a:endParaRPr lang="ar-SA" sz="2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F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T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F</a:t>
                      </a:r>
                      <a:endParaRPr lang="ar-SA" sz="2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F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F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F</a:t>
                      </a:r>
                      <a:endParaRPr lang="ar-SA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2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642918"/>
            <a:ext cx="186690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643050"/>
            <a:ext cx="1152128" cy="48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643050"/>
            <a:ext cx="3250282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357430"/>
            <a:ext cx="6057900" cy="71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مربع نص 14"/>
          <p:cNvSpPr txBox="1"/>
          <p:nvPr/>
        </p:nvSpPr>
        <p:spPr>
          <a:xfrm>
            <a:off x="-261140" y="6000768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071810"/>
            <a:ext cx="114641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3143248"/>
            <a:ext cx="4124841" cy="44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3658173"/>
            <a:ext cx="6704393" cy="88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836" y="4643912"/>
            <a:ext cx="2276476" cy="80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77542" y="4742566"/>
            <a:ext cx="2799294" cy="6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2">
            <a:lum bright="-20000" contrast="40000"/>
          </a:blip>
          <a:stretch>
            <a:fillRect/>
          </a:stretch>
        </p:blipFill>
        <p:spPr>
          <a:xfrm>
            <a:off x="1853226" y="5368222"/>
            <a:ext cx="5780407" cy="566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264320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71802" y="285728"/>
            <a:ext cx="6329378" cy="725470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مثال(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) صــ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ـــ</a:t>
            </a:r>
            <a:endParaRPr lang="ar-S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357554" y="928670"/>
            <a:ext cx="578644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663300"/>
                </a:solidFill>
              </a:rPr>
              <a:t>استعملي العبارات </a:t>
            </a:r>
            <a:r>
              <a:rPr lang="en-US" sz="2800" b="1" dirty="0" smtClean="0">
                <a:solidFill>
                  <a:srgbClr val="663300"/>
                </a:solidFill>
              </a:rPr>
              <a:t>p , q , r</a:t>
            </a:r>
            <a:r>
              <a:rPr lang="ar-SA" sz="2800" b="1" dirty="0" smtClean="0">
                <a:solidFill>
                  <a:srgbClr val="663300"/>
                </a:solidFill>
              </a:rPr>
              <a:t> والصورة المجاور لكتابة عبارة الفصل في كل مما يأتي . ثم أوجدي قيمة الصواب لها مفسره تبريرك : </a:t>
            </a:r>
            <a:endParaRPr lang="ar-SA" sz="2800" b="1" dirty="0">
              <a:solidFill>
                <a:srgbClr val="6633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286776" y="2357430"/>
            <a:ext cx="59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 : p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8501090" y="271462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:q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8501090" y="307181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:r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929190" y="2285992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يناير من أشهر فصل الربيع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000628" y="2643182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عدد أيام شهر يناير</a:t>
            </a:r>
            <a:r>
              <a:rPr lang="en-US" sz="2400" dirty="0" smtClean="0">
                <a:solidFill>
                  <a:srgbClr val="FFC000"/>
                </a:solidFill>
              </a:rPr>
              <a:t> 30 </a:t>
            </a:r>
            <a:r>
              <a:rPr lang="ar-SA" sz="2400" dirty="0" smtClean="0">
                <a:solidFill>
                  <a:srgbClr val="FFC000"/>
                </a:solidFill>
              </a:rPr>
              <a:t>يوما فقط 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000628" y="3000372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يناير هو أول أشهر السنة الميلادية </a:t>
            </a:r>
            <a:endParaRPr lang="ar-SA" sz="2400" dirty="0">
              <a:solidFill>
                <a:srgbClr val="FFC000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85929" y="3500437"/>
            <a:ext cx="1330357" cy="5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ربع نص 13"/>
          <p:cNvSpPr txBox="1"/>
          <p:nvPr/>
        </p:nvSpPr>
        <p:spPr>
          <a:xfrm>
            <a:off x="-261140" y="6215082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203848" y="4142328"/>
            <a:ext cx="5676777" cy="1767859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4926595" y="2216858"/>
            <a:ext cx="432048" cy="534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F</a:t>
            </a:r>
            <a:endParaRPr lang="ar-SA" sz="28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4569405" y="2602001"/>
            <a:ext cx="432048" cy="534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F</a:t>
            </a:r>
            <a:endParaRPr lang="ar-SA" sz="28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4374220" y="2979980"/>
            <a:ext cx="432048" cy="534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T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264320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71802" y="285728"/>
            <a:ext cx="6329378" cy="725470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مثال(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) صــ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ـــ</a:t>
            </a:r>
            <a:endParaRPr lang="ar-S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357554" y="928670"/>
            <a:ext cx="578644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663300"/>
                </a:solidFill>
              </a:rPr>
              <a:t>استعملي العبارات </a:t>
            </a:r>
            <a:r>
              <a:rPr lang="en-US" sz="2800" b="1" dirty="0" smtClean="0">
                <a:solidFill>
                  <a:srgbClr val="663300"/>
                </a:solidFill>
              </a:rPr>
              <a:t>p , q , r</a:t>
            </a:r>
            <a:r>
              <a:rPr lang="ar-SA" sz="2800" b="1" dirty="0" smtClean="0">
                <a:solidFill>
                  <a:srgbClr val="663300"/>
                </a:solidFill>
              </a:rPr>
              <a:t> والصورة المجاور لكتابة عبارة الفصل في كل مما يأتي . ثم أوجدي قيمة الصواب لها مفسره تبريرك : </a:t>
            </a:r>
            <a:endParaRPr lang="ar-SA" sz="2800" b="1" dirty="0">
              <a:solidFill>
                <a:srgbClr val="6633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286776" y="2357430"/>
            <a:ext cx="59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 : p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8501090" y="271462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:q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8501090" y="307181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:r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929190" y="2285992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يناير من أشهر فصل الربيع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000628" y="2643182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عدد أيام شهر يناير</a:t>
            </a:r>
            <a:r>
              <a:rPr lang="en-US" sz="2400" dirty="0" smtClean="0">
                <a:solidFill>
                  <a:srgbClr val="FFC000"/>
                </a:solidFill>
              </a:rPr>
              <a:t> 30 </a:t>
            </a:r>
            <a:r>
              <a:rPr lang="ar-SA" sz="2400" dirty="0" smtClean="0">
                <a:solidFill>
                  <a:srgbClr val="FFC000"/>
                </a:solidFill>
              </a:rPr>
              <a:t>يوما فقط 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000628" y="3000372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يناير هو أول أشهر السنة الميلادية 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-261140" y="6215082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08304" y="3571876"/>
            <a:ext cx="1299266" cy="4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ربع نص 12"/>
          <p:cNvSpPr txBox="1"/>
          <p:nvPr/>
        </p:nvSpPr>
        <p:spPr>
          <a:xfrm>
            <a:off x="4998918" y="2220087"/>
            <a:ext cx="432048" cy="534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F</a:t>
            </a:r>
            <a:endParaRPr lang="ar-SA" sz="28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4709417" y="2587275"/>
            <a:ext cx="432048" cy="534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F</a:t>
            </a:r>
            <a:endParaRPr lang="ar-SA" sz="28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4424543" y="2978103"/>
            <a:ext cx="432048" cy="534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T</a:t>
            </a:r>
            <a:endParaRPr lang="ar-SA" sz="28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858443" y="4210246"/>
            <a:ext cx="6252670" cy="12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264320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71802" y="285728"/>
            <a:ext cx="6329378" cy="725470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مثال(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) صــ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ـــ</a:t>
            </a:r>
            <a:endParaRPr lang="ar-S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357554" y="928670"/>
            <a:ext cx="578644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663300"/>
                </a:solidFill>
              </a:rPr>
              <a:t>استعملي العبارات </a:t>
            </a:r>
            <a:r>
              <a:rPr lang="en-US" sz="2800" b="1" dirty="0" smtClean="0">
                <a:solidFill>
                  <a:srgbClr val="663300"/>
                </a:solidFill>
              </a:rPr>
              <a:t>p , q , r</a:t>
            </a:r>
            <a:r>
              <a:rPr lang="ar-SA" sz="2800" b="1" dirty="0" smtClean="0">
                <a:solidFill>
                  <a:srgbClr val="663300"/>
                </a:solidFill>
              </a:rPr>
              <a:t> والصورة المجاور لكتابة عبارة الفصل في كل مما يأتي . ثم أوجدي قيمة الصواب لها مفسره تبريرك : </a:t>
            </a:r>
            <a:endParaRPr lang="ar-SA" sz="2800" b="1" dirty="0">
              <a:solidFill>
                <a:srgbClr val="6633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286776" y="2357430"/>
            <a:ext cx="59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 : p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8501090" y="271462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:q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8501090" y="307181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:r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929190" y="2285992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يناير من أشهر فصل الربيع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000628" y="2643182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عدد أيام شهر يناير</a:t>
            </a:r>
            <a:r>
              <a:rPr lang="en-US" sz="2400" dirty="0" smtClean="0">
                <a:solidFill>
                  <a:srgbClr val="FFC000"/>
                </a:solidFill>
              </a:rPr>
              <a:t> 30 </a:t>
            </a:r>
            <a:r>
              <a:rPr lang="ar-SA" sz="2400" dirty="0" smtClean="0">
                <a:solidFill>
                  <a:srgbClr val="FFC000"/>
                </a:solidFill>
              </a:rPr>
              <a:t>يوما فقط 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000628" y="3000372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يناير هو أول أشهر السنة الميلادية 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-261140" y="6215082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08304" y="3571875"/>
            <a:ext cx="1284978" cy="50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مربع نص 15"/>
          <p:cNvSpPr txBox="1"/>
          <p:nvPr/>
        </p:nvSpPr>
        <p:spPr>
          <a:xfrm>
            <a:off x="4998918" y="2220087"/>
            <a:ext cx="432048" cy="534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F</a:t>
            </a:r>
            <a:endParaRPr lang="ar-SA" sz="28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4748030" y="2587275"/>
            <a:ext cx="432048" cy="534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F</a:t>
            </a:r>
            <a:endParaRPr lang="ar-SA" sz="2800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552845" y="3021267"/>
            <a:ext cx="432048" cy="534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T</a:t>
            </a:r>
            <a:endParaRPr lang="ar-SA" sz="2800" b="1" dirty="0"/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96309" y="377210"/>
            <a:ext cx="2106944" cy="396044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2267744" y="4289425"/>
            <a:ext cx="6812168" cy="1144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264320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71802" y="285728"/>
            <a:ext cx="6329378" cy="725470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تحققي من فهمك صــ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ـــ</a:t>
            </a:r>
            <a:endParaRPr lang="ar-S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357554" y="928670"/>
            <a:ext cx="578644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663300"/>
                </a:solidFill>
              </a:rPr>
              <a:t>استعملي العبارات </a:t>
            </a:r>
            <a:r>
              <a:rPr lang="en-US" sz="2800" b="1" dirty="0" smtClean="0">
                <a:solidFill>
                  <a:srgbClr val="663300"/>
                </a:solidFill>
              </a:rPr>
              <a:t>p , q , r</a:t>
            </a:r>
            <a:r>
              <a:rPr lang="ar-SA" sz="2800" b="1" dirty="0" smtClean="0">
                <a:solidFill>
                  <a:srgbClr val="663300"/>
                </a:solidFill>
              </a:rPr>
              <a:t> والصورة المجاور لكتابة عبارة الفصل في كل مما يأتي . ثم أوجدي قيمة الصواب لها مفسره تبريرك : </a:t>
            </a:r>
            <a:endParaRPr lang="ar-SA" sz="2800" b="1" dirty="0">
              <a:solidFill>
                <a:srgbClr val="6633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286776" y="2357430"/>
            <a:ext cx="59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 : p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8501090" y="271462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:q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8501090" y="307181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:r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929190" y="2285992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يناير من أشهر فصل الربيع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000628" y="2643182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عدد أيام شهر يناير</a:t>
            </a:r>
            <a:r>
              <a:rPr lang="en-US" sz="2400" dirty="0" smtClean="0">
                <a:solidFill>
                  <a:srgbClr val="FFC000"/>
                </a:solidFill>
              </a:rPr>
              <a:t> 30 </a:t>
            </a:r>
            <a:r>
              <a:rPr lang="ar-SA" sz="2400" dirty="0" smtClean="0">
                <a:solidFill>
                  <a:srgbClr val="FFC000"/>
                </a:solidFill>
              </a:rPr>
              <a:t>يوما فقط 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000628" y="3000372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يناير هو أول أشهر السنة الميلادية 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-261140" y="6215082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76256" y="3500438"/>
            <a:ext cx="1491648" cy="5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264320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71802" y="285728"/>
            <a:ext cx="6329378" cy="725470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تحققي من فهمك صــ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ـــ</a:t>
            </a:r>
            <a:endParaRPr lang="ar-S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357554" y="928670"/>
            <a:ext cx="578644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663300"/>
                </a:solidFill>
              </a:rPr>
              <a:t>استعملي العبارات </a:t>
            </a:r>
            <a:r>
              <a:rPr lang="en-US" sz="2800" b="1" dirty="0" smtClean="0">
                <a:solidFill>
                  <a:srgbClr val="663300"/>
                </a:solidFill>
              </a:rPr>
              <a:t>p , q , r</a:t>
            </a:r>
            <a:r>
              <a:rPr lang="ar-SA" sz="2800" b="1" dirty="0" smtClean="0">
                <a:solidFill>
                  <a:srgbClr val="663300"/>
                </a:solidFill>
              </a:rPr>
              <a:t> والصورة المجاور لكتابة عبارة الفصل في كل مما يأتي . ثم أوجدي قيمة الصواب لها مفسره تبريرك : </a:t>
            </a:r>
            <a:endParaRPr lang="ar-SA" sz="2800" b="1" dirty="0">
              <a:solidFill>
                <a:srgbClr val="6633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286776" y="2357430"/>
            <a:ext cx="59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 : p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8501090" y="271462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:q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8501090" y="307181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:r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929190" y="2285992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يناير من أشهر فصل الربيع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000628" y="2643182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عدد أيام شهر يناير</a:t>
            </a:r>
            <a:r>
              <a:rPr lang="en-US" sz="2400" dirty="0" smtClean="0">
                <a:solidFill>
                  <a:srgbClr val="FFC000"/>
                </a:solidFill>
              </a:rPr>
              <a:t> 30 </a:t>
            </a:r>
            <a:r>
              <a:rPr lang="ar-SA" sz="2400" dirty="0" smtClean="0">
                <a:solidFill>
                  <a:srgbClr val="FFC000"/>
                </a:solidFill>
              </a:rPr>
              <a:t>يوما فقط 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000628" y="3000372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يناير هو أول أشهر السنة الميلادية 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-261140" y="6215082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15206" y="3571876"/>
            <a:ext cx="1254249" cy="42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"/>
            <a:ext cx="9144000" cy="6759722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1619672" y="1196752"/>
            <a:ext cx="6318642" cy="1299432"/>
            <a:chOff x="1691680" y="908720"/>
            <a:chExt cx="6318642" cy="1299432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1691680" y="908720"/>
              <a:ext cx="6318642" cy="1299432"/>
            </a:xfrm>
            <a:prstGeom prst="rect">
              <a:avLst/>
            </a:prstGeom>
          </p:spPr>
        </p:pic>
        <p:sp>
          <p:nvSpPr>
            <p:cNvPr id="6" name="مستطيل 5"/>
            <p:cNvSpPr/>
            <p:nvPr/>
          </p:nvSpPr>
          <p:spPr>
            <a:xfrm>
              <a:off x="2267744" y="1556792"/>
              <a:ext cx="180020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مربع نص 7"/>
          <p:cNvSpPr txBox="1"/>
          <p:nvPr/>
        </p:nvSpPr>
        <p:spPr>
          <a:xfrm>
            <a:off x="2771800" y="476672"/>
            <a:ext cx="42394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مثال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87132"/>
              </p:ext>
            </p:extLst>
          </p:nvPr>
        </p:nvGraphicFramePr>
        <p:xfrm>
          <a:off x="1612258" y="2636912"/>
          <a:ext cx="6096000" cy="2590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p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q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q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p</a:t>
                      </a:r>
                      <a:endParaRPr lang="ar-SA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T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T</a:t>
                      </a:r>
                      <a:endParaRPr lang="ar-SA" sz="2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T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F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T</a:t>
                      </a:r>
                      <a:endParaRPr lang="ar-SA" sz="2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T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T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F</a:t>
                      </a:r>
                      <a:endParaRPr lang="ar-SA" sz="2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6660232" y="1764105"/>
            <a:ext cx="2790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</a:t>
            </a:r>
            <a:r>
              <a:rPr lang="ar-SA" sz="3200" b="1" dirty="0" smtClean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764704"/>
            <a:ext cx="802005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-261140" y="6215082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39552" y="2714620"/>
            <a:ext cx="9004448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EG" sz="8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الدرس</a:t>
            </a:r>
            <a:r>
              <a:rPr kumimoji="0" lang="ar-EG" sz="8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EG" sz="8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الثاني</a:t>
            </a:r>
            <a:r>
              <a:rPr kumimoji="0" lang="ar-EG" sz="8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ar-EG" sz="8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المنطق</a:t>
            </a:r>
            <a:r>
              <a:rPr kumimoji="0" lang="ar-EG" sz="8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88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logic</a:t>
            </a:r>
            <a:endParaRPr kumimoji="0" lang="ar-SA" sz="88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-261140" y="6215082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329378" cy="725470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</a:rPr>
              <a:t>مثال(</a:t>
            </a:r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r>
              <a:rPr lang="ar-SA" sz="3600" b="1" dirty="0" smtClean="0">
                <a:solidFill>
                  <a:srgbClr val="C00000"/>
                </a:solidFill>
              </a:rPr>
              <a:t>) صــ</a:t>
            </a:r>
            <a:r>
              <a:rPr lang="en-US" sz="3600" b="1" dirty="0" smtClean="0">
                <a:solidFill>
                  <a:srgbClr val="C00000"/>
                </a:solidFill>
              </a:rPr>
              <a:t>21 </a:t>
            </a:r>
            <a:r>
              <a:rPr lang="ar-SA" sz="3600" b="1" dirty="0" smtClean="0">
                <a:solidFill>
                  <a:srgbClr val="C00000"/>
                </a:solidFill>
              </a:rPr>
              <a:t>ـــ</a:t>
            </a:r>
            <a:endParaRPr lang="ar-SA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00364" y="1071546"/>
            <a:ext cx="37067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666493"/>
              </p:ext>
            </p:extLst>
          </p:nvPr>
        </p:nvGraphicFramePr>
        <p:xfrm>
          <a:off x="2428860" y="1857364"/>
          <a:ext cx="4572032" cy="264320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/>
                <a:gridCol w="1143008"/>
                <a:gridCol w="1143008"/>
                <a:gridCol w="1143008"/>
              </a:tblGrid>
              <a:tr h="528641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cs typeface="SC_LUJAYN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dirty="0" smtClean="0">
                          <a:cs typeface="SC_LUJAYN"/>
                        </a:rPr>
                        <a:t> q   </a:t>
                      </a:r>
                      <a:r>
                        <a:rPr lang="ar-SA" dirty="0" smtClean="0"/>
                        <a:t> </a:t>
                      </a:r>
                      <a:r>
                        <a:rPr lang="ar-SA" dirty="0" smtClean="0">
                          <a:latin typeface="Rod"/>
                        </a:rPr>
                        <a:t>~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 </a:t>
                      </a:r>
                      <a:r>
                        <a:rPr lang="ar-SA" dirty="0" smtClean="0"/>
                        <a:t>      </a:t>
                      </a:r>
                      <a:r>
                        <a:rPr lang="en-US" dirty="0" smtClean="0"/>
                        <a:t>p</a:t>
                      </a:r>
                      <a:r>
                        <a:rPr lang="ar-SA" dirty="0" smtClean="0"/>
                        <a:t> </a:t>
                      </a:r>
                      <a:r>
                        <a:rPr lang="ar-SA" dirty="0" smtClean="0">
                          <a:latin typeface="Rod"/>
                        </a:rPr>
                        <a:t>~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    </a:t>
                      </a:r>
                      <a:r>
                        <a:rPr lang="ar-SA" baseline="0" dirty="0" smtClean="0"/>
                        <a:t>  </a:t>
                      </a:r>
                      <a:r>
                        <a:rPr lang="en-US" baseline="0" dirty="0" smtClean="0"/>
                        <a:t>q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aseline="0" dirty="0" smtClean="0"/>
                        <a:t>     </a:t>
                      </a:r>
                      <a:r>
                        <a:rPr lang="en-US" baseline="0" dirty="0" smtClean="0"/>
                        <a:t>p</a:t>
                      </a:r>
                      <a:endParaRPr lang="ar-SA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-261140" y="6215082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329378" cy="725470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</a:rPr>
              <a:t>تحققي من فهمك صــ</a:t>
            </a:r>
            <a:r>
              <a:rPr lang="en-US" sz="3600" b="1" dirty="0" smtClean="0">
                <a:solidFill>
                  <a:srgbClr val="C00000"/>
                </a:solidFill>
              </a:rPr>
              <a:t>21 </a:t>
            </a:r>
            <a:r>
              <a:rPr lang="ar-SA" sz="3600" b="1" dirty="0" smtClean="0">
                <a:solidFill>
                  <a:srgbClr val="C00000"/>
                </a:solidFill>
              </a:rPr>
              <a:t>ـــ</a:t>
            </a:r>
            <a:endParaRPr lang="ar-SA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2036"/>
              </p:ext>
            </p:extLst>
          </p:nvPr>
        </p:nvGraphicFramePr>
        <p:xfrm>
          <a:off x="2428857" y="1857364"/>
          <a:ext cx="5543562" cy="27546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10606"/>
                <a:gridCol w="898010"/>
                <a:gridCol w="1044982"/>
                <a:gridCol w="1044982"/>
                <a:gridCol w="1044982"/>
              </a:tblGrid>
              <a:tr h="528641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 </a:t>
                      </a:r>
                      <a:r>
                        <a:rPr lang="en-US" dirty="0" smtClean="0">
                          <a:latin typeface="Rod"/>
                          <a:cs typeface="Rod"/>
                        </a:rPr>
                        <a:t>~</a:t>
                      </a:r>
                      <a:r>
                        <a:rPr lang="en-US" dirty="0" smtClean="0"/>
                        <a:t> p </a:t>
                      </a:r>
                      <a:r>
                        <a:rPr lang="ar-S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dirty="0" smtClean="0">
                          <a:latin typeface="Rod"/>
                          <a:cs typeface="SC_LUJAYN"/>
                        </a:rPr>
                        <a:t> </a:t>
                      </a:r>
                      <a:r>
                        <a:rPr lang="en-US" dirty="0" smtClean="0">
                          <a:latin typeface="Rod"/>
                          <a:cs typeface="Rod"/>
                        </a:rPr>
                        <a:t>~</a:t>
                      </a:r>
                      <a:r>
                        <a:rPr lang="en-US" dirty="0" smtClean="0">
                          <a:cs typeface="SC_LUJAYN"/>
                        </a:rPr>
                        <a:t> q</a:t>
                      </a:r>
                      <a:r>
                        <a:rPr lang="en-US" baseline="0" dirty="0" smtClean="0">
                          <a:cs typeface="SC_LUJAYN"/>
                        </a:rPr>
                        <a:t>  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   </a:t>
                      </a:r>
                      <a:r>
                        <a:rPr lang="ar-SA" dirty="0" smtClean="0"/>
                        <a:t> </a:t>
                      </a:r>
                      <a:r>
                        <a:rPr lang="ar-SA" dirty="0" smtClean="0">
                          <a:latin typeface="Rod"/>
                        </a:rPr>
                        <a:t>~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   </a:t>
                      </a:r>
                      <a:r>
                        <a:rPr lang="ar-SA" dirty="0" smtClean="0"/>
                        <a:t> </a:t>
                      </a:r>
                      <a:r>
                        <a:rPr lang="ar-SA" dirty="0" smtClean="0">
                          <a:latin typeface="Rod"/>
                        </a:rPr>
                        <a:t>~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    </a:t>
                      </a:r>
                      <a:r>
                        <a:rPr lang="ar-SA" baseline="0" dirty="0" smtClean="0"/>
                        <a:t>  </a:t>
                      </a:r>
                      <a:r>
                        <a:rPr lang="en-US" baseline="0" dirty="0" smtClean="0"/>
                        <a:t>q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aseline="0" dirty="0" smtClean="0"/>
                        <a:t>     </a:t>
                      </a:r>
                      <a:r>
                        <a:rPr lang="en-US" baseline="0" dirty="0" smtClean="0"/>
                        <a:t>p</a:t>
                      </a:r>
                      <a:endParaRPr lang="ar-SA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86050" y="1071546"/>
            <a:ext cx="3888432" cy="4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7166"/>
            <a:ext cx="22322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71825" y="873410"/>
            <a:ext cx="5883796" cy="12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4619"/>
            <a:ext cx="3171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43306" y="3350338"/>
            <a:ext cx="5419725" cy="63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4696" y="3956488"/>
            <a:ext cx="3590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955775"/>
            <a:ext cx="33432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ربع نص 7"/>
          <p:cNvSpPr txBox="1"/>
          <p:nvPr/>
        </p:nvSpPr>
        <p:spPr>
          <a:xfrm>
            <a:off x="-261140" y="6215082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>
            <a:lum bright="-20000" contrast="40000"/>
          </a:blip>
          <a:stretch>
            <a:fillRect/>
          </a:stretch>
        </p:blipFill>
        <p:spPr>
          <a:xfrm>
            <a:off x="3419873" y="1973560"/>
            <a:ext cx="5635748" cy="132591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3">
            <a:lum bright="-20000" contrast="40000"/>
          </a:blip>
          <a:stretch>
            <a:fillRect/>
          </a:stretch>
        </p:blipFill>
        <p:spPr>
          <a:xfrm>
            <a:off x="3419874" y="5198596"/>
            <a:ext cx="5347426" cy="961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20882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00891" y="1916832"/>
            <a:ext cx="4572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0" y="1906050"/>
            <a:ext cx="35452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2500298" y="1357298"/>
            <a:ext cx="6329378" cy="725470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</a:rPr>
              <a:t>تحققي من فهمك صــ</a:t>
            </a:r>
            <a:r>
              <a:rPr lang="en-US" sz="3600" b="1" dirty="0" smtClean="0">
                <a:solidFill>
                  <a:srgbClr val="C00000"/>
                </a:solidFill>
              </a:rPr>
              <a:t>22 </a:t>
            </a:r>
            <a:r>
              <a:rPr lang="ar-SA" sz="3600" b="1" dirty="0" smtClean="0">
                <a:solidFill>
                  <a:srgbClr val="C00000"/>
                </a:solidFill>
              </a:rPr>
              <a:t>ـــ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-261140" y="6215082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105453" y="3858209"/>
            <a:ext cx="5595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627357" y="4660545"/>
            <a:ext cx="5595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46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177797" y="5206981"/>
            <a:ext cx="5595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644008" y="5668646"/>
            <a:ext cx="5595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55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142184" y="3467146"/>
            <a:ext cx="4403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475657" y="3627376"/>
            <a:ext cx="5294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46</a:t>
            </a:r>
            <a:endParaRPr lang="ar-SA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37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9" name="عنصر نائب للمحتوى 3" descr="نتا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82" y="4221088"/>
            <a:ext cx="2922842" cy="2636912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glow rad="63500">
              <a:schemeClr val="tx1"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4664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980728"/>
            <a:ext cx="83529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4348" y="2708920"/>
            <a:ext cx="800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780928"/>
            <a:ext cx="942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9889" y="3140968"/>
            <a:ext cx="38385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501008"/>
            <a:ext cx="3086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87899" y="5157192"/>
            <a:ext cx="4200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ربع نص 11"/>
          <p:cNvSpPr txBox="1"/>
          <p:nvPr/>
        </p:nvSpPr>
        <p:spPr>
          <a:xfrm>
            <a:off x="0" y="4214818"/>
            <a:ext cx="311816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ما هو واجب الرياضيات يا صديقتي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714612" y="357166"/>
            <a:ext cx="3772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الواجب المنزلي </a:t>
            </a:r>
            <a:r>
              <a:rPr lang="ar-SA" sz="2800" b="1" dirty="0" err="1" smtClean="0">
                <a:solidFill>
                  <a:srgbClr val="C00000"/>
                </a:solidFill>
              </a:rPr>
              <a:t>صـــــ</a:t>
            </a:r>
            <a:r>
              <a:rPr lang="en-US" sz="2800" b="1" dirty="0" smtClean="0">
                <a:solidFill>
                  <a:srgbClr val="C00000"/>
                </a:solidFill>
              </a:rPr>
              <a:t>21</a:t>
            </a:r>
            <a:r>
              <a:rPr lang="ar-SA" sz="2800" b="1" dirty="0" smtClean="0">
                <a:solidFill>
                  <a:srgbClr val="C00000"/>
                </a:solidFill>
              </a:rPr>
              <a:t> ــــــــ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8315" y="5651816"/>
            <a:ext cx="1111844" cy="441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9989" y="620688"/>
            <a:ext cx="871542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347864" y="1268760"/>
            <a:ext cx="4980411" cy="341750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4664"/>
            <a:ext cx="7884226" cy="7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259632" y="260648"/>
            <a:ext cx="7491322" cy="381642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130226" y="4235719"/>
            <a:ext cx="5013774" cy="224845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14867" y="4235719"/>
            <a:ext cx="3913450" cy="20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0345"/>
          <a:stretch/>
        </p:blipFill>
        <p:spPr bwMode="auto">
          <a:xfrm>
            <a:off x="5868144" y="836712"/>
            <a:ext cx="30243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071546"/>
            <a:ext cx="33575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5875748" y="2708920"/>
            <a:ext cx="3015945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341568" y="764704"/>
            <a:ext cx="5791124" cy="453650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04850" y="2924944"/>
            <a:ext cx="293671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00042"/>
            <a:ext cx="193833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7823" y="1950200"/>
            <a:ext cx="1161205" cy="57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0757" y="1929726"/>
            <a:ext cx="34563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1456" y="4034513"/>
            <a:ext cx="928694" cy="57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728" y="3857628"/>
            <a:ext cx="65527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91078" y="3353753"/>
            <a:ext cx="7143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0128" y="3210952"/>
            <a:ext cx="5715040" cy="71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66621" y="4750257"/>
            <a:ext cx="681039" cy="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4858094"/>
            <a:ext cx="6078997" cy="134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/>
          <p:cNvSpPr txBox="1"/>
          <p:nvPr/>
        </p:nvSpPr>
        <p:spPr>
          <a:xfrm>
            <a:off x="-261140" y="214290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>
            <a:lum bright="-20000" contrast="40000"/>
          </a:blip>
          <a:stretch>
            <a:fillRect/>
          </a:stretch>
        </p:blipFill>
        <p:spPr>
          <a:xfrm>
            <a:off x="251520" y="971669"/>
            <a:ext cx="8496944" cy="57150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3">
            <a:lum bright="-20000" contrast="40000"/>
          </a:blip>
          <a:stretch>
            <a:fillRect/>
          </a:stretch>
        </p:blipFill>
        <p:spPr>
          <a:xfrm>
            <a:off x="1571604" y="1540270"/>
            <a:ext cx="7176860" cy="42596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4">
            <a:lum bright="-20000" contrast="40000"/>
          </a:blip>
          <a:srcRect r="2210"/>
          <a:stretch/>
        </p:blipFill>
        <p:spPr>
          <a:xfrm>
            <a:off x="3797383" y="2529918"/>
            <a:ext cx="3960440" cy="632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92940"/>
            <a:ext cx="186690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834" y="1294274"/>
            <a:ext cx="1080120" cy="51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16173"/>
          <a:stretch/>
        </p:blipFill>
        <p:spPr bwMode="auto">
          <a:xfrm>
            <a:off x="2555775" y="1219058"/>
            <a:ext cx="371280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4301" y="2103391"/>
            <a:ext cx="1152128" cy="48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8297" y="2147030"/>
            <a:ext cx="3250282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0727" y="2614896"/>
            <a:ext cx="7105422" cy="115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مربع نص 14"/>
          <p:cNvSpPr txBox="1"/>
          <p:nvPr/>
        </p:nvSpPr>
        <p:spPr>
          <a:xfrm>
            <a:off x="-261140" y="214290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>
            <a:lum bright="-20000" contrast="40000"/>
          </a:blip>
          <a:stretch>
            <a:fillRect/>
          </a:stretch>
        </p:blipFill>
        <p:spPr>
          <a:xfrm>
            <a:off x="1090727" y="3867626"/>
            <a:ext cx="7047610" cy="244169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/>
          <a:srcRect r="11994"/>
          <a:stretch/>
        </p:blipFill>
        <p:spPr>
          <a:xfrm>
            <a:off x="1" y="3481527"/>
            <a:ext cx="1475656" cy="3213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6329378" cy="725470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accent4"/>
                </a:solidFill>
              </a:rPr>
              <a:t>مثال(</a:t>
            </a:r>
            <a:r>
              <a:rPr lang="en-US" sz="3600" b="1" dirty="0" smtClean="0">
                <a:solidFill>
                  <a:schemeClr val="accent4"/>
                </a:solidFill>
              </a:rPr>
              <a:t>1</a:t>
            </a:r>
            <a:r>
              <a:rPr lang="ar-SA" sz="3600" b="1" dirty="0" smtClean="0">
                <a:solidFill>
                  <a:schemeClr val="accent4"/>
                </a:solidFill>
              </a:rPr>
              <a:t>) </a:t>
            </a:r>
            <a:r>
              <a:rPr lang="ar-SA" sz="3600" b="1" dirty="0" err="1" smtClean="0">
                <a:solidFill>
                  <a:schemeClr val="accent4"/>
                </a:solidFill>
              </a:rPr>
              <a:t>صــ</a:t>
            </a:r>
            <a:r>
              <a:rPr lang="en-US" sz="3600" b="1" dirty="0" smtClean="0">
                <a:solidFill>
                  <a:schemeClr val="accent4"/>
                </a:solidFill>
              </a:rPr>
              <a:t>17</a:t>
            </a:r>
            <a:r>
              <a:rPr lang="ar-SA" sz="3600" b="1" dirty="0" smtClean="0">
                <a:solidFill>
                  <a:schemeClr val="accent4"/>
                </a:solidFill>
              </a:rPr>
              <a:t>ـــ</a:t>
            </a:r>
            <a:endParaRPr lang="ar-SA" sz="3600" b="1" dirty="0">
              <a:solidFill>
                <a:schemeClr val="accent4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-261140" y="214290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8596" y="1285860"/>
            <a:ext cx="650085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C0099"/>
                </a:solidFill>
              </a:rPr>
              <a:t>استعملي العبارات </a:t>
            </a:r>
            <a:r>
              <a:rPr lang="en-US" sz="2800" b="1" dirty="0" smtClean="0">
                <a:solidFill>
                  <a:srgbClr val="CC0099"/>
                </a:solidFill>
              </a:rPr>
              <a:t>p , q , r</a:t>
            </a:r>
            <a:r>
              <a:rPr lang="ar-SA" sz="2800" b="1" dirty="0" smtClean="0">
                <a:solidFill>
                  <a:srgbClr val="CC0099"/>
                </a:solidFill>
              </a:rPr>
              <a:t> والشكل المجاور لكتابة عبارة الوصل في كل مما يأتي . ثم أوجدي قيمة الصواب لها مفسره تبريرك : </a:t>
            </a:r>
            <a:endParaRPr lang="ar-SA" sz="2800" b="1" dirty="0">
              <a:solidFill>
                <a:srgbClr val="CC009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68" y="2643182"/>
            <a:ext cx="328614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ثلث قائم الزاوية 7"/>
          <p:cNvSpPr/>
          <p:nvPr/>
        </p:nvSpPr>
        <p:spPr>
          <a:xfrm>
            <a:off x="1714480" y="2714620"/>
            <a:ext cx="1500198" cy="171451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رابط مستقيم 9"/>
          <p:cNvCxnSpPr/>
          <p:nvPr/>
        </p:nvCxnSpPr>
        <p:spPr>
          <a:xfrm>
            <a:off x="1500166" y="3643314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 flipH="1" flipV="1">
            <a:off x="2215340" y="4428338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00694" y="4071943"/>
            <a:ext cx="12144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28596" y="4784850"/>
            <a:ext cx="7193047" cy="98089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419208" y="2571743"/>
            <a:ext cx="432048" cy="534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T</a:t>
            </a:r>
            <a:endParaRPr lang="ar-SA" sz="28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135140" y="3020872"/>
            <a:ext cx="432048" cy="534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T</a:t>
            </a:r>
            <a:endParaRPr lang="ar-SA" sz="28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212334" y="3500837"/>
            <a:ext cx="432048" cy="534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F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6329378" cy="725470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accent4"/>
                </a:solidFill>
              </a:rPr>
              <a:t>مثال(</a:t>
            </a:r>
            <a:r>
              <a:rPr lang="en-US" sz="3600" b="1" dirty="0" smtClean="0">
                <a:solidFill>
                  <a:schemeClr val="accent4"/>
                </a:solidFill>
              </a:rPr>
              <a:t>1</a:t>
            </a:r>
            <a:r>
              <a:rPr lang="ar-SA" sz="3600" b="1" dirty="0" smtClean="0">
                <a:solidFill>
                  <a:schemeClr val="accent4"/>
                </a:solidFill>
              </a:rPr>
              <a:t>) </a:t>
            </a:r>
            <a:r>
              <a:rPr lang="ar-SA" sz="3600" b="1" dirty="0" err="1" smtClean="0">
                <a:solidFill>
                  <a:schemeClr val="accent4"/>
                </a:solidFill>
              </a:rPr>
              <a:t>صــ</a:t>
            </a:r>
            <a:r>
              <a:rPr lang="en-US" sz="3600" b="1" dirty="0" smtClean="0">
                <a:solidFill>
                  <a:schemeClr val="accent4"/>
                </a:solidFill>
              </a:rPr>
              <a:t>17</a:t>
            </a:r>
            <a:r>
              <a:rPr lang="ar-SA" sz="3600" b="1" dirty="0" smtClean="0">
                <a:solidFill>
                  <a:schemeClr val="accent4"/>
                </a:solidFill>
              </a:rPr>
              <a:t>ـــ</a:t>
            </a:r>
            <a:endParaRPr lang="ar-SA" sz="3600" b="1" dirty="0">
              <a:solidFill>
                <a:schemeClr val="accent4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-261140" y="214290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8596" y="1285860"/>
            <a:ext cx="650085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C0099"/>
                </a:solidFill>
              </a:rPr>
              <a:t>استعملي العبارات </a:t>
            </a:r>
            <a:r>
              <a:rPr lang="en-US" sz="2800" b="1" dirty="0" smtClean="0">
                <a:solidFill>
                  <a:srgbClr val="CC0099"/>
                </a:solidFill>
              </a:rPr>
              <a:t>p , q , r</a:t>
            </a:r>
            <a:r>
              <a:rPr lang="ar-SA" sz="2800" b="1" dirty="0" smtClean="0">
                <a:solidFill>
                  <a:srgbClr val="CC0099"/>
                </a:solidFill>
              </a:rPr>
              <a:t> والشكل المجاور لكتابة عبارة الوصل في كل مما يأتي . ثم أوجدي قيمة الصواب لها مفسره تبريرك : </a:t>
            </a:r>
            <a:endParaRPr lang="ar-SA" sz="2800" b="1" dirty="0">
              <a:solidFill>
                <a:srgbClr val="CC009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68" y="2643182"/>
            <a:ext cx="328614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29256" y="4000504"/>
            <a:ext cx="1285884" cy="48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ثلث قائم الزاوية 7"/>
          <p:cNvSpPr/>
          <p:nvPr/>
        </p:nvSpPr>
        <p:spPr>
          <a:xfrm>
            <a:off x="1714480" y="2714620"/>
            <a:ext cx="1500198" cy="171451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رابط مستقيم 9"/>
          <p:cNvCxnSpPr/>
          <p:nvPr/>
        </p:nvCxnSpPr>
        <p:spPr>
          <a:xfrm>
            <a:off x="1500166" y="3643314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 flipH="1" flipV="1">
            <a:off x="2215340" y="4428338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500034" y="4919087"/>
            <a:ext cx="7423739" cy="999376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4419208" y="2571743"/>
            <a:ext cx="432048" cy="534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T</a:t>
            </a:r>
            <a:endParaRPr lang="ar-SA" sz="28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998654" y="3054720"/>
            <a:ext cx="432048" cy="534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T</a:t>
            </a:r>
            <a:endParaRPr lang="ar-SA" sz="28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246061" y="3474803"/>
            <a:ext cx="432048" cy="534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F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6329378" cy="725470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accent4"/>
                </a:solidFill>
              </a:rPr>
              <a:t>تحققي من فهمك </a:t>
            </a:r>
            <a:r>
              <a:rPr lang="ar-SA" sz="3600" b="1" dirty="0" err="1" smtClean="0">
                <a:solidFill>
                  <a:schemeClr val="accent4"/>
                </a:solidFill>
              </a:rPr>
              <a:t>صــ</a:t>
            </a:r>
            <a:r>
              <a:rPr lang="en-US" sz="3600" b="1" dirty="0" smtClean="0">
                <a:solidFill>
                  <a:schemeClr val="accent4"/>
                </a:solidFill>
              </a:rPr>
              <a:t>17</a:t>
            </a:r>
            <a:r>
              <a:rPr lang="ar-SA" sz="3600" b="1" dirty="0" smtClean="0">
                <a:solidFill>
                  <a:schemeClr val="accent4"/>
                </a:solidFill>
              </a:rPr>
              <a:t>ـــ</a:t>
            </a:r>
            <a:endParaRPr lang="ar-SA" sz="3600" b="1" dirty="0">
              <a:solidFill>
                <a:schemeClr val="accent4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-261140" y="214290"/>
            <a:ext cx="94051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المفردات</a:t>
            </a:r>
            <a:r>
              <a:rPr lang="ar-SA" sz="2000" b="1" dirty="0" smtClean="0"/>
              <a:t>: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قيمة الصواب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نفي العبارة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العبارة المركبة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عبارة الوصل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rgbClr val="00B050"/>
                </a:solidFill>
              </a:rPr>
              <a:t>عبارة الفصل </a:t>
            </a:r>
            <a:r>
              <a:rPr lang="ar-SA" sz="2000" b="1" dirty="0" smtClean="0"/>
              <a:t>- </a:t>
            </a:r>
            <a:r>
              <a:rPr lang="ar-SA" sz="2000" b="1" dirty="0" smtClean="0">
                <a:solidFill>
                  <a:schemeClr val="accent4"/>
                </a:solidFill>
              </a:rPr>
              <a:t>جدول الصواب</a:t>
            </a:r>
            <a:endParaRPr lang="ar-SA" sz="2000" b="1" dirty="0">
              <a:solidFill>
                <a:schemeClr val="accent4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8596" y="1285860"/>
            <a:ext cx="650085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C0099"/>
                </a:solidFill>
              </a:rPr>
              <a:t>استعملي العبارات </a:t>
            </a:r>
            <a:r>
              <a:rPr lang="en-US" sz="2800" b="1" dirty="0" smtClean="0">
                <a:solidFill>
                  <a:srgbClr val="CC0099"/>
                </a:solidFill>
              </a:rPr>
              <a:t>p , q , r</a:t>
            </a:r>
            <a:r>
              <a:rPr lang="ar-SA" sz="2800" b="1" dirty="0" smtClean="0">
                <a:solidFill>
                  <a:srgbClr val="CC0099"/>
                </a:solidFill>
              </a:rPr>
              <a:t> والشكل المجاور لكتابة عبارة الوصل في كل مما يأتي . ثم أوجدي قيمة الصواب لها مفسره تبريرك : </a:t>
            </a:r>
            <a:endParaRPr lang="ar-SA" sz="2800" b="1" dirty="0">
              <a:solidFill>
                <a:srgbClr val="CC009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68" y="2643182"/>
            <a:ext cx="328614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ثلث قائم الزاوية 7"/>
          <p:cNvSpPr/>
          <p:nvPr/>
        </p:nvSpPr>
        <p:spPr>
          <a:xfrm>
            <a:off x="1714480" y="2714620"/>
            <a:ext cx="1500198" cy="171451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رابط مستقيم 9"/>
          <p:cNvCxnSpPr/>
          <p:nvPr/>
        </p:nvCxnSpPr>
        <p:spPr>
          <a:xfrm>
            <a:off x="1500166" y="3643314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 flipH="1" flipV="1">
            <a:off x="2215340" y="4428338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4876" y="4000504"/>
            <a:ext cx="192405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849</Words>
  <Application>Microsoft Office PowerPoint</Application>
  <PresentationFormat>عرض على الشاشة (3:4)‏</PresentationFormat>
  <Paragraphs>135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5" baseType="lpstr">
      <vt:lpstr>Arial</vt:lpstr>
      <vt:lpstr>Calibri</vt:lpstr>
      <vt:lpstr>Rod</vt:lpstr>
      <vt:lpstr>SC_LUJAYN</vt:lpstr>
      <vt:lpstr>Symbol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مثال(1) صــ17ـــ</vt:lpstr>
      <vt:lpstr>مثال(1) صــ17ـــ</vt:lpstr>
      <vt:lpstr>تحققي من فهمك صــ17ـــ</vt:lpstr>
      <vt:lpstr>تحققي من فهمك صــ17ـــ</vt:lpstr>
      <vt:lpstr>عرض تقديمي في PowerPoint</vt:lpstr>
      <vt:lpstr>عرض تقديمي في PowerPoint</vt:lpstr>
      <vt:lpstr>مثال(2) صــ20ـــ</vt:lpstr>
      <vt:lpstr>مثال(2) صــ20ـــ</vt:lpstr>
      <vt:lpstr>مثال(2) صــ20ـــ</vt:lpstr>
      <vt:lpstr>تحققي من فهمك صــ20ـــ</vt:lpstr>
      <vt:lpstr>تحققي من فهمك صــ20ـــ</vt:lpstr>
      <vt:lpstr>عرض تقديمي في PowerPoint</vt:lpstr>
      <vt:lpstr>عرض تقديمي في PowerPoint</vt:lpstr>
      <vt:lpstr>مثال(3) صــ21 ـــ</vt:lpstr>
      <vt:lpstr>تحققي من فهمك صــ21 ـــ</vt:lpstr>
      <vt:lpstr>عرض تقديمي في PowerPoint</vt:lpstr>
      <vt:lpstr>تحققي من فهمك صــ22 ـــ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bin mastor</dc:creator>
  <cp:lastModifiedBy>smile</cp:lastModifiedBy>
  <cp:revision>43</cp:revision>
  <dcterms:created xsi:type="dcterms:W3CDTF">2012-09-13T16:29:35Z</dcterms:created>
  <dcterms:modified xsi:type="dcterms:W3CDTF">2017-09-26T09:21:32Z</dcterms:modified>
</cp:coreProperties>
</file>