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96" r:id="rId2"/>
    <p:sldId id="277" r:id="rId3"/>
    <p:sldId id="258" r:id="rId4"/>
    <p:sldId id="259" r:id="rId5"/>
    <p:sldId id="280" r:id="rId6"/>
    <p:sldId id="257" r:id="rId7"/>
    <p:sldId id="282" r:id="rId8"/>
    <p:sldId id="283" r:id="rId9"/>
    <p:sldId id="278" r:id="rId10"/>
    <p:sldId id="281" r:id="rId11"/>
    <p:sldId id="284" r:id="rId12"/>
    <p:sldId id="285" r:id="rId13"/>
    <p:sldId id="287" r:id="rId14"/>
    <p:sldId id="294" r:id="rId15"/>
    <p:sldId id="286" r:id="rId16"/>
    <p:sldId id="288" r:id="rId17"/>
    <p:sldId id="293" r:id="rId18"/>
    <p:sldId id="279" r:id="rId19"/>
    <p:sldId id="290" r:id="rId20"/>
    <p:sldId id="289" r:id="rId21"/>
    <p:sldId id="291" r:id="rId22"/>
    <p:sldId id="292" r:id="rId23"/>
    <p:sldId id="295" r:id="rId24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963" autoAdjust="0"/>
    <p:restoredTop sz="94660"/>
  </p:normalViewPr>
  <p:slideViewPr>
    <p:cSldViewPr snapToGrid="0">
      <p:cViewPr varScale="1">
        <p:scale>
          <a:sx n="80" d="100"/>
          <a:sy n="80" d="100"/>
        </p:scale>
        <p:origin x="9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19A0FA2-B00C-4E4F-9214-7A05DC0B2F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57A27EB1-A07E-4908-8F05-3BBD37AB6E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0970C9C-AD79-4294-81C6-12AF47E51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7CED1-DA1D-4140-9E9F-113D640F84C6}" type="datetimeFigureOut">
              <a:rPr lang="ar-SA" smtClean="0"/>
              <a:t>06/02/43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006A0A4-C3B2-4C89-8C1B-A6387224B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6FED277-EE3F-4CF9-B195-C288E605B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1B37E-8409-4142-8748-32A9D43CF28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71136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F6D50D9-9075-4A5E-BD38-ACD7F5ED3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6BB5116A-77D7-4364-B546-8DE03AB29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DBF34AC-9AE9-4E71-B09A-0E2ECE5A6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7CED1-DA1D-4140-9E9F-113D640F84C6}" type="datetimeFigureOut">
              <a:rPr lang="ar-SA" smtClean="0"/>
              <a:t>06/02/43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FF3BBBF-431A-4E3F-B79C-FC84871DE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8463725-3B00-428C-8C5D-9FD580581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1B37E-8409-4142-8748-32A9D43CF28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76940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15D8D0BC-7FD8-4C10-AED7-CCD6642AF8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917D3A73-D738-4A51-A225-7A7375ABF8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BD241A2-4717-45D4-96B8-5DCD7F345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7CED1-DA1D-4140-9E9F-113D640F84C6}" type="datetimeFigureOut">
              <a:rPr lang="ar-SA" smtClean="0"/>
              <a:t>06/02/43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3F9C794-08CD-4F94-B47A-620AC2F26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A3AAB6D-4E08-4B7E-BC47-B4B545A04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1B37E-8409-4142-8748-32A9D43CF28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82246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0A1ACEF-AAD3-4BA0-A54E-8153BBEFC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7A86B9B-7D4B-4098-9CA9-D22C40B598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487D2D1-6981-4171-8DDF-2BDE49C11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7CED1-DA1D-4140-9E9F-113D640F84C6}" type="datetimeFigureOut">
              <a:rPr lang="ar-SA" smtClean="0"/>
              <a:t>06/02/43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78AB01A-A0B3-49B5-90F2-96BA95933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65AE5ED-F64F-4D5E-8E80-D3CEF3771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1B37E-8409-4142-8748-32A9D43CF28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25953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801EB4D-C30C-4DB6-90D9-4E3431916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D191CABB-DCE6-4FF2-90BE-9262900D9A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16E0F7E-4818-4763-88E7-2CBF02FD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7CED1-DA1D-4140-9E9F-113D640F84C6}" type="datetimeFigureOut">
              <a:rPr lang="ar-SA" smtClean="0"/>
              <a:t>06/02/43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C764C69-B806-4CD8-9C07-AA593751D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77A85AB-51F2-40E9-9B64-13C9E731E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1B37E-8409-4142-8748-32A9D43CF28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46339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CDD7596-4B38-4FD2-9218-5CAA5E163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0047152-A990-4585-BB44-0D157E9669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C7CABB62-743D-4842-9CF5-9F716E6DEC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F26AAEF2-3E50-498B-929D-0D66A7382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7CED1-DA1D-4140-9E9F-113D640F84C6}" type="datetimeFigureOut">
              <a:rPr lang="ar-SA" smtClean="0"/>
              <a:t>06/02/43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06F1489-B2DE-4CF6-87DE-C58D23F00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2832B387-312B-40A4-81D5-D38EE9AA4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1B37E-8409-4142-8748-32A9D43CF28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0918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BE79EAC-50D6-4D03-9589-9F5F39B37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8A3B716F-E17F-4D35-A8A0-80F1AD1265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7BAD756E-144D-48B4-894A-60520FD40F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5A5C542B-4D96-4A06-B435-3B04DD9B73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861EAD3C-149D-4BA4-8DEE-3C263079BA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CEF0E818-9FF5-4243-B588-6BC72523F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7CED1-DA1D-4140-9E9F-113D640F84C6}" type="datetimeFigureOut">
              <a:rPr lang="ar-SA" smtClean="0"/>
              <a:t>06/02/43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D14A0C56-B15C-46BA-8936-5014B49A8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077B5090-FFD6-450D-958C-805A67438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1B37E-8409-4142-8748-32A9D43CF28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49200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7F845B2-60D9-4C35-9B72-1FC426130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45740268-BE18-431F-9D29-C66776509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7CED1-DA1D-4140-9E9F-113D640F84C6}" type="datetimeFigureOut">
              <a:rPr lang="ar-SA" smtClean="0"/>
              <a:t>06/02/43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0D399092-6602-496E-8C83-A376AC9CB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A8C531E4-F0DC-4872-B015-8B74FA772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1B37E-8409-4142-8748-32A9D43CF28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31626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93177B58-BAC4-4E01-8781-E9DC8B88B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7CED1-DA1D-4140-9E9F-113D640F84C6}" type="datetimeFigureOut">
              <a:rPr lang="ar-SA" smtClean="0"/>
              <a:t>06/02/43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8A8C9E3F-EAE3-4E58-8BB3-601678675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4F133FBE-5029-49A7-AF62-B55A8A2E1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1B37E-8409-4142-8748-32A9D43CF28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0428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9122F70-DD7C-4039-B531-DA396EFD1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1A58696-7723-4E3C-8DD3-C8455ADE7F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0F70C43E-21E4-44B8-AFBC-C388F456C2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635E287-ADE2-4DC6-8903-CA15615BF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7CED1-DA1D-4140-9E9F-113D640F84C6}" type="datetimeFigureOut">
              <a:rPr lang="ar-SA" smtClean="0"/>
              <a:t>06/02/43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AF6E5035-4FBD-40BB-97F8-E9D55122F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3B37BBD9-B146-48EC-91E8-4413BBC21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1B37E-8409-4142-8748-32A9D43CF28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76999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EE8254E-EE8D-4930-BFAC-137D78552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2165D44A-E475-4E06-92A3-FE357133F1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69C74421-4DFE-4BEC-81CA-C31FD48773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FB8A5F7-6ECE-44B4-A202-648329BB9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7CED1-DA1D-4140-9E9F-113D640F84C6}" type="datetimeFigureOut">
              <a:rPr lang="ar-SA" smtClean="0"/>
              <a:t>06/02/43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A47A6D1-98F8-4986-94B1-02FC76E9A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A3FBBB1E-A673-4304-97D0-D56E502D1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1B37E-8409-4142-8748-32A9D43CF28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88426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BC869E6F-82D1-43A7-858E-0EF4C58CB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7E8C0F9F-A264-4795-B114-52389BB84C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F92DF3E-0E7D-4300-B03D-30635BF4EC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D7CED1-DA1D-4140-9E9F-113D640F84C6}" type="datetimeFigureOut">
              <a:rPr lang="ar-SA" smtClean="0"/>
              <a:t>06/02/43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874C306-B37F-4967-BEC1-9E322BDA1E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CAC56A6-B9E3-46FA-892C-C804F8A8BC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1B37E-8409-4142-8748-32A9D43CF28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12355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1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3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21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forums.imageslove.net/pic7142/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g"/><Relationship Id="rId5" Type="http://schemas.openxmlformats.org/officeDocument/2006/relationships/image" Target="../media/image6.pn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g"/><Relationship Id="rId5" Type="http://schemas.openxmlformats.org/officeDocument/2006/relationships/image" Target="../media/image6.pn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يحتوي هذا على صورة لـ: {{ pinTitle }}">
            <a:extLst>
              <a:ext uri="{FF2B5EF4-FFF2-40B4-BE49-F238E27FC236}">
                <a16:creationId xmlns:a16="http://schemas.microsoft.com/office/drawing/2014/main" id="{B8736827-B75F-4BD6-BF0D-DB3AF7EF36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64"/>
          <a:stretch/>
        </p:blipFill>
        <p:spPr bwMode="auto">
          <a:xfrm>
            <a:off x="-12032" y="-24063"/>
            <a:ext cx="384735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يحتوي هذا على صورة لـ: {{ pinTitle }}">
            <a:extLst>
              <a:ext uri="{FF2B5EF4-FFF2-40B4-BE49-F238E27FC236}">
                <a16:creationId xmlns:a16="http://schemas.microsoft.com/office/drawing/2014/main" id="{662A2DE4-2C1D-4601-BB98-E58839140E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61" t="20618"/>
          <a:stretch/>
        </p:blipFill>
        <p:spPr bwMode="auto">
          <a:xfrm>
            <a:off x="3847357" y="-24064"/>
            <a:ext cx="207842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يحتوي هذا على صورة لـ: {{ pinTitle }}">
            <a:extLst>
              <a:ext uri="{FF2B5EF4-FFF2-40B4-BE49-F238E27FC236}">
                <a16:creationId xmlns:a16="http://schemas.microsoft.com/office/drawing/2014/main" id="{03623B7E-0A72-44A9-B6E4-2432DED15C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61" t="20618"/>
          <a:stretch/>
        </p:blipFill>
        <p:spPr bwMode="auto">
          <a:xfrm>
            <a:off x="5925786" y="-24064"/>
            <a:ext cx="2109356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يحتوي هذا على صورة لـ: {{ pinTitle }}">
            <a:extLst>
              <a:ext uri="{FF2B5EF4-FFF2-40B4-BE49-F238E27FC236}">
                <a16:creationId xmlns:a16="http://schemas.microsoft.com/office/drawing/2014/main" id="{A701FC89-F348-436A-A413-E842AD29CD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61" t="20618"/>
          <a:stretch/>
        </p:blipFill>
        <p:spPr bwMode="auto">
          <a:xfrm>
            <a:off x="8035143" y="-2"/>
            <a:ext cx="207842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يحتوي هذا على صورة لـ: {{ pinTitle }}">
            <a:extLst>
              <a:ext uri="{FF2B5EF4-FFF2-40B4-BE49-F238E27FC236}">
                <a16:creationId xmlns:a16="http://schemas.microsoft.com/office/drawing/2014/main" id="{E606CCB5-C9EA-4549-8190-0180BC1A33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61" t="20618"/>
          <a:stretch/>
        </p:blipFill>
        <p:spPr bwMode="auto">
          <a:xfrm>
            <a:off x="10113571" y="1"/>
            <a:ext cx="207842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E7612CFA-AF6B-4E4C-91F9-9FD3645775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6137" y="5982134"/>
            <a:ext cx="875863" cy="875863"/>
          </a:xfrm>
          <a:prstGeom prst="rect">
            <a:avLst/>
          </a:prstGeom>
        </p:spPr>
      </p:pic>
      <p:pic>
        <p:nvPicPr>
          <p:cNvPr id="15" name="Picture 2" descr="LoBelle.com templates story instagram pretty nice pink #instagram #frame #template #aesthetic #instagramframetemplateaesthetic Download premium vector of Blank collage photo frame template vector by NingZk V. about washi tape, collage, tape, note and paper collage 1205021">
            <a:extLst>
              <a:ext uri="{FF2B5EF4-FFF2-40B4-BE49-F238E27FC236}">
                <a16:creationId xmlns:a16="http://schemas.microsoft.com/office/drawing/2014/main" id="{969AE298-EA93-4DAB-B855-7F548B2B2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138" y="861389"/>
            <a:ext cx="6811417" cy="5135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ربع نص 15">
            <a:extLst>
              <a:ext uri="{FF2B5EF4-FFF2-40B4-BE49-F238E27FC236}">
                <a16:creationId xmlns:a16="http://schemas.microsoft.com/office/drawing/2014/main" id="{98618170-EF0A-4800-8F78-1BDBDAE07E7C}"/>
              </a:ext>
            </a:extLst>
          </p:cNvPr>
          <p:cNvSpPr txBox="1"/>
          <p:nvPr/>
        </p:nvSpPr>
        <p:spPr>
          <a:xfrm>
            <a:off x="4343859" y="2712437"/>
            <a:ext cx="411331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ar-SA" b="0" i="0" dirty="0">
                <a:solidFill>
                  <a:srgbClr val="2C2F34"/>
                </a:solidFill>
                <a:effectLst/>
                <a:latin typeface="Noto Sans Kufi Arabic"/>
              </a:rPr>
              <a:t>«</a:t>
            </a:r>
            <a:r>
              <a:rPr lang="ar-SA" sz="2800" b="0" i="0" dirty="0">
                <a:solidFill>
                  <a:srgbClr val="2C2F34"/>
                </a:solidFill>
                <a:effectLst/>
                <a:latin typeface="Adobe SHIN" panose="01000500000000020002" pitchFamily="2" charset="-78"/>
                <a:cs typeface="Adobe SHIN" panose="01000500000000020002" pitchFamily="2" charset="-78"/>
              </a:rPr>
              <a:t>قال أحد الحكماء ذات مرة ː ان كثيرًا من الناس وصلوا إلى أبعد مما ظنوا أنفسهم قادرين عليه لأن شخصًا آخر ظنّ أنهم   </a:t>
            </a:r>
            <a:r>
              <a:rPr lang="ar-SA" sz="2800" b="0" i="0" dirty="0" err="1">
                <a:solidFill>
                  <a:srgbClr val="2C2F34"/>
                </a:solidFill>
                <a:effectLst/>
                <a:latin typeface="Adobe SHIN" panose="01000500000000020002" pitchFamily="2" charset="-78"/>
                <a:cs typeface="Adobe SHIN" panose="01000500000000020002" pitchFamily="2" charset="-78"/>
              </a:rPr>
              <a:t>قآدرۆن</a:t>
            </a:r>
            <a:r>
              <a:rPr lang="ar-SA" sz="2800" b="0" i="0" dirty="0">
                <a:solidFill>
                  <a:srgbClr val="2C2F34"/>
                </a:solidFill>
                <a:effectLst/>
                <a:latin typeface="Adobe SHIN" panose="01000500000000020002" pitchFamily="2" charset="-78"/>
                <a:cs typeface="Adobe SHIN" panose="01000500000000020002" pitchFamily="2" charset="-78"/>
              </a:rPr>
              <a:t> على ذلك!»</a:t>
            </a:r>
            <a:endParaRPr lang="ar-SA" dirty="0">
              <a:latin typeface="Adobe SHIN" panose="01000500000000020002" pitchFamily="2" charset="-78"/>
              <a:cs typeface="Adobe SHIN" panose="01000500000000020002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68616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يحتوي هذا على صورة لـ: {{ pinTitle }}">
            <a:extLst>
              <a:ext uri="{FF2B5EF4-FFF2-40B4-BE49-F238E27FC236}">
                <a16:creationId xmlns:a16="http://schemas.microsoft.com/office/drawing/2014/main" id="{B8736827-B75F-4BD6-BF0D-DB3AF7EF36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64"/>
          <a:stretch/>
        </p:blipFill>
        <p:spPr bwMode="auto">
          <a:xfrm>
            <a:off x="-24062" y="-84221"/>
            <a:ext cx="384735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يحتوي هذا على صورة لـ: {{ pinTitle }}">
            <a:extLst>
              <a:ext uri="{FF2B5EF4-FFF2-40B4-BE49-F238E27FC236}">
                <a16:creationId xmlns:a16="http://schemas.microsoft.com/office/drawing/2014/main" id="{662A2DE4-2C1D-4601-BB98-E58839140E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61" t="20618"/>
          <a:stretch/>
        </p:blipFill>
        <p:spPr bwMode="auto">
          <a:xfrm>
            <a:off x="3847357" y="-1"/>
            <a:ext cx="207842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يحتوي هذا على صورة لـ: {{ pinTitle }}">
            <a:extLst>
              <a:ext uri="{FF2B5EF4-FFF2-40B4-BE49-F238E27FC236}">
                <a16:creationId xmlns:a16="http://schemas.microsoft.com/office/drawing/2014/main" id="{03623B7E-0A72-44A9-B6E4-2432DED15C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61" t="20618"/>
          <a:stretch/>
        </p:blipFill>
        <p:spPr bwMode="auto">
          <a:xfrm>
            <a:off x="5925786" y="19932"/>
            <a:ext cx="2109356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يحتوي هذا على صورة لـ: {{ pinTitle }}">
            <a:extLst>
              <a:ext uri="{FF2B5EF4-FFF2-40B4-BE49-F238E27FC236}">
                <a16:creationId xmlns:a16="http://schemas.microsoft.com/office/drawing/2014/main" id="{A701FC89-F348-436A-A413-E842AD29CD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61" t="20618"/>
          <a:stretch/>
        </p:blipFill>
        <p:spPr bwMode="auto">
          <a:xfrm>
            <a:off x="8035143" y="-2"/>
            <a:ext cx="207842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يحتوي هذا على صورة لـ: {{ pinTitle }}">
            <a:extLst>
              <a:ext uri="{FF2B5EF4-FFF2-40B4-BE49-F238E27FC236}">
                <a16:creationId xmlns:a16="http://schemas.microsoft.com/office/drawing/2014/main" id="{E606CCB5-C9EA-4549-8190-0180BC1A33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61" t="20618"/>
          <a:stretch/>
        </p:blipFill>
        <p:spPr bwMode="auto">
          <a:xfrm>
            <a:off x="10113571" y="1"/>
            <a:ext cx="207842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E9A705BD-BFAA-4B01-95CA-38937F133C88}"/>
              </a:ext>
            </a:extLst>
          </p:cNvPr>
          <p:cNvSpPr txBox="1"/>
          <p:nvPr/>
        </p:nvSpPr>
        <p:spPr>
          <a:xfrm>
            <a:off x="4170184" y="353048"/>
            <a:ext cx="383403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cs typeface="AGA Kaleelah Regular" pitchFamily="2" charset="-78"/>
              </a:rPr>
              <a:t>التبرير الاستنتاجي</a:t>
            </a: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E7612CFA-AF6B-4E4C-91F9-9FD3645775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6137" y="5982134"/>
            <a:ext cx="875863" cy="875863"/>
          </a:xfrm>
          <a:prstGeom prst="rect">
            <a:avLst/>
          </a:prstGeom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B89EB812-D313-4E39-A259-FE6E8EDEF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113570" y="538113"/>
            <a:ext cx="2003700" cy="5257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7B6690E1-C272-4ED2-A607-33D226A899C1}"/>
              </a:ext>
            </a:extLst>
          </p:cNvPr>
          <p:cNvSpPr/>
          <p:nvPr/>
        </p:nvSpPr>
        <p:spPr>
          <a:xfrm>
            <a:off x="6031444" y="1179830"/>
            <a:ext cx="392443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قانون الفصل المنطقي</a:t>
            </a: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0E06BDCD-F18A-48F0-B2DF-97D2983ED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3423" y="1945057"/>
            <a:ext cx="6500858" cy="1284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5" name="Picture 3">
            <a:extLst>
              <a:ext uri="{FF2B5EF4-FFF2-40B4-BE49-F238E27FC236}">
                <a16:creationId xmlns:a16="http://schemas.microsoft.com/office/drawing/2014/main" id="{968E9617-5F6E-499C-BA3C-8ABB109617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91823" y="3588324"/>
            <a:ext cx="7264058" cy="2887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6928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يحتوي هذا على صورة لـ: {{ pinTitle }}">
            <a:extLst>
              <a:ext uri="{FF2B5EF4-FFF2-40B4-BE49-F238E27FC236}">
                <a16:creationId xmlns:a16="http://schemas.microsoft.com/office/drawing/2014/main" id="{B8736827-B75F-4BD6-BF0D-DB3AF7EF36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64"/>
          <a:stretch/>
        </p:blipFill>
        <p:spPr bwMode="auto">
          <a:xfrm>
            <a:off x="0" y="0"/>
            <a:ext cx="384735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يحتوي هذا على صورة لـ: {{ pinTitle }}">
            <a:extLst>
              <a:ext uri="{FF2B5EF4-FFF2-40B4-BE49-F238E27FC236}">
                <a16:creationId xmlns:a16="http://schemas.microsoft.com/office/drawing/2014/main" id="{662A2DE4-2C1D-4601-BB98-E58839140E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61" t="20618"/>
          <a:stretch/>
        </p:blipFill>
        <p:spPr bwMode="auto">
          <a:xfrm>
            <a:off x="3847357" y="6377"/>
            <a:ext cx="207842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يحتوي هذا على صورة لـ: {{ pinTitle }}">
            <a:extLst>
              <a:ext uri="{FF2B5EF4-FFF2-40B4-BE49-F238E27FC236}">
                <a16:creationId xmlns:a16="http://schemas.microsoft.com/office/drawing/2014/main" id="{03623B7E-0A72-44A9-B6E4-2432DED15C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61" t="20618"/>
          <a:stretch/>
        </p:blipFill>
        <p:spPr bwMode="auto">
          <a:xfrm>
            <a:off x="5925786" y="1"/>
            <a:ext cx="2109356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يحتوي هذا على صورة لـ: {{ pinTitle }}">
            <a:extLst>
              <a:ext uri="{FF2B5EF4-FFF2-40B4-BE49-F238E27FC236}">
                <a16:creationId xmlns:a16="http://schemas.microsoft.com/office/drawing/2014/main" id="{A701FC89-F348-436A-A413-E842AD29CD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61" t="20618"/>
          <a:stretch/>
        </p:blipFill>
        <p:spPr bwMode="auto">
          <a:xfrm>
            <a:off x="8035143" y="-2"/>
            <a:ext cx="207842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يحتوي هذا على صورة لـ: {{ pinTitle }}">
            <a:extLst>
              <a:ext uri="{FF2B5EF4-FFF2-40B4-BE49-F238E27FC236}">
                <a16:creationId xmlns:a16="http://schemas.microsoft.com/office/drawing/2014/main" id="{E606CCB5-C9EA-4549-8190-0180BC1A33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61" t="20618"/>
          <a:stretch/>
        </p:blipFill>
        <p:spPr bwMode="auto">
          <a:xfrm>
            <a:off x="10113571" y="1"/>
            <a:ext cx="207842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E9A705BD-BFAA-4B01-95CA-38937F133C88}"/>
              </a:ext>
            </a:extLst>
          </p:cNvPr>
          <p:cNvSpPr txBox="1"/>
          <p:nvPr/>
        </p:nvSpPr>
        <p:spPr>
          <a:xfrm>
            <a:off x="4170184" y="353048"/>
            <a:ext cx="383403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cs typeface="AGA Kaleelah Regular" pitchFamily="2" charset="-78"/>
              </a:rPr>
              <a:t>التبرير الاستنتاجي</a:t>
            </a: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E7612CFA-AF6B-4E4C-91F9-9FD3645775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6137" y="5982134"/>
            <a:ext cx="875863" cy="875863"/>
          </a:xfrm>
          <a:prstGeom prst="rect">
            <a:avLst/>
          </a:prstGeom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B89EB812-D313-4E39-A259-FE6E8EDEF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113570" y="538113"/>
            <a:ext cx="2003700" cy="5257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B4D552AA-3C33-46BB-9718-A592CA5F7E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122" y="1060934"/>
            <a:ext cx="2361074" cy="1995488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29598315-DBCF-4735-86CB-2065FF4E0E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80093" y="1527007"/>
            <a:ext cx="6241701" cy="1995488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5" name="مستطيل 14">
            <a:extLst>
              <a:ext uri="{FF2B5EF4-FFF2-40B4-BE49-F238E27FC236}">
                <a16:creationId xmlns:a16="http://schemas.microsoft.com/office/drawing/2014/main" id="{D423B0DA-666E-42E2-93D6-82BF0B19CF41}"/>
              </a:ext>
            </a:extLst>
          </p:cNvPr>
          <p:cNvSpPr/>
          <p:nvPr/>
        </p:nvSpPr>
        <p:spPr>
          <a:xfrm>
            <a:off x="2526632" y="3991007"/>
            <a:ext cx="7195162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ar-SA" sz="36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في المعطيات إذا كانت العبارة الثانية فرضاَ في العبارة الشرطية فإن الاستنتاج يكون صحيحا</a:t>
            </a:r>
          </a:p>
          <a:p>
            <a:pPr algn="ctr"/>
            <a:r>
              <a:rPr lang="ar-SA" sz="36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وإذا كانت العبارة الثانية نتيجة في العبارة الشرطية فإن الاستنتاج غير صحيح</a:t>
            </a:r>
            <a:endParaRPr lang="ar-SA" sz="3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10195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يحتوي هذا على صورة لـ: {{ pinTitle }}">
            <a:extLst>
              <a:ext uri="{FF2B5EF4-FFF2-40B4-BE49-F238E27FC236}">
                <a16:creationId xmlns:a16="http://schemas.microsoft.com/office/drawing/2014/main" id="{B8736827-B75F-4BD6-BF0D-DB3AF7EF36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64"/>
          <a:stretch/>
        </p:blipFill>
        <p:spPr bwMode="auto">
          <a:xfrm>
            <a:off x="0" y="0"/>
            <a:ext cx="384735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يحتوي هذا على صورة لـ: {{ pinTitle }}">
            <a:extLst>
              <a:ext uri="{FF2B5EF4-FFF2-40B4-BE49-F238E27FC236}">
                <a16:creationId xmlns:a16="http://schemas.microsoft.com/office/drawing/2014/main" id="{662A2DE4-2C1D-4601-BB98-E58839140E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61" t="20618"/>
          <a:stretch/>
        </p:blipFill>
        <p:spPr bwMode="auto">
          <a:xfrm>
            <a:off x="3847357" y="-1"/>
            <a:ext cx="207842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يحتوي هذا على صورة لـ: {{ pinTitle }}">
            <a:extLst>
              <a:ext uri="{FF2B5EF4-FFF2-40B4-BE49-F238E27FC236}">
                <a16:creationId xmlns:a16="http://schemas.microsoft.com/office/drawing/2014/main" id="{03623B7E-0A72-44A9-B6E4-2432DED15C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61" t="20618"/>
          <a:stretch/>
        </p:blipFill>
        <p:spPr bwMode="auto">
          <a:xfrm>
            <a:off x="5925786" y="1"/>
            <a:ext cx="2109356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يحتوي هذا على صورة لـ: {{ pinTitle }}">
            <a:extLst>
              <a:ext uri="{FF2B5EF4-FFF2-40B4-BE49-F238E27FC236}">
                <a16:creationId xmlns:a16="http://schemas.microsoft.com/office/drawing/2014/main" id="{A701FC89-F348-436A-A413-E842AD29CD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61" t="20618"/>
          <a:stretch/>
        </p:blipFill>
        <p:spPr bwMode="auto">
          <a:xfrm>
            <a:off x="8035143" y="-24065"/>
            <a:ext cx="207842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يحتوي هذا على صورة لـ: {{ pinTitle }}">
            <a:extLst>
              <a:ext uri="{FF2B5EF4-FFF2-40B4-BE49-F238E27FC236}">
                <a16:creationId xmlns:a16="http://schemas.microsoft.com/office/drawing/2014/main" id="{E606CCB5-C9EA-4549-8190-0180BC1A33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61" t="20618"/>
          <a:stretch/>
        </p:blipFill>
        <p:spPr bwMode="auto">
          <a:xfrm>
            <a:off x="10113571" y="1"/>
            <a:ext cx="207842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E9A705BD-BFAA-4B01-95CA-38937F133C88}"/>
              </a:ext>
            </a:extLst>
          </p:cNvPr>
          <p:cNvSpPr txBox="1"/>
          <p:nvPr/>
        </p:nvSpPr>
        <p:spPr>
          <a:xfrm>
            <a:off x="4170184" y="353048"/>
            <a:ext cx="383403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cs typeface="AGA Kaleelah Regular" pitchFamily="2" charset="-78"/>
              </a:rPr>
              <a:t>التبرير الاستنتاجي</a:t>
            </a: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E7612CFA-AF6B-4E4C-91F9-9FD3645775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6137" y="5982134"/>
            <a:ext cx="875863" cy="875863"/>
          </a:xfrm>
          <a:prstGeom prst="rect">
            <a:avLst/>
          </a:prstGeom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B89EB812-D313-4E39-A259-FE6E8EDEF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113570" y="538113"/>
            <a:ext cx="2003700" cy="5257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3">
            <a:extLst>
              <a:ext uri="{FF2B5EF4-FFF2-40B4-BE49-F238E27FC236}">
                <a16:creationId xmlns:a16="http://schemas.microsoft.com/office/drawing/2014/main" id="{988ADB15-45EA-46C5-97B2-BE4A47F572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/>
          <a:srcRect l="-151" t="26753" r="5900"/>
          <a:stretch/>
        </p:blipFill>
        <p:spPr bwMode="auto">
          <a:xfrm>
            <a:off x="1816768" y="1840832"/>
            <a:ext cx="7531769" cy="1455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9806446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يحتوي هذا على صورة لـ: {{ pinTitle }}">
            <a:extLst>
              <a:ext uri="{FF2B5EF4-FFF2-40B4-BE49-F238E27FC236}">
                <a16:creationId xmlns:a16="http://schemas.microsoft.com/office/drawing/2014/main" id="{B8736827-B75F-4BD6-BF0D-DB3AF7EF36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64"/>
          <a:stretch/>
        </p:blipFill>
        <p:spPr bwMode="auto">
          <a:xfrm>
            <a:off x="0" y="0"/>
            <a:ext cx="384735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يحتوي هذا على صورة لـ: {{ pinTitle }}">
            <a:extLst>
              <a:ext uri="{FF2B5EF4-FFF2-40B4-BE49-F238E27FC236}">
                <a16:creationId xmlns:a16="http://schemas.microsoft.com/office/drawing/2014/main" id="{662A2DE4-2C1D-4601-BB98-E58839140E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61" t="20618"/>
          <a:stretch/>
        </p:blipFill>
        <p:spPr bwMode="auto">
          <a:xfrm>
            <a:off x="3847357" y="-1"/>
            <a:ext cx="207842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يحتوي هذا على صورة لـ: {{ pinTitle }}">
            <a:extLst>
              <a:ext uri="{FF2B5EF4-FFF2-40B4-BE49-F238E27FC236}">
                <a16:creationId xmlns:a16="http://schemas.microsoft.com/office/drawing/2014/main" id="{03623B7E-0A72-44A9-B6E4-2432DED15C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61" t="20618"/>
          <a:stretch/>
        </p:blipFill>
        <p:spPr bwMode="auto">
          <a:xfrm>
            <a:off x="5925786" y="1"/>
            <a:ext cx="2109356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يحتوي هذا على صورة لـ: {{ pinTitle }}">
            <a:extLst>
              <a:ext uri="{FF2B5EF4-FFF2-40B4-BE49-F238E27FC236}">
                <a16:creationId xmlns:a16="http://schemas.microsoft.com/office/drawing/2014/main" id="{A701FC89-F348-436A-A413-E842AD29CD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61" t="20618"/>
          <a:stretch/>
        </p:blipFill>
        <p:spPr bwMode="auto">
          <a:xfrm>
            <a:off x="8035143" y="-2"/>
            <a:ext cx="207842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يحتوي هذا على صورة لـ: {{ pinTitle }}">
            <a:extLst>
              <a:ext uri="{FF2B5EF4-FFF2-40B4-BE49-F238E27FC236}">
                <a16:creationId xmlns:a16="http://schemas.microsoft.com/office/drawing/2014/main" id="{E606CCB5-C9EA-4549-8190-0180BC1A33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61" t="20618"/>
          <a:stretch/>
        </p:blipFill>
        <p:spPr bwMode="auto">
          <a:xfrm>
            <a:off x="10113571" y="1"/>
            <a:ext cx="207842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E9A705BD-BFAA-4B01-95CA-38937F133C88}"/>
              </a:ext>
            </a:extLst>
          </p:cNvPr>
          <p:cNvSpPr txBox="1"/>
          <p:nvPr/>
        </p:nvSpPr>
        <p:spPr>
          <a:xfrm>
            <a:off x="4170184" y="353048"/>
            <a:ext cx="383403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cs typeface="AGA Kaleelah Regular" pitchFamily="2" charset="-78"/>
              </a:rPr>
              <a:t>التبرير الاستنتاجي</a:t>
            </a: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E7612CFA-AF6B-4E4C-91F9-9FD3645775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6137" y="5982134"/>
            <a:ext cx="875863" cy="875863"/>
          </a:xfrm>
          <a:prstGeom prst="rect">
            <a:avLst/>
          </a:prstGeom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B89EB812-D313-4E39-A259-FE6E8EDEF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113570" y="538113"/>
            <a:ext cx="2003700" cy="5257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id="{5F13BEB9-7A92-4316-959A-3A46326809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51731" y="2120971"/>
            <a:ext cx="8206863" cy="1699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C787DDEB-7906-459B-A00A-9FA2C9FFDD6D}"/>
              </a:ext>
            </a:extLst>
          </p:cNvPr>
          <p:cNvSpPr txBox="1"/>
          <p:nvPr/>
        </p:nvSpPr>
        <p:spPr>
          <a:xfrm>
            <a:off x="6081447" y="1237009"/>
            <a:ext cx="383403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cs typeface="AGA Kaleelah Regular" pitchFamily="2" charset="-78"/>
              </a:rPr>
              <a:t>تحقق من فهمك : </a:t>
            </a:r>
          </a:p>
        </p:txBody>
      </p:sp>
    </p:spTree>
    <p:extLst>
      <p:ext uri="{BB962C8B-B14F-4D97-AF65-F5344CB8AC3E}">
        <p14:creationId xmlns:p14="http://schemas.microsoft.com/office/powerpoint/2010/main" val="4678311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يحتوي هذا على صورة لـ: {{ pinTitle }}">
            <a:extLst>
              <a:ext uri="{FF2B5EF4-FFF2-40B4-BE49-F238E27FC236}">
                <a16:creationId xmlns:a16="http://schemas.microsoft.com/office/drawing/2014/main" id="{B8736827-B75F-4BD6-BF0D-DB3AF7EF36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64"/>
          <a:stretch/>
        </p:blipFill>
        <p:spPr bwMode="auto">
          <a:xfrm>
            <a:off x="-12032" y="-24063"/>
            <a:ext cx="384735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يحتوي هذا على صورة لـ: {{ pinTitle }}">
            <a:extLst>
              <a:ext uri="{FF2B5EF4-FFF2-40B4-BE49-F238E27FC236}">
                <a16:creationId xmlns:a16="http://schemas.microsoft.com/office/drawing/2014/main" id="{662A2DE4-2C1D-4601-BB98-E58839140E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61" t="20618"/>
          <a:stretch/>
        </p:blipFill>
        <p:spPr bwMode="auto">
          <a:xfrm>
            <a:off x="3847357" y="-1"/>
            <a:ext cx="207842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يحتوي هذا على صورة لـ: {{ pinTitle }}">
            <a:extLst>
              <a:ext uri="{FF2B5EF4-FFF2-40B4-BE49-F238E27FC236}">
                <a16:creationId xmlns:a16="http://schemas.microsoft.com/office/drawing/2014/main" id="{03623B7E-0A72-44A9-B6E4-2432DED15C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61" t="20618"/>
          <a:stretch/>
        </p:blipFill>
        <p:spPr bwMode="auto">
          <a:xfrm>
            <a:off x="5925786" y="1"/>
            <a:ext cx="2109356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يحتوي هذا على صورة لـ: {{ pinTitle }}">
            <a:extLst>
              <a:ext uri="{FF2B5EF4-FFF2-40B4-BE49-F238E27FC236}">
                <a16:creationId xmlns:a16="http://schemas.microsoft.com/office/drawing/2014/main" id="{A701FC89-F348-436A-A413-E842AD29CD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61" t="20618"/>
          <a:stretch/>
        </p:blipFill>
        <p:spPr bwMode="auto">
          <a:xfrm>
            <a:off x="8035143" y="-2"/>
            <a:ext cx="207842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يحتوي هذا على صورة لـ: {{ pinTitle }}">
            <a:extLst>
              <a:ext uri="{FF2B5EF4-FFF2-40B4-BE49-F238E27FC236}">
                <a16:creationId xmlns:a16="http://schemas.microsoft.com/office/drawing/2014/main" id="{E606CCB5-C9EA-4549-8190-0180BC1A33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61" t="20618"/>
          <a:stretch/>
        </p:blipFill>
        <p:spPr bwMode="auto">
          <a:xfrm>
            <a:off x="10113571" y="1"/>
            <a:ext cx="207842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E9A705BD-BFAA-4B01-95CA-38937F133C88}"/>
              </a:ext>
            </a:extLst>
          </p:cNvPr>
          <p:cNvSpPr txBox="1"/>
          <p:nvPr/>
        </p:nvSpPr>
        <p:spPr>
          <a:xfrm>
            <a:off x="4170184" y="353048"/>
            <a:ext cx="383403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cs typeface="AGA Kaleelah Regular" pitchFamily="2" charset="-78"/>
              </a:rPr>
              <a:t>التبرير الاستنتاجي</a:t>
            </a: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E7612CFA-AF6B-4E4C-91F9-9FD3645775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6137" y="5982134"/>
            <a:ext cx="875863" cy="875863"/>
          </a:xfrm>
          <a:prstGeom prst="rect">
            <a:avLst/>
          </a:prstGeom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B89EB812-D313-4E39-A259-FE6E8EDEF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113570" y="538113"/>
            <a:ext cx="2003700" cy="5257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819F29D0-A6F0-409B-AA49-CA2A782956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40740" y="1435518"/>
            <a:ext cx="1609975" cy="398801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6663308E-2F34-439C-B6FA-0B3428F0DF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70221" y="2118705"/>
            <a:ext cx="7668619" cy="1454067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1501450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يحتوي هذا على صورة لـ: {{ pinTitle }}">
            <a:extLst>
              <a:ext uri="{FF2B5EF4-FFF2-40B4-BE49-F238E27FC236}">
                <a16:creationId xmlns:a16="http://schemas.microsoft.com/office/drawing/2014/main" id="{B8736827-B75F-4BD6-BF0D-DB3AF7EF36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64"/>
          <a:stretch/>
        </p:blipFill>
        <p:spPr bwMode="auto">
          <a:xfrm>
            <a:off x="0" y="0"/>
            <a:ext cx="384735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يحتوي هذا على صورة لـ: {{ pinTitle }}">
            <a:extLst>
              <a:ext uri="{FF2B5EF4-FFF2-40B4-BE49-F238E27FC236}">
                <a16:creationId xmlns:a16="http://schemas.microsoft.com/office/drawing/2014/main" id="{662A2DE4-2C1D-4601-BB98-E58839140E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61" t="20618"/>
          <a:stretch/>
        </p:blipFill>
        <p:spPr bwMode="auto">
          <a:xfrm>
            <a:off x="3847358" y="-3"/>
            <a:ext cx="207842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يحتوي هذا على صورة لـ: {{ pinTitle }}">
            <a:extLst>
              <a:ext uri="{FF2B5EF4-FFF2-40B4-BE49-F238E27FC236}">
                <a16:creationId xmlns:a16="http://schemas.microsoft.com/office/drawing/2014/main" id="{03623B7E-0A72-44A9-B6E4-2432DED15C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61" t="20618"/>
          <a:stretch/>
        </p:blipFill>
        <p:spPr bwMode="auto">
          <a:xfrm>
            <a:off x="5925786" y="-84220"/>
            <a:ext cx="2109356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يحتوي هذا على صورة لـ: {{ pinTitle }}">
            <a:extLst>
              <a:ext uri="{FF2B5EF4-FFF2-40B4-BE49-F238E27FC236}">
                <a16:creationId xmlns:a16="http://schemas.microsoft.com/office/drawing/2014/main" id="{A701FC89-F348-436A-A413-E842AD29CD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61" t="20618"/>
          <a:stretch/>
        </p:blipFill>
        <p:spPr bwMode="auto">
          <a:xfrm>
            <a:off x="8035143" y="-2"/>
            <a:ext cx="207842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يحتوي هذا على صورة لـ: {{ pinTitle }}">
            <a:extLst>
              <a:ext uri="{FF2B5EF4-FFF2-40B4-BE49-F238E27FC236}">
                <a16:creationId xmlns:a16="http://schemas.microsoft.com/office/drawing/2014/main" id="{E606CCB5-C9EA-4549-8190-0180BC1A33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61" t="20618"/>
          <a:stretch/>
        </p:blipFill>
        <p:spPr bwMode="auto">
          <a:xfrm>
            <a:off x="10113571" y="1"/>
            <a:ext cx="207842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E9A705BD-BFAA-4B01-95CA-38937F133C88}"/>
              </a:ext>
            </a:extLst>
          </p:cNvPr>
          <p:cNvSpPr txBox="1"/>
          <p:nvPr/>
        </p:nvSpPr>
        <p:spPr>
          <a:xfrm>
            <a:off x="4170184" y="353048"/>
            <a:ext cx="383403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cs typeface="AGA Kaleelah Regular" pitchFamily="2" charset="-78"/>
              </a:rPr>
              <a:t>التبرير الاستنتاجي</a:t>
            </a: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E7612CFA-AF6B-4E4C-91F9-9FD3645775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6137" y="5982134"/>
            <a:ext cx="875863" cy="875863"/>
          </a:xfrm>
          <a:prstGeom prst="rect">
            <a:avLst/>
          </a:prstGeom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B89EB812-D313-4E39-A259-FE6E8EDEF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113570" y="538113"/>
            <a:ext cx="2003700" cy="5257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51D320B6-AFE0-4287-BE3B-2E842C164A9D}"/>
              </a:ext>
            </a:extLst>
          </p:cNvPr>
          <p:cNvSpPr txBox="1"/>
          <p:nvPr/>
        </p:nvSpPr>
        <p:spPr>
          <a:xfrm>
            <a:off x="6597769" y="1986054"/>
            <a:ext cx="333404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ln>
                  <a:solidFill>
                    <a:srgbClr val="00B0F0"/>
                  </a:solidFill>
                </a:ln>
                <a:solidFill>
                  <a:schemeClr val="accent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cs typeface="A Dast Nevis" panose="03000400000000000000" pitchFamily="66" charset="-78"/>
              </a:rPr>
              <a:t>مثال من واقع الحياة: </a:t>
            </a:r>
            <a:endParaRPr lang="ar-SA" sz="3200" b="1" dirty="0">
              <a:ln>
                <a:solidFill>
                  <a:srgbClr val="00B0F0"/>
                </a:solidFill>
              </a:ln>
              <a:solidFill>
                <a:schemeClr val="accent4">
                  <a:lumMod val="50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cs typeface="A Dast Nevis" panose="03000400000000000000" pitchFamily="66" charset="-78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F4A33231-FE77-4A48-8AA2-4AFED6A481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4306" y="2761430"/>
            <a:ext cx="8217511" cy="2144379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5" name="مربع نص 14">
            <a:extLst>
              <a:ext uri="{FF2B5EF4-FFF2-40B4-BE49-F238E27FC236}">
                <a16:creationId xmlns:a16="http://schemas.microsoft.com/office/drawing/2014/main" id="{73E4A8A6-D44C-439A-B286-6D612A3F67C5}"/>
              </a:ext>
            </a:extLst>
          </p:cNvPr>
          <p:cNvSpPr txBox="1"/>
          <p:nvPr/>
        </p:nvSpPr>
        <p:spPr>
          <a:xfrm>
            <a:off x="6010821" y="1426121"/>
            <a:ext cx="398678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cs typeface="PT Bold Broken" panose="02010400000000000000" pitchFamily="2" charset="-78"/>
              </a:rPr>
              <a:t>الحكم على الاستنتاج باستعمال أشكال فن : </a:t>
            </a:r>
          </a:p>
        </p:txBody>
      </p:sp>
    </p:spTree>
    <p:extLst>
      <p:ext uri="{BB962C8B-B14F-4D97-AF65-F5344CB8AC3E}">
        <p14:creationId xmlns:p14="http://schemas.microsoft.com/office/powerpoint/2010/main" val="2299891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يحتوي هذا على صورة لـ: {{ pinTitle }}">
            <a:extLst>
              <a:ext uri="{FF2B5EF4-FFF2-40B4-BE49-F238E27FC236}">
                <a16:creationId xmlns:a16="http://schemas.microsoft.com/office/drawing/2014/main" id="{B8736827-B75F-4BD6-BF0D-DB3AF7EF36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64"/>
          <a:stretch/>
        </p:blipFill>
        <p:spPr bwMode="auto">
          <a:xfrm>
            <a:off x="0" y="0"/>
            <a:ext cx="384735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يحتوي هذا على صورة لـ: {{ pinTitle }}">
            <a:extLst>
              <a:ext uri="{FF2B5EF4-FFF2-40B4-BE49-F238E27FC236}">
                <a16:creationId xmlns:a16="http://schemas.microsoft.com/office/drawing/2014/main" id="{662A2DE4-2C1D-4601-BB98-E58839140E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61" t="20618"/>
          <a:stretch/>
        </p:blipFill>
        <p:spPr bwMode="auto">
          <a:xfrm>
            <a:off x="3847357" y="-1"/>
            <a:ext cx="207842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يحتوي هذا على صورة لـ: {{ pinTitle }}">
            <a:extLst>
              <a:ext uri="{FF2B5EF4-FFF2-40B4-BE49-F238E27FC236}">
                <a16:creationId xmlns:a16="http://schemas.microsoft.com/office/drawing/2014/main" id="{03623B7E-0A72-44A9-B6E4-2432DED15C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61" t="20618"/>
          <a:stretch/>
        </p:blipFill>
        <p:spPr bwMode="auto">
          <a:xfrm>
            <a:off x="5925786" y="1"/>
            <a:ext cx="2109356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يحتوي هذا على صورة لـ: {{ pinTitle }}">
            <a:extLst>
              <a:ext uri="{FF2B5EF4-FFF2-40B4-BE49-F238E27FC236}">
                <a16:creationId xmlns:a16="http://schemas.microsoft.com/office/drawing/2014/main" id="{A701FC89-F348-436A-A413-E842AD29CD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61" t="20618"/>
          <a:stretch/>
        </p:blipFill>
        <p:spPr bwMode="auto">
          <a:xfrm>
            <a:off x="8035143" y="-2"/>
            <a:ext cx="207842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يحتوي هذا على صورة لـ: {{ pinTitle }}">
            <a:extLst>
              <a:ext uri="{FF2B5EF4-FFF2-40B4-BE49-F238E27FC236}">
                <a16:creationId xmlns:a16="http://schemas.microsoft.com/office/drawing/2014/main" id="{E606CCB5-C9EA-4549-8190-0180BC1A33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61" t="20618"/>
          <a:stretch/>
        </p:blipFill>
        <p:spPr bwMode="auto">
          <a:xfrm>
            <a:off x="10113571" y="1"/>
            <a:ext cx="207842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E9A705BD-BFAA-4B01-95CA-38937F133C88}"/>
              </a:ext>
            </a:extLst>
          </p:cNvPr>
          <p:cNvSpPr txBox="1"/>
          <p:nvPr/>
        </p:nvSpPr>
        <p:spPr>
          <a:xfrm>
            <a:off x="4170184" y="353048"/>
            <a:ext cx="383403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cs typeface="AGA Kaleelah Regular" pitchFamily="2" charset="-78"/>
              </a:rPr>
              <a:t>التبرير الاستنتاجي</a:t>
            </a: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E7612CFA-AF6B-4E4C-91F9-9FD3645775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6137" y="5982134"/>
            <a:ext cx="875863" cy="875863"/>
          </a:xfrm>
          <a:prstGeom prst="rect">
            <a:avLst/>
          </a:prstGeom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B89EB812-D313-4E39-A259-FE6E8EDEF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113570" y="538113"/>
            <a:ext cx="2003700" cy="5257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34ACDC52-2035-455F-8B12-50BF2AA365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91" t="22244" r="14572" b="23916"/>
          <a:stretch/>
        </p:blipFill>
        <p:spPr bwMode="auto">
          <a:xfrm>
            <a:off x="3070543" y="2291988"/>
            <a:ext cx="6773781" cy="4211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A070A0C7-3013-4061-A6A2-CE11595959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9077" y="2320357"/>
            <a:ext cx="4428924" cy="1158822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E6BB8FB7-2FBA-42E6-A50E-FEC7D1C60783}"/>
              </a:ext>
            </a:extLst>
          </p:cNvPr>
          <p:cNvSpPr txBox="1"/>
          <p:nvPr/>
        </p:nvSpPr>
        <p:spPr>
          <a:xfrm>
            <a:off x="6077638" y="1511036"/>
            <a:ext cx="383403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dirty="0">
                <a:solidFill>
                  <a:schemeClr val="accent5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cs typeface="AGA Kaleelah Regular" pitchFamily="2" charset="-78"/>
              </a:rPr>
              <a:t>تحقق من فهمك : </a:t>
            </a:r>
          </a:p>
        </p:txBody>
      </p:sp>
    </p:spTree>
    <p:extLst>
      <p:ext uri="{BB962C8B-B14F-4D97-AF65-F5344CB8AC3E}">
        <p14:creationId xmlns:p14="http://schemas.microsoft.com/office/powerpoint/2010/main" val="39651849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يحتوي هذا على صورة لـ: {{ pinTitle }}">
            <a:extLst>
              <a:ext uri="{FF2B5EF4-FFF2-40B4-BE49-F238E27FC236}">
                <a16:creationId xmlns:a16="http://schemas.microsoft.com/office/drawing/2014/main" id="{B8736827-B75F-4BD6-BF0D-DB3AF7EF36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64"/>
          <a:stretch/>
        </p:blipFill>
        <p:spPr bwMode="auto">
          <a:xfrm>
            <a:off x="-12032" y="-24063"/>
            <a:ext cx="384735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يحتوي هذا على صورة لـ: {{ pinTitle }}">
            <a:extLst>
              <a:ext uri="{FF2B5EF4-FFF2-40B4-BE49-F238E27FC236}">
                <a16:creationId xmlns:a16="http://schemas.microsoft.com/office/drawing/2014/main" id="{662A2DE4-2C1D-4601-BB98-E58839140E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61" t="20618"/>
          <a:stretch/>
        </p:blipFill>
        <p:spPr bwMode="auto">
          <a:xfrm>
            <a:off x="3847357" y="-1"/>
            <a:ext cx="207842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يحتوي هذا على صورة لـ: {{ pinTitle }}">
            <a:extLst>
              <a:ext uri="{FF2B5EF4-FFF2-40B4-BE49-F238E27FC236}">
                <a16:creationId xmlns:a16="http://schemas.microsoft.com/office/drawing/2014/main" id="{03623B7E-0A72-44A9-B6E4-2432DED15C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61" t="20618"/>
          <a:stretch/>
        </p:blipFill>
        <p:spPr bwMode="auto">
          <a:xfrm>
            <a:off x="5925786" y="1"/>
            <a:ext cx="2109356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يحتوي هذا على صورة لـ: {{ pinTitle }}">
            <a:extLst>
              <a:ext uri="{FF2B5EF4-FFF2-40B4-BE49-F238E27FC236}">
                <a16:creationId xmlns:a16="http://schemas.microsoft.com/office/drawing/2014/main" id="{A701FC89-F348-436A-A413-E842AD29CD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61" t="20618"/>
          <a:stretch/>
        </p:blipFill>
        <p:spPr bwMode="auto">
          <a:xfrm>
            <a:off x="8035143" y="-2"/>
            <a:ext cx="207842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يحتوي هذا على صورة لـ: {{ pinTitle }}">
            <a:extLst>
              <a:ext uri="{FF2B5EF4-FFF2-40B4-BE49-F238E27FC236}">
                <a16:creationId xmlns:a16="http://schemas.microsoft.com/office/drawing/2014/main" id="{E606CCB5-C9EA-4549-8190-0180BC1A33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61" t="20618"/>
          <a:stretch/>
        </p:blipFill>
        <p:spPr bwMode="auto">
          <a:xfrm>
            <a:off x="10113571" y="1"/>
            <a:ext cx="207842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E9A705BD-BFAA-4B01-95CA-38937F133C88}"/>
              </a:ext>
            </a:extLst>
          </p:cNvPr>
          <p:cNvSpPr txBox="1"/>
          <p:nvPr/>
        </p:nvSpPr>
        <p:spPr>
          <a:xfrm>
            <a:off x="4170184" y="353048"/>
            <a:ext cx="383403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cs typeface="AGA Kaleelah Regular" pitchFamily="2" charset="-78"/>
              </a:rPr>
              <a:t>التبرير الاستنتاجي</a:t>
            </a: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E7612CFA-AF6B-4E4C-91F9-9FD3645775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6137" y="5982134"/>
            <a:ext cx="875863" cy="875863"/>
          </a:xfrm>
          <a:prstGeom prst="rect">
            <a:avLst/>
          </a:prstGeom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B89EB812-D313-4E39-A259-FE6E8EDEF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113570" y="538113"/>
            <a:ext cx="2003700" cy="5257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C25000D9-F096-4C2C-8154-DF5EA3612B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40740" y="1435518"/>
            <a:ext cx="1609975" cy="398801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F008BD2B-477F-491F-A89F-CDDA2EB885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43062" y="2296527"/>
            <a:ext cx="6905875" cy="1571397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000322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يحتوي هذا على صورة لـ: {{ pinTitle }}">
            <a:extLst>
              <a:ext uri="{FF2B5EF4-FFF2-40B4-BE49-F238E27FC236}">
                <a16:creationId xmlns:a16="http://schemas.microsoft.com/office/drawing/2014/main" id="{B8736827-B75F-4BD6-BF0D-DB3AF7EF36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64"/>
          <a:stretch/>
        </p:blipFill>
        <p:spPr bwMode="auto">
          <a:xfrm>
            <a:off x="-6738" y="0"/>
            <a:ext cx="384735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يحتوي هذا على صورة لـ: {{ pinTitle }}">
            <a:extLst>
              <a:ext uri="{FF2B5EF4-FFF2-40B4-BE49-F238E27FC236}">
                <a16:creationId xmlns:a16="http://schemas.microsoft.com/office/drawing/2014/main" id="{662A2DE4-2C1D-4601-BB98-E58839140E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61" t="20618"/>
          <a:stretch/>
        </p:blipFill>
        <p:spPr bwMode="auto">
          <a:xfrm>
            <a:off x="3847357" y="-1"/>
            <a:ext cx="207842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يحتوي هذا على صورة لـ: {{ pinTitle }}">
            <a:extLst>
              <a:ext uri="{FF2B5EF4-FFF2-40B4-BE49-F238E27FC236}">
                <a16:creationId xmlns:a16="http://schemas.microsoft.com/office/drawing/2014/main" id="{03623B7E-0A72-44A9-B6E4-2432DED15C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61" t="20618"/>
          <a:stretch/>
        </p:blipFill>
        <p:spPr bwMode="auto">
          <a:xfrm>
            <a:off x="5925786" y="1"/>
            <a:ext cx="2109356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يحتوي هذا على صورة لـ: {{ pinTitle }}">
            <a:extLst>
              <a:ext uri="{FF2B5EF4-FFF2-40B4-BE49-F238E27FC236}">
                <a16:creationId xmlns:a16="http://schemas.microsoft.com/office/drawing/2014/main" id="{A701FC89-F348-436A-A413-E842AD29CD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61" t="20618"/>
          <a:stretch/>
        </p:blipFill>
        <p:spPr bwMode="auto">
          <a:xfrm>
            <a:off x="8035143" y="-2"/>
            <a:ext cx="207842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يحتوي هذا على صورة لـ: {{ pinTitle }}">
            <a:extLst>
              <a:ext uri="{FF2B5EF4-FFF2-40B4-BE49-F238E27FC236}">
                <a16:creationId xmlns:a16="http://schemas.microsoft.com/office/drawing/2014/main" id="{E606CCB5-C9EA-4549-8190-0180BC1A33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61" t="20618"/>
          <a:stretch/>
        </p:blipFill>
        <p:spPr bwMode="auto">
          <a:xfrm>
            <a:off x="10113571" y="1"/>
            <a:ext cx="207842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E9A705BD-BFAA-4B01-95CA-38937F133C88}"/>
              </a:ext>
            </a:extLst>
          </p:cNvPr>
          <p:cNvSpPr txBox="1"/>
          <p:nvPr/>
        </p:nvSpPr>
        <p:spPr>
          <a:xfrm>
            <a:off x="4170184" y="353048"/>
            <a:ext cx="383403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cs typeface="AGA Kaleelah Regular" pitchFamily="2" charset="-78"/>
              </a:rPr>
              <a:t>التبرير الاستنتاجي</a:t>
            </a: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E7612CFA-AF6B-4E4C-91F9-9FD3645775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6137" y="5982134"/>
            <a:ext cx="875863" cy="875863"/>
          </a:xfrm>
          <a:prstGeom prst="rect">
            <a:avLst/>
          </a:prstGeom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B89EB812-D313-4E39-A259-FE6E8EDEF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113570" y="538113"/>
            <a:ext cx="2003700" cy="5257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9DE218E1-4A44-4E1B-868D-E5F8C0368D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3516" y="2019748"/>
            <a:ext cx="7194156" cy="1293145"/>
          </a:xfrm>
          <a:prstGeom prst="rect">
            <a:avLst/>
          </a:prstGeom>
        </p:spPr>
      </p:pic>
      <p:sp>
        <p:nvSpPr>
          <p:cNvPr id="16" name="مستطيل 15">
            <a:extLst>
              <a:ext uri="{FF2B5EF4-FFF2-40B4-BE49-F238E27FC236}">
                <a16:creationId xmlns:a16="http://schemas.microsoft.com/office/drawing/2014/main" id="{15BD0C35-4091-4980-A7AE-8098A353DEF7}"/>
              </a:ext>
            </a:extLst>
          </p:cNvPr>
          <p:cNvSpPr/>
          <p:nvPr/>
        </p:nvSpPr>
        <p:spPr>
          <a:xfrm>
            <a:off x="6031444" y="1179830"/>
            <a:ext cx="392443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قانون القياس المنطقي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C9212BCF-D4D5-4E10-9EBF-CDBBD0DBD7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63516" y="3545108"/>
            <a:ext cx="6794085" cy="3084292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48A67D01-B706-445F-986B-2C8E213514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434" y="473287"/>
            <a:ext cx="2343241" cy="2193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022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يحتوي هذا على صورة لـ: {{ pinTitle }}">
            <a:extLst>
              <a:ext uri="{FF2B5EF4-FFF2-40B4-BE49-F238E27FC236}">
                <a16:creationId xmlns:a16="http://schemas.microsoft.com/office/drawing/2014/main" id="{B8736827-B75F-4BD6-BF0D-DB3AF7EF36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64"/>
          <a:stretch/>
        </p:blipFill>
        <p:spPr bwMode="auto">
          <a:xfrm>
            <a:off x="-24064" y="-84221"/>
            <a:ext cx="384735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يحتوي هذا على صورة لـ: {{ pinTitle }}">
            <a:extLst>
              <a:ext uri="{FF2B5EF4-FFF2-40B4-BE49-F238E27FC236}">
                <a16:creationId xmlns:a16="http://schemas.microsoft.com/office/drawing/2014/main" id="{662A2DE4-2C1D-4601-BB98-E58839140E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61" t="20618"/>
          <a:stretch/>
        </p:blipFill>
        <p:spPr bwMode="auto">
          <a:xfrm>
            <a:off x="3847357" y="-24064"/>
            <a:ext cx="207842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يحتوي هذا على صورة لـ: {{ pinTitle }}">
            <a:extLst>
              <a:ext uri="{FF2B5EF4-FFF2-40B4-BE49-F238E27FC236}">
                <a16:creationId xmlns:a16="http://schemas.microsoft.com/office/drawing/2014/main" id="{03623B7E-0A72-44A9-B6E4-2432DED15C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61" t="20618"/>
          <a:stretch/>
        </p:blipFill>
        <p:spPr bwMode="auto">
          <a:xfrm>
            <a:off x="5925786" y="1"/>
            <a:ext cx="2109356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يحتوي هذا على صورة لـ: {{ pinTitle }}">
            <a:extLst>
              <a:ext uri="{FF2B5EF4-FFF2-40B4-BE49-F238E27FC236}">
                <a16:creationId xmlns:a16="http://schemas.microsoft.com/office/drawing/2014/main" id="{A701FC89-F348-436A-A413-E842AD29CD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61" t="20618"/>
          <a:stretch/>
        </p:blipFill>
        <p:spPr bwMode="auto">
          <a:xfrm>
            <a:off x="8035143" y="-2"/>
            <a:ext cx="207842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يحتوي هذا على صورة لـ: {{ pinTitle }}">
            <a:extLst>
              <a:ext uri="{FF2B5EF4-FFF2-40B4-BE49-F238E27FC236}">
                <a16:creationId xmlns:a16="http://schemas.microsoft.com/office/drawing/2014/main" id="{E606CCB5-C9EA-4549-8190-0180BC1A33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61" t="20618"/>
          <a:stretch/>
        </p:blipFill>
        <p:spPr bwMode="auto">
          <a:xfrm>
            <a:off x="10113571" y="1"/>
            <a:ext cx="207842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E9A705BD-BFAA-4B01-95CA-38937F133C88}"/>
              </a:ext>
            </a:extLst>
          </p:cNvPr>
          <p:cNvSpPr txBox="1"/>
          <p:nvPr/>
        </p:nvSpPr>
        <p:spPr>
          <a:xfrm>
            <a:off x="4170184" y="353048"/>
            <a:ext cx="383403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cs typeface="AGA Kaleelah Regular" pitchFamily="2" charset="-78"/>
              </a:rPr>
              <a:t>التبرير الاستنتاجي</a:t>
            </a: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E7612CFA-AF6B-4E4C-91F9-9FD3645775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6137" y="5982134"/>
            <a:ext cx="875863" cy="875863"/>
          </a:xfrm>
          <a:prstGeom prst="rect">
            <a:avLst/>
          </a:prstGeom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B89EB812-D313-4E39-A259-FE6E8EDEF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113570" y="538113"/>
            <a:ext cx="2003700" cy="5257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9AC7E7E2-7FBB-4F3A-8F3C-E6B5E5649C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8427" y="1447774"/>
            <a:ext cx="8035141" cy="4371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146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Descubra milhares de vetores Premium disponíveis nos formatos AI e EPS">
            <a:extLst>
              <a:ext uri="{FF2B5EF4-FFF2-40B4-BE49-F238E27FC236}">
                <a16:creationId xmlns:a16="http://schemas.microsoft.com/office/drawing/2014/main" id="{ED6DA6BA-0F45-4BA2-A1FA-360182937D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753" r="13977"/>
          <a:stretch/>
        </p:blipFill>
        <p:spPr bwMode="auto">
          <a:xfrm>
            <a:off x="10454954" y="664406"/>
            <a:ext cx="1066795" cy="742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إطار 1">
            <a:extLst>
              <a:ext uri="{FF2B5EF4-FFF2-40B4-BE49-F238E27FC236}">
                <a16:creationId xmlns:a16="http://schemas.microsoft.com/office/drawing/2014/main" id="{CB124266-2CD9-439B-B62D-FEEB1866BD64}"/>
              </a:ext>
            </a:extLst>
          </p:cNvPr>
          <p:cNvSpPr/>
          <p:nvPr/>
        </p:nvSpPr>
        <p:spPr>
          <a:xfrm>
            <a:off x="391886" y="273132"/>
            <a:ext cx="11435937" cy="6234546"/>
          </a:xfrm>
          <a:prstGeom prst="frame">
            <a:avLst>
              <a:gd name="adj1" fmla="val 4119"/>
            </a:avLst>
          </a:prstGeom>
          <a:solidFill>
            <a:srgbClr val="FFEBA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37FD46CF-29F7-4612-8C8F-5C34B2C7F60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13" t="31342" r="12655" b="30044"/>
          <a:stretch/>
        </p:blipFill>
        <p:spPr>
          <a:xfrm>
            <a:off x="789285" y="5799792"/>
            <a:ext cx="1182019" cy="434754"/>
          </a:xfrm>
          <a:prstGeom prst="rect">
            <a:avLst/>
          </a:prstGeom>
        </p:spPr>
      </p:pic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0A6F6DB7-2B68-4C49-AA32-BAFCA997B916}"/>
              </a:ext>
            </a:extLst>
          </p:cNvPr>
          <p:cNvGrpSpPr/>
          <p:nvPr/>
        </p:nvGrpSpPr>
        <p:grpSpPr>
          <a:xfrm>
            <a:off x="10394901" y="1768348"/>
            <a:ext cx="633317" cy="3048848"/>
            <a:chOff x="10481053" y="1958083"/>
            <a:chExt cx="633317" cy="3048848"/>
          </a:xfrm>
        </p:grpSpPr>
        <p:sp>
          <p:nvSpPr>
            <p:cNvPr id="4" name="مستطيل: زوايا مستديرة 38">
              <a:extLst>
                <a:ext uri="{FF2B5EF4-FFF2-40B4-BE49-F238E27FC236}">
                  <a16:creationId xmlns:a16="http://schemas.microsoft.com/office/drawing/2014/main" id="{00B077BD-0EB3-44DB-BB0E-B112133DEA73}"/>
                </a:ext>
              </a:extLst>
            </p:cNvPr>
            <p:cNvSpPr/>
            <p:nvPr/>
          </p:nvSpPr>
          <p:spPr>
            <a:xfrm>
              <a:off x="10481053" y="4509375"/>
              <a:ext cx="633317" cy="497556"/>
            </a:xfrm>
            <a:prstGeom prst="roundRect">
              <a:avLst/>
            </a:prstGeom>
            <a:solidFill>
              <a:srgbClr val="5C5FEE"/>
            </a:solidFill>
            <a:ln>
              <a:solidFill>
                <a:srgbClr val="EFE02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r>
                <a:rPr lang="ar-SA" sz="2400" dirty="0">
                  <a:solidFill>
                    <a:schemeClr val="bg1"/>
                  </a:solidFill>
                  <a:cs typeface="PT Bold Heading" panose="02010400000000000000" pitchFamily="2" charset="-78"/>
                </a:rPr>
                <a:t>د</a:t>
              </a:r>
            </a:p>
          </p:txBody>
        </p:sp>
        <p:sp>
          <p:nvSpPr>
            <p:cNvPr id="5" name="مستطيل: زوايا مستديرة 38">
              <a:extLst>
                <a:ext uri="{FF2B5EF4-FFF2-40B4-BE49-F238E27FC236}">
                  <a16:creationId xmlns:a16="http://schemas.microsoft.com/office/drawing/2014/main" id="{E989A667-5AFD-4F00-ACEB-AE774B47E22E}"/>
                </a:ext>
              </a:extLst>
            </p:cNvPr>
            <p:cNvSpPr/>
            <p:nvPr/>
          </p:nvSpPr>
          <p:spPr>
            <a:xfrm>
              <a:off x="10481053" y="1958083"/>
              <a:ext cx="633317" cy="497556"/>
            </a:xfrm>
            <a:prstGeom prst="roundRect">
              <a:avLst/>
            </a:prstGeom>
            <a:solidFill>
              <a:srgbClr val="5C5FEE"/>
            </a:solidFill>
            <a:ln>
              <a:solidFill>
                <a:srgbClr val="EFE02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r>
                <a:rPr lang="ar-SA" sz="2400" dirty="0">
                  <a:solidFill>
                    <a:schemeClr val="bg1"/>
                  </a:solidFill>
                  <a:cs typeface="PT Bold Heading" panose="02010400000000000000" pitchFamily="2" charset="-78"/>
                </a:rPr>
                <a:t>أ</a:t>
              </a:r>
            </a:p>
          </p:txBody>
        </p:sp>
        <p:sp>
          <p:nvSpPr>
            <p:cNvPr id="7" name="مستطيل: زوايا مستديرة 38">
              <a:extLst>
                <a:ext uri="{FF2B5EF4-FFF2-40B4-BE49-F238E27FC236}">
                  <a16:creationId xmlns:a16="http://schemas.microsoft.com/office/drawing/2014/main" id="{9CB506AA-BF83-4D82-89F1-A726EA038A51}"/>
                </a:ext>
              </a:extLst>
            </p:cNvPr>
            <p:cNvSpPr/>
            <p:nvPr/>
          </p:nvSpPr>
          <p:spPr>
            <a:xfrm>
              <a:off x="10481053" y="2808513"/>
              <a:ext cx="633317" cy="497556"/>
            </a:xfrm>
            <a:prstGeom prst="roundRect">
              <a:avLst/>
            </a:prstGeom>
            <a:solidFill>
              <a:srgbClr val="5C5FEE"/>
            </a:solidFill>
            <a:ln>
              <a:solidFill>
                <a:srgbClr val="EFE02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r>
                <a:rPr lang="ar-SA" sz="2400" dirty="0">
                  <a:solidFill>
                    <a:schemeClr val="bg1"/>
                  </a:solidFill>
                  <a:cs typeface="PT Bold Heading" panose="02010400000000000000" pitchFamily="2" charset="-78"/>
                </a:rPr>
                <a:t>ب</a:t>
              </a:r>
            </a:p>
          </p:txBody>
        </p:sp>
        <p:sp>
          <p:nvSpPr>
            <p:cNvPr id="8" name="مستطيل: زوايا مستديرة 38">
              <a:extLst>
                <a:ext uri="{FF2B5EF4-FFF2-40B4-BE49-F238E27FC236}">
                  <a16:creationId xmlns:a16="http://schemas.microsoft.com/office/drawing/2014/main" id="{F18253E4-F828-4F47-969A-C57C5665F647}"/>
                </a:ext>
              </a:extLst>
            </p:cNvPr>
            <p:cNvSpPr/>
            <p:nvPr/>
          </p:nvSpPr>
          <p:spPr>
            <a:xfrm>
              <a:off x="10481053" y="3658944"/>
              <a:ext cx="633317" cy="497556"/>
            </a:xfrm>
            <a:prstGeom prst="roundRect">
              <a:avLst/>
            </a:prstGeom>
            <a:solidFill>
              <a:srgbClr val="5C5FEE"/>
            </a:solidFill>
            <a:ln>
              <a:solidFill>
                <a:srgbClr val="EFE021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r>
                <a:rPr lang="ar-SA" sz="2400" dirty="0">
                  <a:solidFill>
                    <a:schemeClr val="bg1"/>
                  </a:solidFill>
                  <a:cs typeface="PT Bold Heading" panose="02010400000000000000" pitchFamily="2" charset="-78"/>
                </a:rPr>
                <a:t>ج</a:t>
              </a:r>
            </a:p>
          </p:txBody>
        </p:sp>
      </p:grpSp>
      <p:sp>
        <p:nvSpPr>
          <p:cNvPr id="3" name="مربع نص 2">
            <a:extLst>
              <a:ext uri="{FF2B5EF4-FFF2-40B4-BE49-F238E27FC236}">
                <a16:creationId xmlns:a16="http://schemas.microsoft.com/office/drawing/2014/main" id="{6EA01616-5D67-4C96-94F7-D565A1432FE8}"/>
              </a:ext>
            </a:extLst>
          </p:cNvPr>
          <p:cNvSpPr txBox="1"/>
          <p:nvPr/>
        </p:nvSpPr>
        <p:spPr>
          <a:xfrm>
            <a:off x="3460594" y="875456"/>
            <a:ext cx="7250965" cy="80021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ln w="0"/>
                <a:solidFill>
                  <a:schemeClr val="accent2">
                    <a:lumMod val="75000"/>
                  </a:schemeClr>
                </a:solidFill>
                <a:cs typeface="PT Bold Heading" panose="02010400000000000000" pitchFamily="2" charset="-78"/>
              </a:rPr>
              <a:t>أوجدي ناتج  :</a:t>
            </a:r>
          </a:p>
          <a:p>
            <a:endParaRPr lang="ar-SA" dirty="0"/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9F0D9739-93B6-4FD0-A294-B3FC01CA228B}"/>
              </a:ext>
            </a:extLst>
          </p:cNvPr>
          <p:cNvSpPr txBox="1"/>
          <p:nvPr/>
        </p:nvSpPr>
        <p:spPr>
          <a:xfrm>
            <a:off x="9221894" y="1754779"/>
            <a:ext cx="100702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/>
              <a:t>0,77</a:t>
            </a:r>
            <a:endParaRPr lang="ar-SA" b="1" dirty="0"/>
          </a:p>
        </p:txBody>
      </p:sp>
      <p:grpSp>
        <p:nvGrpSpPr>
          <p:cNvPr id="18" name="مجموعة 17">
            <a:extLst>
              <a:ext uri="{FF2B5EF4-FFF2-40B4-BE49-F238E27FC236}">
                <a16:creationId xmlns:a16="http://schemas.microsoft.com/office/drawing/2014/main" id="{4A46074D-CC53-441C-8912-0912B48DD8B0}"/>
              </a:ext>
            </a:extLst>
          </p:cNvPr>
          <p:cNvGrpSpPr/>
          <p:nvPr/>
        </p:nvGrpSpPr>
        <p:grpSpPr>
          <a:xfrm>
            <a:off x="6990529" y="772910"/>
            <a:ext cx="1803402" cy="842435"/>
            <a:chOff x="6990529" y="772910"/>
            <a:chExt cx="1803402" cy="842435"/>
          </a:xfrm>
        </p:grpSpPr>
        <p:sp>
          <p:nvSpPr>
            <p:cNvPr id="10" name="مربع نص 55">
              <a:extLst>
                <a:ext uri="{FF2B5EF4-FFF2-40B4-BE49-F238E27FC236}">
                  <a16:creationId xmlns:a16="http://schemas.microsoft.com/office/drawing/2014/main" id="{1F6490EC-8C61-437B-AE64-03BEF842D445}"/>
                </a:ext>
              </a:extLst>
            </p:cNvPr>
            <p:cNvSpPr txBox="1"/>
            <p:nvPr/>
          </p:nvSpPr>
          <p:spPr>
            <a:xfrm>
              <a:off x="8079949" y="784348"/>
              <a:ext cx="713982" cy="83099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>
                  <a:solidFill>
                    <a:schemeClr val="accent2">
                      <a:lumMod val="75000"/>
                    </a:schemeClr>
                  </a:solidFill>
                </a:rPr>
                <a:t>70</a:t>
              </a:r>
              <a:endParaRPr lang="ar-SA" sz="2800" b="1" dirty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ctr"/>
              <a:r>
                <a:rPr lang="ar-SA" sz="2400" b="1" dirty="0">
                  <a:solidFill>
                    <a:schemeClr val="accent2">
                      <a:lumMod val="75000"/>
                    </a:schemeClr>
                  </a:solidFill>
                </a:rPr>
                <a:t>10</a:t>
              </a:r>
            </a:p>
          </p:txBody>
        </p:sp>
        <p:cxnSp>
          <p:nvCxnSpPr>
            <p:cNvPr id="11" name="Straight Connector 18">
              <a:extLst>
                <a:ext uri="{FF2B5EF4-FFF2-40B4-BE49-F238E27FC236}">
                  <a16:creationId xmlns:a16="http://schemas.microsoft.com/office/drawing/2014/main" id="{D0A8CFB8-1DBB-406D-9268-C5E2A1D566B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79949" y="1188409"/>
              <a:ext cx="660401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Rectangle 19">
              <a:extLst>
                <a:ext uri="{FF2B5EF4-FFF2-40B4-BE49-F238E27FC236}">
                  <a16:creationId xmlns:a16="http://schemas.microsoft.com/office/drawing/2014/main" id="{B9A4374A-82A0-4BF9-A22A-3042C1799DF1}"/>
                </a:ext>
              </a:extLst>
            </p:cNvPr>
            <p:cNvSpPr/>
            <p:nvPr/>
          </p:nvSpPr>
          <p:spPr>
            <a:xfrm>
              <a:off x="7650930" y="875456"/>
              <a:ext cx="33374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ar-EG" sz="2400" b="1" dirty="0">
                  <a:solidFill>
                    <a:schemeClr val="accent2">
                      <a:lumMod val="75000"/>
                    </a:schemeClr>
                  </a:solidFill>
                </a:rPr>
                <a:t>+</a:t>
              </a:r>
            </a:p>
          </p:txBody>
        </p:sp>
        <p:sp>
          <p:nvSpPr>
            <p:cNvPr id="16" name="مربع نص 55">
              <a:extLst>
                <a:ext uri="{FF2B5EF4-FFF2-40B4-BE49-F238E27FC236}">
                  <a16:creationId xmlns:a16="http://schemas.microsoft.com/office/drawing/2014/main" id="{D86F9F02-0398-415D-AAC0-2D2185F17FEB}"/>
                </a:ext>
              </a:extLst>
            </p:cNvPr>
            <p:cNvSpPr txBox="1"/>
            <p:nvPr/>
          </p:nvSpPr>
          <p:spPr>
            <a:xfrm>
              <a:off x="6997077" y="772910"/>
              <a:ext cx="713982" cy="83099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b="1" dirty="0">
                  <a:solidFill>
                    <a:schemeClr val="accent2">
                      <a:lumMod val="75000"/>
                    </a:schemeClr>
                  </a:solidFill>
                </a:rPr>
                <a:t>70</a:t>
              </a:r>
              <a:endParaRPr lang="ar-SA" sz="2800" b="1" dirty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ctr"/>
              <a:r>
                <a:rPr lang="ar-SA" sz="2400" b="1" dirty="0">
                  <a:solidFill>
                    <a:schemeClr val="accent2">
                      <a:lumMod val="75000"/>
                    </a:schemeClr>
                  </a:solidFill>
                </a:rPr>
                <a:t>100</a:t>
              </a:r>
            </a:p>
          </p:txBody>
        </p:sp>
        <p:cxnSp>
          <p:nvCxnSpPr>
            <p:cNvPr id="17" name="Straight Connector 18">
              <a:extLst>
                <a:ext uri="{FF2B5EF4-FFF2-40B4-BE49-F238E27FC236}">
                  <a16:creationId xmlns:a16="http://schemas.microsoft.com/office/drawing/2014/main" id="{0B91F881-5304-45FD-89D5-A84D18FBB91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90529" y="1199846"/>
              <a:ext cx="660401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ECF9D72B-A0E9-4F31-A87E-41AD0D78E752}"/>
              </a:ext>
            </a:extLst>
          </p:cNvPr>
          <p:cNvSpPr txBox="1"/>
          <p:nvPr/>
        </p:nvSpPr>
        <p:spPr>
          <a:xfrm>
            <a:off x="9221892" y="2612800"/>
            <a:ext cx="100702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/>
              <a:t>7,7</a:t>
            </a:r>
            <a:endParaRPr lang="ar-SA" b="1" dirty="0"/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380EA89A-C596-486F-B8EE-3DC89429B4AC}"/>
              </a:ext>
            </a:extLst>
          </p:cNvPr>
          <p:cNvSpPr txBox="1"/>
          <p:nvPr/>
        </p:nvSpPr>
        <p:spPr>
          <a:xfrm>
            <a:off x="9221893" y="3470821"/>
            <a:ext cx="100702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/>
              <a:t>77</a:t>
            </a:r>
            <a:endParaRPr lang="ar-SA" b="1" dirty="0"/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AC037D45-822F-49B3-A9A7-94A2999CE603}"/>
              </a:ext>
            </a:extLst>
          </p:cNvPr>
          <p:cNvSpPr txBox="1"/>
          <p:nvPr/>
        </p:nvSpPr>
        <p:spPr>
          <a:xfrm>
            <a:off x="9280788" y="4291318"/>
            <a:ext cx="100702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/>
              <a:t>70,7</a:t>
            </a:r>
            <a:endParaRPr lang="ar-SA" b="1" dirty="0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FB127DCB-CB61-4108-8F6D-F09AFE7E4771}"/>
              </a:ext>
            </a:extLst>
          </p:cNvPr>
          <p:cNvSpPr txBox="1"/>
          <p:nvPr/>
        </p:nvSpPr>
        <p:spPr>
          <a:xfrm rot="20652410">
            <a:off x="500015" y="1156698"/>
            <a:ext cx="4064945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800" dirty="0">
                <a:solidFill>
                  <a:schemeClr val="accent4">
                    <a:lumMod val="50000"/>
                  </a:schemeClr>
                </a:solidFill>
                <a:cs typeface="PT Separated Baloon" panose="02010400000000000000" pitchFamily="2" charset="-78"/>
              </a:rPr>
              <a:t>تدريب قدرات</a:t>
            </a:r>
          </a:p>
        </p:txBody>
      </p:sp>
    </p:spTree>
    <p:extLst>
      <p:ext uri="{BB962C8B-B14F-4D97-AF65-F5344CB8AC3E}">
        <p14:creationId xmlns:p14="http://schemas.microsoft.com/office/powerpoint/2010/main" val="7081238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يحتوي هذا على صورة لـ: {{ pinTitle }}">
            <a:extLst>
              <a:ext uri="{FF2B5EF4-FFF2-40B4-BE49-F238E27FC236}">
                <a16:creationId xmlns:a16="http://schemas.microsoft.com/office/drawing/2014/main" id="{B8736827-B75F-4BD6-BF0D-DB3AF7EF36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64"/>
          <a:stretch/>
        </p:blipFill>
        <p:spPr bwMode="auto">
          <a:xfrm>
            <a:off x="-12032" y="-24063"/>
            <a:ext cx="384735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يحتوي هذا على صورة لـ: {{ pinTitle }}">
            <a:extLst>
              <a:ext uri="{FF2B5EF4-FFF2-40B4-BE49-F238E27FC236}">
                <a16:creationId xmlns:a16="http://schemas.microsoft.com/office/drawing/2014/main" id="{662A2DE4-2C1D-4601-BB98-E58839140E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61" t="20618"/>
          <a:stretch/>
        </p:blipFill>
        <p:spPr bwMode="auto">
          <a:xfrm>
            <a:off x="3835326" y="-60159"/>
            <a:ext cx="207842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يحتوي هذا على صورة لـ: {{ pinTitle }}">
            <a:extLst>
              <a:ext uri="{FF2B5EF4-FFF2-40B4-BE49-F238E27FC236}">
                <a16:creationId xmlns:a16="http://schemas.microsoft.com/office/drawing/2014/main" id="{03623B7E-0A72-44A9-B6E4-2432DED15C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61" t="20618"/>
          <a:stretch/>
        </p:blipFill>
        <p:spPr bwMode="auto">
          <a:xfrm>
            <a:off x="5925786" y="1"/>
            <a:ext cx="2109356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يحتوي هذا على صورة لـ: {{ pinTitle }}">
            <a:extLst>
              <a:ext uri="{FF2B5EF4-FFF2-40B4-BE49-F238E27FC236}">
                <a16:creationId xmlns:a16="http://schemas.microsoft.com/office/drawing/2014/main" id="{A701FC89-F348-436A-A413-E842AD29CD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61" t="20618"/>
          <a:stretch/>
        </p:blipFill>
        <p:spPr bwMode="auto">
          <a:xfrm>
            <a:off x="8035143" y="-2"/>
            <a:ext cx="207842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يحتوي هذا على صورة لـ: {{ pinTitle }}">
            <a:extLst>
              <a:ext uri="{FF2B5EF4-FFF2-40B4-BE49-F238E27FC236}">
                <a16:creationId xmlns:a16="http://schemas.microsoft.com/office/drawing/2014/main" id="{E606CCB5-C9EA-4549-8190-0180BC1A33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61" t="20618"/>
          <a:stretch/>
        </p:blipFill>
        <p:spPr bwMode="auto">
          <a:xfrm>
            <a:off x="10113571" y="1"/>
            <a:ext cx="207842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E9A705BD-BFAA-4B01-95CA-38937F133C88}"/>
              </a:ext>
            </a:extLst>
          </p:cNvPr>
          <p:cNvSpPr txBox="1"/>
          <p:nvPr/>
        </p:nvSpPr>
        <p:spPr>
          <a:xfrm>
            <a:off x="4170184" y="353048"/>
            <a:ext cx="383403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cs typeface="AGA Kaleelah Regular" pitchFamily="2" charset="-78"/>
              </a:rPr>
              <a:t>التبرير الاستنتاجي</a:t>
            </a: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E7612CFA-AF6B-4E4C-91F9-9FD3645775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6137" y="5982134"/>
            <a:ext cx="875863" cy="875863"/>
          </a:xfrm>
          <a:prstGeom prst="rect">
            <a:avLst/>
          </a:prstGeom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B89EB812-D313-4E39-A259-FE6E8EDEF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113570" y="538113"/>
            <a:ext cx="2003700" cy="5257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مربع نص 12">
            <a:extLst>
              <a:ext uri="{FF2B5EF4-FFF2-40B4-BE49-F238E27FC236}">
                <a16:creationId xmlns:a16="http://schemas.microsoft.com/office/drawing/2014/main" id="{AD797FF7-B402-4724-A604-6188A621F04C}"/>
              </a:ext>
            </a:extLst>
          </p:cNvPr>
          <p:cNvSpPr txBox="1"/>
          <p:nvPr/>
        </p:nvSpPr>
        <p:spPr>
          <a:xfrm>
            <a:off x="6031445" y="1550477"/>
            <a:ext cx="383403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solidFill>
                  <a:schemeClr val="accent5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cs typeface="PT Bold Broken" panose="02010400000000000000" pitchFamily="2" charset="-78"/>
              </a:rPr>
              <a:t>تحقق من فهمك : 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17CA3981-7AE7-4585-BC7C-A602253CD7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1632" y="2096581"/>
            <a:ext cx="7968307" cy="2616711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5916333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يحتوي هذا على صورة لـ: {{ pinTitle }}">
            <a:extLst>
              <a:ext uri="{FF2B5EF4-FFF2-40B4-BE49-F238E27FC236}">
                <a16:creationId xmlns:a16="http://schemas.microsoft.com/office/drawing/2014/main" id="{B8736827-B75F-4BD6-BF0D-DB3AF7EF36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64"/>
          <a:stretch/>
        </p:blipFill>
        <p:spPr bwMode="auto">
          <a:xfrm>
            <a:off x="-12032" y="-24063"/>
            <a:ext cx="384735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يحتوي هذا على صورة لـ: {{ pinTitle }}">
            <a:extLst>
              <a:ext uri="{FF2B5EF4-FFF2-40B4-BE49-F238E27FC236}">
                <a16:creationId xmlns:a16="http://schemas.microsoft.com/office/drawing/2014/main" id="{662A2DE4-2C1D-4601-BB98-E58839140E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61" t="20618"/>
          <a:stretch/>
        </p:blipFill>
        <p:spPr bwMode="auto">
          <a:xfrm>
            <a:off x="3847357" y="-1"/>
            <a:ext cx="207842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يحتوي هذا على صورة لـ: {{ pinTitle }}">
            <a:extLst>
              <a:ext uri="{FF2B5EF4-FFF2-40B4-BE49-F238E27FC236}">
                <a16:creationId xmlns:a16="http://schemas.microsoft.com/office/drawing/2014/main" id="{03623B7E-0A72-44A9-B6E4-2432DED15C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61" t="20618"/>
          <a:stretch/>
        </p:blipFill>
        <p:spPr bwMode="auto">
          <a:xfrm>
            <a:off x="5925786" y="1"/>
            <a:ext cx="2109356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يحتوي هذا على صورة لـ: {{ pinTitle }}">
            <a:extLst>
              <a:ext uri="{FF2B5EF4-FFF2-40B4-BE49-F238E27FC236}">
                <a16:creationId xmlns:a16="http://schemas.microsoft.com/office/drawing/2014/main" id="{A701FC89-F348-436A-A413-E842AD29CD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61" t="20618"/>
          <a:stretch/>
        </p:blipFill>
        <p:spPr bwMode="auto">
          <a:xfrm>
            <a:off x="8035143" y="-2"/>
            <a:ext cx="207842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يحتوي هذا على صورة لـ: {{ pinTitle }}">
            <a:extLst>
              <a:ext uri="{FF2B5EF4-FFF2-40B4-BE49-F238E27FC236}">
                <a16:creationId xmlns:a16="http://schemas.microsoft.com/office/drawing/2014/main" id="{E606CCB5-C9EA-4549-8190-0180BC1A33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61" t="20618"/>
          <a:stretch/>
        </p:blipFill>
        <p:spPr bwMode="auto">
          <a:xfrm>
            <a:off x="10113571" y="1"/>
            <a:ext cx="207842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E9A705BD-BFAA-4B01-95CA-38937F133C88}"/>
              </a:ext>
            </a:extLst>
          </p:cNvPr>
          <p:cNvSpPr txBox="1"/>
          <p:nvPr/>
        </p:nvSpPr>
        <p:spPr>
          <a:xfrm>
            <a:off x="4170184" y="353048"/>
            <a:ext cx="383403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cs typeface="AGA Kaleelah Regular" pitchFamily="2" charset="-78"/>
              </a:rPr>
              <a:t>التبرير الاستنتاجي</a:t>
            </a: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E7612CFA-AF6B-4E4C-91F9-9FD3645775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6137" y="5982134"/>
            <a:ext cx="875863" cy="875863"/>
          </a:xfrm>
          <a:prstGeom prst="rect">
            <a:avLst/>
          </a:prstGeom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B89EB812-D313-4E39-A259-FE6E8EDEF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113570" y="538113"/>
            <a:ext cx="2003700" cy="5257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02B4680E-5133-463C-A405-0E429523E300}"/>
              </a:ext>
            </a:extLst>
          </p:cNvPr>
          <p:cNvSpPr txBox="1"/>
          <p:nvPr/>
        </p:nvSpPr>
        <p:spPr>
          <a:xfrm>
            <a:off x="5594685" y="1426121"/>
            <a:ext cx="440292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cs typeface="PT Bold Broken" panose="02010400000000000000" pitchFamily="2" charset="-78"/>
              </a:rPr>
              <a:t>تطبيق قوانين التبرير الاستنتاجي :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6E649D2D-482E-4951-8165-9DF10F279C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13462" y="1887786"/>
            <a:ext cx="1456071" cy="421852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380D3C91-B605-422A-ADB7-1CEBA9FC217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48307"/>
          <a:stretch/>
        </p:blipFill>
        <p:spPr>
          <a:xfrm>
            <a:off x="2377133" y="2605426"/>
            <a:ext cx="7592400" cy="1535128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508750A8-0D02-418C-8948-018E8A7EB9D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53972"/>
          <a:stretch/>
        </p:blipFill>
        <p:spPr>
          <a:xfrm>
            <a:off x="2446440" y="4992696"/>
            <a:ext cx="7592400" cy="1366889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9CEDD72B-61AC-4A2B-BECC-5A7BC45CD52F}"/>
              </a:ext>
            </a:extLst>
          </p:cNvPr>
          <p:cNvSpPr/>
          <p:nvPr/>
        </p:nvSpPr>
        <p:spPr>
          <a:xfrm>
            <a:off x="8788101" y="4344249"/>
            <a:ext cx="1229174" cy="352659"/>
          </a:xfrm>
          <a:prstGeom prst="round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bg1"/>
                </a:solidFill>
              </a:rPr>
              <a:t>الحل : </a:t>
            </a:r>
          </a:p>
        </p:txBody>
      </p:sp>
    </p:spTree>
    <p:extLst>
      <p:ext uri="{BB962C8B-B14F-4D97-AF65-F5344CB8AC3E}">
        <p14:creationId xmlns:p14="http://schemas.microsoft.com/office/powerpoint/2010/main" val="1472751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يحتوي هذا على صورة لـ: {{ pinTitle }}">
            <a:extLst>
              <a:ext uri="{FF2B5EF4-FFF2-40B4-BE49-F238E27FC236}">
                <a16:creationId xmlns:a16="http://schemas.microsoft.com/office/drawing/2014/main" id="{B8736827-B75F-4BD6-BF0D-DB3AF7EF36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64"/>
          <a:stretch/>
        </p:blipFill>
        <p:spPr bwMode="auto">
          <a:xfrm>
            <a:off x="-12032" y="-24063"/>
            <a:ext cx="384735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يحتوي هذا على صورة لـ: {{ pinTitle }}">
            <a:extLst>
              <a:ext uri="{FF2B5EF4-FFF2-40B4-BE49-F238E27FC236}">
                <a16:creationId xmlns:a16="http://schemas.microsoft.com/office/drawing/2014/main" id="{662A2DE4-2C1D-4601-BB98-E58839140E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61" t="20618"/>
          <a:stretch/>
        </p:blipFill>
        <p:spPr bwMode="auto">
          <a:xfrm>
            <a:off x="3847357" y="-1"/>
            <a:ext cx="207842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يحتوي هذا على صورة لـ: {{ pinTitle }}">
            <a:extLst>
              <a:ext uri="{FF2B5EF4-FFF2-40B4-BE49-F238E27FC236}">
                <a16:creationId xmlns:a16="http://schemas.microsoft.com/office/drawing/2014/main" id="{03623B7E-0A72-44A9-B6E4-2432DED15C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61" t="20618"/>
          <a:stretch/>
        </p:blipFill>
        <p:spPr bwMode="auto">
          <a:xfrm>
            <a:off x="5925786" y="-24062"/>
            <a:ext cx="2109356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يحتوي هذا على صورة لـ: {{ pinTitle }}">
            <a:extLst>
              <a:ext uri="{FF2B5EF4-FFF2-40B4-BE49-F238E27FC236}">
                <a16:creationId xmlns:a16="http://schemas.microsoft.com/office/drawing/2014/main" id="{A701FC89-F348-436A-A413-E842AD29CD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61" t="20618"/>
          <a:stretch/>
        </p:blipFill>
        <p:spPr bwMode="auto">
          <a:xfrm>
            <a:off x="8035143" y="-2"/>
            <a:ext cx="207842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يحتوي هذا على صورة لـ: {{ pinTitle }}">
            <a:extLst>
              <a:ext uri="{FF2B5EF4-FFF2-40B4-BE49-F238E27FC236}">
                <a16:creationId xmlns:a16="http://schemas.microsoft.com/office/drawing/2014/main" id="{E606CCB5-C9EA-4549-8190-0180BC1A33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61" t="20618"/>
          <a:stretch/>
        </p:blipFill>
        <p:spPr bwMode="auto">
          <a:xfrm>
            <a:off x="10113571" y="1"/>
            <a:ext cx="207842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E9A705BD-BFAA-4B01-95CA-38937F133C88}"/>
              </a:ext>
            </a:extLst>
          </p:cNvPr>
          <p:cNvSpPr txBox="1"/>
          <p:nvPr/>
        </p:nvSpPr>
        <p:spPr>
          <a:xfrm>
            <a:off x="4170184" y="353048"/>
            <a:ext cx="383403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cs typeface="AGA Kaleelah Regular" pitchFamily="2" charset="-78"/>
              </a:rPr>
              <a:t>التبرير الاستنتاجي</a:t>
            </a: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E7612CFA-AF6B-4E4C-91F9-9FD3645775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6137" y="5982134"/>
            <a:ext cx="875863" cy="875863"/>
          </a:xfrm>
          <a:prstGeom prst="rect">
            <a:avLst/>
          </a:prstGeom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B89EB812-D313-4E39-A259-FE6E8EDEF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113570" y="538113"/>
            <a:ext cx="2003700" cy="5257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مربع نص 12">
            <a:extLst>
              <a:ext uri="{FF2B5EF4-FFF2-40B4-BE49-F238E27FC236}">
                <a16:creationId xmlns:a16="http://schemas.microsoft.com/office/drawing/2014/main" id="{AD797FF7-B402-4724-A604-6188A621F04C}"/>
              </a:ext>
            </a:extLst>
          </p:cNvPr>
          <p:cNvSpPr txBox="1"/>
          <p:nvPr/>
        </p:nvSpPr>
        <p:spPr>
          <a:xfrm>
            <a:off x="6031445" y="1550477"/>
            <a:ext cx="383403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dirty="0">
                <a:solidFill>
                  <a:schemeClr val="accent5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cs typeface="AGA Kaleelah Regular" pitchFamily="2" charset="-78"/>
              </a:rPr>
              <a:t>تحقق من فهمك </a:t>
            </a:r>
            <a:r>
              <a:rPr lang="ar-SA" sz="40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cs typeface="AGA Kaleelah Regular" pitchFamily="2" charset="-78"/>
              </a:rPr>
              <a:t>: 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CE95304E-678F-4473-BB85-1406784725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8428" y="2282423"/>
            <a:ext cx="7787047" cy="1036873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7607824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يحتوي هذا على صورة لـ: {{ pinTitle }}">
            <a:extLst>
              <a:ext uri="{FF2B5EF4-FFF2-40B4-BE49-F238E27FC236}">
                <a16:creationId xmlns:a16="http://schemas.microsoft.com/office/drawing/2014/main" id="{B8736827-B75F-4BD6-BF0D-DB3AF7EF36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64"/>
          <a:stretch/>
        </p:blipFill>
        <p:spPr bwMode="auto">
          <a:xfrm>
            <a:off x="-12032" y="-24063"/>
            <a:ext cx="384735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يحتوي هذا على صورة لـ: {{ pinTitle }}">
            <a:extLst>
              <a:ext uri="{FF2B5EF4-FFF2-40B4-BE49-F238E27FC236}">
                <a16:creationId xmlns:a16="http://schemas.microsoft.com/office/drawing/2014/main" id="{662A2DE4-2C1D-4601-BB98-E58839140E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61" t="20618"/>
          <a:stretch/>
        </p:blipFill>
        <p:spPr bwMode="auto">
          <a:xfrm>
            <a:off x="3847357" y="-24064"/>
            <a:ext cx="207842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يحتوي هذا على صورة لـ: {{ pinTitle }}">
            <a:extLst>
              <a:ext uri="{FF2B5EF4-FFF2-40B4-BE49-F238E27FC236}">
                <a16:creationId xmlns:a16="http://schemas.microsoft.com/office/drawing/2014/main" id="{03623B7E-0A72-44A9-B6E4-2432DED15C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61" t="20618"/>
          <a:stretch/>
        </p:blipFill>
        <p:spPr bwMode="auto">
          <a:xfrm>
            <a:off x="5925786" y="-24064"/>
            <a:ext cx="2109356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يحتوي هذا على صورة لـ: {{ pinTitle }}">
            <a:extLst>
              <a:ext uri="{FF2B5EF4-FFF2-40B4-BE49-F238E27FC236}">
                <a16:creationId xmlns:a16="http://schemas.microsoft.com/office/drawing/2014/main" id="{A701FC89-F348-436A-A413-E842AD29CD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61" t="20618"/>
          <a:stretch/>
        </p:blipFill>
        <p:spPr bwMode="auto">
          <a:xfrm>
            <a:off x="8035143" y="-2"/>
            <a:ext cx="207842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يحتوي هذا على صورة لـ: {{ pinTitle }}">
            <a:extLst>
              <a:ext uri="{FF2B5EF4-FFF2-40B4-BE49-F238E27FC236}">
                <a16:creationId xmlns:a16="http://schemas.microsoft.com/office/drawing/2014/main" id="{E606CCB5-C9EA-4549-8190-0180BC1A33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61" t="20618"/>
          <a:stretch/>
        </p:blipFill>
        <p:spPr bwMode="auto">
          <a:xfrm>
            <a:off x="10113571" y="1"/>
            <a:ext cx="207842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E9A705BD-BFAA-4B01-95CA-38937F133C88}"/>
              </a:ext>
            </a:extLst>
          </p:cNvPr>
          <p:cNvSpPr txBox="1"/>
          <p:nvPr/>
        </p:nvSpPr>
        <p:spPr>
          <a:xfrm>
            <a:off x="4170184" y="353048"/>
            <a:ext cx="383403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cs typeface="AGA Kaleelah Regular" pitchFamily="2" charset="-78"/>
              </a:rPr>
              <a:t>التبرير الاستنتاجي</a:t>
            </a: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E7612CFA-AF6B-4E4C-91F9-9FD3645775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6137" y="5982134"/>
            <a:ext cx="875863" cy="875863"/>
          </a:xfrm>
          <a:prstGeom prst="rect">
            <a:avLst/>
          </a:prstGeom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B89EB812-D313-4E39-A259-FE6E8EDEF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113570" y="538113"/>
            <a:ext cx="2003700" cy="5257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C25000D9-F096-4C2C-8154-DF5EA3612B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40740" y="1435518"/>
            <a:ext cx="1609975" cy="398801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9E2A188B-E038-442B-A17F-BC9562B702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59896" y="2142511"/>
            <a:ext cx="7916765" cy="707886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F0D69ECA-4F9E-4010-9724-FA90827B7C2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3709" b="1"/>
          <a:stretch/>
        </p:blipFill>
        <p:spPr>
          <a:xfrm>
            <a:off x="1859897" y="3167682"/>
            <a:ext cx="7916764" cy="1039566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056313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يحتوي هذا على صورة لـ: {{ pinTitle }}">
            <a:extLst>
              <a:ext uri="{FF2B5EF4-FFF2-40B4-BE49-F238E27FC236}">
                <a16:creationId xmlns:a16="http://schemas.microsoft.com/office/drawing/2014/main" id="{B8736827-B75F-4BD6-BF0D-DB3AF7EF36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64"/>
          <a:stretch/>
        </p:blipFill>
        <p:spPr bwMode="auto">
          <a:xfrm>
            <a:off x="0" y="0"/>
            <a:ext cx="384735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يحتوي هذا على صورة لـ: {{ pinTitle }}">
            <a:extLst>
              <a:ext uri="{FF2B5EF4-FFF2-40B4-BE49-F238E27FC236}">
                <a16:creationId xmlns:a16="http://schemas.microsoft.com/office/drawing/2014/main" id="{662A2DE4-2C1D-4601-BB98-E58839140E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61" t="20618"/>
          <a:stretch/>
        </p:blipFill>
        <p:spPr bwMode="auto">
          <a:xfrm>
            <a:off x="3847357" y="-1"/>
            <a:ext cx="207842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يحتوي هذا على صورة لـ: {{ pinTitle }}">
            <a:extLst>
              <a:ext uri="{FF2B5EF4-FFF2-40B4-BE49-F238E27FC236}">
                <a16:creationId xmlns:a16="http://schemas.microsoft.com/office/drawing/2014/main" id="{03623B7E-0A72-44A9-B6E4-2432DED15C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61" t="20618"/>
          <a:stretch/>
        </p:blipFill>
        <p:spPr bwMode="auto">
          <a:xfrm>
            <a:off x="5925786" y="1"/>
            <a:ext cx="2109356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يحتوي هذا على صورة لـ: {{ pinTitle }}">
            <a:extLst>
              <a:ext uri="{FF2B5EF4-FFF2-40B4-BE49-F238E27FC236}">
                <a16:creationId xmlns:a16="http://schemas.microsoft.com/office/drawing/2014/main" id="{A701FC89-F348-436A-A413-E842AD29CD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61" t="20618"/>
          <a:stretch/>
        </p:blipFill>
        <p:spPr bwMode="auto">
          <a:xfrm>
            <a:off x="8035143" y="-2"/>
            <a:ext cx="207842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يحتوي هذا على صورة لـ: {{ pinTitle }}">
            <a:extLst>
              <a:ext uri="{FF2B5EF4-FFF2-40B4-BE49-F238E27FC236}">
                <a16:creationId xmlns:a16="http://schemas.microsoft.com/office/drawing/2014/main" id="{E606CCB5-C9EA-4549-8190-0180BC1A33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61" t="20618"/>
          <a:stretch/>
        </p:blipFill>
        <p:spPr bwMode="auto">
          <a:xfrm>
            <a:off x="10113571" y="1"/>
            <a:ext cx="207842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667836DB-DA09-4ED8-96F1-ACD06764D6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95331" y="944498"/>
            <a:ext cx="2357454" cy="5444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3972C363-4B7D-46F0-B4F5-4030F41F2D0E}"/>
              </a:ext>
            </a:extLst>
          </p:cNvPr>
          <p:cNvSpPr txBox="1"/>
          <p:nvPr/>
        </p:nvSpPr>
        <p:spPr>
          <a:xfrm>
            <a:off x="4170184" y="353048"/>
            <a:ext cx="383403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cs typeface="AGA Kaleelah Regular" pitchFamily="2" charset="-78"/>
              </a:rPr>
              <a:t>التبرير الاستنتاجي</a:t>
            </a:r>
          </a:p>
        </p:txBody>
      </p:sp>
      <p:pic>
        <p:nvPicPr>
          <p:cNvPr id="3076" name="Picture 4" descr="صورة">
            <a:extLst>
              <a:ext uri="{FF2B5EF4-FFF2-40B4-BE49-F238E27FC236}">
                <a16:creationId xmlns:a16="http://schemas.microsoft.com/office/drawing/2014/main" id="{5D0601DB-A1DA-48AC-AFE9-FEA0AEADF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4469" y="1205186"/>
            <a:ext cx="5210175" cy="518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18A2ABAF-9C6B-453C-A454-1B63D15315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6137" y="5982134"/>
            <a:ext cx="875863" cy="875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795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يحتوي هذا على صورة لـ: {{ pinTitle }}">
            <a:extLst>
              <a:ext uri="{FF2B5EF4-FFF2-40B4-BE49-F238E27FC236}">
                <a16:creationId xmlns:a16="http://schemas.microsoft.com/office/drawing/2014/main" id="{B8736827-B75F-4BD6-BF0D-DB3AF7EF36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64"/>
          <a:stretch/>
        </p:blipFill>
        <p:spPr bwMode="auto">
          <a:xfrm>
            <a:off x="0" y="0"/>
            <a:ext cx="384735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يحتوي هذا على صورة لـ: {{ pinTitle }}">
            <a:extLst>
              <a:ext uri="{FF2B5EF4-FFF2-40B4-BE49-F238E27FC236}">
                <a16:creationId xmlns:a16="http://schemas.microsoft.com/office/drawing/2014/main" id="{662A2DE4-2C1D-4601-BB98-E58839140E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61" t="20618"/>
          <a:stretch/>
        </p:blipFill>
        <p:spPr bwMode="auto">
          <a:xfrm>
            <a:off x="3847357" y="-1"/>
            <a:ext cx="207842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يحتوي هذا على صورة لـ: {{ pinTitle }}">
            <a:extLst>
              <a:ext uri="{FF2B5EF4-FFF2-40B4-BE49-F238E27FC236}">
                <a16:creationId xmlns:a16="http://schemas.microsoft.com/office/drawing/2014/main" id="{03623B7E-0A72-44A9-B6E4-2432DED15C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61" t="20618"/>
          <a:stretch/>
        </p:blipFill>
        <p:spPr bwMode="auto">
          <a:xfrm>
            <a:off x="5925786" y="1"/>
            <a:ext cx="2109356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يحتوي هذا على صورة لـ: {{ pinTitle }}">
            <a:extLst>
              <a:ext uri="{FF2B5EF4-FFF2-40B4-BE49-F238E27FC236}">
                <a16:creationId xmlns:a16="http://schemas.microsoft.com/office/drawing/2014/main" id="{A701FC89-F348-436A-A413-E842AD29CD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61" t="20618"/>
          <a:stretch/>
        </p:blipFill>
        <p:spPr bwMode="auto">
          <a:xfrm>
            <a:off x="8035142" y="-2"/>
            <a:ext cx="207842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يحتوي هذا على صورة لـ: {{ pinTitle }}">
            <a:extLst>
              <a:ext uri="{FF2B5EF4-FFF2-40B4-BE49-F238E27FC236}">
                <a16:creationId xmlns:a16="http://schemas.microsoft.com/office/drawing/2014/main" id="{E606CCB5-C9EA-4549-8190-0180BC1A33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61" t="20618"/>
          <a:stretch/>
        </p:blipFill>
        <p:spPr bwMode="auto">
          <a:xfrm>
            <a:off x="10113571" y="1"/>
            <a:ext cx="207842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B0E0AF7E-4EDA-4980-B6E3-43C5D3032E11}"/>
              </a:ext>
            </a:extLst>
          </p:cNvPr>
          <p:cNvSpPr txBox="1"/>
          <p:nvPr/>
        </p:nvSpPr>
        <p:spPr>
          <a:xfrm>
            <a:off x="4170184" y="353048"/>
            <a:ext cx="383403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cs typeface="AGA Kaleelah Regular" pitchFamily="2" charset="-78"/>
              </a:rPr>
              <a:t>التبرير الاستنتاجي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70786464-0339-41BE-B36F-F067AA7BE4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6137" y="5982134"/>
            <a:ext cx="875863" cy="875863"/>
          </a:xfrm>
          <a:prstGeom prst="rect">
            <a:avLst/>
          </a:prstGeom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C2C922ED-D577-4D4A-A14A-346ABA8B41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113570" y="538113"/>
            <a:ext cx="2003700" cy="5257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F479A8A0-F880-4FF6-9A81-B977EB2782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/>
          <a:srcRect t="41943"/>
          <a:stretch/>
        </p:blipFill>
        <p:spPr bwMode="auto">
          <a:xfrm>
            <a:off x="3674786" y="3730472"/>
            <a:ext cx="6029178" cy="2565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3F518527-4AA3-4F6A-8D1E-95F750B761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/>
          <a:srcRect b="62740"/>
          <a:stretch/>
        </p:blipFill>
        <p:spPr bwMode="auto">
          <a:xfrm>
            <a:off x="1962846" y="1554853"/>
            <a:ext cx="6029178" cy="1779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6" name="Picture 2" descr="صور كونان المحقق كونان كونان وران Conan">
            <a:hlinkClick r:id="rId6"/>
            <a:extLst>
              <a:ext uri="{FF2B5EF4-FFF2-40B4-BE49-F238E27FC236}">
                <a16:creationId xmlns:a16="http://schemas.microsoft.com/office/drawing/2014/main" id="{9DD127FA-F097-4E5B-9236-4BCE27FFB28E}"/>
              </a:ext>
            </a:extLst>
          </p:cNvPr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60255" y="1007001"/>
            <a:ext cx="909190" cy="20695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53393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يحتوي هذا على صورة لـ: {{ pinTitle }}">
            <a:extLst>
              <a:ext uri="{FF2B5EF4-FFF2-40B4-BE49-F238E27FC236}">
                <a16:creationId xmlns:a16="http://schemas.microsoft.com/office/drawing/2014/main" id="{B8736827-B75F-4BD6-BF0D-DB3AF7EF36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64"/>
          <a:stretch/>
        </p:blipFill>
        <p:spPr bwMode="auto">
          <a:xfrm>
            <a:off x="0" y="0"/>
            <a:ext cx="384735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يحتوي هذا على صورة لـ: {{ pinTitle }}">
            <a:extLst>
              <a:ext uri="{FF2B5EF4-FFF2-40B4-BE49-F238E27FC236}">
                <a16:creationId xmlns:a16="http://schemas.microsoft.com/office/drawing/2014/main" id="{662A2DE4-2C1D-4601-BB98-E58839140E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61" t="20618"/>
          <a:stretch/>
        </p:blipFill>
        <p:spPr bwMode="auto">
          <a:xfrm>
            <a:off x="3847357" y="-1"/>
            <a:ext cx="207842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يحتوي هذا على صورة لـ: {{ pinTitle }}">
            <a:extLst>
              <a:ext uri="{FF2B5EF4-FFF2-40B4-BE49-F238E27FC236}">
                <a16:creationId xmlns:a16="http://schemas.microsoft.com/office/drawing/2014/main" id="{03623B7E-0A72-44A9-B6E4-2432DED15C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61" t="20618"/>
          <a:stretch/>
        </p:blipFill>
        <p:spPr bwMode="auto">
          <a:xfrm>
            <a:off x="5925786" y="1"/>
            <a:ext cx="2109356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يحتوي هذا على صورة لـ: {{ pinTitle }}">
            <a:extLst>
              <a:ext uri="{FF2B5EF4-FFF2-40B4-BE49-F238E27FC236}">
                <a16:creationId xmlns:a16="http://schemas.microsoft.com/office/drawing/2014/main" id="{A701FC89-F348-436A-A413-E842AD29CD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61" t="20618"/>
          <a:stretch/>
        </p:blipFill>
        <p:spPr bwMode="auto">
          <a:xfrm>
            <a:off x="8035143" y="-2"/>
            <a:ext cx="207842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يحتوي هذا على صورة لـ: {{ pinTitle }}">
            <a:extLst>
              <a:ext uri="{FF2B5EF4-FFF2-40B4-BE49-F238E27FC236}">
                <a16:creationId xmlns:a16="http://schemas.microsoft.com/office/drawing/2014/main" id="{E606CCB5-C9EA-4549-8190-0180BC1A33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61" t="20618"/>
          <a:stretch/>
        </p:blipFill>
        <p:spPr bwMode="auto">
          <a:xfrm>
            <a:off x="10113571" y="1"/>
            <a:ext cx="207842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E9A705BD-BFAA-4B01-95CA-38937F133C88}"/>
              </a:ext>
            </a:extLst>
          </p:cNvPr>
          <p:cNvSpPr txBox="1"/>
          <p:nvPr/>
        </p:nvSpPr>
        <p:spPr>
          <a:xfrm>
            <a:off x="4170184" y="353048"/>
            <a:ext cx="383403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cs typeface="AGA Kaleelah Regular" pitchFamily="2" charset="-78"/>
              </a:rPr>
              <a:t>التبرير الاستنتاجي</a:t>
            </a: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E7612CFA-AF6B-4E4C-91F9-9FD3645775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6137" y="5982134"/>
            <a:ext cx="875863" cy="875863"/>
          </a:xfrm>
          <a:prstGeom prst="rect">
            <a:avLst/>
          </a:prstGeom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B89EB812-D313-4E39-A259-FE6E8EDEF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113570" y="538113"/>
            <a:ext cx="2003700" cy="5257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353F888B-F87E-464B-AE7F-B99DF753FB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940" y="1318161"/>
            <a:ext cx="7125347" cy="3966358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772769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يحتوي هذا على صورة لـ: {{ pinTitle }}">
            <a:extLst>
              <a:ext uri="{FF2B5EF4-FFF2-40B4-BE49-F238E27FC236}">
                <a16:creationId xmlns:a16="http://schemas.microsoft.com/office/drawing/2014/main" id="{B8736827-B75F-4BD6-BF0D-DB3AF7EF36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64"/>
          <a:stretch/>
        </p:blipFill>
        <p:spPr bwMode="auto">
          <a:xfrm>
            <a:off x="0" y="0"/>
            <a:ext cx="384735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يحتوي هذا على صورة لـ: {{ pinTitle }}">
            <a:extLst>
              <a:ext uri="{FF2B5EF4-FFF2-40B4-BE49-F238E27FC236}">
                <a16:creationId xmlns:a16="http://schemas.microsoft.com/office/drawing/2014/main" id="{662A2DE4-2C1D-4601-BB98-E58839140E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61" t="20618"/>
          <a:stretch/>
        </p:blipFill>
        <p:spPr bwMode="auto">
          <a:xfrm>
            <a:off x="3847357" y="-1"/>
            <a:ext cx="207842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يحتوي هذا على صورة لـ: {{ pinTitle }}">
            <a:extLst>
              <a:ext uri="{FF2B5EF4-FFF2-40B4-BE49-F238E27FC236}">
                <a16:creationId xmlns:a16="http://schemas.microsoft.com/office/drawing/2014/main" id="{03623B7E-0A72-44A9-B6E4-2432DED15C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61" t="20618"/>
          <a:stretch/>
        </p:blipFill>
        <p:spPr bwMode="auto">
          <a:xfrm>
            <a:off x="5925786" y="1"/>
            <a:ext cx="2109356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يحتوي هذا على صورة لـ: {{ pinTitle }}">
            <a:extLst>
              <a:ext uri="{FF2B5EF4-FFF2-40B4-BE49-F238E27FC236}">
                <a16:creationId xmlns:a16="http://schemas.microsoft.com/office/drawing/2014/main" id="{A701FC89-F348-436A-A413-E842AD29CD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61" t="20618"/>
          <a:stretch/>
        </p:blipFill>
        <p:spPr bwMode="auto">
          <a:xfrm>
            <a:off x="8035142" y="-2"/>
            <a:ext cx="207842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يحتوي هذا على صورة لـ: {{ pinTitle }}">
            <a:extLst>
              <a:ext uri="{FF2B5EF4-FFF2-40B4-BE49-F238E27FC236}">
                <a16:creationId xmlns:a16="http://schemas.microsoft.com/office/drawing/2014/main" id="{E606CCB5-C9EA-4549-8190-0180BC1A33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61" t="20618"/>
          <a:stretch/>
        </p:blipFill>
        <p:spPr bwMode="auto">
          <a:xfrm>
            <a:off x="10113571" y="1"/>
            <a:ext cx="207842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E9A705BD-BFAA-4B01-95CA-38937F133C88}"/>
              </a:ext>
            </a:extLst>
          </p:cNvPr>
          <p:cNvSpPr txBox="1"/>
          <p:nvPr/>
        </p:nvSpPr>
        <p:spPr>
          <a:xfrm>
            <a:off x="4170184" y="353048"/>
            <a:ext cx="383403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cs typeface="AGA Kaleelah Regular" pitchFamily="2" charset="-78"/>
              </a:rPr>
              <a:t>التبرير الاستنتاجي</a:t>
            </a: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E7612CFA-AF6B-4E4C-91F9-9FD3645775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6137" y="5982134"/>
            <a:ext cx="875863" cy="875863"/>
          </a:xfrm>
          <a:prstGeom prst="rect">
            <a:avLst/>
          </a:prstGeom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B89EB812-D313-4E39-A259-FE6E8EDEF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113570" y="538113"/>
            <a:ext cx="2003700" cy="5257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مربع نص 12">
            <a:extLst>
              <a:ext uri="{FF2B5EF4-FFF2-40B4-BE49-F238E27FC236}">
                <a16:creationId xmlns:a16="http://schemas.microsoft.com/office/drawing/2014/main" id="{C39BB685-EC8A-4EC2-A51A-BBB0A5B5CFE7}"/>
              </a:ext>
            </a:extLst>
          </p:cNvPr>
          <p:cNvSpPr txBox="1"/>
          <p:nvPr/>
        </p:nvSpPr>
        <p:spPr>
          <a:xfrm>
            <a:off x="6031445" y="1550477"/>
            <a:ext cx="383403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cs typeface="AGA Kaleelah Regular" pitchFamily="2" charset="-78"/>
              </a:rPr>
              <a:t>مثال : </a:t>
            </a: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21F93ED1-A105-4FB2-8F1B-968F9C3C90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/>
          <a:srcRect t="34500" r="2516"/>
          <a:stretch/>
        </p:blipFill>
        <p:spPr bwMode="auto">
          <a:xfrm>
            <a:off x="2326525" y="2258363"/>
            <a:ext cx="6631165" cy="1263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5" name="Picture 4">
            <a:extLst>
              <a:ext uri="{FF2B5EF4-FFF2-40B4-BE49-F238E27FC236}">
                <a16:creationId xmlns:a16="http://schemas.microsoft.com/office/drawing/2014/main" id="{AB4D9371-9CE1-49CA-B973-2943AD9101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26525" y="4261177"/>
            <a:ext cx="6631165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431566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LoBelle.com templates story instagram pretty nice pink #instagram #frame #template #aesthetic #instagramframetemplateaesthetic Download premium vector of Blank collage photo frame template vector by NingZk V. about washi tape, collage, tape, note and paper collage 1205021">
            <a:extLst>
              <a:ext uri="{FF2B5EF4-FFF2-40B4-BE49-F238E27FC236}">
                <a16:creationId xmlns:a16="http://schemas.microsoft.com/office/drawing/2014/main" id="{D59BC87B-6303-411F-A1BB-664888512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435" y="1001559"/>
            <a:ext cx="7782048" cy="5866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7A8BBAB0-C7BB-4EA6-A9AC-5F375CDD42E0}"/>
              </a:ext>
            </a:extLst>
          </p:cNvPr>
          <p:cNvSpPr txBox="1"/>
          <p:nvPr/>
        </p:nvSpPr>
        <p:spPr>
          <a:xfrm>
            <a:off x="6270171" y="1253593"/>
            <a:ext cx="333404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ln>
                  <a:solidFill>
                    <a:srgbClr val="00B0F0"/>
                  </a:solidFill>
                </a:ln>
                <a:solidFill>
                  <a:schemeClr val="accent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cs typeface="A Dast Nevis" panose="03000400000000000000" pitchFamily="66" charset="-78"/>
              </a:rPr>
              <a:t>تحقق من فهمك </a:t>
            </a:r>
            <a:r>
              <a:rPr lang="ar-SA" sz="3200" b="1" dirty="0">
                <a:ln>
                  <a:solidFill>
                    <a:srgbClr val="00B0F0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cs typeface="A Dast Nevis" panose="03000400000000000000" pitchFamily="66" charset="-78"/>
              </a:rPr>
              <a:t>: 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4DDADECD-2441-44C6-B04D-B858782E134A}"/>
              </a:ext>
            </a:extLst>
          </p:cNvPr>
          <p:cNvSpPr txBox="1"/>
          <p:nvPr/>
        </p:nvSpPr>
        <p:spPr>
          <a:xfrm>
            <a:off x="4170184" y="353048"/>
            <a:ext cx="383403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cs typeface="AGA Kaleelah Regular" pitchFamily="2" charset="-78"/>
              </a:rPr>
              <a:t>التبرير الاستنتاجي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0A17B139-87CA-40B7-B186-5496D6A6D9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l="37692" t="14925" r="6056" b="37179"/>
          <a:stretch/>
        </p:blipFill>
        <p:spPr bwMode="auto">
          <a:xfrm>
            <a:off x="3598223" y="2156740"/>
            <a:ext cx="4210669" cy="159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 descr="يحتوي هذا على صورة لـ: {{ pinTitle }}">
            <a:extLst>
              <a:ext uri="{FF2B5EF4-FFF2-40B4-BE49-F238E27FC236}">
                <a16:creationId xmlns:a16="http://schemas.microsoft.com/office/drawing/2014/main" id="{9976672A-787C-43CC-B5A3-520111BA81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61" t="20618"/>
          <a:stretch/>
        </p:blipFill>
        <p:spPr bwMode="auto">
          <a:xfrm>
            <a:off x="10182544" y="-2"/>
            <a:ext cx="207842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037F053F-D71F-42D2-AF46-8413A37B1F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182544" y="559903"/>
            <a:ext cx="2003700" cy="5257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B46766DA-8857-48BF-A1B2-2727776E85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6137" y="5982134"/>
            <a:ext cx="875863" cy="875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951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LoBelle.com templates story instagram pretty nice pink #instagram #frame #template #aesthetic #instagramframetemplateaesthetic Download premium vector of Blank collage photo frame template vector by NingZk V. about washi tape, collage, tape, note and paper collage 1205021">
            <a:extLst>
              <a:ext uri="{FF2B5EF4-FFF2-40B4-BE49-F238E27FC236}">
                <a16:creationId xmlns:a16="http://schemas.microsoft.com/office/drawing/2014/main" id="{D59BC87B-6303-411F-A1BB-664888512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435" y="1001559"/>
            <a:ext cx="7782048" cy="5866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7A8BBAB0-C7BB-4EA6-A9AC-5F375CDD42E0}"/>
              </a:ext>
            </a:extLst>
          </p:cNvPr>
          <p:cNvSpPr txBox="1"/>
          <p:nvPr/>
        </p:nvSpPr>
        <p:spPr>
          <a:xfrm>
            <a:off x="6270171" y="1253593"/>
            <a:ext cx="333404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ln>
                  <a:solidFill>
                    <a:srgbClr val="00B0F0"/>
                  </a:solidFill>
                </a:ln>
                <a:solidFill>
                  <a:schemeClr val="accent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cs typeface="A Dast Nevis" panose="03000400000000000000" pitchFamily="66" charset="-78"/>
              </a:rPr>
              <a:t>تحقق من فهمك </a:t>
            </a:r>
            <a:r>
              <a:rPr lang="ar-SA" sz="3200" b="1" dirty="0">
                <a:ln>
                  <a:solidFill>
                    <a:srgbClr val="00B0F0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cs typeface="A Dast Nevis" panose="03000400000000000000" pitchFamily="66" charset="-78"/>
              </a:rPr>
              <a:t>: 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4DDADECD-2441-44C6-B04D-B858782E134A}"/>
              </a:ext>
            </a:extLst>
          </p:cNvPr>
          <p:cNvSpPr txBox="1"/>
          <p:nvPr/>
        </p:nvSpPr>
        <p:spPr>
          <a:xfrm>
            <a:off x="4170184" y="353048"/>
            <a:ext cx="383403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cs typeface="AGA Kaleelah Regular" pitchFamily="2" charset="-78"/>
              </a:rPr>
              <a:t>التبرير الاستنتاجي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D8AD6698-2D74-4AFF-97CA-38C38C0933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l="37692" t="68077" r="6056" b="1206"/>
          <a:stretch/>
        </p:blipFill>
        <p:spPr bwMode="auto">
          <a:xfrm>
            <a:off x="4170184" y="2280675"/>
            <a:ext cx="3697039" cy="1295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 descr="يحتوي هذا على صورة لـ: {{ pinTitle }}">
            <a:extLst>
              <a:ext uri="{FF2B5EF4-FFF2-40B4-BE49-F238E27FC236}">
                <a16:creationId xmlns:a16="http://schemas.microsoft.com/office/drawing/2014/main" id="{7BB254D9-3D67-4FB8-ABEE-C205CB8E68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61" t="20618"/>
          <a:stretch/>
        </p:blipFill>
        <p:spPr bwMode="auto">
          <a:xfrm>
            <a:off x="10113571" y="-2"/>
            <a:ext cx="207842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586AFB32-242E-4C2C-A106-F4E8D46402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121250" y="473944"/>
            <a:ext cx="2003700" cy="5257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B46766DA-8857-48BF-A1B2-2727776E85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6137" y="5982134"/>
            <a:ext cx="875863" cy="875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528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يحتوي هذا على صورة لـ: {{ pinTitle }}">
            <a:extLst>
              <a:ext uri="{FF2B5EF4-FFF2-40B4-BE49-F238E27FC236}">
                <a16:creationId xmlns:a16="http://schemas.microsoft.com/office/drawing/2014/main" id="{B8736827-B75F-4BD6-BF0D-DB3AF7EF36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64"/>
          <a:stretch/>
        </p:blipFill>
        <p:spPr bwMode="auto">
          <a:xfrm>
            <a:off x="0" y="0"/>
            <a:ext cx="384735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يحتوي هذا على صورة لـ: {{ pinTitle }}">
            <a:extLst>
              <a:ext uri="{FF2B5EF4-FFF2-40B4-BE49-F238E27FC236}">
                <a16:creationId xmlns:a16="http://schemas.microsoft.com/office/drawing/2014/main" id="{662A2DE4-2C1D-4601-BB98-E58839140E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61" t="20618"/>
          <a:stretch/>
        </p:blipFill>
        <p:spPr bwMode="auto">
          <a:xfrm>
            <a:off x="3847357" y="-24065"/>
            <a:ext cx="207842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يحتوي هذا على صورة لـ: {{ pinTitle }}">
            <a:extLst>
              <a:ext uri="{FF2B5EF4-FFF2-40B4-BE49-F238E27FC236}">
                <a16:creationId xmlns:a16="http://schemas.microsoft.com/office/drawing/2014/main" id="{03623B7E-0A72-44A9-B6E4-2432DED15C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61" t="20618"/>
          <a:stretch/>
        </p:blipFill>
        <p:spPr bwMode="auto">
          <a:xfrm>
            <a:off x="5925786" y="1"/>
            <a:ext cx="2109356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يحتوي هذا على صورة لـ: {{ pinTitle }}">
            <a:extLst>
              <a:ext uri="{FF2B5EF4-FFF2-40B4-BE49-F238E27FC236}">
                <a16:creationId xmlns:a16="http://schemas.microsoft.com/office/drawing/2014/main" id="{A701FC89-F348-436A-A413-E842AD29CD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61" t="20618"/>
          <a:stretch/>
        </p:blipFill>
        <p:spPr bwMode="auto">
          <a:xfrm>
            <a:off x="8035143" y="-2"/>
            <a:ext cx="207842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يحتوي هذا على صورة لـ: {{ pinTitle }}">
            <a:extLst>
              <a:ext uri="{FF2B5EF4-FFF2-40B4-BE49-F238E27FC236}">
                <a16:creationId xmlns:a16="http://schemas.microsoft.com/office/drawing/2014/main" id="{E606CCB5-C9EA-4549-8190-0180BC1A33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61" t="20618"/>
          <a:stretch/>
        </p:blipFill>
        <p:spPr bwMode="auto">
          <a:xfrm>
            <a:off x="10113571" y="1"/>
            <a:ext cx="207842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E9A705BD-BFAA-4B01-95CA-38937F133C88}"/>
              </a:ext>
            </a:extLst>
          </p:cNvPr>
          <p:cNvSpPr txBox="1"/>
          <p:nvPr/>
        </p:nvSpPr>
        <p:spPr>
          <a:xfrm>
            <a:off x="4170184" y="353048"/>
            <a:ext cx="383403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cs typeface="AGA Kaleelah Regular" pitchFamily="2" charset="-78"/>
              </a:rPr>
              <a:t>التبرير الاستنتاجي</a:t>
            </a: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E7612CFA-AF6B-4E4C-91F9-9FD3645775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6137" y="5982134"/>
            <a:ext cx="875863" cy="875863"/>
          </a:xfrm>
          <a:prstGeom prst="rect">
            <a:avLst/>
          </a:prstGeom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B89EB812-D313-4E39-A259-FE6E8EDEF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113570" y="538113"/>
            <a:ext cx="2003700" cy="5257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مربع نص 12">
            <a:extLst>
              <a:ext uri="{FF2B5EF4-FFF2-40B4-BE49-F238E27FC236}">
                <a16:creationId xmlns:a16="http://schemas.microsoft.com/office/drawing/2014/main" id="{51733FE1-6701-4688-B2C3-93A8332073DC}"/>
              </a:ext>
            </a:extLst>
          </p:cNvPr>
          <p:cNvSpPr txBox="1"/>
          <p:nvPr/>
        </p:nvSpPr>
        <p:spPr>
          <a:xfrm>
            <a:off x="6270171" y="1253593"/>
            <a:ext cx="333404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ln>
                  <a:solidFill>
                    <a:srgbClr val="00B0F0"/>
                  </a:solidFill>
                </a:ln>
                <a:solidFill>
                  <a:schemeClr val="accent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cs typeface="A Dast Nevis" panose="03000400000000000000" pitchFamily="66" charset="-78"/>
              </a:rPr>
              <a:t>تأكد </a:t>
            </a:r>
            <a:r>
              <a:rPr lang="ar-SA" sz="3200" b="1" dirty="0">
                <a:ln>
                  <a:solidFill>
                    <a:srgbClr val="00B0F0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cs typeface="A Dast Nevis" panose="03000400000000000000" pitchFamily="66" charset="-78"/>
              </a:rPr>
              <a:t>: </a:t>
            </a:r>
          </a:p>
        </p:txBody>
      </p:sp>
      <p:pic>
        <p:nvPicPr>
          <p:cNvPr id="14" name="Picture 3">
            <a:extLst>
              <a:ext uri="{FF2B5EF4-FFF2-40B4-BE49-F238E27FC236}">
                <a16:creationId xmlns:a16="http://schemas.microsoft.com/office/drawing/2014/main" id="{7D8E2FC2-7508-4F9C-B610-4316A85884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40832" y="1862433"/>
            <a:ext cx="7818355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31526847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997</TotalTime>
  <Words>167</Words>
  <Application>Microsoft Office PowerPoint</Application>
  <PresentationFormat>شاشة عريضة</PresentationFormat>
  <Paragraphs>53</Paragraphs>
  <Slides>23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23</vt:i4>
      </vt:variant>
    </vt:vector>
  </HeadingPairs>
  <TitlesOfParts>
    <vt:vector size="29" baseType="lpstr">
      <vt:lpstr>Adobe SHIN</vt:lpstr>
      <vt:lpstr>Arial</vt:lpstr>
      <vt:lpstr>Calibri</vt:lpstr>
      <vt:lpstr>Calibri Light</vt:lpstr>
      <vt:lpstr>Noto Sans Kufi Arabic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حميده الحربي</dc:creator>
  <cp:lastModifiedBy>حميده الحربي</cp:lastModifiedBy>
  <cp:revision>28</cp:revision>
  <dcterms:created xsi:type="dcterms:W3CDTF">2021-09-12T16:17:01Z</dcterms:created>
  <dcterms:modified xsi:type="dcterms:W3CDTF">2021-09-13T17:20:06Z</dcterms:modified>
</cp:coreProperties>
</file>