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271" r:id="rId4"/>
    <p:sldId id="258" r:id="rId5"/>
    <p:sldId id="272" r:id="rId6"/>
    <p:sldId id="273" r:id="rId7"/>
    <p:sldId id="274" r:id="rId8"/>
    <p:sldId id="275" r:id="rId9"/>
    <p:sldId id="286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4" r:id="rId18"/>
    <p:sldId id="28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نمط ذو سمات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نمط ذو سمات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80"/>
    <p:restoredTop sz="94660"/>
  </p:normalViewPr>
  <p:slideViewPr>
    <p:cSldViewPr>
      <p:cViewPr>
        <p:scale>
          <a:sx n="50" d="100"/>
          <a:sy n="50" d="100"/>
        </p:scale>
        <p:origin x="-821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527B22-C161-4127-B88B-F3BCE4B0D149}" type="datetimeFigureOut">
              <a:rPr lang="ar-SA" smtClean="0"/>
              <a:pPr/>
              <a:t>17/12/1435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5EB05C5-3FE5-49F1-9B89-AA5591BEF05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91E9-AFFC-4D85-B41E-DB0B12AB5C16}" type="datetimeFigureOut">
              <a:rPr lang="ar-SA" smtClean="0"/>
              <a:pPr/>
              <a:t>17/12/1435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F7CD-EA5B-4E99-A4E4-3D60973B232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91E9-AFFC-4D85-B41E-DB0B12AB5C16}" type="datetimeFigureOut">
              <a:rPr lang="ar-SA" smtClean="0"/>
              <a:pPr/>
              <a:t>17/12/1435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F7CD-EA5B-4E99-A4E4-3D60973B232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91E9-AFFC-4D85-B41E-DB0B12AB5C16}" type="datetimeFigureOut">
              <a:rPr lang="ar-SA" smtClean="0"/>
              <a:pPr/>
              <a:t>17/12/1435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F7CD-EA5B-4E99-A4E4-3D60973B232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91E9-AFFC-4D85-B41E-DB0B12AB5C16}" type="datetimeFigureOut">
              <a:rPr lang="ar-SA" smtClean="0"/>
              <a:pPr/>
              <a:t>17/12/1435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F7CD-EA5B-4E99-A4E4-3D60973B232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91E9-AFFC-4D85-B41E-DB0B12AB5C16}" type="datetimeFigureOut">
              <a:rPr lang="ar-SA" smtClean="0"/>
              <a:pPr/>
              <a:t>17/12/1435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F7CD-EA5B-4E99-A4E4-3D60973B232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91E9-AFFC-4D85-B41E-DB0B12AB5C16}" type="datetimeFigureOut">
              <a:rPr lang="ar-SA" smtClean="0"/>
              <a:pPr/>
              <a:t>17/12/1435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F7CD-EA5B-4E99-A4E4-3D60973B232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91E9-AFFC-4D85-B41E-DB0B12AB5C16}" type="datetimeFigureOut">
              <a:rPr lang="ar-SA" smtClean="0"/>
              <a:pPr/>
              <a:t>17/12/1435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F7CD-EA5B-4E99-A4E4-3D60973B232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91E9-AFFC-4D85-B41E-DB0B12AB5C16}" type="datetimeFigureOut">
              <a:rPr lang="ar-SA" smtClean="0"/>
              <a:pPr/>
              <a:t>17/12/1435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F7CD-EA5B-4E99-A4E4-3D60973B232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91E9-AFFC-4D85-B41E-DB0B12AB5C16}" type="datetimeFigureOut">
              <a:rPr lang="ar-SA" smtClean="0"/>
              <a:pPr/>
              <a:t>17/12/1435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F7CD-EA5B-4E99-A4E4-3D60973B232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91E9-AFFC-4D85-B41E-DB0B12AB5C16}" type="datetimeFigureOut">
              <a:rPr lang="ar-SA" smtClean="0"/>
              <a:pPr/>
              <a:t>17/12/1435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F7CD-EA5B-4E99-A4E4-3D60973B232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B91E9-AFFC-4D85-B41E-DB0B12AB5C16}" type="datetimeFigureOut">
              <a:rPr lang="ar-SA" smtClean="0"/>
              <a:pPr/>
              <a:t>17/12/1435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4F7CD-EA5B-4E99-A4E4-3D60973B2322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B91E9-AFFC-4D85-B41E-DB0B12AB5C16}" type="datetimeFigureOut">
              <a:rPr lang="ar-SA" smtClean="0"/>
              <a:pPr/>
              <a:t>17/12/1435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4F7CD-EA5B-4E99-A4E4-3D60973B2322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hyperlink" Target="https://www.google.com.sa/url?sa=i&amp;rct=j&amp;q=&amp;esrc=s&amp;frm=1&amp;source=images&amp;cd=&amp;cad=rja&amp;docid=ikFPO1B4bPn4-M&amp;tbnid=HALHUizBijF8oM:&amp;ved=0CAUQjRw&amp;url=https://twitter.com/216Girls&amp;ei=XlJIUoSoBoXVswaN9oGwCw&amp;psig=AFQjCNEfbTT19A0SXELjU-jZySx7GtQXZg&amp;ust=138055777864876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يارب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58000"/>
          </a:xfrm>
        </p:spPr>
      </p:pic>
      <p:sp>
        <p:nvSpPr>
          <p:cNvPr id="5" name="مستطيل مستدير الزوايا 4"/>
          <p:cNvSpPr/>
          <p:nvPr/>
        </p:nvSpPr>
        <p:spPr>
          <a:xfrm rot="21105632">
            <a:off x="1835696" y="714400"/>
            <a:ext cx="4226768" cy="914400"/>
          </a:xfrm>
          <a:prstGeom prst="roundRect">
            <a:avLst>
              <a:gd name="adj" fmla="val 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solidFill>
                  <a:srgbClr val="000000"/>
                </a:solidFill>
              </a:rPr>
              <a:t>البرهان الجبري </a:t>
            </a:r>
            <a:endParaRPr lang="ar-SA" sz="4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picture21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88640"/>
            <a:ext cx="202480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260648"/>
            <a:ext cx="4809133" cy="53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9137" y="980728"/>
            <a:ext cx="3803303" cy="59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1034827"/>
            <a:ext cx="3050257" cy="52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1772816"/>
            <a:ext cx="7632848" cy="147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429000"/>
            <a:ext cx="77266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PIC-186-13267199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272" y="752128"/>
            <a:ext cx="2229024" cy="6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7385" y="1519832"/>
            <a:ext cx="5338911" cy="61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9764" y="2276872"/>
            <a:ext cx="3726532" cy="65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20499alsh3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2216448" cy="44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538883"/>
            <a:ext cx="6346651" cy="44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252092"/>
            <a:ext cx="7272808" cy="376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CBT0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3170" y="476672"/>
            <a:ext cx="1899270" cy="59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727" y="476672"/>
            <a:ext cx="2416473" cy="545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7786" y="1268760"/>
            <a:ext cx="4846662" cy="109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76672"/>
            <a:ext cx="3264570" cy="188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1955" y="2492896"/>
            <a:ext cx="819450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38688alsh3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0648"/>
            <a:ext cx="2680122" cy="66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124744"/>
            <a:ext cx="5228803" cy="5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2060848"/>
            <a:ext cx="361453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060848"/>
            <a:ext cx="433196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12_212969201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268760"/>
            <a:ext cx="3240360" cy="69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2492896"/>
            <a:ext cx="5095453" cy="48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005064"/>
            <a:ext cx="3127797" cy="51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مستدير الزوايا 6"/>
          <p:cNvSpPr/>
          <p:nvPr/>
        </p:nvSpPr>
        <p:spPr>
          <a:xfrm>
            <a:off x="2051720" y="2996952"/>
            <a:ext cx="5184576" cy="50405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2400" dirty="0" smtClean="0">
                <a:solidFill>
                  <a:srgbClr val="000000"/>
                </a:solidFill>
              </a:rPr>
              <a:t>1) اذا كان </a:t>
            </a:r>
            <a:r>
              <a:rPr lang="en-US" sz="2400" dirty="0" smtClean="0">
                <a:solidFill>
                  <a:srgbClr val="000000"/>
                </a:solidFill>
              </a:rPr>
              <a:t>x=5 </a:t>
            </a:r>
            <a:r>
              <a:rPr lang="ar-SA" sz="2400" dirty="0" smtClean="0">
                <a:solidFill>
                  <a:srgbClr val="000000"/>
                </a:solidFill>
              </a:rPr>
              <a:t> فان 5=</a:t>
            </a:r>
            <a:r>
              <a:rPr lang="en-US" sz="2400" dirty="0" smtClean="0">
                <a:solidFill>
                  <a:srgbClr val="000000"/>
                </a:solidFill>
              </a:rPr>
              <a:t>x</a:t>
            </a:r>
            <a:endParaRPr lang="ar-SA" sz="2400" dirty="0">
              <a:solidFill>
                <a:srgbClr val="000000"/>
              </a:solidFill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6660232" y="4005064"/>
            <a:ext cx="648072" cy="50405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(2</a:t>
            </a:r>
            <a:endParaRPr lang="ar-SA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picture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3416" y="332656"/>
            <a:ext cx="5286896" cy="154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7288" y="2109788"/>
            <a:ext cx="6829425" cy="376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شكل بيضاوي 4"/>
          <p:cNvSpPr/>
          <p:nvPr/>
        </p:nvSpPr>
        <p:spPr>
          <a:xfrm>
            <a:off x="5148064" y="476672"/>
            <a:ext cx="216024" cy="28803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15147_imgcach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mathematical-symbol-stationery_~u10831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نجمة ذات 5 نقاط 4"/>
          <p:cNvSpPr/>
          <p:nvPr/>
        </p:nvSpPr>
        <p:spPr>
          <a:xfrm>
            <a:off x="6660232" y="2708920"/>
            <a:ext cx="2411760" cy="302433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err="1" smtClean="0">
                <a:solidFill>
                  <a:srgbClr val="000000"/>
                </a:solidFill>
              </a:rPr>
              <a:t>الواجب </a:t>
            </a:r>
            <a:r>
              <a:rPr lang="ar-SA" dirty="0" err="1" smtClean="0"/>
              <a:t>:</a:t>
            </a:r>
            <a:endParaRPr lang="ar-SA" dirty="0" smtClean="0"/>
          </a:p>
          <a:p>
            <a:pPr algn="ctr"/>
            <a:endParaRPr lang="ar-SA" dirty="0" smtClean="0"/>
          </a:p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12_0129692018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4824536"/>
          </a:xfrm>
        </p:spPr>
        <p:txBody>
          <a:bodyPr>
            <a:noAutofit/>
          </a:bodyPr>
          <a:lstStyle/>
          <a:p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sz="2000" b="1" dirty="0" smtClean="0">
                <a:solidFill>
                  <a:srgbClr val="FFFFFF"/>
                </a:solidFill>
              </a:rPr>
              <a:t/>
            </a:r>
            <a:br>
              <a:rPr lang="ar-SA" sz="2000" b="1" dirty="0" smtClean="0">
                <a:solidFill>
                  <a:srgbClr val="FFFFFF"/>
                </a:solidFill>
              </a:rPr>
            </a:br>
            <a:r>
              <a:rPr lang="ar-SA" sz="2000" b="1" dirty="0" smtClean="0">
                <a:solidFill>
                  <a:srgbClr val="002060"/>
                </a:solidFill>
              </a:rPr>
              <a:t>قال </a:t>
            </a:r>
            <a:r>
              <a:rPr lang="ar-SA" sz="2000" b="1" dirty="0" err="1" smtClean="0">
                <a:solidFill>
                  <a:srgbClr val="002060"/>
                </a:solidFill>
              </a:rPr>
              <a:t>تعالى </a:t>
            </a:r>
            <a:r>
              <a:rPr lang="ar-SA" sz="2000" b="1" dirty="0" smtClean="0">
                <a:solidFill>
                  <a:srgbClr val="002060"/>
                </a:solidFill>
              </a:rPr>
              <a:t>: مَنْ جَاءَ بِالْحَسَنَةِ فَلَهُ عَشْرُ أَمْثَالِهَا وَمَنْ جَاءَ بِالسَّيِّئَةِ فَلا يُجْزَى إِلا مِثْلَهَا</a:t>
            </a:r>
            <a:br>
              <a:rPr lang="ar-SA" sz="2000" b="1" dirty="0" smtClean="0">
                <a:solidFill>
                  <a:srgbClr val="002060"/>
                </a:solidFill>
              </a:rPr>
            </a:br>
            <a:r>
              <a:rPr lang="ar-SA" sz="2000" b="1" dirty="0" smtClean="0">
                <a:solidFill>
                  <a:srgbClr val="002060"/>
                </a:solidFill>
              </a:rPr>
              <a:t>وَهُمْ لا </a:t>
            </a:r>
            <a:r>
              <a:rPr lang="ar-SA" sz="2000" b="1" dirty="0" err="1" smtClean="0">
                <a:solidFill>
                  <a:srgbClr val="002060"/>
                </a:solidFill>
              </a:rPr>
              <a:t>يُظْلَمُونَ - </a:t>
            </a:r>
            <a:r>
              <a:rPr lang="ar-SA" sz="2000" b="1" dirty="0" smtClean="0">
                <a:solidFill>
                  <a:srgbClr val="002060"/>
                </a:solidFill>
              </a:rPr>
              <a:t>(سورة الانعام </a:t>
            </a:r>
            <a:r>
              <a:rPr lang="ar-SA" sz="2000" b="1" dirty="0" err="1" smtClean="0">
                <a:solidFill>
                  <a:srgbClr val="002060"/>
                </a:solidFill>
              </a:rPr>
              <a:t>160 )</a:t>
            </a:r>
            <a:r>
              <a:rPr lang="ar-SA" sz="2000" b="1" dirty="0" smtClean="0">
                <a:solidFill>
                  <a:srgbClr val="002060"/>
                </a:solidFill>
              </a:rPr>
              <a:t/>
            </a:r>
            <a:br>
              <a:rPr lang="ar-SA" sz="2000" b="1" dirty="0" smtClean="0">
                <a:solidFill>
                  <a:srgbClr val="002060"/>
                </a:solidFill>
              </a:rPr>
            </a:br>
            <a:r>
              <a:rPr lang="ar-SA" sz="2000" b="1" dirty="0" smtClean="0">
                <a:solidFill>
                  <a:srgbClr val="002060"/>
                </a:solidFill>
              </a:rPr>
              <a:t>1 ــ عندما تشرع </a:t>
            </a:r>
            <a:r>
              <a:rPr lang="ar-SA" sz="2000" b="1" dirty="0" err="1" smtClean="0">
                <a:solidFill>
                  <a:srgbClr val="002060"/>
                </a:solidFill>
              </a:rPr>
              <a:t>بالشرب </a:t>
            </a:r>
            <a:r>
              <a:rPr lang="ar-SA" sz="2000" b="1" dirty="0" smtClean="0">
                <a:solidFill>
                  <a:srgbClr val="002060"/>
                </a:solidFill>
              </a:rPr>
              <a:t>، قل بسم </a:t>
            </a:r>
            <a:r>
              <a:rPr lang="ar-SA" sz="2000" b="1" dirty="0" err="1" smtClean="0">
                <a:solidFill>
                  <a:srgbClr val="002060"/>
                </a:solidFill>
              </a:rPr>
              <a:t>الله </a:t>
            </a:r>
            <a:r>
              <a:rPr lang="ar-SA" sz="2000" b="1" dirty="0" smtClean="0">
                <a:solidFill>
                  <a:srgbClr val="002060"/>
                </a:solidFill>
              </a:rPr>
              <a:t>( </a:t>
            </a:r>
            <a:r>
              <a:rPr lang="ar-SA" sz="2000" b="1" dirty="0" err="1" smtClean="0">
                <a:solidFill>
                  <a:srgbClr val="002060"/>
                </a:solidFill>
              </a:rPr>
              <a:t>حسنة )</a:t>
            </a:r>
            <a:r>
              <a:rPr lang="ar-SA" sz="2000" b="1" dirty="0" smtClean="0">
                <a:solidFill>
                  <a:srgbClr val="002060"/>
                </a:solidFill>
              </a:rPr>
              <a:t/>
            </a:r>
            <a:br>
              <a:rPr lang="ar-SA" sz="2000" b="1" dirty="0" smtClean="0">
                <a:solidFill>
                  <a:srgbClr val="002060"/>
                </a:solidFill>
              </a:rPr>
            </a:br>
            <a:r>
              <a:rPr lang="ar-SA" sz="2000" b="1" dirty="0" smtClean="0">
                <a:solidFill>
                  <a:srgbClr val="002060"/>
                </a:solidFill>
              </a:rPr>
              <a:t>2 ــ </a:t>
            </a:r>
            <a:r>
              <a:rPr lang="ar-SA" sz="2000" b="1" dirty="0" err="1" smtClean="0">
                <a:solidFill>
                  <a:srgbClr val="002060"/>
                </a:solidFill>
              </a:rPr>
              <a:t>إشرب</a:t>
            </a:r>
            <a:r>
              <a:rPr lang="ar-SA" sz="2000" b="1" dirty="0" smtClean="0">
                <a:solidFill>
                  <a:srgbClr val="002060"/>
                </a:solidFill>
              </a:rPr>
              <a:t> </a:t>
            </a:r>
            <a:r>
              <a:rPr lang="ar-SA" sz="2000" b="1" dirty="0" err="1" smtClean="0">
                <a:solidFill>
                  <a:srgbClr val="002060"/>
                </a:solidFill>
              </a:rPr>
              <a:t>بيمينــك </a:t>
            </a:r>
            <a:r>
              <a:rPr lang="ar-SA" sz="2000" b="1" dirty="0" smtClean="0">
                <a:solidFill>
                  <a:srgbClr val="002060"/>
                </a:solidFill>
              </a:rPr>
              <a:t>( </a:t>
            </a:r>
            <a:r>
              <a:rPr lang="ar-SA" sz="2000" b="1" dirty="0" err="1" smtClean="0">
                <a:solidFill>
                  <a:srgbClr val="002060"/>
                </a:solidFill>
              </a:rPr>
              <a:t>حسنة )</a:t>
            </a:r>
            <a:r>
              <a:rPr lang="ar-SA" sz="2000" b="1" dirty="0" smtClean="0">
                <a:solidFill>
                  <a:srgbClr val="002060"/>
                </a:solidFill>
              </a:rPr>
              <a:t/>
            </a:r>
            <a:br>
              <a:rPr lang="ar-SA" sz="2000" b="1" dirty="0" smtClean="0">
                <a:solidFill>
                  <a:srgbClr val="002060"/>
                </a:solidFill>
              </a:rPr>
            </a:br>
            <a:r>
              <a:rPr lang="ar-SA" sz="2000" b="1" dirty="0" smtClean="0">
                <a:solidFill>
                  <a:srgbClr val="002060"/>
                </a:solidFill>
              </a:rPr>
              <a:t>3 ــ </a:t>
            </a:r>
            <a:r>
              <a:rPr lang="ar-SA" sz="2000" b="1" dirty="0" err="1" smtClean="0">
                <a:solidFill>
                  <a:srgbClr val="002060"/>
                </a:solidFill>
              </a:rPr>
              <a:t>إقتدي</a:t>
            </a:r>
            <a:r>
              <a:rPr lang="ar-SA" sz="2000" b="1" dirty="0" smtClean="0">
                <a:solidFill>
                  <a:srgbClr val="002060"/>
                </a:solidFill>
              </a:rPr>
              <a:t> بسنة الرسول صلى الله عليه وسلم و </a:t>
            </a:r>
            <a:r>
              <a:rPr lang="ar-SA" sz="2000" b="1" dirty="0" err="1" smtClean="0">
                <a:solidFill>
                  <a:srgbClr val="002060"/>
                </a:solidFill>
              </a:rPr>
              <a:t>إشرب</a:t>
            </a:r>
            <a:r>
              <a:rPr lang="ar-SA" sz="2000" b="1" dirty="0" smtClean="0">
                <a:solidFill>
                  <a:srgbClr val="002060"/>
                </a:solidFill>
              </a:rPr>
              <a:t> </a:t>
            </a:r>
            <a:r>
              <a:rPr lang="ar-SA" sz="2000" b="1" dirty="0" err="1" smtClean="0">
                <a:solidFill>
                  <a:srgbClr val="002060"/>
                </a:solidFill>
              </a:rPr>
              <a:t>جالسـاً </a:t>
            </a:r>
            <a:r>
              <a:rPr lang="ar-SA" sz="2000" b="1" dirty="0" smtClean="0">
                <a:solidFill>
                  <a:srgbClr val="002060"/>
                </a:solidFill>
              </a:rPr>
              <a:t>( </a:t>
            </a:r>
            <a:r>
              <a:rPr lang="ar-SA" sz="2000" b="1" dirty="0" err="1" smtClean="0">
                <a:solidFill>
                  <a:srgbClr val="002060"/>
                </a:solidFill>
              </a:rPr>
              <a:t>حسنة )</a:t>
            </a:r>
            <a:r>
              <a:rPr lang="ar-SA" sz="2000" b="1" dirty="0" smtClean="0">
                <a:solidFill>
                  <a:srgbClr val="002060"/>
                </a:solidFill>
              </a:rPr>
              <a:t/>
            </a:r>
            <a:br>
              <a:rPr lang="ar-SA" sz="2000" b="1" dirty="0" smtClean="0">
                <a:solidFill>
                  <a:srgbClr val="002060"/>
                </a:solidFill>
              </a:rPr>
            </a:br>
            <a:r>
              <a:rPr lang="ar-SA" sz="2000" b="1" dirty="0" smtClean="0">
                <a:solidFill>
                  <a:srgbClr val="002060"/>
                </a:solidFill>
              </a:rPr>
              <a:t>4 ــ طبق سنّة المصطفى صلى الله عليه وسلم و </a:t>
            </a:r>
            <a:r>
              <a:rPr lang="ar-SA" sz="2000" b="1" dirty="0" err="1" smtClean="0">
                <a:solidFill>
                  <a:srgbClr val="002060"/>
                </a:solidFill>
              </a:rPr>
              <a:t>إشرب</a:t>
            </a:r>
            <a:r>
              <a:rPr lang="ar-SA" sz="2000" b="1" dirty="0" smtClean="0">
                <a:solidFill>
                  <a:srgbClr val="002060"/>
                </a:solidFill>
              </a:rPr>
              <a:t> الماء على 3 </a:t>
            </a:r>
            <a:r>
              <a:rPr lang="ar-SA" sz="2000" b="1" dirty="0" err="1" smtClean="0">
                <a:solidFill>
                  <a:srgbClr val="002060"/>
                </a:solidFill>
              </a:rPr>
              <a:t>دفعات </a:t>
            </a:r>
            <a:r>
              <a:rPr lang="ar-SA" sz="2000" b="1" dirty="0" smtClean="0">
                <a:solidFill>
                  <a:srgbClr val="002060"/>
                </a:solidFill>
              </a:rPr>
              <a:t>( </a:t>
            </a:r>
            <a:r>
              <a:rPr lang="ar-SA" sz="2000" b="1" dirty="0" err="1" smtClean="0">
                <a:solidFill>
                  <a:srgbClr val="002060"/>
                </a:solidFill>
              </a:rPr>
              <a:t>حسنة )</a:t>
            </a:r>
            <a:r>
              <a:rPr lang="ar-SA" sz="2000" b="1" dirty="0" smtClean="0">
                <a:solidFill>
                  <a:srgbClr val="002060"/>
                </a:solidFill>
              </a:rPr>
              <a:t/>
            </a:r>
            <a:br>
              <a:rPr lang="ar-SA" sz="2000" b="1" dirty="0" smtClean="0">
                <a:solidFill>
                  <a:srgbClr val="002060"/>
                </a:solidFill>
              </a:rPr>
            </a:br>
            <a:r>
              <a:rPr lang="ar-SA" sz="2000" b="1" dirty="0" smtClean="0">
                <a:solidFill>
                  <a:srgbClr val="002060"/>
                </a:solidFill>
              </a:rPr>
              <a:t>5 ــ عندما تفرغ من شربــك قل </a:t>
            </a:r>
            <a:r>
              <a:rPr lang="ar-SA" sz="2000" b="1" dirty="0" err="1" smtClean="0">
                <a:solidFill>
                  <a:srgbClr val="002060"/>
                </a:solidFill>
              </a:rPr>
              <a:t>الحمدلله</a:t>
            </a:r>
            <a:r>
              <a:rPr lang="ar-SA" sz="2000" b="1" dirty="0" smtClean="0">
                <a:solidFill>
                  <a:srgbClr val="002060"/>
                </a:solidFill>
              </a:rPr>
              <a:t> ( </a:t>
            </a:r>
            <a:r>
              <a:rPr lang="ar-SA" sz="2000" b="1" dirty="0" err="1" smtClean="0">
                <a:solidFill>
                  <a:srgbClr val="002060"/>
                </a:solidFill>
              </a:rPr>
              <a:t>حسنة )</a:t>
            </a:r>
            <a:r>
              <a:rPr lang="ar-SA" sz="2000" b="1" dirty="0" smtClean="0">
                <a:solidFill>
                  <a:srgbClr val="002060"/>
                </a:solidFill>
              </a:rPr>
              <a:t/>
            </a:r>
            <a:br>
              <a:rPr lang="ar-SA" sz="2000" b="1" dirty="0" smtClean="0">
                <a:solidFill>
                  <a:srgbClr val="002060"/>
                </a:solidFill>
              </a:rPr>
            </a:br>
            <a:r>
              <a:rPr lang="ar-SA" sz="2000" b="1" dirty="0" smtClean="0">
                <a:solidFill>
                  <a:srgbClr val="002060"/>
                </a:solidFill>
              </a:rPr>
              <a:t>إذن بذلك معنا 5 حسنات والحسنة بعشر أمثالها</a:t>
            </a:r>
            <a:br>
              <a:rPr lang="ar-SA" sz="2000" b="1" dirty="0" smtClean="0">
                <a:solidFill>
                  <a:srgbClr val="002060"/>
                </a:solidFill>
              </a:rPr>
            </a:br>
            <a:r>
              <a:rPr lang="ar-SA" sz="2000" b="1" dirty="0" smtClean="0">
                <a:solidFill>
                  <a:srgbClr val="002060"/>
                </a:solidFill>
              </a:rPr>
              <a:t>بالتالي </a:t>
            </a:r>
            <a:r>
              <a:rPr lang="ar-SA" sz="2000" b="1" dirty="0" err="1" smtClean="0">
                <a:solidFill>
                  <a:srgbClr val="002060"/>
                </a:solidFill>
              </a:rPr>
              <a:t>5 </a:t>
            </a:r>
            <a:r>
              <a:rPr lang="ar-SA" sz="2000" b="1" dirty="0" smtClean="0">
                <a:solidFill>
                  <a:srgbClr val="002060"/>
                </a:solidFill>
              </a:rPr>
              <a:t>* </a:t>
            </a:r>
            <a:r>
              <a:rPr lang="ar-SA" sz="2000" b="1" dirty="0" err="1" smtClean="0">
                <a:solidFill>
                  <a:srgbClr val="002060"/>
                </a:solidFill>
              </a:rPr>
              <a:t>10 </a:t>
            </a:r>
            <a:r>
              <a:rPr lang="ar-SA" sz="2000" b="1" dirty="0" smtClean="0">
                <a:solidFill>
                  <a:srgbClr val="002060"/>
                </a:solidFill>
              </a:rPr>
              <a:t>= 50 </a:t>
            </a:r>
            <a:r>
              <a:rPr lang="ar-SA" sz="2000" b="1" dirty="0" err="1" smtClean="0">
                <a:solidFill>
                  <a:srgbClr val="002060"/>
                </a:solidFill>
              </a:rPr>
              <a:t>حسنة ..</a:t>
            </a:r>
            <a:r>
              <a:rPr lang="ar-SA" sz="2000" b="1" dirty="0" smtClean="0">
                <a:solidFill>
                  <a:srgbClr val="002060"/>
                </a:solidFill>
              </a:rPr>
              <a:t/>
            </a:r>
            <a:br>
              <a:rPr lang="ar-SA" sz="2000" b="1" dirty="0" smtClean="0">
                <a:solidFill>
                  <a:srgbClr val="002060"/>
                </a:solidFill>
              </a:rPr>
            </a:br>
            <a:r>
              <a:rPr lang="ar-SA" sz="2000" b="1" dirty="0" smtClean="0">
                <a:solidFill>
                  <a:srgbClr val="002060"/>
                </a:solidFill>
              </a:rPr>
              <a:t/>
            </a:r>
            <a:br>
              <a:rPr lang="ar-SA" sz="2000" b="1" dirty="0" smtClean="0">
                <a:solidFill>
                  <a:srgbClr val="002060"/>
                </a:solidFill>
              </a:rPr>
            </a:br>
            <a:r>
              <a:rPr lang="ar-SA" sz="2000" b="1" dirty="0" smtClean="0">
                <a:solidFill>
                  <a:srgbClr val="002060"/>
                </a:solidFill>
              </a:rPr>
              <a:t>وَاللَّهُ يُضَاعِفُ لِمَنْ يَشَاءُ وَاللَّهُ وَاسِعٌ عَلِيمٌ </a:t>
            </a:r>
            <a:endParaRPr lang="ar-SA" sz="2000" dirty="0">
              <a:solidFill>
                <a:srgbClr val="00206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259632" y="1124744"/>
            <a:ext cx="6552728" cy="792088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/>
              <a:t>هل تعلم أنك تستطيع كسب 50 حسنه مع كل شربة </a:t>
            </a:r>
            <a:r>
              <a:rPr lang="ar-SA" sz="2400" dirty="0" err="1" smtClean="0"/>
              <a:t>ماء </a:t>
            </a:r>
            <a:r>
              <a:rPr lang="ar-SA" sz="2400" dirty="0" smtClean="0"/>
              <a:t>،،، لا </a:t>
            </a:r>
            <a:r>
              <a:rPr lang="ar-SA" sz="2400" dirty="0" err="1" smtClean="0"/>
              <a:t>تستغرب !!</a:t>
            </a:r>
            <a:endParaRPr lang="ar-S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alnoor-f893a5a3b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2133203" cy="252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132856"/>
            <a:ext cx="2376264" cy="316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980728"/>
            <a:ext cx="18722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PIC-400-13267200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 </a:t>
            </a:r>
            <a:endParaRPr lang="ar-SA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16632"/>
            <a:ext cx="5328592" cy="281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636912"/>
            <a:ext cx="52565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107504" y="260648"/>
            <a:ext cx="3456384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>
                <a:solidFill>
                  <a:srgbClr val="000000"/>
                </a:solidFill>
              </a:rPr>
              <a:t>1- لماذا تحتوي بعض السيارات </a:t>
            </a:r>
            <a:r>
              <a:rPr lang="ar-SA" sz="2800" dirty="0" err="1" smtClean="0">
                <a:solidFill>
                  <a:srgbClr val="000000"/>
                </a:solidFill>
              </a:rPr>
              <a:t>مؤشرالدرجة</a:t>
            </a:r>
            <a:r>
              <a:rPr lang="ar-SA" sz="2800" dirty="0" smtClean="0">
                <a:solidFill>
                  <a:srgbClr val="000000"/>
                </a:solidFill>
              </a:rPr>
              <a:t> الحرارة بالقياس </a:t>
            </a:r>
            <a:r>
              <a:rPr lang="ar-SA" sz="2800" dirty="0" err="1" smtClean="0">
                <a:solidFill>
                  <a:srgbClr val="000000"/>
                </a:solidFill>
              </a:rPr>
              <a:t>الفهرنهايتي</a:t>
            </a:r>
            <a:r>
              <a:rPr lang="ar-SA" sz="2800" dirty="0" smtClean="0">
                <a:solidFill>
                  <a:srgbClr val="000000"/>
                </a:solidFill>
              </a:rPr>
              <a:t> </a:t>
            </a:r>
            <a:r>
              <a:rPr lang="ar-SA" sz="2800" dirty="0" err="1" smtClean="0">
                <a:solidFill>
                  <a:srgbClr val="000000"/>
                </a:solidFill>
              </a:rPr>
              <a:t>والسيليزي؟</a:t>
            </a:r>
            <a:endParaRPr lang="ar-SA" sz="2800" dirty="0" smtClean="0">
              <a:solidFill>
                <a:srgbClr val="000000"/>
              </a:solidFill>
            </a:endParaRPr>
          </a:p>
          <a:p>
            <a:r>
              <a:rPr lang="ar-SA" sz="2800" dirty="0" smtClean="0">
                <a:solidFill>
                  <a:srgbClr val="000000"/>
                </a:solidFill>
              </a:rPr>
              <a:t>2- أي المقياسين </a:t>
            </a:r>
            <a:r>
              <a:rPr lang="ar-SA" sz="2800" dirty="0" err="1" smtClean="0">
                <a:solidFill>
                  <a:srgbClr val="000000"/>
                </a:solidFill>
              </a:rPr>
              <a:t>الفهرنهايتي</a:t>
            </a:r>
            <a:r>
              <a:rPr lang="ar-SA" sz="2800" dirty="0" smtClean="0">
                <a:solidFill>
                  <a:srgbClr val="000000"/>
                </a:solidFill>
              </a:rPr>
              <a:t> او </a:t>
            </a:r>
            <a:r>
              <a:rPr lang="ar-SA" sz="2800" dirty="0" err="1" smtClean="0">
                <a:solidFill>
                  <a:srgbClr val="000000"/>
                </a:solidFill>
              </a:rPr>
              <a:t>السليلزي</a:t>
            </a:r>
            <a:r>
              <a:rPr lang="ar-SA" sz="2800" dirty="0" smtClean="0">
                <a:solidFill>
                  <a:srgbClr val="000000"/>
                </a:solidFill>
              </a:rPr>
              <a:t> وحداته </a:t>
            </a:r>
            <a:r>
              <a:rPr lang="ar-SA" sz="2800" dirty="0" err="1" smtClean="0">
                <a:solidFill>
                  <a:srgbClr val="000000"/>
                </a:solidFill>
              </a:rPr>
              <a:t>اكبر ؟</a:t>
            </a:r>
            <a:endParaRPr lang="ar-SA" sz="2800" dirty="0" smtClean="0">
              <a:solidFill>
                <a:srgbClr val="000000"/>
              </a:solidFill>
            </a:endParaRPr>
          </a:p>
          <a:p>
            <a:r>
              <a:rPr lang="ar-SA" sz="2800" dirty="0" smtClean="0">
                <a:solidFill>
                  <a:srgbClr val="000000"/>
                </a:solidFill>
              </a:rPr>
              <a:t>3- كيف يمكن لمعادلتين ان تمثلا العلاقة </a:t>
            </a:r>
            <a:r>
              <a:rPr lang="ar-SA" sz="2800" dirty="0" err="1" smtClean="0">
                <a:solidFill>
                  <a:srgbClr val="000000"/>
                </a:solidFill>
              </a:rPr>
              <a:t>نفسها ؟</a:t>
            </a:r>
            <a:endParaRPr lang="ar-SA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picture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312" y="188640"/>
            <a:ext cx="198613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908720"/>
            <a:ext cx="962968" cy="507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895574"/>
            <a:ext cx="5387677" cy="51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1628800"/>
            <a:ext cx="84969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jb132732777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204864"/>
            <a:ext cx="50405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293096"/>
            <a:ext cx="6696744" cy="74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PIC-230-1326720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475" y="836712"/>
            <a:ext cx="1927845" cy="50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836712"/>
            <a:ext cx="3396779" cy="56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1484784"/>
            <a:ext cx="6696744" cy="56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 descr="11720_01219209961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4581128"/>
            <a:ext cx="4810844" cy="1029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ec11e44e412578692c409f1652ebb9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04664"/>
            <a:ext cx="3035399" cy="679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196752"/>
            <a:ext cx="5179839" cy="56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0966" y="1916832"/>
            <a:ext cx="6049466" cy="51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140968"/>
            <a:ext cx="3057500" cy="56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71800" y="4293096"/>
            <a:ext cx="564413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13979_1222143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pic>
        <p:nvPicPr>
          <p:cNvPr id="4" name="صورة 3" descr="959772780.jpg"/>
          <p:cNvPicPr/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1259632" y="1026750"/>
            <a:ext cx="6696744" cy="5210562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4283968" y="1772816"/>
            <a:ext cx="1080120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3563888" y="2276872"/>
            <a:ext cx="1296144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2195736" y="3140968"/>
            <a:ext cx="1296144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2843808" y="2708920"/>
            <a:ext cx="1160512" cy="2076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3275856" y="3573016"/>
            <a:ext cx="1296144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3419872" y="4077072"/>
            <a:ext cx="1296144" cy="2160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3707904" y="4797152"/>
            <a:ext cx="3816424" cy="72008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 smtClean="0"/>
              <a:t>ورقة نشاط </a:t>
            </a:r>
            <a:endParaRPr lang="ar-SA" sz="5400" dirty="0"/>
          </a:p>
        </p:txBody>
      </p:sp>
      <p:pic>
        <p:nvPicPr>
          <p:cNvPr id="2050" name="Picture 2" descr="https://si0.twimg.com/profile_images/3002382980/537d142f19ba16f05ea7f84a26b793d3.jpe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437112"/>
            <a:ext cx="2376265" cy="16501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مخصص 4">
      <a:dk1>
        <a:srgbClr val="FF0000"/>
      </a:dk1>
      <a:lt1>
        <a:srgbClr val="C00000"/>
      </a:lt1>
      <a:dk2>
        <a:srgbClr val="FF0000"/>
      </a:dk2>
      <a:lt2>
        <a:srgbClr val="C00000"/>
      </a:lt2>
      <a:accent1>
        <a:srgbClr val="FF0000"/>
      </a:accent1>
      <a:accent2>
        <a:srgbClr val="C00000"/>
      </a:accent2>
      <a:accent3>
        <a:srgbClr val="FF0000"/>
      </a:accent3>
      <a:accent4>
        <a:srgbClr val="C00000"/>
      </a:accent4>
      <a:accent5>
        <a:srgbClr val="FF0000"/>
      </a:accent5>
      <a:accent6>
        <a:srgbClr val="C00000"/>
      </a:accent6>
      <a:hlink>
        <a:srgbClr val="FF000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61</Words>
  <Application>Microsoft Office PowerPoint</Application>
  <PresentationFormat>عرض على الشاشة (3:4)‏</PresentationFormat>
  <Paragraphs>11</Paragraphs>
  <Slides>18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سمة Office</vt:lpstr>
      <vt:lpstr>الشريحة 1</vt:lpstr>
      <vt:lpstr>  قال تعالى : مَنْ جَاءَ بِالْحَسَنَةِ فَلَهُ عَشْرُ أَمْثَالِهَا وَمَنْ جَاءَ بِالسَّيِّئَةِ فَلا يُجْزَى إِلا مِثْلَهَا وَهُمْ لا يُظْلَمُونَ - (سورة الانعام 160 ) 1 ــ عندما تشرع بالشرب ، قل بسم الله ( حسنة ) 2 ــ إشرب بيمينــك ( حسنة ) 3 ــ إقتدي بسنة الرسول صلى الله عليه وسلم و إشرب جالسـاً ( حسنة ) 4 ــ طبق سنّة المصطفى صلى الله عليه وسلم و إشرب الماء على 3 دفعات ( حسنة ) 5 ــ عندما تفرغ من شربــك قل الحمدلله ( حسنة ) إذن بذلك معنا 5 حسنات والحسنة بعشر أمثالها بالتالي 5 * 10 = 50 حسنة ..  وَاللَّهُ يُضَاعِفُ لِمَنْ يَشَاءُ وَاللَّهُ وَاسِعٌ عَلِيمٌ </vt:lpstr>
      <vt:lpstr>الشريحة 3</vt:lpstr>
      <vt:lpstr> 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</vt:vector>
  </TitlesOfParts>
  <Company>DamasGate.com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hp</dc:creator>
  <cp:lastModifiedBy>fahad</cp:lastModifiedBy>
  <cp:revision>25</cp:revision>
  <dcterms:created xsi:type="dcterms:W3CDTF">2010-08-17T16:34:19Z</dcterms:created>
  <dcterms:modified xsi:type="dcterms:W3CDTF">2014-10-11T15:18:21Z</dcterms:modified>
</cp:coreProperties>
</file>