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83" r:id="rId4"/>
    <p:sldId id="284" r:id="rId5"/>
    <p:sldId id="285" r:id="rId6"/>
    <p:sldId id="280" r:id="rId7"/>
    <p:sldId id="27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16/01/45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audio" Target="../media/audio2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4" Type="http://schemas.microsoft.com/office/2007/relationships/hdphoto" Target="../media/hdphoto5.wdp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20.png"/><Relationship Id="rId4" Type="http://schemas.microsoft.com/office/2007/relationships/hdphoto" Target="../media/hdphoto8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7682"/>
          <a:stretch/>
        </p:blipFill>
        <p:spPr>
          <a:xfrm>
            <a:off x="2758372" y="2038775"/>
            <a:ext cx="2655532" cy="426892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5531996" y="2648377"/>
            <a:ext cx="5114217" cy="1799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5539025" y="2855451"/>
            <a:ext cx="500203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أستعمل النماذج لأستكشف جمع الأعداد المكونة من ثلاثة أرقام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مستدير الزوايا 49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4408381" y="2170313"/>
            <a:ext cx="6567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١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أعمل نموذجًا يمثل كلًا من العددين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١٥٣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r="1645" b="88504"/>
          <a:stretch/>
        </p:blipFill>
        <p:spPr>
          <a:xfrm>
            <a:off x="8763241" y="1187581"/>
            <a:ext cx="2018624" cy="542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4225" r="12978" b="71448"/>
          <a:stretch/>
        </p:blipFill>
        <p:spPr>
          <a:xfrm>
            <a:off x="5230681" y="1347581"/>
            <a:ext cx="3410211" cy="698677"/>
          </a:xfrm>
          <a:prstGeom prst="rect">
            <a:avLst/>
          </a:prstGeom>
        </p:spPr>
      </p:pic>
      <p:sp>
        <p:nvSpPr>
          <p:cNvPr id="60" name="مربع نص 59"/>
          <p:cNvSpPr txBox="1"/>
          <p:nvPr/>
        </p:nvSpPr>
        <p:spPr>
          <a:xfrm>
            <a:off x="1892839" y="3877257"/>
            <a:ext cx="1010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١٤٨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1823079" y="5284910"/>
            <a:ext cx="1010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١٥٣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3" name="جدول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11321"/>
              </p:ext>
            </p:extLst>
          </p:nvPr>
        </p:nvGraphicFramePr>
        <p:xfrm>
          <a:off x="3106999" y="3072654"/>
          <a:ext cx="5913507" cy="33604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1169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1971169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  <a:gridCol w="1971169">
                  <a:extLst>
                    <a:ext uri="{9D8B030D-6E8A-4147-A177-3AD203B41FA5}">
                      <a16:colId xmlns:a16="http://schemas.microsoft.com/office/drawing/2014/main" val="3132936702"/>
                    </a:ext>
                  </a:extLst>
                </a:gridCol>
              </a:tblGrid>
              <a:tr h="4121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المئات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94832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466412" y="3595183"/>
            <a:ext cx="1278715" cy="1249419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463641" y="5018374"/>
            <a:ext cx="1278715" cy="1249419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105"/>
          <a:stretch/>
        </p:blipFill>
        <p:spPr>
          <a:xfrm>
            <a:off x="5426398" y="3596761"/>
            <a:ext cx="1139604" cy="1326294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457" r="70086" b="44956"/>
          <a:stretch/>
        </p:blipFill>
        <p:spPr>
          <a:xfrm>
            <a:off x="7677217" y="3608643"/>
            <a:ext cx="621379" cy="1440470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60834" r="70086" b="5466"/>
          <a:stretch/>
        </p:blipFill>
        <p:spPr>
          <a:xfrm>
            <a:off x="7677217" y="5346647"/>
            <a:ext cx="621379" cy="923108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4203" b="47740"/>
          <a:stretch/>
        </p:blipFill>
        <p:spPr>
          <a:xfrm>
            <a:off x="5292620" y="4984458"/>
            <a:ext cx="1392812" cy="1350500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47" b="92514" l="6550" r="4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337" r="51972" b="9693"/>
          <a:stretch/>
        </p:blipFill>
        <p:spPr>
          <a:xfrm flipH="1">
            <a:off x="8085417" y="2803688"/>
            <a:ext cx="2378133" cy="36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6" y="1032409"/>
            <a:ext cx="1909283" cy="1909283"/>
          </a:xfrm>
          <a:prstGeom prst="rect">
            <a:avLst/>
          </a:prstGeom>
        </p:spPr>
      </p:pic>
      <p:sp>
        <p:nvSpPr>
          <p:cNvPr id="50" name="مستطيل مستدير الزوايا 49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219406" y="2170313"/>
            <a:ext cx="3756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>
                <a:solidFill>
                  <a:srgbClr val="C00000"/>
                </a:solidFill>
              </a:rPr>
              <a:t>٢</a:t>
            </a:r>
            <a:r>
              <a:rPr lang="ku-Arab-IQ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رقمي الآحاد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r="1645" b="88504"/>
          <a:stretch/>
        </p:blipFill>
        <p:spPr>
          <a:xfrm>
            <a:off x="8763241" y="1187581"/>
            <a:ext cx="2018624" cy="542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4225" r="12978" b="71448"/>
          <a:stretch/>
        </p:blipFill>
        <p:spPr>
          <a:xfrm>
            <a:off x="5230681" y="1347581"/>
            <a:ext cx="3410211" cy="698677"/>
          </a:xfrm>
          <a:prstGeom prst="rect">
            <a:avLst/>
          </a:prstGeom>
        </p:spPr>
      </p:pic>
      <p:graphicFrame>
        <p:nvGraphicFramePr>
          <p:cNvPr id="63" name="جدول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411321"/>
              </p:ext>
            </p:extLst>
          </p:nvPr>
        </p:nvGraphicFramePr>
        <p:xfrm>
          <a:off x="3106999" y="3072654"/>
          <a:ext cx="5913507" cy="33604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71169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1971169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  <a:gridCol w="1971169">
                  <a:extLst>
                    <a:ext uri="{9D8B030D-6E8A-4147-A177-3AD203B41FA5}">
                      <a16:colId xmlns:a16="http://schemas.microsoft.com/office/drawing/2014/main" val="3132936702"/>
                    </a:ext>
                  </a:extLst>
                </a:gridCol>
              </a:tblGrid>
              <a:tr h="4121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المئات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94832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466412" y="3595183"/>
            <a:ext cx="1278715" cy="1249419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463641" y="5018374"/>
            <a:ext cx="1278715" cy="1249419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105"/>
          <a:stretch/>
        </p:blipFill>
        <p:spPr>
          <a:xfrm>
            <a:off x="5426398" y="3596761"/>
            <a:ext cx="1139604" cy="1326294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2457" r="70086" b="44956"/>
          <a:stretch/>
        </p:blipFill>
        <p:spPr>
          <a:xfrm>
            <a:off x="7677217" y="3608643"/>
            <a:ext cx="621379" cy="1440470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60834" r="70086" b="5466"/>
          <a:stretch/>
        </p:blipFill>
        <p:spPr>
          <a:xfrm>
            <a:off x="7677217" y="5346647"/>
            <a:ext cx="621379" cy="923108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4203" b="47740"/>
          <a:stretch/>
        </p:blipFill>
        <p:spPr>
          <a:xfrm>
            <a:off x="5292620" y="4984458"/>
            <a:ext cx="1392812" cy="1350500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47" b="92514" l="6550" r="4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337" r="51972" b="9693"/>
          <a:stretch/>
        </p:blipFill>
        <p:spPr>
          <a:xfrm flipH="1">
            <a:off x="8085417" y="2803688"/>
            <a:ext cx="2378133" cy="3697656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7648004" y="3573942"/>
            <a:ext cx="703069" cy="237530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منحني إلى الأسفل 34"/>
          <p:cNvSpPr/>
          <p:nvPr/>
        </p:nvSpPr>
        <p:spPr>
          <a:xfrm flipH="1">
            <a:off x="6665710" y="3070811"/>
            <a:ext cx="1169928" cy="495961"/>
          </a:xfrm>
          <a:prstGeom prst="curvedDownArrow">
            <a:avLst>
              <a:gd name="adj1" fmla="val 21485"/>
              <a:gd name="adj2" fmla="val 77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6592465" y="3595183"/>
            <a:ext cx="219992" cy="129903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82690" r="70086" b="5466"/>
          <a:stretch/>
        </p:blipFill>
        <p:spPr>
          <a:xfrm>
            <a:off x="7671056" y="5947281"/>
            <a:ext cx="621379" cy="324436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916312" y="3804393"/>
            <a:ext cx="201764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٨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+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١١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آحادًا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941510" y="1488287"/>
            <a:ext cx="17608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أعيد تجميع </a:t>
            </a:r>
            <a:r>
              <a:rPr lang="ku-Arab-IQ" sz="2400" b="1" dirty="0" smtClean="0">
                <a:solidFill>
                  <a:schemeClr val="bg2">
                    <a:lumMod val="50000"/>
                  </a:schemeClr>
                </a:solidFill>
              </a:rPr>
              <a:t>١١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آحادًا كعشرة وواحد آحاد </a:t>
            </a:r>
            <a:endParaRPr lang="ar-S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4" grpId="1" animBg="1"/>
      <p:bldP spid="34" grpId="2" animBg="1"/>
      <p:bldP spid="35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2" y="1014798"/>
            <a:ext cx="2023024" cy="2023024"/>
          </a:xfrm>
          <a:prstGeom prst="rect">
            <a:avLst/>
          </a:prstGeom>
        </p:spPr>
      </p:pic>
      <p:sp>
        <p:nvSpPr>
          <p:cNvPr id="50" name="مستطيل مستدير الزوايا 49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201369" y="2173692"/>
            <a:ext cx="3756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٣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العشرات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r="1645" b="88504"/>
          <a:stretch/>
        </p:blipFill>
        <p:spPr>
          <a:xfrm>
            <a:off x="8763241" y="1187581"/>
            <a:ext cx="2018624" cy="542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4225" r="12978" b="71448"/>
          <a:stretch/>
        </p:blipFill>
        <p:spPr>
          <a:xfrm>
            <a:off x="5230681" y="1347581"/>
            <a:ext cx="3410211" cy="698677"/>
          </a:xfrm>
          <a:prstGeom prst="rect">
            <a:avLst/>
          </a:prstGeom>
        </p:spPr>
      </p:pic>
      <p:graphicFrame>
        <p:nvGraphicFramePr>
          <p:cNvPr id="63" name="جدول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738255"/>
              </p:ext>
            </p:extLst>
          </p:nvPr>
        </p:nvGraphicFramePr>
        <p:xfrm>
          <a:off x="2788024" y="3079412"/>
          <a:ext cx="6235529" cy="33604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1188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1810871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  <a:gridCol w="2943470">
                  <a:extLst>
                    <a:ext uri="{9D8B030D-6E8A-4147-A177-3AD203B41FA5}">
                      <a16:colId xmlns:a16="http://schemas.microsoft.com/office/drawing/2014/main" val="3132936702"/>
                    </a:ext>
                  </a:extLst>
                </a:gridCol>
              </a:tblGrid>
              <a:tr h="4121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المئات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94832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018731" y="3608248"/>
            <a:ext cx="1278715" cy="1249419"/>
          </a:xfrm>
          <a:prstGeom prst="rect">
            <a:avLst/>
          </a:prstGeom>
        </p:spPr>
      </p:pic>
      <p:pic>
        <p:nvPicPr>
          <p:cNvPr id="65" name="صورة 6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3015807" y="4998598"/>
            <a:ext cx="1278715" cy="1249419"/>
          </a:xfrm>
          <a:prstGeom prst="rect">
            <a:avLst/>
          </a:prstGeom>
        </p:spPr>
      </p:pic>
      <p:pic>
        <p:nvPicPr>
          <p:cNvPr id="66" name="صورة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105"/>
          <a:stretch/>
        </p:blipFill>
        <p:spPr>
          <a:xfrm>
            <a:off x="5841181" y="3569811"/>
            <a:ext cx="1139604" cy="1326294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4203" b="47740"/>
          <a:stretch/>
        </p:blipFill>
        <p:spPr>
          <a:xfrm>
            <a:off x="5875750" y="5018374"/>
            <a:ext cx="1392812" cy="1350500"/>
          </a:xfrm>
          <a:prstGeom prst="rect">
            <a:avLst/>
          </a:prstGeom>
        </p:spPr>
      </p:pic>
      <p:pic>
        <p:nvPicPr>
          <p:cNvPr id="70" name="صورة 6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647" b="92514" l="6550" r="4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337" r="51972" b="9693"/>
          <a:stretch/>
        </p:blipFill>
        <p:spPr>
          <a:xfrm flipH="1">
            <a:off x="8085417" y="2803688"/>
            <a:ext cx="2378133" cy="3697656"/>
          </a:xfrm>
          <a:prstGeom prst="rect">
            <a:avLst/>
          </a:prstGeom>
        </p:spPr>
      </p:pic>
      <p:sp>
        <p:nvSpPr>
          <p:cNvPr id="34" name="مستطيل مستدير الزوايا 33"/>
          <p:cNvSpPr/>
          <p:nvPr/>
        </p:nvSpPr>
        <p:spPr>
          <a:xfrm>
            <a:off x="5839891" y="3542916"/>
            <a:ext cx="1482028" cy="287006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سهم منحني إلى الأسفل 34"/>
          <p:cNvSpPr/>
          <p:nvPr/>
        </p:nvSpPr>
        <p:spPr>
          <a:xfrm flipH="1">
            <a:off x="5033519" y="3059555"/>
            <a:ext cx="1169928" cy="495961"/>
          </a:xfrm>
          <a:prstGeom prst="curvedDownArrow">
            <a:avLst>
              <a:gd name="adj1" fmla="val 21485"/>
              <a:gd name="adj2" fmla="val 77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96" b="60597" l="683" r="138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" r="85492" b="39212"/>
          <a:stretch/>
        </p:blipFill>
        <p:spPr>
          <a:xfrm>
            <a:off x="7031701" y="3569811"/>
            <a:ext cx="219992" cy="1299034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82690" r="70086" b="5466"/>
          <a:stretch/>
        </p:blipFill>
        <p:spPr>
          <a:xfrm>
            <a:off x="8012138" y="5853156"/>
            <a:ext cx="621379" cy="324436"/>
          </a:xfrm>
          <a:prstGeom prst="rect">
            <a:avLst/>
          </a:prstGeom>
        </p:spPr>
      </p:pic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4353924" y="4311857"/>
            <a:ext cx="1278715" cy="1249419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585306" y="3847455"/>
            <a:ext cx="22936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عشرات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+ ٥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عشرات</a:t>
            </a:r>
            <a:r>
              <a:rPr lang="ku-Arab-IQ" sz="2000" b="1" dirty="0" smtClean="0">
                <a:solidFill>
                  <a:schemeClr val="accent1">
                    <a:lumMod val="75000"/>
                  </a:schemeClr>
                </a:solidFill>
              </a:rPr>
              <a:t> = ١٠ 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عشرات 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899043" y="1318747"/>
            <a:ext cx="176083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أعيد تجميع </a:t>
            </a:r>
            <a:r>
              <a:rPr lang="ku-Arab-IQ" sz="2400" b="1" dirty="0" smtClean="0">
                <a:solidFill>
                  <a:schemeClr val="bg2">
                    <a:lumMod val="50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عشرات كمئة واحدة وصفر من العشرات </a:t>
            </a:r>
            <a:endParaRPr lang="ar-SA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4" grpId="1" animBg="1"/>
      <p:bldP spid="34" grpId="2" animBg="1"/>
      <p:bldP spid="35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مستطيل مستدير الزوايا 49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ربع نص 31"/>
          <p:cNvSpPr txBox="1"/>
          <p:nvPr/>
        </p:nvSpPr>
        <p:spPr>
          <a:xfrm>
            <a:off x="7419734" y="2173692"/>
            <a:ext cx="3756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الخطوة </a:t>
            </a:r>
            <a:r>
              <a:rPr lang="ku-Arab-IQ" sz="2400" b="1" dirty="0" smtClean="0">
                <a:solidFill>
                  <a:srgbClr val="C00000"/>
                </a:solidFill>
              </a:rPr>
              <a:t>٤ </a:t>
            </a:r>
            <a:r>
              <a:rPr lang="ar-SA" sz="2400" b="1" dirty="0" smtClean="0">
                <a:solidFill>
                  <a:srgbClr val="C00000"/>
                </a:solidFill>
              </a:rPr>
              <a:t>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أجمع المئات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5" r="1645" b="88504"/>
          <a:stretch/>
        </p:blipFill>
        <p:spPr>
          <a:xfrm>
            <a:off x="8763241" y="1187581"/>
            <a:ext cx="2018624" cy="54205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14225" r="12978" b="71448"/>
          <a:stretch/>
        </p:blipFill>
        <p:spPr>
          <a:xfrm>
            <a:off x="5230681" y="1347581"/>
            <a:ext cx="3410211" cy="698677"/>
          </a:xfrm>
          <a:prstGeom prst="rect">
            <a:avLst/>
          </a:prstGeom>
        </p:spPr>
      </p:pic>
      <p:sp>
        <p:nvSpPr>
          <p:cNvPr id="39" name="مربع نص 38"/>
          <p:cNvSpPr txBox="1"/>
          <p:nvPr/>
        </p:nvSpPr>
        <p:spPr>
          <a:xfrm>
            <a:off x="798060" y="3938858"/>
            <a:ext cx="32322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+ 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 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= 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مئات 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6" name="جدول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77455"/>
              </p:ext>
            </p:extLst>
          </p:nvPr>
        </p:nvGraphicFramePr>
        <p:xfrm>
          <a:off x="4066903" y="3133276"/>
          <a:ext cx="5736062" cy="33604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81188">
                  <a:extLst>
                    <a:ext uri="{9D8B030D-6E8A-4147-A177-3AD203B41FA5}">
                      <a16:colId xmlns:a16="http://schemas.microsoft.com/office/drawing/2014/main" val="662447290"/>
                    </a:ext>
                  </a:extLst>
                </a:gridCol>
                <a:gridCol w="1363628">
                  <a:extLst>
                    <a:ext uri="{9D8B030D-6E8A-4147-A177-3AD203B41FA5}">
                      <a16:colId xmlns:a16="http://schemas.microsoft.com/office/drawing/2014/main" val="1860665940"/>
                    </a:ext>
                  </a:extLst>
                </a:gridCol>
                <a:gridCol w="2891246">
                  <a:extLst>
                    <a:ext uri="{9D8B030D-6E8A-4147-A177-3AD203B41FA5}">
                      <a16:colId xmlns:a16="http://schemas.microsoft.com/office/drawing/2014/main" val="3132936702"/>
                    </a:ext>
                  </a:extLst>
                </a:gridCol>
              </a:tblGrid>
              <a:tr h="412132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الآحاد</a:t>
                      </a:r>
                      <a:r>
                        <a:rPr lang="ar-SA" sz="2000" b="1" baseline="0" dirty="0" smtClean="0"/>
                        <a:t> </a:t>
                      </a:r>
                      <a:endParaRPr lang="ku-Arab-IQ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العشرات </a:t>
                      </a:r>
                      <a:endParaRPr lang="ar-S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المئات </a:t>
                      </a:r>
                      <a:endParaRPr lang="ar-S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1593946"/>
                  </a:ext>
                </a:extLst>
              </a:tr>
              <a:tr h="2948328">
                <a:tc>
                  <a:txBody>
                    <a:bodyPr/>
                    <a:lstStyle/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ku-Arab-IQ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83855"/>
                  </a:ext>
                </a:extLst>
              </a:tr>
            </a:tbl>
          </a:graphicData>
        </a:graphic>
      </p:graphicFrame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4317271" y="3668092"/>
            <a:ext cx="1278715" cy="1249419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4317271" y="5020768"/>
            <a:ext cx="1278715" cy="1249419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47" b="92514" l="6550" r="47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337" r="51972" b="9693"/>
          <a:stretch/>
        </p:blipFill>
        <p:spPr>
          <a:xfrm flipH="1">
            <a:off x="8864829" y="2857552"/>
            <a:ext cx="2378133" cy="3697656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82690" r="70086" b="5466"/>
          <a:stretch/>
        </p:blipFill>
        <p:spPr>
          <a:xfrm>
            <a:off x="8791550" y="5907020"/>
            <a:ext cx="621379" cy="324436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51194" l="0" r="59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444" b="49105"/>
          <a:stretch/>
        </p:blipFill>
        <p:spPr>
          <a:xfrm>
            <a:off x="5613397" y="4396059"/>
            <a:ext cx="1278715" cy="1249419"/>
          </a:xfrm>
          <a:prstGeom prst="rect">
            <a:avLst/>
          </a:prstGeom>
        </p:spPr>
      </p:pic>
      <p:sp>
        <p:nvSpPr>
          <p:cNvPr id="53" name="مربع نص 52"/>
          <p:cNvSpPr txBox="1"/>
          <p:nvPr/>
        </p:nvSpPr>
        <p:spPr>
          <a:xfrm>
            <a:off x="3855324" y="2210652"/>
            <a:ext cx="3394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إذن </a:t>
            </a:r>
            <a:r>
              <a:rPr lang="ku-Arab-IQ" sz="2800" b="1" dirty="0" smtClean="0">
                <a:solidFill>
                  <a:srgbClr val="C00000"/>
                </a:solidFill>
              </a:rPr>
              <a:t>١٤٨ + ١٥٣ = ٣٠١</a:t>
            </a:r>
            <a:endParaRPr lang="ar-SA" sz="2800" b="1" dirty="0">
              <a:solidFill>
                <a:srgbClr val="C00000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84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9780" y="1838789"/>
            <a:ext cx="1544796" cy="12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صورة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5" b="59029"/>
          <a:stretch/>
        </p:blipFill>
        <p:spPr>
          <a:xfrm>
            <a:off x="8782125" y="1288026"/>
            <a:ext cx="1150104" cy="8589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0" t="-1" r="1706" b="83180"/>
          <a:stretch/>
        </p:blipFill>
        <p:spPr>
          <a:xfrm>
            <a:off x="2610532" y="1855938"/>
            <a:ext cx="6253608" cy="71522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5" y="2573008"/>
            <a:ext cx="1932249" cy="1932249"/>
          </a:xfrm>
          <a:prstGeom prst="rect">
            <a:avLst/>
          </a:prstGeom>
        </p:spPr>
      </p:pic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7" t="4576" r="15820" b="5698"/>
          <a:stretch/>
        </p:blipFill>
        <p:spPr>
          <a:xfrm>
            <a:off x="9878510" y="956267"/>
            <a:ext cx="1182840" cy="1619267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5" t="19664" r="1706" b="62927"/>
          <a:stretch/>
        </p:blipFill>
        <p:spPr>
          <a:xfrm>
            <a:off x="3511817" y="3183941"/>
            <a:ext cx="6983781" cy="740228"/>
          </a:xfrm>
          <a:prstGeom prst="rect">
            <a:avLst/>
          </a:prstGeom>
        </p:spPr>
      </p:pic>
      <p:pic>
        <p:nvPicPr>
          <p:cNvPr id="64" name="صورة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40352" r="1706" b="42649"/>
          <a:stretch/>
        </p:blipFill>
        <p:spPr>
          <a:xfrm>
            <a:off x="1897116" y="4519314"/>
            <a:ext cx="9378639" cy="722812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3470772" y="2625645"/>
            <a:ext cx="4554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الأرقام التي يكون مجموعها أكبر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3696554" y="3968478"/>
            <a:ext cx="57797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مجموع كل من رقمي الآحاد والعشرات أكبر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2381591" y="5356173"/>
            <a:ext cx="78597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 خاصية الإبدال لعملية الجمع تنص على أنه يمكن تبديل مكاني العددين دون تغيير ناتج الجمع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8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27654" l="267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26" b="72063"/>
          <a:stretch/>
        </p:blipFill>
        <p:spPr>
          <a:xfrm>
            <a:off x="3066504" y="4702898"/>
            <a:ext cx="6210347" cy="2004563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3" b="63245"/>
          <a:stretch/>
        </p:blipFill>
        <p:spPr>
          <a:xfrm>
            <a:off x="1106877" y="2878606"/>
            <a:ext cx="10096875" cy="7053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87"/>
          <a:stretch/>
        </p:blipFill>
        <p:spPr>
          <a:xfrm>
            <a:off x="1106877" y="2005799"/>
            <a:ext cx="10096875" cy="746776"/>
          </a:xfrm>
          <a:prstGeom prst="rect">
            <a:avLst/>
          </a:prstGeom>
        </p:spPr>
      </p:pic>
      <p:sp>
        <p:nvSpPr>
          <p:cNvPr id="44" name="مستطيل مستدير الزوايا 43"/>
          <p:cNvSpPr/>
          <p:nvPr/>
        </p:nvSpPr>
        <p:spPr>
          <a:xfrm>
            <a:off x="1346764" y="291049"/>
            <a:ext cx="2527537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جمع الأعداد المكونة من ثلاثة أرقام 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343131" y="1214282"/>
            <a:ext cx="426238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الجمع ، أستعمل النماذج إذا لزم الأمر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61" name="مربع نص 60"/>
          <p:cNvSpPr txBox="1"/>
          <p:nvPr/>
        </p:nvSpPr>
        <p:spPr>
          <a:xfrm>
            <a:off x="7942160" y="2085550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مربع نص 66"/>
          <p:cNvSpPr txBox="1"/>
          <p:nvPr/>
        </p:nvSpPr>
        <p:spPr>
          <a:xfrm>
            <a:off x="8290560" y="2077812"/>
            <a:ext cx="694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10014980" y="1782803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8153009" y="208555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2" name="مربع نص 81"/>
          <p:cNvSpPr txBox="1"/>
          <p:nvPr/>
        </p:nvSpPr>
        <p:spPr>
          <a:xfrm>
            <a:off x="4164393" y="2085550"/>
            <a:ext cx="7729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مربع نص 83"/>
          <p:cNvSpPr txBox="1"/>
          <p:nvPr/>
        </p:nvSpPr>
        <p:spPr>
          <a:xfrm>
            <a:off x="4107599" y="207781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خطط انسيابي: محطة طرفية 42"/>
          <p:cNvSpPr/>
          <p:nvPr/>
        </p:nvSpPr>
        <p:spPr>
          <a:xfrm>
            <a:off x="6363883" y="296919"/>
            <a:ext cx="1126218" cy="455324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9801661" y="179227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5825899" y="177274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921488" y="2087756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61851" y="2077812"/>
            <a:ext cx="6904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572637" y="2085550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2074443" y="179227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384759" y="2085548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40"/>
          <a:stretch/>
        </p:blipFill>
        <p:spPr>
          <a:xfrm>
            <a:off x="2939132" y="3841257"/>
            <a:ext cx="8237564" cy="830178"/>
          </a:xfrm>
          <a:prstGeom prst="rect">
            <a:avLst/>
          </a:prstGeom>
        </p:spPr>
      </p:pic>
      <p:sp>
        <p:nvSpPr>
          <p:cNvPr id="55" name="مربع نص 54"/>
          <p:cNvSpPr txBox="1"/>
          <p:nvPr/>
        </p:nvSpPr>
        <p:spPr>
          <a:xfrm>
            <a:off x="8363128" y="3041495"/>
            <a:ext cx="694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10013132" y="272767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8235552" y="303965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مربع نص 58"/>
          <p:cNvSpPr txBox="1"/>
          <p:nvPr/>
        </p:nvSpPr>
        <p:spPr>
          <a:xfrm>
            <a:off x="9818523" y="2724017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2" name="مربع نص 61"/>
          <p:cNvSpPr txBox="1"/>
          <p:nvPr/>
        </p:nvSpPr>
        <p:spPr>
          <a:xfrm>
            <a:off x="8020084" y="3037809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مربع نص 62"/>
          <p:cNvSpPr txBox="1"/>
          <p:nvPr/>
        </p:nvSpPr>
        <p:spPr>
          <a:xfrm>
            <a:off x="4454271" y="3037809"/>
            <a:ext cx="694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مربع نص 63"/>
          <p:cNvSpPr txBox="1"/>
          <p:nvPr/>
        </p:nvSpPr>
        <p:spPr>
          <a:xfrm>
            <a:off x="6110352" y="2724370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4373909" y="3040871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5949012" y="2729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68" name="مربع نص 67"/>
          <p:cNvSpPr txBox="1"/>
          <p:nvPr/>
        </p:nvSpPr>
        <p:spPr>
          <a:xfrm>
            <a:off x="4194086" y="3047763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مربع نص 68"/>
          <p:cNvSpPr txBox="1"/>
          <p:nvPr/>
        </p:nvSpPr>
        <p:spPr>
          <a:xfrm>
            <a:off x="800726" y="3037809"/>
            <a:ext cx="694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= 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2292483" y="2722299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743450" y="3041272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2077595" y="2729362"/>
            <a:ext cx="2931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١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558856" y="3044735"/>
            <a:ext cx="2916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مربع نص 73"/>
          <p:cNvSpPr txBox="1"/>
          <p:nvPr/>
        </p:nvSpPr>
        <p:spPr>
          <a:xfrm>
            <a:off x="4476076" y="5123926"/>
            <a:ext cx="446411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إذا كان المجموع في أي منزلة أكبر من </a:t>
            </a:r>
            <a:r>
              <a:rPr lang="ku-Arab-IQ" sz="2800" b="1" dirty="0" smtClean="0">
                <a:solidFill>
                  <a:schemeClr val="bg1"/>
                </a:solidFill>
              </a:rPr>
              <a:t>٩ </a:t>
            </a:r>
            <a:r>
              <a:rPr lang="ar-SA" sz="2800" b="1" dirty="0" smtClean="0">
                <a:solidFill>
                  <a:schemeClr val="bg1"/>
                </a:solidFill>
              </a:rPr>
              <a:t>فإنني أعيد التجميع </a:t>
            </a:r>
            <a:endParaRPr lang="ar-S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43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80" grpId="0"/>
      <p:bldP spid="81" grpId="0"/>
      <p:bldP spid="82" grpId="0"/>
      <p:bldP spid="8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9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2270</TotalTime>
  <Words>288</Words>
  <Application>Microsoft Office PowerPoint</Application>
  <PresentationFormat>شاشة عريضة</PresentationFormat>
  <Paragraphs>126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269</cp:revision>
  <dcterms:created xsi:type="dcterms:W3CDTF">2022-12-02T21:48:32Z</dcterms:created>
  <dcterms:modified xsi:type="dcterms:W3CDTF">2023-08-02T01:09:58Z</dcterms:modified>
</cp:coreProperties>
</file>