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r" defTabSz="9144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98" name="Shape 3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latinLnBrk="0">
      <a:defRPr sz="1200">
        <a:latin typeface="+mj-lt"/>
        <a:ea typeface="+mj-ea"/>
        <a:cs typeface="+mj-cs"/>
        <a:sym typeface="Calibri"/>
      </a:defRPr>
    </a:lvl1pPr>
    <a:lvl2pPr indent="228600" algn="r" rtl="1" latinLnBrk="0">
      <a:defRPr sz="1200">
        <a:latin typeface="+mj-lt"/>
        <a:ea typeface="+mj-ea"/>
        <a:cs typeface="+mj-cs"/>
        <a:sym typeface="Calibri"/>
      </a:defRPr>
    </a:lvl2pPr>
    <a:lvl3pPr indent="457200" algn="r" rtl="1" latinLnBrk="0">
      <a:defRPr sz="1200">
        <a:latin typeface="+mj-lt"/>
        <a:ea typeface="+mj-ea"/>
        <a:cs typeface="+mj-cs"/>
        <a:sym typeface="Calibri"/>
      </a:defRPr>
    </a:lvl3pPr>
    <a:lvl4pPr indent="685800" algn="r" rtl="1" latinLnBrk="0">
      <a:defRPr sz="1200">
        <a:latin typeface="+mj-lt"/>
        <a:ea typeface="+mj-ea"/>
        <a:cs typeface="+mj-cs"/>
        <a:sym typeface="Calibri"/>
      </a:defRPr>
    </a:lvl4pPr>
    <a:lvl5pPr indent="914400" algn="r" rtl="1" latinLnBrk="0">
      <a:defRPr sz="1200">
        <a:latin typeface="+mj-lt"/>
        <a:ea typeface="+mj-ea"/>
        <a:cs typeface="+mj-cs"/>
        <a:sym typeface="Calibri"/>
      </a:defRPr>
    </a:lvl5pPr>
    <a:lvl6pPr indent="1143000" algn="r" rtl="1" latinLnBrk="0">
      <a:defRPr sz="1200">
        <a:latin typeface="+mj-lt"/>
        <a:ea typeface="+mj-ea"/>
        <a:cs typeface="+mj-cs"/>
        <a:sym typeface="Calibri"/>
      </a:defRPr>
    </a:lvl6pPr>
    <a:lvl7pPr indent="1371600" algn="r" rtl="1" latinLnBrk="0">
      <a:defRPr sz="1200">
        <a:latin typeface="+mj-lt"/>
        <a:ea typeface="+mj-ea"/>
        <a:cs typeface="+mj-cs"/>
        <a:sym typeface="Calibri"/>
      </a:defRPr>
    </a:lvl7pPr>
    <a:lvl8pPr indent="1600200" algn="r" rtl="1" latinLnBrk="0">
      <a:defRPr sz="1200">
        <a:latin typeface="+mj-lt"/>
        <a:ea typeface="+mj-ea"/>
        <a:cs typeface="+mj-cs"/>
        <a:sym typeface="Calibri"/>
      </a:defRPr>
    </a:lvl8pPr>
    <a:lvl9pPr indent="1828800" algn="r" rtl="1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93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9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0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0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11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1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0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2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29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38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47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4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56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5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65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6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74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7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83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8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19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9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01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0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0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1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19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28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37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3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46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4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55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64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6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6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73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7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5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82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8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291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9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0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0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9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18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27" name="مستوى النص الأول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2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نص العنوان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36" name="مستوى النص الأول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3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45" name="مستوى النص الأول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4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نص العنوان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54" name="مستوى النص الأول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55" name="عنصر نائب للنص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35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نص العنوان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79" name="مستوى النص الأول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80" name="عنصر نائب للنص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3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نص العنوان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89" name="عنصر نائب للصورة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90" name="مستوى النص الأول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0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57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9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66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8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5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27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نص العنوان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4" name="مستوى النص الأول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<Relationship Id="rId26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8.xml"/><Relationship Id="rId30" Type="http://schemas.openxmlformats.org/officeDocument/2006/relationships/slideLayout" Target="../slideLayouts/slideLayout29.xml"/><Relationship Id="rId31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31.xml"/><Relationship Id="rId33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33.xml"/><Relationship Id="rId35" Type="http://schemas.openxmlformats.org/officeDocument/2006/relationships/slideLayout" Target="../slideLayouts/slideLayout34.xml"/><Relationship Id="rId36" Type="http://schemas.openxmlformats.org/officeDocument/2006/relationships/slideLayout" Target="../slideLayouts/slideLayout35.xml"/><Relationship Id="rId37" Type="http://schemas.openxmlformats.org/officeDocument/2006/relationships/slideLayout" Target="../slideLayouts/slideLayout36.xml"/><Relationship Id="rId38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38.xml"/><Relationship Id="rId40" Type="http://schemas.openxmlformats.org/officeDocument/2006/relationships/slideLayout" Target="../slideLayouts/slideLayout39.xml"/><Relationship Id="rId41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1.xml"/><Relationship Id="rId43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4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838200" y="6414761"/>
            <a:ext cx="258920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l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</p:sldLayoutIdLst>
  <p:transition xmlns:p14="http://schemas.microsoft.com/office/powerpoint/2010/main" spd="med" advClick="1"/>
  <p:txStyles>
    <p:titleStyle>
      <a:lvl1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r" defTabSz="914400" rtl="1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r" defTabSz="914400" rtl="1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0.jpeg"/><Relationship Id="rId8" Type="http://schemas.openxmlformats.org/officeDocument/2006/relationships/image" Target="../media/image11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2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2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7.jpeg"/><Relationship Id="rId8" Type="http://schemas.openxmlformats.org/officeDocument/2006/relationships/image" Target="../media/image8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bmp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9.jpeg"/><Relationship Id="rId8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01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02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صورة 16" descr="صورة 16"/>
          <p:cNvPicPr>
            <a:picLocks noChangeAspect="1"/>
          </p:cNvPicPr>
          <p:nvPr/>
        </p:nvPicPr>
        <p:blipFill>
          <a:blip r:embed="rId5">
            <a:extLst/>
          </a:blip>
          <a:srcRect l="8900" t="27080" r="9236" b="22847"/>
          <a:stretch>
            <a:fillRect/>
          </a:stretch>
        </p:blipFill>
        <p:spPr>
          <a:xfrm>
            <a:off x="1609725" y="591396"/>
            <a:ext cx="6162675" cy="3809999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مستطيل 17"/>
          <p:cNvSpPr txBox="1"/>
          <p:nvPr/>
        </p:nvSpPr>
        <p:spPr>
          <a:xfrm>
            <a:off x="3397693" y="1351302"/>
            <a:ext cx="3047224" cy="22901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rtl="0">
              <a:defRPr b="1" sz="31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(A) Arslan Wessam B"/>
                <a:ea typeface="(A) Arslan Wessam B"/>
                <a:cs typeface="(A) Arslan Wessam B"/>
                <a:sym typeface="(A) Arslan Wessam B"/>
              </a:defRPr>
            </a:pPr>
            <a:r>
              <a:t>الصف / الرابع</a:t>
            </a:r>
          </a:p>
          <a:p>
            <a:pPr rtl="0">
              <a:defRPr b="1" sz="31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(A) Arslan Wessam B"/>
                <a:ea typeface="(A) Arslan Wessam B"/>
                <a:cs typeface="(A) Arslan Wessam B"/>
                <a:sym typeface="(A) Arslan Wessam B"/>
              </a:defRPr>
            </a:pPr>
            <a:r>
              <a:t>المادة / الرياضيات</a:t>
            </a:r>
          </a:p>
          <a:p>
            <a:pPr rtl="0">
              <a:defRPr b="1" sz="31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(A) Arslan Wessam B"/>
                <a:ea typeface="(A) Arslan Wessam B"/>
                <a:cs typeface="(A) Arslan Wessam B"/>
                <a:sym typeface="(A) Arslan Wessam B"/>
              </a:defRPr>
            </a:pPr>
            <a:r>
              <a:t>اليوم/</a:t>
            </a:r>
          </a:p>
          <a:p>
            <a:pPr rtl="0">
              <a:defRPr b="1" sz="31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(A) Arslan Wessam B"/>
                <a:ea typeface="(A) Arslan Wessam B"/>
                <a:cs typeface="(A) Arslan Wessam B"/>
                <a:sym typeface="(A) Arslan Wessam B"/>
              </a:defRPr>
            </a:pPr>
            <a:r>
              <a:t>التاريخ / </a:t>
            </a:r>
          </a:p>
        </p:txBody>
      </p:sp>
      <p:sp>
        <p:nvSpPr>
          <p:cNvPr id="406" name="مستطيل 18"/>
          <p:cNvSpPr txBox="1"/>
          <p:nvPr/>
        </p:nvSpPr>
        <p:spPr>
          <a:xfrm>
            <a:off x="417791" y="6067742"/>
            <a:ext cx="3623180" cy="599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4000">
                <a:ln w="13461" cap="flat">
                  <a:solidFill>
                    <a:srgbClr val="FFFFFF"/>
                  </a:solidFill>
                  <a:prstDash val="solid"/>
                  <a:round/>
                </a:ln>
                <a:solidFill>
                  <a:srgbClr val="262626"/>
                </a:solidFill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معلمة المادة / مباركة الزبيدي</a:t>
            </a:r>
          </a:p>
        </p:txBody>
      </p:sp>
      <p:pic>
        <p:nvPicPr>
          <p:cNvPr id="407" name="صورة 1" descr="صورة 1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4056" y="132709"/>
            <a:ext cx="1595439" cy="1276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01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502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06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504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05" name="مستطيل 18"/>
            <p:cNvSpPr txBox="1"/>
            <p:nvPr/>
          </p:nvSpPr>
          <p:spPr>
            <a:xfrm>
              <a:off x="876789" y="370610"/>
              <a:ext cx="797334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تدرب</a:t>
              </a:r>
            </a:p>
          </p:txBody>
        </p:sp>
      </p:grpSp>
      <p:pic>
        <p:nvPicPr>
          <p:cNvPr id="507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sp>
        <p:nvSpPr>
          <p:cNvPr id="508" name="مربع نص 10"/>
          <p:cNvSpPr txBox="1"/>
          <p:nvPr/>
        </p:nvSpPr>
        <p:spPr>
          <a:xfrm>
            <a:off x="2502412" y="526473"/>
            <a:ext cx="6377608" cy="77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0070C0"/>
                </a:solidFill>
                <a:latin typeface="Traditional Arabic"/>
                <a:ea typeface="Traditional Arabic"/>
                <a:cs typeface="Traditional Arabic"/>
                <a:sym typeface="Traditional Arabic"/>
              </a:defRPr>
            </a:lvl1pPr>
          </a:lstStyle>
          <a:p>
            <a:pPr rtl="0">
              <a:defRPr/>
            </a:pPr>
            <a:r>
              <a:t>يبين التمثيل بالقطاعات في الشكل الفاكهة المفضلة عند طلاب المدرسة :</a:t>
            </a:r>
          </a:p>
        </p:txBody>
      </p:sp>
      <p:pic>
        <p:nvPicPr>
          <p:cNvPr id="509" name="IMG_0083.jpeg" descr="IMG_0083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18311" y="1790034"/>
            <a:ext cx="7695412" cy="2219368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10" name="IMG_0082.jpeg" descr="IMG_0082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34204" y="975950"/>
            <a:ext cx="2361644" cy="227509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13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514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15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8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516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17" name="مستطيل 18"/>
            <p:cNvSpPr txBox="1"/>
            <p:nvPr/>
          </p:nvSpPr>
          <p:spPr>
            <a:xfrm>
              <a:off x="718120" y="370610"/>
              <a:ext cx="1114673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التقويم</a:t>
              </a:r>
            </a:p>
          </p:txBody>
        </p:sp>
      </p:grpSp>
      <p:sp>
        <p:nvSpPr>
          <p:cNvPr id="519" name="مستطيل 10"/>
          <p:cNvSpPr txBox="1"/>
          <p:nvPr/>
        </p:nvSpPr>
        <p:spPr>
          <a:xfrm>
            <a:off x="4114744" y="353986"/>
            <a:ext cx="4896302" cy="8209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4400">
                <a:solidFill>
                  <a:srgbClr val="0070C0"/>
                </a:solidFill>
                <a:latin typeface="(A) Arslan Wessam B"/>
                <a:ea typeface="(A) Arslan Wessam B"/>
                <a:cs typeface="(A) Arslan Wessam B"/>
                <a:sym typeface="(A) Arslan Wessam B"/>
              </a:defRPr>
            </a:lvl1pPr>
          </a:lstStyle>
          <a:p>
            <a:pPr rtl="0">
              <a:defRPr/>
            </a:pPr>
            <a:r>
              <a:t>مهارات التفكير العليا </a:t>
            </a:r>
          </a:p>
        </p:txBody>
      </p:sp>
      <p:pic>
        <p:nvPicPr>
          <p:cNvPr id="520" name="صورة 3" descr="صورة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1" name="IMG_0084.jpeg" descr="IMG_0084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87229" y="1298949"/>
            <a:ext cx="6861734" cy="333594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524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525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29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527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528" name="مستطيل 18"/>
            <p:cNvSpPr txBox="1"/>
            <p:nvPr/>
          </p:nvSpPr>
          <p:spPr>
            <a:xfrm>
              <a:off x="696979" y="370610"/>
              <a:ext cx="1156953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الواجب</a:t>
              </a:r>
            </a:p>
          </p:txBody>
        </p:sp>
      </p:grpSp>
      <p:grpSp>
        <p:nvGrpSpPr>
          <p:cNvPr id="532" name="مجموعة 2"/>
          <p:cNvGrpSpPr/>
          <p:nvPr/>
        </p:nvGrpSpPr>
        <p:grpSpPr>
          <a:xfrm>
            <a:off x="1367628" y="1625405"/>
            <a:ext cx="7562710" cy="2431532"/>
            <a:chOff x="0" y="0"/>
            <a:chExt cx="7562708" cy="2431530"/>
          </a:xfrm>
        </p:grpSpPr>
        <p:sp>
          <p:nvSpPr>
            <p:cNvPr id="530" name="مستطيل 10"/>
            <p:cNvSpPr txBox="1"/>
            <p:nvPr/>
          </p:nvSpPr>
          <p:spPr>
            <a:xfrm>
              <a:off x="2280477" y="0"/>
              <a:ext cx="5282232" cy="24315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t">
              <a:spAutoFit/>
            </a:bodyPr>
            <a:lstStyle/>
            <a:p>
              <a:pPr algn="ctr" rtl="0">
                <a:defRPr b="1" sz="4400">
                  <a:solidFill>
                    <a:srgbClr val="0070C0"/>
                  </a:solidFill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pPr>
              <a:r>
                <a:t>الواجب </a:t>
              </a:r>
            </a:p>
            <a:p>
              <a:pPr algn="ctr" rtl="0">
                <a:defRPr b="1" sz="4400">
                  <a:solidFill>
                    <a:srgbClr val="0070C0"/>
                  </a:solidFill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pPr>
              <a:r>
                <a:t>رقم ٨ -٩-١٠-١١ </a:t>
              </a:r>
            </a:p>
            <a:p>
              <a:pPr algn="ctr" rtl="0">
                <a:defRPr b="1" sz="4400">
                  <a:solidFill>
                    <a:srgbClr val="0070C0"/>
                  </a:solidFill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pPr>
              <a:r>
                <a:t>صفحة ٩١</a:t>
              </a:r>
            </a:p>
          </p:txBody>
        </p:sp>
        <p:pic>
          <p:nvPicPr>
            <p:cNvPr id="531" name="صورة 11" descr="صورة 11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25724" r="0" b="26791"/>
            <a:stretch>
              <a:fillRect/>
            </a:stretch>
          </p:blipFill>
          <p:spPr>
            <a:xfrm>
              <a:off x="0" y="679020"/>
              <a:ext cx="3440222" cy="156210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33" name="صورة 3" descr="صورة 3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10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11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2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5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13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14" name="مستطيل 18"/>
            <p:cNvSpPr txBox="1"/>
            <p:nvPr/>
          </p:nvSpPr>
          <p:spPr>
            <a:xfrm>
              <a:off x="400434" y="370610"/>
              <a:ext cx="1750050" cy="43586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1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مراجعة ما سبق</a:t>
              </a:r>
            </a:p>
          </p:txBody>
        </p:sp>
      </p:grpSp>
      <p:pic>
        <p:nvPicPr>
          <p:cNvPr id="416" name="صورة 3" descr="صورة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8493" y="5902683"/>
            <a:ext cx="1090382" cy="87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صورة 6" descr="صورة 6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36219" y="1227935"/>
            <a:ext cx="4680450" cy="3645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418" name="صورة 3" descr="صورة 3"/>
          <p:cNvPicPr>
            <a:picLocks noChangeAspect="1"/>
          </p:cNvPicPr>
          <p:nvPr/>
        </p:nvPicPr>
        <p:blipFill>
          <a:blip r:embed="rId8">
            <a:extLst/>
          </a:blip>
          <a:srcRect l="43548" t="0" r="0" b="50417"/>
          <a:stretch>
            <a:fillRect/>
          </a:stretch>
        </p:blipFill>
        <p:spPr>
          <a:xfrm>
            <a:off x="5766718" y="1655602"/>
            <a:ext cx="5667377" cy="1133477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r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21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22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23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26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24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25" name="مستطيل 18"/>
            <p:cNvSpPr txBox="1"/>
            <p:nvPr/>
          </p:nvSpPr>
          <p:spPr>
            <a:xfrm>
              <a:off x="489231" y="370610"/>
              <a:ext cx="1572446" cy="55913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درس اليوم</a:t>
              </a:r>
            </a:p>
          </p:txBody>
        </p:sp>
      </p:grpSp>
      <p:sp>
        <p:nvSpPr>
          <p:cNvPr id="427" name="مستطيل 2"/>
          <p:cNvSpPr txBox="1"/>
          <p:nvPr/>
        </p:nvSpPr>
        <p:spPr>
          <a:xfrm>
            <a:off x="2989219" y="681412"/>
            <a:ext cx="6899376" cy="889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b="1" sz="4800">
                <a:ln w="22225" cap="flat">
                  <a:solidFill>
                    <a:schemeClr val="accent2"/>
                  </a:solidFill>
                  <a:prstDash val="solid"/>
                  <a:round/>
                </a:ln>
                <a:solidFill>
                  <a:srgbClr val="F8CBAD"/>
                </a:solidFill>
                <a:latin typeface="VIP Samir"/>
                <a:ea typeface="VIP Samir"/>
                <a:cs typeface="VIP Samir"/>
                <a:sym typeface="VIP Samir"/>
              </a:defRPr>
            </a:lvl1pPr>
          </a:lstStyle>
          <a:p>
            <a:pPr rtl="0">
              <a:defRPr/>
            </a:pPr>
            <a:r>
              <a:t>التمثيل بالقطاعات الدائرية  </a:t>
            </a:r>
          </a:p>
        </p:txBody>
      </p:sp>
      <p:sp>
        <p:nvSpPr>
          <p:cNvPr id="428" name="مستطيل 9"/>
          <p:cNvSpPr txBox="1"/>
          <p:nvPr/>
        </p:nvSpPr>
        <p:spPr>
          <a:xfrm>
            <a:off x="1916932" y="1729734"/>
            <a:ext cx="7137915" cy="1770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defRPr b="1" spc="50" sz="4800">
                <a:ln w="9525" cap="flat">
                  <a:solidFill>
                    <a:schemeClr val="accent1"/>
                  </a:solidFill>
                  <a:prstDash val="solid"/>
                  <a:round/>
                </a:ln>
                <a:solidFill>
                  <a:srgbClr val="FEFEFE"/>
                </a:solidFill>
                <a:latin typeface="VIP Samir"/>
                <a:ea typeface="VIP Samir"/>
                <a:cs typeface="VIP Samir"/>
                <a:sym typeface="VIP Samir"/>
              </a:defRPr>
            </a:pPr>
            <a:r>
              <a:t>فكرة الدرس/</a:t>
            </a:r>
          </a:p>
          <a:p>
            <a:pPr algn="ctr" rtl="0">
              <a:defRPr sz="4800">
                <a:gradFill flip="none" rotWithShape="1">
                  <a:gsLst>
                    <a:gs pos="0">
                      <a:srgbClr val="1F4E79"/>
                    </a:gs>
                    <a:gs pos="50000">
                      <a:schemeClr val="accent5"/>
                    </a:gs>
                    <a:gs pos="100000">
                      <a:srgbClr val="9DC3E6"/>
                    </a:gs>
                  </a:gsLst>
                  <a:lin ang="5400000" scaled="0"/>
                </a:gradFill>
                <a:latin typeface="VIP Samir"/>
                <a:ea typeface="VIP Samir"/>
                <a:cs typeface="VIP Samir"/>
                <a:sym typeface="VIP Samir"/>
              </a:defRPr>
            </a:pPr>
            <a:r>
              <a:t>أفسر التمثيل بالقطاعات الدائرية  </a:t>
            </a:r>
          </a:p>
        </p:txBody>
      </p:sp>
      <p:pic>
        <p:nvPicPr>
          <p:cNvPr id="429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مستطيل 6"/>
          <p:cNvSpPr txBox="1"/>
          <p:nvPr/>
        </p:nvSpPr>
        <p:spPr>
          <a:xfrm>
            <a:off x="1149528" y="3519961"/>
            <a:ext cx="5872812" cy="1770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algn="ctr" rtl="0">
              <a:defRPr b="1" spc="50" sz="4800">
                <a:ln w="9525" cap="flat">
                  <a:solidFill>
                    <a:schemeClr val="accent1"/>
                  </a:solidFill>
                  <a:prstDash val="solid"/>
                  <a:round/>
                </a:ln>
                <a:solidFill>
                  <a:srgbClr val="FEFEFE"/>
                </a:solidFill>
                <a:latin typeface="VIP Samir"/>
                <a:ea typeface="VIP Samir"/>
                <a:cs typeface="VIP Samir"/>
                <a:sym typeface="VIP Samir"/>
              </a:defRPr>
            </a:pPr>
            <a:r>
              <a:t>المفردات /</a:t>
            </a:r>
          </a:p>
          <a:p>
            <a:pPr algn="ctr" rtl="0">
              <a:defRPr sz="4800">
                <a:gradFill flip="none" rotWithShape="1">
                  <a:gsLst>
                    <a:gs pos="0">
                      <a:srgbClr val="1F4E79"/>
                    </a:gs>
                    <a:gs pos="50000">
                      <a:schemeClr val="accent5"/>
                    </a:gs>
                    <a:gs pos="100000">
                      <a:srgbClr val="9DC3E6"/>
                    </a:gs>
                  </a:gsLst>
                  <a:lin ang="5400000" scaled="0"/>
                </a:gradFill>
                <a:latin typeface="VIP Samir"/>
                <a:ea typeface="VIP Samir"/>
                <a:cs typeface="VIP Samir"/>
                <a:sym typeface="VIP Samir"/>
              </a:defRPr>
            </a:pPr>
            <a:r>
              <a:t>التمثيل بالقطاعات الدائرية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4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0" dur="500"/>
                                        <p:tgtEl>
                                          <p:spTgt spid="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Class="entr" nodeType="after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4" dur="500"/>
                                        <p:tgtEl>
                                          <p:spTgt spid="4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9" dur="500"/>
                                        <p:tgtEl>
                                          <p:spTgt spid="4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Class="entr" nodeType="with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500"/>
                                        <p:tgtEl>
                                          <p:spTgt spid="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Subtype="8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6" dur="500"/>
                                        <p:tgtEl>
                                          <p:spTgt spid="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428" grpId="1"/>
      <p:bldP build="p" bldLvl="5" animBg="1" rev="0" advAuto="0" spid="430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33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34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38" name="مجموعة 10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36" name="صورة 11" descr="صورة 11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37" name="مستطيل 15"/>
            <p:cNvSpPr txBox="1"/>
            <p:nvPr/>
          </p:nvSpPr>
          <p:spPr>
            <a:xfrm>
              <a:off x="811760" y="370610"/>
              <a:ext cx="927388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تمهيد</a:t>
              </a:r>
            </a:p>
          </p:txBody>
        </p:sp>
      </p:grpSp>
      <p:pic>
        <p:nvPicPr>
          <p:cNvPr id="439" name="صورة 2" descr="صورة 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G_0070.jpeg" descr="IMG_007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65683" y="824271"/>
            <a:ext cx="7744550" cy="32608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162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43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44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48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46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47" name="مستطيل 18"/>
            <p:cNvSpPr txBox="1"/>
            <p:nvPr/>
          </p:nvSpPr>
          <p:spPr>
            <a:xfrm>
              <a:off x="449950" y="370611"/>
              <a:ext cx="1651012" cy="651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36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المفردات</a:t>
              </a:r>
            </a:p>
          </p:txBody>
        </p:sp>
      </p:grpSp>
      <p:pic>
        <p:nvPicPr>
          <p:cNvPr id="449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50" name="IMG_0071.jpeg" descr="IMG_0071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70327" y="1723923"/>
            <a:ext cx="9189797" cy="1474301"/>
          </a:xfrm>
          <a:prstGeom prst="rect">
            <a:avLst/>
          </a:prstGeom>
          <a:ln w="88900" cap="sq">
            <a:solidFill>
              <a:srgbClr val="FFFFFF"/>
            </a:solidFill>
            <a:miter/>
          </a:ln>
          <a:effectLst>
            <a:outerShdw sx="100000" sy="100000" kx="0" ky="0" algn="b" rotWithShape="0" blurRad="50800" dist="18000" dir="54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53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54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5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6" name="صورة 3" descr="صورة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9" name="مجموعة 5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57" name="صورة 6" descr="صورة 6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58" name="مستطيل 7"/>
            <p:cNvSpPr txBox="1"/>
            <p:nvPr/>
          </p:nvSpPr>
          <p:spPr>
            <a:xfrm>
              <a:off x="595874" y="370611"/>
              <a:ext cx="1359165" cy="6517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36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تدريس</a:t>
              </a:r>
            </a:p>
          </p:txBody>
        </p:sp>
      </p:grpSp>
      <p:sp>
        <p:nvSpPr>
          <p:cNvPr id="460" name="مستطيل 45"/>
          <p:cNvSpPr txBox="1"/>
          <p:nvPr/>
        </p:nvSpPr>
        <p:spPr>
          <a:xfrm>
            <a:off x="3012800" y="332366"/>
            <a:ext cx="5516920" cy="68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تفسير التمثيل بالقطاعات الدائرية  </a:t>
            </a:r>
          </a:p>
        </p:txBody>
      </p:sp>
      <p:pic>
        <p:nvPicPr>
          <p:cNvPr id="461" name="IMG_0072.jpeg" descr="IMG_0072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66956" y="1140458"/>
            <a:ext cx="7159237" cy="35186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64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65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6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9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67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68" name="مستطيل 18"/>
            <p:cNvSpPr txBox="1"/>
            <p:nvPr/>
          </p:nvSpPr>
          <p:spPr>
            <a:xfrm>
              <a:off x="735320" y="370610"/>
              <a:ext cx="1080270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تدريس</a:t>
              </a:r>
            </a:p>
          </p:txBody>
        </p:sp>
      </p:grpSp>
      <p:pic>
        <p:nvPicPr>
          <p:cNvPr id="470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71" name="IMG_0085.jpeg" descr="IMG_0085.jpe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21002" y="1647224"/>
            <a:ext cx="6147528" cy="342173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</p:spPr>
      </p:pic>
      <p:pic>
        <p:nvPicPr>
          <p:cNvPr id="472" name="IMG_0073.jpeg" descr="IMG_0073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636440" y="595610"/>
            <a:ext cx="1938309" cy="281413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73" name="مستطيل 45"/>
          <p:cNvSpPr txBox="1"/>
          <p:nvPr/>
        </p:nvSpPr>
        <p:spPr>
          <a:xfrm>
            <a:off x="1923852" y="654158"/>
            <a:ext cx="5516920" cy="683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algn="ctr">
              <a:defRPr sz="3600">
                <a:ln w="13461" cap="flat">
                  <a:solidFill>
                    <a:srgbClr val="FFFFFF"/>
                  </a:solidFill>
                  <a:prstDash val="solid"/>
                  <a:round/>
                </a:ln>
                <a:effectLst>
                  <a:outerShdw sx="100000" sy="100000" kx="0" ky="0" algn="b" rotWithShape="0" blurRad="0" dist="38100" dir="2700000">
                    <a:srgbClr val="E2F0D9"/>
                  </a:outerShdw>
                </a:effectLst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تفسير التمثيل بالقطاعات الدائرية  </a:t>
            </a:r>
          </a:p>
        </p:txBody>
      </p:sp>
      <p:pic>
        <p:nvPicPr>
          <p:cNvPr id="474" name="IMG_0075.jpeg" descr="IMG_0075.jpe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324611" y="363143"/>
            <a:ext cx="1636101" cy="173483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77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78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79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2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80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81" name="مستطيل 18"/>
            <p:cNvSpPr txBox="1"/>
            <p:nvPr/>
          </p:nvSpPr>
          <p:spPr>
            <a:xfrm>
              <a:off x="880486" y="370610"/>
              <a:ext cx="789939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أتأكد</a:t>
              </a:r>
            </a:p>
          </p:txBody>
        </p:sp>
      </p:grpSp>
      <p:pic>
        <p:nvPicPr>
          <p:cNvPr id="483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4" name="IMG_0079.jpeg" descr="IMG_0079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947347" y="1535983"/>
            <a:ext cx="7487738" cy="2148472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85" name="IMG_0077.jpeg" descr="IMG_0077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93558" y="626176"/>
            <a:ext cx="1790701" cy="20066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  <p:sp>
        <p:nvSpPr>
          <p:cNvPr id="486" name="مربع نص 10"/>
          <p:cNvSpPr txBox="1"/>
          <p:nvPr/>
        </p:nvSpPr>
        <p:spPr>
          <a:xfrm>
            <a:off x="2502412" y="526473"/>
            <a:ext cx="6377608" cy="77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0070C0"/>
                </a:solidFill>
                <a:latin typeface="Traditional Arabic"/>
                <a:ea typeface="Traditional Arabic"/>
                <a:cs typeface="Traditional Arabic"/>
                <a:sym typeface="Traditional Arabic"/>
              </a:defRPr>
            </a:lvl1pPr>
          </a:lstStyle>
          <a:p>
            <a:pPr rtl="0">
              <a:defRPr/>
            </a:pPr>
            <a:r>
              <a:t>أستعمل التمثيل بالقطاعات في الشكل المجاور للإجابة عن الأسئلة من ١ الى ٤ :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tile tx="0" ty="0" sx="100000" sy="100000" flip="none" algn="tl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مستطيل: زاوية واحدة مقصوصة 14"/>
          <p:cNvSpPr/>
          <p:nvPr/>
        </p:nvSpPr>
        <p:spPr>
          <a:xfrm flipH="1">
            <a:off x="-1" y="5310185"/>
            <a:ext cx="12192001" cy="11334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0596" y="0"/>
                </a:lnTo>
                <a:lnTo>
                  <a:pt x="21600" y="1080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C5E0B4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sp>
        <p:nvSpPr>
          <p:cNvPr id="489" name="مستطيل 8"/>
          <p:cNvSpPr/>
          <p:nvPr/>
        </p:nvSpPr>
        <p:spPr>
          <a:xfrm>
            <a:off x="0" y="5876923"/>
            <a:ext cx="12192000" cy="981077"/>
          </a:xfrm>
          <a:prstGeom prst="rect">
            <a:avLst/>
          </a:prstGeom>
          <a:solidFill>
            <a:srgbClr val="A9D18E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 rtl="0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</a:p>
        </p:txBody>
      </p:sp>
      <p:pic>
        <p:nvPicPr>
          <p:cNvPr id="490" name="صورة 12" descr="صورة 1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05051" y="2701182"/>
            <a:ext cx="3086949" cy="30869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91" name="صورة 13" descr="صورة 1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6220" y="3047999"/>
            <a:ext cx="2469559" cy="308694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94" name="مجموعة 1"/>
          <p:cNvGrpSpPr/>
          <p:nvPr/>
        </p:nvGrpSpPr>
        <p:grpSpPr>
          <a:xfrm>
            <a:off x="9467850" y="132236"/>
            <a:ext cx="2628902" cy="1264446"/>
            <a:chOff x="0" y="0"/>
            <a:chExt cx="2628900" cy="1264445"/>
          </a:xfrm>
        </p:grpSpPr>
        <p:pic>
          <p:nvPicPr>
            <p:cNvPr id="492" name="صورة 16" descr="صورة 16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8900" t="27080" r="9235" b="22849"/>
            <a:stretch>
              <a:fillRect/>
            </a:stretch>
          </p:blipFill>
          <p:spPr>
            <a:xfrm>
              <a:off x="0" y="0"/>
              <a:ext cx="2628902" cy="126444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93" name="مستطيل 18"/>
            <p:cNvSpPr txBox="1"/>
            <p:nvPr/>
          </p:nvSpPr>
          <p:spPr>
            <a:xfrm>
              <a:off x="880486" y="370610"/>
              <a:ext cx="789939" cy="52581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 algn="ctr">
                <a:defRPr b="1" sz="2800">
                  <a:ln w="13461" cap="flat">
                    <a:solidFill>
                      <a:srgbClr val="FFFFFF"/>
                    </a:solidFill>
                    <a:prstDash val="solid"/>
                    <a:round/>
                  </a:ln>
                  <a:solidFill>
                    <a:srgbClr val="262626"/>
                  </a:solidFill>
                  <a:effectLst>
                    <a:outerShdw sx="100000" sy="100000" kx="0" ky="0" algn="b" rotWithShape="0" blurRad="0" dist="38100" dir="2700000">
                      <a:srgbClr val="E2F0D9"/>
                    </a:outerShdw>
                  </a:effectLst>
                  <a:latin typeface="(A) Arslan Wessam B"/>
                  <a:ea typeface="(A) Arslan Wessam B"/>
                  <a:cs typeface="(A) Arslan Wessam B"/>
                  <a:sym typeface="(A) Arslan Wessam B"/>
                </a:defRPr>
              </a:lvl1pPr>
            </a:lstStyle>
            <a:p>
              <a:pPr rtl="0">
                <a:defRPr/>
              </a:pPr>
              <a:r>
                <a:t>أتأكد</a:t>
              </a:r>
            </a:p>
          </p:txBody>
        </p:sp>
      </p:grpSp>
      <p:pic>
        <p:nvPicPr>
          <p:cNvPr id="495" name="صورة 4" descr="صورة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592" y="5876923"/>
            <a:ext cx="1090382" cy="872306"/>
          </a:xfrm>
          <a:prstGeom prst="rect">
            <a:avLst/>
          </a:prstGeom>
          <a:ln w="12700">
            <a:miter lim="400000"/>
          </a:ln>
        </p:spPr>
      </p:pic>
      <p:sp>
        <p:nvSpPr>
          <p:cNvPr id="496" name="مربع نص 10"/>
          <p:cNvSpPr txBox="1"/>
          <p:nvPr/>
        </p:nvSpPr>
        <p:spPr>
          <a:xfrm>
            <a:off x="2502412" y="526473"/>
            <a:ext cx="6377608" cy="777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b="1" sz="2000">
                <a:solidFill>
                  <a:srgbClr val="0070C0"/>
                </a:solidFill>
                <a:latin typeface="Traditional Arabic"/>
                <a:ea typeface="Traditional Arabic"/>
                <a:cs typeface="Traditional Arabic"/>
                <a:sym typeface="Traditional Arabic"/>
              </a:defRPr>
            </a:lvl1pPr>
          </a:lstStyle>
          <a:p>
            <a:pPr rtl="0">
              <a:defRPr/>
            </a:pPr>
            <a:r>
              <a:t>أستعمل التمثيل بالقطاعات في الشكل المجاور للإجابة عن الأسئلة من ١ الى ٤ :</a:t>
            </a:r>
          </a:p>
        </p:txBody>
      </p:sp>
      <p:pic>
        <p:nvPicPr>
          <p:cNvPr id="497" name="IMG_0080.jpeg" descr="IMG_0080.jpe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000823" y="1599073"/>
            <a:ext cx="7380787" cy="1893613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498" name="IMG_0077.jpeg" descr="IMG_0077.jpe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00966" y="228228"/>
            <a:ext cx="1790702" cy="200660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" dir="5400000">
              <a:srgbClr val="000000"/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sh dir="u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r" defTabSz="9144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