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6"/>
  </p:notesMasterIdLst>
  <p:sldIdLst>
    <p:sldId id="257" r:id="rId2"/>
    <p:sldId id="270" r:id="rId3"/>
    <p:sldId id="258" r:id="rId4"/>
    <p:sldId id="259" r:id="rId5"/>
    <p:sldId id="262" r:id="rId6"/>
    <p:sldId id="271" r:id="rId7"/>
    <p:sldId id="261" r:id="rId8"/>
    <p:sldId id="272" r:id="rId9"/>
    <p:sldId id="264" r:id="rId10"/>
    <p:sldId id="273" r:id="rId11"/>
    <p:sldId id="274" r:id="rId12"/>
    <p:sldId id="269" r:id="rId13"/>
    <p:sldId id="275" r:id="rId14"/>
    <p:sldId id="276" r:id="rId15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453"/>
    <a:srgbClr val="FFC5B7"/>
    <a:srgbClr val="E1F0F7"/>
    <a:srgbClr val="D4E9F4"/>
    <a:srgbClr val="FFFEF8"/>
    <a:srgbClr val="FFB5A3"/>
    <a:srgbClr val="FF3300"/>
    <a:srgbClr val="DAEFC3"/>
    <a:srgbClr val="B563AB"/>
    <a:srgbClr val="DFBB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نمط فاتح 3 - تمييز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5" autoAdjust="0"/>
    <p:restoredTop sz="94660"/>
  </p:normalViewPr>
  <p:slideViewPr>
    <p:cSldViewPr snapToGrid="0">
      <p:cViewPr varScale="1">
        <p:scale>
          <a:sx n="88" d="100"/>
          <a:sy n="88" d="100"/>
        </p:scale>
        <p:origin x="52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6CCCA004-CCE2-42DE-A686-C9175999C065}" type="datetimeFigureOut">
              <a:rPr lang="ar-SA" smtClean="0"/>
              <a:t>03/02/45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198727F-5D51-422E-B1CC-056C5F64600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99333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03/02/45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39050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03/02/45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18746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03/02/45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48503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03/02/45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72913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03/02/45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99409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03/02/45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90516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03/02/45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68453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03/02/45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20025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03/02/45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68778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03/02/45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77652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03/02/45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74950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EE0F1F-CBFA-490C-AF93-A21012932AAC}" type="datetimeFigureOut">
              <a:rPr lang="ar-SA" smtClean="0"/>
              <a:t>03/02/45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58560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microsoft.com/office/2007/relationships/hdphoto" Target="../media/hdphoto2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4.png"/><Relationship Id="rId7" Type="http://schemas.microsoft.com/office/2007/relationships/hdphoto" Target="../media/hdphoto2.wdp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.png"/><Relationship Id="rId7" Type="http://schemas.openxmlformats.org/officeDocument/2006/relationships/image" Target="../media/image22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6.png"/><Relationship Id="rId7" Type="http://schemas.microsoft.com/office/2007/relationships/hdphoto" Target="../media/hdphoto2.wdp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10" Type="http://schemas.microsoft.com/office/2007/relationships/hdphoto" Target="../media/hdphoto5.wdp"/><Relationship Id="rId4" Type="http://schemas.openxmlformats.org/officeDocument/2006/relationships/image" Target="../media/image2.png"/><Relationship Id="rId9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30.JPG"/><Relationship Id="rId7" Type="http://schemas.microsoft.com/office/2007/relationships/hdphoto" Target="../media/hdphoto2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2.png"/><Relationship Id="rId7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hdphoto" Target="../media/hdphoto1.wdp"/><Relationship Id="rId7" Type="http://schemas.openxmlformats.org/officeDocument/2006/relationships/image" Target="../media/image6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3.png"/><Relationship Id="rId9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8.png"/><Relationship Id="rId7" Type="http://schemas.microsoft.com/office/2007/relationships/hdphoto" Target="../media/hdphoto1.wdp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microsoft.com/office/2007/relationships/hdphoto" Target="../media/hdphoto4.wdp"/><Relationship Id="rId10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1.png"/><Relationship Id="rId7" Type="http://schemas.microsoft.com/office/2007/relationships/hdphoto" Target="../media/hdphoto2.wdp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.png"/><Relationship Id="rId7" Type="http://schemas.openxmlformats.org/officeDocument/2006/relationships/image" Target="../media/image15.png"/><Relationship Id="rId12" Type="http://schemas.openxmlformats.org/officeDocument/2006/relationships/audio" Target="../media/audio3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.png"/><Relationship Id="rId7" Type="http://schemas.openxmlformats.org/officeDocument/2006/relationships/image" Target="../media/image15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0.png"/><Relationship Id="rId7" Type="http://schemas.openxmlformats.org/officeDocument/2006/relationships/image" Target="../media/image3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10" Type="http://schemas.openxmlformats.org/officeDocument/2006/relationships/audio" Target="../media/audio3.wav"/><Relationship Id="rId4" Type="http://schemas.openxmlformats.org/officeDocument/2006/relationships/image" Target="../media/image21.png"/><Relationship Id="rId9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36"/>
          <a:stretch/>
        </p:blipFill>
        <p:spPr>
          <a:xfrm>
            <a:off x="7963223" y="2094547"/>
            <a:ext cx="3225552" cy="3005190"/>
          </a:xfrm>
          <a:prstGeom prst="rect">
            <a:avLst/>
          </a:prstGeom>
        </p:spPr>
      </p:pic>
      <p:sp>
        <p:nvSpPr>
          <p:cNvPr id="7" name="مخطط انسيابي: إدخال يدوي 6"/>
          <p:cNvSpPr/>
          <p:nvPr/>
        </p:nvSpPr>
        <p:spPr>
          <a:xfrm rot="16200000">
            <a:off x="7965216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FFC5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خطط انسيابي: إدخال يدوي 6"/>
          <p:cNvSpPr/>
          <p:nvPr/>
        </p:nvSpPr>
        <p:spPr>
          <a:xfrm rot="16200000">
            <a:off x="8031981" y="2711036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FF74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خطط انسيابي: إدخال يدوي 6"/>
          <p:cNvSpPr/>
          <p:nvPr/>
        </p:nvSpPr>
        <p:spPr>
          <a:xfrm rot="5400000">
            <a:off x="-2533845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FF74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خطط انسيابي: إدخال يدوي 6"/>
          <p:cNvSpPr/>
          <p:nvPr/>
        </p:nvSpPr>
        <p:spPr>
          <a:xfrm rot="5400000">
            <a:off x="-2598277" y="2714722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FFC5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5" name="مخطط انسيابي: محطة طرفية 44"/>
          <p:cNvSpPr/>
          <p:nvPr/>
        </p:nvSpPr>
        <p:spPr>
          <a:xfrm>
            <a:off x="5056159" y="305001"/>
            <a:ext cx="953242" cy="455324"/>
          </a:xfrm>
          <a:prstGeom prst="flowChartTerminator">
            <a:avLst/>
          </a:prstGeom>
          <a:ln>
            <a:solidFill>
              <a:srgbClr val="FF745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smtClean="0">
                <a:solidFill>
                  <a:schemeClr val="bg2">
                    <a:lumMod val="25000"/>
                  </a:schemeClr>
                </a:solidFill>
              </a:rPr>
              <a:t>٨٤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3" name="مخطط انسيابي: محطة طرفية 22"/>
          <p:cNvSpPr/>
          <p:nvPr/>
        </p:nvSpPr>
        <p:spPr>
          <a:xfrm>
            <a:off x="8000570" y="297881"/>
            <a:ext cx="1334029" cy="460601"/>
          </a:xfrm>
          <a:prstGeom prst="flowChartTerminator">
            <a:avLst/>
          </a:prstGeom>
          <a:ln>
            <a:solidFill>
              <a:srgbClr val="FF745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الطرح 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644434" y="6242409"/>
            <a:ext cx="1398364" cy="46505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827" y="5848303"/>
            <a:ext cx="899175" cy="899175"/>
          </a:xfrm>
          <a:prstGeom prst="rect">
            <a:avLst/>
          </a:prstGeom>
        </p:spPr>
      </p:pic>
      <p:sp>
        <p:nvSpPr>
          <p:cNvPr id="22" name="شكل بيضاوي 21"/>
          <p:cNvSpPr/>
          <p:nvPr/>
        </p:nvSpPr>
        <p:spPr>
          <a:xfrm>
            <a:off x="547180" y="6177592"/>
            <a:ext cx="591876" cy="564705"/>
          </a:xfrm>
          <a:prstGeom prst="ellipse">
            <a:avLst/>
          </a:prstGeom>
          <a:solidFill>
            <a:srgbClr val="FFFEF8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 مستدير الزوايا 29"/>
          <p:cNvSpPr/>
          <p:nvPr/>
        </p:nvSpPr>
        <p:spPr>
          <a:xfrm>
            <a:off x="9858183" y="305001"/>
            <a:ext cx="1576060" cy="465052"/>
          </a:xfrm>
          <a:prstGeom prst="roundRect">
            <a:avLst/>
          </a:prstGeom>
          <a:solidFill>
            <a:srgbClr val="FFB5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شكل بيضاوي 28"/>
          <p:cNvSpPr/>
          <p:nvPr/>
        </p:nvSpPr>
        <p:spPr>
          <a:xfrm>
            <a:off x="11176696" y="165463"/>
            <a:ext cx="856423" cy="8065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543304" y="297881"/>
            <a:ext cx="1371600" cy="455324"/>
          </a:xfrm>
          <a:prstGeom prst="flowChartTerminator">
            <a:avLst/>
          </a:prstGeom>
          <a:ln>
            <a:solidFill>
              <a:srgbClr val="FF745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الثالث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788" y="181205"/>
            <a:ext cx="775062" cy="775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5" name="مخطط انسيابي: محطة طرفية 34"/>
          <p:cNvSpPr/>
          <p:nvPr/>
        </p:nvSpPr>
        <p:spPr>
          <a:xfrm>
            <a:off x="6545767" y="297881"/>
            <a:ext cx="1049599" cy="455324"/>
          </a:xfrm>
          <a:prstGeom prst="flowChartTerminator">
            <a:avLst/>
          </a:prstGeom>
          <a:ln>
            <a:solidFill>
              <a:srgbClr val="FF745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٣ – ٢ 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6" name="مستطيل مستدير الزوايا 35"/>
          <p:cNvSpPr/>
          <p:nvPr/>
        </p:nvSpPr>
        <p:spPr>
          <a:xfrm>
            <a:off x="1696428" y="291049"/>
            <a:ext cx="2116910" cy="473279"/>
          </a:xfrm>
          <a:prstGeom prst="roundRect">
            <a:avLst/>
          </a:prstGeom>
          <a:solidFill>
            <a:srgbClr val="FF745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  </a:t>
            </a:r>
            <a:r>
              <a:rPr lang="ar-SA" b="1" dirty="0" smtClean="0">
                <a:solidFill>
                  <a:schemeClr val="bg1"/>
                </a:solidFill>
              </a:rPr>
              <a:t>تقدير نواتج الطرح </a:t>
            </a:r>
            <a:endParaRPr lang="ar-SA" b="1" dirty="0">
              <a:solidFill>
                <a:schemeClr val="bg1"/>
              </a:solidFill>
            </a:endParaRPr>
          </a:p>
        </p:txBody>
      </p:sp>
      <p:sp>
        <p:nvSpPr>
          <p:cNvPr id="37" name="شكل بيضاوي 36"/>
          <p:cNvSpPr/>
          <p:nvPr/>
        </p:nvSpPr>
        <p:spPr>
          <a:xfrm>
            <a:off x="3559386" y="250310"/>
            <a:ext cx="591876" cy="564705"/>
          </a:xfrm>
          <a:prstGeom prst="ellipse">
            <a:avLst/>
          </a:prstGeom>
          <a:solidFill>
            <a:srgbClr val="FFC5B7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9" name="شكل بيضاوي 38"/>
          <p:cNvSpPr/>
          <p:nvPr/>
        </p:nvSpPr>
        <p:spPr>
          <a:xfrm>
            <a:off x="3567436" y="303134"/>
            <a:ext cx="488686" cy="44992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ستطيل مستدير الزوايا 23"/>
          <p:cNvSpPr/>
          <p:nvPr/>
        </p:nvSpPr>
        <p:spPr>
          <a:xfrm>
            <a:off x="2581995" y="2779296"/>
            <a:ext cx="5214174" cy="185492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5" name="مربع نص 24"/>
          <p:cNvSpPr txBox="1"/>
          <p:nvPr/>
        </p:nvSpPr>
        <p:spPr>
          <a:xfrm>
            <a:off x="2906190" y="3014261"/>
            <a:ext cx="4412102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فكرة درسنا يا أصدقائي هي : </a:t>
            </a:r>
          </a:p>
          <a:p>
            <a:pPr algn="ctr"/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أقدر ناتج الطرح مستعملًا التقريب أو الأعداد المتناغمة </a:t>
            </a:r>
            <a:endParaRPr lang="ar-SA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013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12" t="7238" r="23120" b="16064"/>
          <a:stretch/>
        </p:blipFill>
        <p:spPr>
          <a:xfrm>
            <a:off x="1887377" y="1342910"/>
            <a:ext cx="3039901" cy="4556080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92" t="3573" b="21331"/>
          <a:stretch/>
        </p:blipFill>
        <p:spPr>
          <a:xfrm>
            <a:off x="5118595" y="1882596"/>
            <a:ext cx="5955583" cy="3295185"/>
          </a:xfrm>
          <a:prstGeom prst="rect">
            <a:avLst/>
          </a:prstGeom>
        </p:spPr>
      </p:pic>
      <p:sp>
        <p:nvSpPr>
          <p:cNvPr id="80" name="مستطيل مستدير الزوايا 79"/>
          <p:cNvSpPr/>
          <p:nvPr/>
        </p:nvSpPr>
        <p:spPr>
          <a:xfrm>
            <a:off x="1696428" y="291049"/>
            <a:ext cx="2116910" cy="473279"/>
          </a:xfrm>
          <a:prstGeom prst="roundRect">
            <a:avLst/>
          </a:prstGeom>
          <a:solidFill>
            <a:srgbClr val="FF745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  </a:t>
            </a:r>
            <a:r>
              <a:rPr lang="ar-SA" b="1" dirty="0" smtClean="0">
                <a:solidFill>
                  <a:schemeClr val="bg1"/>
                </a:solidFill>
              </a:rPr>
              <a:t>تقدير نواتج الطرح </a:t>
            </a:r>
            <a:endParaRPr lang="ar-SA" b="1" dirty="0">
              <a:solidFill>
                <a:schemeClr val="bg1"/>
              </a:solidFill>
            </a:endParaRPr>
          </a:p>
        </p:txBody>
      </p:sp>
      <p:sp>
        <p:nvSpPr>
          <p:cNvPr id="7" name="مخطط انسيابي: إدخال يدوي 6"/>
          <p:cNvSpPr/>
          <p:nvPr/>
        </p:nvSpPr>
        <p:spPr>
          <a:xfrm rot="16200000">
            <a:off x="7965216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FFC5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خطط انسيابي: إدخال يدوي 6"/>
          <p:cNvSpPr/>
          <p:nvPr/>
        </p:nvSpPr>
        <p:spPr>
          <a:xfrm rot="16200000">
            <a:off x="8031981" y="2711036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FF74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خطط انسيابي: إدخال يدوي 6"/>
          <p:cNvSpPr/>
          <p:nvPr/>
        </p:nvSpPr>
        <p:spPr>
          <a:xfrm rot="5400000">
            <a:off x="-2533845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FF74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خطط انسيابي: إدخال يدوي 6"/>
          <p:cNvSpPr/>
          <p:nvPr/>
        </p:nvSpPr>
        <p:spPr>
          <a:xfrm rot="5400000">
            <a:off x="-2598277" y="2714722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FFC5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5" name="مخطط انسيابي: محطة طرفية 44"/>
          <p:cNvSpPr/>
          <p:nvPr/>
        </p:nvSpPr>
        <p:spPr>
          <a:xfrm>
            <a:off x="5056159" y="305001"/>
            <a:ext cx="953242" cy="455324"/>
          </a:xfrm>
          <a:prstGeom prst="flowChartTerminator">
            <a:avLst/>
          </a:prstGeom>
          <a:ln>
            <a:solidFill>
              <a:srgbClr val="FF745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٨٦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3" name="مخطط انسيابي: محطة طرفية 22"/>
          <p:cNvSpPr/>
          <p:nvPr/>
        </p:nvSpPr>
        <p:spPr>
          <a:xfrm>
            <a:off x="8000570" y="297881"/>
            <a:ext cx="1334029" cy="460601"/>
          </a:xfrm>
          <a:prstGeom prst="flowChartTerminator">
            <a:avLst/>
          </a:prstGeom>
          <a:ln>
            <a:solidFill>
              <a:srgbClr val="FF745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الطرح 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644434" y="6242409"/>
            <a:ext cx="1398364" cy="46505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827" y="5848303"/>
            <a:ext cx="899175" cy="899175"/>
          </a:xfrm>
          <a:prstGeom prst="rect">
            <a:avLst/>
          </a:prstGeom>
        </p:spPr>
      </p:pic>
      <p:sp>
        <p:nvSpPr>
          <p:cNvPr id="22" name="شكل بيضاوي 21"/>
          <p:cNvSpPr/>
          <p:nvPr/>
        </p:nvSpPr>
        <p:spPr>
          <a:xfrm>
            <a:off x="547180" y="6177592"/>
            <a:ext cx="591876" cy="564705"/>
          </a:xfrm>
          <a:prstGeom prst="ellipse">
            <a:avLst/>
          </a:prstGeom>
          <a:solidFill>
            <a:srgbClr val="FFFEF8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 مستدير الزوايا 29"/>
          <p:cNvSpPr/>
          <p:nvPr/>
        </p:nvSpPr>
        <p:spPr>
          <a:xfrm>
            <a:off x="9858183" y="305001"/>
            <a:ext cx="1576060" cy="465052"/>
          </a:xfrm>
          <a:prstGeom prst="roundRect">
            <a:avLst/>
          </a:prstGeom>
          <a:solidFill>
            <a:srgbClr val="FFB5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شكل بيضاوي 28"/>
          <p:cNvSpPr/>
          <p:nvPr/>
        </p:nvSpPr>
        <p:spPr>
          <a:xfrm>
            <a:off x="11176696" y="165463"/>
            <a:ext cx="856423" cy="8065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543304" y="297881"/>
            <a:ext cx="1371600" cy="455324"/>
          </a:xfrm>
          <a:prstGeom prst="flowChartTerminator">
            <a:avLst/>
          </a:prstGeom>
          <a:ln>
            <a:solidFill>
              <a:srgbClr val="FF745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الثالث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788" y="181205"/>
            <a:ext cx="775062" cy="775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5" name="مخطط انسيابي: محطة طرفية 34"/>
          <p:cNvSpPr/>
          <p:nvPr/>
        </p:nvSpPr>
        <p:spPr>
          <a:xfrm>
            <a:off x="6545767" y="297881"/>
            <a:ext cx="1049599" cy="455324"/>
          </a:xfrm>
          <a:prstGeom prst="flowChartTerminator">
            <a:avLst/>
          </a:prstGeom>
          <a:ln>
            <a:solidFill>
              <a:srgbClr val="FF745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٣ – ٢ 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7" name="شكل بيضاوي 36"/>
          <p:cNvSpPr/>
          <p:nvPr/>
        </p:nvSpPr>
        <p:spPr>
          <a:xfrm>
            <a:off x="3559386" y="250310"/>
            <a:ext cx="591876" cy="564705"/>
          </a:xfrm>
          <a:prstGeom prst="ellipse">
            <a:avLst/>
          </a:prstGeom>
          <a:solidFill>
            <a:srgbClr val="FFC5B7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9" name="شكل بيضاوي 38"/>
          <p:cNvSpPr/>
          <p:nvPr/>
        </p:nvSpPr>
        <p:spPr>
          <a:xfrm>
            <a:off x="3567436" y="303134"/>
            <a:ext cx="488686" cy="44992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5" name="صورة 24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43" t="1403" r="-1" b="85210"/>
          <a:stretch/>
        </p:blipFill>
        <p:spPr>
          <a:xfrm>
            <a:off x="7463246" y="1053737"/>
            <a:ext cx="3442104" cy="488440"/>
          </a:xfrm>
          <a:prstGeom prst="rect">
            <a:avLst/>
          </a:prstGeom>
        </p:spPr>
      </p:pic>
      <p:pic>
        <p:nvPicPr>
          <p:cNvPr id="26" name="صورة 2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914" b="85210"/>
          <a:stretch/>
        </p:blipFill>
        <p:spPr>
          <a:xfrm>
            <a:off x="7159118" y="1002581"/>
            <a:ext cx="312844" cy="539596"/>
          </a:xfrm>
          <a:prstGeom prst="rect">
            <a:avLst/>
          </a:prstGeom>
        </p:spPr>
      </p:pic>
      <p:sp>
        <p:nvSpPr>
          <p:cNvPr id="31" name="مربع نص 30"/>
          <p:cNvSpPr txBox="1"/>
          <p:nvPr/>
        </p:nvSpPr>
        <p:spPr>
          <a:xfrm>
            <a:off x="5618761" y="5325083"/>
            <a:ext cx="481318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٩٠ – ٣٠ = ٦٠ 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كيلو متر في الساعة  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630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00" t="11302" r="18762" b="10476"/>
          <a:stretch/>
        </p:blipFill>
        <p:spPr>
          <a:xfrm>
            <a:off x="2226133" y="1612312"/>
            <a:ext cx="2326190" cy="2877375"/>
          </a:xfrm>
          <a:prstGeom prst="rect">
            <a:avLst/>
          </a:prstGeom>
        </p:spPr>
      </p:pic>
      <p:sp>
        <p:nvSpPr>
          <p:cNvPr id="80" name="مستطيل مستدير الزوايا 79"/>
          <p:cNvSpPr/>
          <p:nvPr/>
        </p:nvSpPr>
        <p:spPr>
          <a:xfrm>
            <a:off x="1696428" y="291049"/>
            <a:ext cx="2116910" cy="473279"/>
          </a:xfrm>
          <a:prstGeom prst="roundRect">
            <a:avLst/>
          </a:prstGeom>
          <a:solidFill>
            <a:srgbClr val="FF745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  </a:t>
            </a:r>
            <a:r>
              <a:rPr lang="ar-SA" b="1" dirty="0" smtClean="0">
                <a:solidFill>
                  <a:schemeClr val="bg1"/>
                </a:solidFill>
              </a:rPr>
              <a:t>تقدير نواتج الطرح </a:t>
            </a:r>
            <a:endParaRPr lang="ar-SA" b="1" dirty="0">
              <a:solidFill>
                <a:schemeClr val="bg1"/>
              </a:solidFill>
            </a:endParaRPr>
          </a:p>
        </p:txBody>
      </p:sp>
      <p:sp>
        <p:nvSpPr>
          <p:cNvPr id="7" name="مخطط انسيابي: إدخال يدوي 6"/>
          <p:cNvSpPr/>
          <p:nvPr/>
        </p:nvSpPr>
        <p:spPr>
          <a:xfrm rot="16200000">
            <a:off x="7965216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FFC5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خطط انسيابي: إدخال يدوي 6"/>
          <p:cNvSpPr/>
          <p:nvPr/>
        </p:nvSpPr>
        <p:spPr>
          <a:xfrm rot="16200000">
            <a:off x="8031981" y="2711036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FF74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خطط انسيابي: إدخال يدوي 6"/>
          <p:cNvSpPr/>
          <p:nvPr/>
        </p:nvSpPr>
        <p:spPr>
          <a:xfrm rot="5400000">
            <a:off x="-2533845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FF74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خطط انسيابي: إدخال يدوي 6"/>
          <p:cNvSpPr/>
          <p:nvPr/>
        </p:nvSpPr>
        <p:spPr>
          <a:xfrm rot="5400000">
            <a:off x="-2598277" y="2714722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FFC5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5" name="مخطط انسيابي: محطة طرفية 44"/>
          <p:cNvSpPr/>
          <p:nvPr/>
        </p:nvSpPr>
        <p:spPr>
          <a:xfrm>
            <a:off x="5056159" y="305001"/>
            <a:ext cx="953242" cy="455324"/>
          </a:xfrm>
          <a:prstGeom prst="flowChartTerminator">
            <a:avLst/>
          </a:prstGeom>
          <a:ln>
            <a:solidFill>
              <a:srgbClr val="FF745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٨٦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3" name="مخطط انسيابي: محطة طرفية 22"/>
          <p:cNvSpPr/>
          <p:nvPr/>
        </p:nvSpPr>
        <p:spPr>
          <a:xfrm>
            <a:off x="8000570" y="297881"/>
            <a:ext cx="1334029" cy="460601"/>
          </a:xfrm>
          <a:prstGeom prst="flowChartTerminator">
            <a:avLst/>
          </a:prstGeom>
          <a:ln>
            <a:solidFill>
              <a:srgbClr val="FF745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الطرح 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644434" y="6242409"/>
            <a:ext cx="1398364" cy="46505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827" y="5848303"/>
            <a:ext cx="899175" cy="899175"/>
          </a:xfrm>
          <a:prstGeom prst="rect">
            <a:avLst/>
          </a:prstGeom>
        </p:spPr>
      </p:pic>
      <p:sp>
        <p:nvSpPr>
          <p:cNvPr id="22" name="شكل بيضاوي 21"/>
          <p:cNvSpPr/>
          <p:nvPr/>
        </p:nvSpPr>
        <p:spPr>
          <a:xfrm>
            <a:off x="547180" y="6177592"/>
            <a:ext cx="591876" cy="564705"/>
          </a:xfrm>
          <a:prstGeom prst="ellipse">
            <a:avLst/>
          </a:prstGeom>
          <a:solidFill>
            <a:srgbClr val="FFFEF8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 مستدير الزوايا 29"/>
          <p:cNvSpPr/>
          <p:nvPr/>
        </p:nvSpPr>
        <p:spPr>
          <a:xfrm>
            <a:off x="9858183" y="305001"/>
            <a:ext cx="1576060" cy="465052"/>
          </a:xfrm>
          <a:prstGeom prst="roundRect">
            <a:avLst/>
          </a:prstGeom>
          <a:solidFill>
            <a:srgbClr val="FFB5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شكل بيضاوي 28"/>
          <p:cNvSpPr/>
          <p:nvPr/>
        </p:nvSpPr>
        <p:spPr>
          <a:xfrm>
            <a:off x="11176696" y="165463"/>
            <a:ext cx="856423" cy="8065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543304" y="297881"/>
            <a:ext cx="1371600" cy="455324"/>
          </a:xfrm>
          <a:prstGeom prst="flowChartTerminator">
            <a:avLst/>
          </a:prstGeom>
          <a:ln>
            <a:solidFill>
              <a:srgbClr val="FF745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الثالث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788" y="181205"/>
            <a:ext cx="775062" cy="775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5" name="مخطط انسيابي: محطة طرفية 34"/>
          <p:cNvSpPr/>
          <p:nvPr/>
        </p:nvSpPr>
        <p:spPr>
          <a:xfrm>
            <a:off x="6545767" y="297881"/>
            <a:ext cx="1049599" cy="455324"/>
          </a:xfrm>
          <a:prstGeom prst="flowChartTerminator">
            <a:avLst/>
          </a:prstGeom>
          <a:ln>
            <a:solidFill>
              <a:srgbClr val="FF745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٣ – ٢ 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7" name="شكل بيضاوي 36"/>
          <p:cNvSpPr/>
          <p:nvPr/>
        </p:nvSpPr>
        <p:spPr>
          <a:xfrm>
            <a:off x="3559386" y="250310"/>
            <a:ext cx="591876" cy="564705"/>
          </a:xfrm>
          <a:prstGeom prst="ellipse">
            <a:avLst/>
          </a:prstGeom>
          <a:solidFill>
            <a:srgbClr val="FFC5B7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9" name="شكل بيضاوي 38"/>
          <p:cNvSpPr/>
          <p:nvPr/>
        </p:nvSpPr>
        <p:spPr>
          <a:xfrm>
            <a:off x="3567436" y="303134"/>
            <a:ext cx="488686" cy="44992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5" name="صورة 2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43" t="1403" r="-1" b="85210"/>
          <a:stretch/>
        </p:blipFill>
        <p:spPr>
          <a:xfrm>
            <a:off x="7463246" y="1053737"/>
            <a:ext cx="3442104" cy="488440"/>
          </a:xfrm>
          <a:prstGeom prst="rect">
            <a:avLst/>
          </a:prstGeom>
        </p:spPr>
      </p:pic>
      <p:pic>
        <p:nvPicPr>
          <p:cNvPr id="26" name="صورة 2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914" b="85210"/>
          <a:stretch/>
        </p:blipFill>
        <p:spPr>
          <a:xfrm>
            <a:off x="7159118" y="1002581"/>
            <a:ext cx="312844" cy="539596"/>
          </a:xfrm>
          <a:prstGeom prst="rect">
            <a:avLst/>
          </a:prstGeom>
        </p:spPr>
      </p:pic>
      <p:pic>
        <p:nvPicPr>
          <p:cNvPr id="27" name="صورة 2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1" t="3573" r="54933" b="50078"/>
          <a:stretch/>
        </p:blipFill>
        <p:spPr>
          <a:xfrm>
            <a:off x="5835803" y="1770157"/>
            <a:ext cx="5340893" cy="2283136"/>
          </a:xfrm>
          <a:prstGeom prst="rect">
            <a:avLst/>
          </a:prstGeom>
        </p:spPr>
      </p:pic>
      <p:pic>
        <p:nvPicPr>
          <p:cNvPr id="28" name="صورة 2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48" t="78056" r="1" b="3332"/>
          <a:stretch/>
        </p:blipFill>
        <p:spPr>
          <a:xfrm>
            <a:off x="3037852" y="4851440"/>
            <a:ext cx="8145480" cy="836037"/>
          </a:xfrm>
          <a:prstGeom prst="rect">
            <a:avLst/>
          </a:prstGeom>
        </p:spPr>
      </p:pic>
      <p:sp>
        <p:nvSpPr>
          <p:cNvPr id="32" name="مربع نص 31"/>
          <p:cNvSpPr txBox="1"/>
          <p:nvPr/>
        </p:nvSpPr>
        <p:spPr>
          <a:xfrm>
            <a:off x="6467910" y="4075483"/>
            <a:ext cx="376119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٨٠ – ٥٠ = ٣٠ 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كتابًا تقريبًا 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4" name="مربع نص 33"/>
          <p:cNvSpPr txBox="1"/>
          <p:nvPr/>
        </p:nvSpPr>
        <p:spPr>
          <a:xfrm>
            <a:off x="4455484" y="5769817"/>
            <a:ext cx="427714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٣٠٠ – ٢٠٠ = ١٠٠ 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ريال تقريبًا 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980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197"/>
          <a:stretch/>
        </p:blipFill>
        <p:spPr>
          <a:xfrm>
            <a:off x="1487723" y="1853290"/>
            <a:ext cx="9571978" cy="4096271"/>
          </a:xfrm>
          <a:prstGeom prst="rect">
            <a:avLst/>
          </a:prstGeom>
        </p:spPr>
      </p:pic>
      <p:sp>
        <p:nvSpPr>
          <p:cNvPr id="40" name="مستطيل مستدير الزوايا 39"/>
          <p:cNvSpPr/>
          <p:nvPr/>
        </p:nvSpPr>
        <p:spPr>
          <a:xfrm>
            <a:off x="1696428" y="291049"/>
            <a:ext cx="2116910" cy="473279"/>
          </a:xfrm>
          <a:prstGeom prst="roundRect">
            <a:avLst/>
          </a:prstGeom>
          <a:solidFill>
            <a:srgbClr val="FF745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  </a:t>
            </a:r>
            <a:r>
              <a:rPr lang="ar-SA" b="1" dirty="0" smtClean="0">
                <a:solidFill>
                  <a:schemeClr val="bg1"/>
                </a:solidFill>
              </a:rPr>
              <a:t>تقدير نواتج الطرح </a:t>
            </a:r>
            <a:endParaRPr lang="ar-SA" b="1" dirty="0">
              <a:solidFill>
                <a:schemeClr val="bg1"/>
              </a:solidFill>
            </a:endParaRPr>
          </a:p>
        </p:txBody>
      </p:sp>
      <p:sp>
        <p:nvSpPr>
          <p:cNvPr id="7" name="مخطط انسيابي: إدخال يدوي 6"/>
          <p:cNvSpPr/>
          <p:nvPr/>
        </p:nvSpPr>
        <p:spPr>
          <a:xfrm rot="16200000">
            <a:off x="7965216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FFC5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خطط انسيابي: إدخال يدوي 6"/>
          <p:cNvSpPr/>
          <p:nvPr/>
        </p:nvSpPr>
        <p:spPr>
          <a:xfrm rot="16200000">
            <a:off x="8031981" y="2711036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FF74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خطط انسيابي: إدخال يدوي 6"/>
          <p:cNvSpPr/>
          <p:nvPr/>
        </p:nvSpPr>
        <p:spPr>
          <a:xfrm rot="5400000">
            <a:off x="-2533845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FF74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خطط انسيابي: إدخال يدوي 6"/>
          <p:cNvSpPr/>
          <p:nvPr/>
        </p:nvSpPr>
        <p:spPr>
          <a:xfrm rot="5400000">
            <a:off x="-2598277" y="2714722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FFC5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5" name="مخطط انسيابي: محطة طرفية 44"/>
          <p:cNvSpPr/>
          <p:nvPr/>
        </p:nvSpPr>
        <p:spPr>
          <a:xfrm>
            <a:off x="5056159" y="305001"/>
            <a:ext cx="953242" cy="455324"/>
          </a:xfrm>
          <a:prstGeom prst="flowChartTerminator">
            <a:avLst/>
          </a:prstGeom>
          <a:ln>
            <a:solidFill>
              <a:srgbClr val="FF745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٨٦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3" name="مخطط انسيابي: محطة طرفية 22"/>
          <p:cNvSpPr/>
          <p:nvPr/>
        </p:nvSpPr>
        <p:spPr>
          <a:xfrm>
            <a:off x="8000570" y="297881"/>
            <a:ext cx="1334029" cy="460601"/>
          </a:xfrm>
          <a:prstGeom prst="flowChartTerminator">
            <a:avLst/>
          </a:prstGeom>
          <a:ln>
            <a:solidFill>
              <a:srgbClr val="FF745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الطرح 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644434" y="6242409"/>
            <a:ext cx="1398364" cy="46505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827" y="5848303"/>
            <a:ext cx="899175" cy="899175"/>
          </a:xfrm>
          <a:prstGeom prst="rect">
            <a:avLst/>
          </a:prstGeom>
        </p:spPr>
      </p:pic>
      <p:sp>
        <p:nvSpPr>
          <p:cNvPr id="22" name="شكل بيضاوي 21"/>
          <p:cNvSpPr/>
          <p:nvPr/>
        </p:nvSpPr>
        <p:spPr>
          <a:xfrm>
            <a:off x="547180" y="6177592"/>
            <a:ext cx="591876" cy="564705"/>
          </a:xfrm>
          <a:prstGeom prst="ellipse">
            <a:avLst/>
          </a:prstGeom>
          <a:solidFill>
            <a:srgbClr val="FFFEF8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 مستدير الزوايا 29"/>
          <p:cNvSpPr/>
          <p:nvPr/>
        </p:nvSpPr>
        <p:spPr>
          <a:xfrm>
            <a:off x="9858183" y="305001"/>
            <a:ext cx="1576060" cy="465052"/>
          </a:xfrm>
          <a:prstGeom prst="roundRect">
            <a:avLst/>
          </a:prstGeom>
          <a:solidFill>
            <a:srgbClr val="FFB5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شكل بيضاوي 28"/>
          <p:cNvSpPr/>
          <p:nvPr/>
        </p:nvSpPr>
        <p:spPr>
          <a:xfrm>
            <a:off x="11176696" y="165463"/>
            <a:ext cx="856423" cy="8065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543304" y="297881"/>
            <a:ext cx="1371600" cy="455324"/>
          </a:xfrm>
          <a:prstGeom prst="flowChartTerminator">
            <a:avLst/>
          </a:prstGeom>
          <a:ln>
            <a:solidFill>
              <a:srgbClr val="FF745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الثالث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788" y="181205"/>
            <a:ext cx="775062" cy="775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5" name="مخطط انسيابي: محطة طرفية 34"/>
          <p:cNvSpPr/>
          <p:nvPr/>
        </p:nvSpPr>
        <p:spPr>
          <a:xfrm>
            <a:off x="6545767" y="297881"/>
            <a:ext cx="1049599" cy="455324"/>
          </a:xfrm>
          <a:prstGeom prst="flowChartTerminator">
            <a:avLst/>
          </a:prstGeom>
          <a:ln>
            <a:solidFill>
              <a:srgbClr val="FF745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٣ – ٢ 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7" name="شكل بيضاوي 36"/>
          <p:cNvSpPr/>
          <p:nvPr/>
        </p:nvSpPr>
        <p:spPr>
          <a:xfrm>
            <a:off x="3559386" y="250310"/>
            <a:ext cx="591876" cy="564705"/>
          </a:xfrm>
          <a:prstGeom prst="ellipse">
            <a:avLst/>
          </a:prstGeom>
          <a:solidFill>
            <a:srgbClr val="FFC5B7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9" name="شكل بيضاوي 38"/>
          <p:cNvSpPr/>
          <p:nvPr/>
        </p:nvSpPr>
        <p:spPr>
          <a:xfrm>
            <a:off x="3567436" y="303134"/>
            <a:ext cx="488686" cy="44992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7" name="صورة 2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1" b="76004"/>
          <a:stretch/>
        </p:blipFill>
        <p:spPr>
          <a:xfrm>
            <a:off x="3267602" y="993517"/>
            <a:ext cx="7605928" cy="809982"/>
          </a:xfrm>
          <a:prstGeom prst="rect">
            <a:avLst/>
          </a:prstGeom>
        </p:spPr>
      </p:pic>
      <p:sp>
        <p:nvSpPr>
          <p:cNvPr id="34" name="مربع نص 33"/>
          <p:cNvSpPr txBox="1"/>
          <p:nvPr/>
        </p:nvSpPr>
        <p:spPr>
          <a:xfrm>
            <a:off x="2943902" y="6024683"/>
            <a:ext cx="664857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نوف ، لأن العدد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٧٨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يقرب إلى العدد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٨٠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وليس إلى العدد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٧٠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7422" b="93750" l="5273" r="943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498" y="4169228"/>
            <a:ext cx="1526903" cy="1526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95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صورة 4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05" t="79761" b="6614"/>
          <a:stretch/>
        </p:blipFill>
        <p:spPr>
          <a:xfrm>
            <a:off x="2634373" y="1896151"/>
            <a:ext cx="8594415" cy="898379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82" t="4445" r="20212" b="11111"/>
          <a:stretch/>
        </p:blipFill>
        <p:spPr>
          <a:xfrm>
            <a:off x="2564948" y="2887182"/>
            <a:ext cx="2305175" cy="3605673"/>
          </a:xfrm>
          <a:prstGeom prst="rect">
            <a:avLst/>
          </a:prstGeom>
        </p:spPr>
      </p:pic>
      <p:sp>
        <p:nvSpPr>
          <p:cNvPr id="40" name="مستطيل مستدير الزوايا 39"/>
          <p:cNvSpPr/>
          <p:nvPr/>
        </p:nvSpPr>
        <p:spPr>
          <a:xfrm>
            <a:off x="1696428" y="291049"/>
            <a:ext cx="2116910" cy="473279"/>
          </a:xfrm>
          <a:prstGeom prst="roundRect">
            <a:avLst/>
          </a:prstGeom>
          <a:solidFill>
            <a:srgbClr val="FF745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  </a:t>
            </a:r>
            <a:r>
              <a:rPr lang="ar-SA" b="1" dirty="0" smtClean="0">
                <a:solidFill>
                  <a:schemeClr val="bg1"/>
                </a:solidFill>
              </a:rPr>
              <a:t>تقدير نواتج الطرح </a:t>
            </a:r>
            <a:endParaRPr lang="ar-SA" b="1" dirty="0">
              <a:solidFill>
                <a:schemeClr val="bg1"/>
              </a:solidFill>
            </a:endParaRPr>
          </a:p>
        </p:txBody>
      </p:sp>
      <p:sp>
        <p:nvSpPr>
          <p:cNvPr id="7" name="مخطط انسيابي: إدخال يدوي 6"/>
          <p:cNvSpPr/>
          <p:nvPr/>
        </p:nvSpPr>
        <p:spPr>
          <a:xfrm rot="16200000">
            <a:off x="7965216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FFC5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خطط انسيابي: إدخال يدوي 6"/>
          <p:cNvSpPr/>
          <p:nvPr/>
        </p:nvSpPr>
        <p:spPr>
          <a:xfrm rot="16200000">
            <a:off x="8031981" y="2711036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FF74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خطط انسيابي: إدخال يدوي 6"/>
          <p:cNvSpPr/>
          <p:nvPr/>
        </p:nvSpPr>
        <p:spPr>
          <a:xfrm rot="5400000">
            <a:off x="-2533845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FF74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خطط انسيابي: إدخال يدوي 6"/>
          <p:cNvSpPr/>
          <p:nvPr/>
        </p:nvSpPr>
        <p:spPr>
          <a:xfrm rot="5400000">
            <a:off x="-2598277" y="2714722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FFC5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5" name="مخطط انسيابي: محطة طرفية 44"/>
          <p:cNvSpPr/>
          <p:nvPr/>
        </p:nvSpPr>
        <p:spPr>
          <a:xfrm>
            <a:off x="5056159" y="305001"/>
            <a:ext cx="953242" cy="455324"/>
          </a:xfrm>
          <a:prstGeom prst="flowChartTerminator">
            <a:avLst/>
          </a:prstGeom>
          <a:ln>
            <a:solidFill>
              <a:srgbClr val="FF745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٨٦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3" name="مخطط انسيابي: محطة طرفية 22"/>
          <p:cNvSpPr/>
          <p:nvPr/>
        </p:nvSpPr>
        <p:spPr>
          <a:xfrm>
            <a:off x="8000570" y="297881"/>
            <a:ext cx="1334029" cy="460601"/>
          </a:xfrm>
          <a:prstGeom prst="flowChartTerminator">
            <a:avLst/>
          </a:prstGeom>
          <a:ln>
            <a:solidFill>
              <a:srgbClr val="FF745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الطرح 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644434" y="6242409"/>
            <a:ext cx="1398364" cy="46505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827" y="5848303"/>
            <a:ext cx="899175" cy="899175"/>
          </a:xfrm>
          <a:prstGeom prst="rect">
            <a:avLst/>
          </a:prstGeom>
        </p:spPr>
      </p:pic>
      <p:sp>
        <p:nvSpPr>
          <p:cNvPr id="22" name="شكل بيضاوي 21"/>
          <p:cNvSpPr/>
          <p:nvPr/>
        </p:nvSpPr>
        <p:spPr>
          <a:xfrm>
            <a:off x="547180" y="6177592"/>
            <a:ext cx="591876" cy="564705"/>
          </a:xfrm>
          <a:prstGeom prst="ellipse">
            <a:avLst/>
          </a:prstGeom>
          <a:solidFill>
            <a:srgbClr val="FFFEF8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 مستدير الزوايا 29"/>
          <p:cNvSpPr/>
          <p:nvPr/>
        </p:nvSpPr>
        <p:spPr>
          <a:xfrm>
            <a:off x="9858183" y="305001"/>
            <a:ext cx="1576060" cy="465052"/>
          </a:xfrm>
          <a:prstGeom prst="roundRect">
            <a:avLst/>
          </a:prstGeom>
          <a:solidFill>
            <a:srgbClr val="FFB5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شكل بيضاوي 28"/>
          <p:cNvSpPr/>
          <p:nvPr/>
        </p:nvSpPr>
        <p:spPr>
          <a:xfrm>
            <a:off x="11176696" y="165463"/>
            <a:ext cx="856423" cy="8065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543304" y="297881"/>
            <a:ext cx="1371600" cy="455324"/>
          </a:xfrm>
          <a:prstGeom prst="flowChartTerminator">
            <a:avLst/>
          </a:prstGeom>
          <a:ln>
            <a:solidFill>
              <a:srgbClr val="FF745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الثالث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788" y="181205"/>
            <a:ext cx="775062" cy="775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5" name="مخطط انسيابي: محطة طرفية 34"/>
          <p:cNvSpPr/>
          <p:nvPr/>
        </p:nvSpPr>
        <p:spPr>
          <a:xfrm>
            <a:off x="6545767" y="297881"/>
            <a:ext cx="1049599" cy="455324"/>
          </a:xfrm>
          <a:prstGeom prst="flowChartTerminator">
            <a:avLst/>
          </a:prstGeom>
          <a:ln>
            <a:solidFill>
              <a:srgbClr val="FF745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٣ – ٢ 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7" name="شكل بيضاوي 36"/>
          <p:cNvSpPr/>
          <p:nvPr/>
        </p:nvSpPr>
        <p:spPr>
          <a:xfrm>
            <a:off x="3559386" y="250310"/>
            <a:ext cx="591876" cy="564705"/>
          </a:xfrm>
          <a:prstGeom prst="ellipse">
            <a:avLst/>
          </a:prstGeom>
          <a:solidFill>
            <a:srgbClr val="FFC5B7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9" name="شكل بيضاوي 38"/>
          <p:cNvSpPr/>
          <p:nvPr/>
        </p:nvSpPr>
        <p:spPr>
          <a:xfrm>
            <a:off x="3567436" y="303134"/>
            <a:ext cx="488686" cy="44992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4" name="مربع نص 33"/>
          <p:cNvSpPr txBox="1"/>
          <p:nvPr/>
        </p:nvSpPr>
        <p:spPr>
          <a:xfrm>
            <a:off x="4872528" y="3511614"/>
            <a:ext cx="5961512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في إحدى الحافلات الكبيرة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٤٨ 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راكبًا . إذا نزل منهم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٢١ 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راكبًا ، فكم راكبًا تقريبًا بقي في الحافلة ؟ 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4" name="صورة 2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1" b="76004"/>
          <a:stretch/>
        </p:blipFill>
        <p:spPr>
          <a:xfrm>
            <a:off x="3267602" y="993517"/>
            <a:ext cx="7605928" cy="809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909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8" t="912" r="1156" b="9183"/>
          <a:stretch/>
        </p:blipFill>
        <p:spPr>
          <a:xfrm>
            <a:off x="1584694" y="1719385"/>
            <a:ext cx="9761853" cy="4077518"/>
          </a:xfrm>
          <a:prstGeom prst="rect">
            <a:avLst/>
          </a:prstGeom>
        </p:spPr>
      </p:pic>
      <p:sp>
        <p:nvSpPr>
          <p:cNvPr id="40" name="مستطيل مستدير الزوايا 39"/>
          <p:cNvSpPr/>
          <p:nvPr/>
        </p:nvSpPr>
        <p:spPr>
          <a:xfrm>
            <a:off x="1696428" y="291049"/>
            <a:ext cx="2116910" cy="473279"/>
          </a:xfrm>
          <a:prstGeom prst="roundRect">
            <a:avLst/>
          </a:prstGeom>
          <a:solidFill>
            <a:srgbClr val="FF745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  </a:t>
            </a:r>
            <a:r>
              <a:rPr lang="ar-SA" b="1" dirty="0" smtClean="0">
                <a:solidFill>
                  <a:schemeClr val="bg1"/>
                </a:solidFill>
              </a:rPr>
              <a:t>تقدير نواتج الطرح </a:t>
            </a:r>
            <a:endParaRPr lang="ar-SA" b="1" dirty="0">
              <a:solidFill>
                <a:schemeClr val="bg1"/>
              </a:solidFill>
            </a:endParaRPr>
          </a:p>
        </p:txBody>
      </p:sp>
      <p:sp>
        <p:nvSpPr>
          <p:cNvPr id="7" name="مخطط انسيابي: إدخال يدوي 6"/>
          <p:cNvSpPr/>
          <p:nvPr/>
        </p:nvSpPr>
        <p:spPr>
          <a:xfrm rot="16200000">
            <a:off x="7965216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FFC5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خطط انسيابي: إدخال يدوي 6"/>
          <p:cNvSpPr/>
          <p:nvPr/>
        </p:nvSpPr>
        <p:spPr>
          <a:xfrm rot="16200000">
            <a:off x="8031981" y="2711036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FF74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خطط انسيابي: إدخال يدوي 6"/>
          <p:cNvSpPr/>
          <p:nvPr/>
        </p:nvSpPr>
        <p:spPr>
          <a:xfrm rot="5400000">
            <a:off x="-2533845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FF74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خطط انسيابي: إدخال يدوي 6"/>
          <p:cNvSpPr/>
          <p:nvPr/>
        </p:nvSpPr>
        <p:spPr>
          <a:xfrm rot="5400000">
            <a:off x="-2598277" y="2714722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FFC5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5" name="مخطط انسيابي: محطة طرفية 44"/>
          <p:cNvSpPr/>
          <p:nvPr/>
        </p:nvSpPr>
        <p:spPr>
          <a:xfrm>
            <a:off x="5056159" y="305001"/>
            <a:ext cx="953242" cy="455324"/>
          </a:xfrm>
          <a:prstGeom prst="flowChartTerminator">
            <a:avLst/>
          </a:prstGeom>
          <a:ln>
            <a:solidFill>
              <a:srgbClr val="FF745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٨٧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3" name="مخطط انسيابي: محطة طرفية 22"/>
          <p:cNvSpPr/>
          <p:nvPr/>
        </p:nvSpPr>
        <p:spPr>
          <a:xfrm>
            <a:off x="8000570" y="297881"/>
            <a:ext cx="1334029" cy="460601"/>
          </a:xfrm>
          <a:prstGeom prst="flowChartTerminator">
            <a:avLst/>
          </a:prstGeom>
          <a:ln>
            <a:solidFill>
              <a:srgbClr val="FF745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الطرح 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644434" y="6242409"/>
            <a:ext cx="1398364" cy="46505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827" y="5848303"/>
            <a:ext cx="899175" cy="899175"/>
          </a:xfrm>
          <a:prstGeom prst="rect">
            <a:avLst/>
          </a:prstGeom>
        </p:spPr>
      </p:pic>
      <p:sp>
        <p:nvSpPr>
          <p:cNvPr id="22" name="شكل بيضاوي 21"/>
          <p:cNvSpPr/>
          <p:nvPr/>
        </p:nvSpPr>
        <p:spPr>
          <a:xfrm>
            <a:off x="547180" y="6177592"/>
            <a:ext cx="591876" cy="564705"/>
          </a:xfrm>
          <a:prstGeom prst="ellipse">
            <a:avLst/>
          </a:prstGeom>
          <a:solidFill>
            <a:srgbClr val="FFFEF8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 مستدير الزوايا 29"/>
          <p:cNvSpPr/>
          <p:nvPr/>
        </p:nvSpPr>
        <p:spPr>
          <a:xfrm>
            <a:off x="9858183" y="305001"/>
            <a:ext cx="1576060" cy="465052"/>
          </a:xfrm>
          <a:prstGeom prst="roundRect">
            <a:avLst/>
          </a:prstGeom>
          <a:solidFill>
            <a:srgbClr val="FFB5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شكل بيضاوي 28"/>
          <p:cNvSpPr/>
          <p:nvPr/>
        </p:nvSpPr>
        <p:spPr>
          <a:xfrm>
            <a:off x="11176696" y="165463"/>
            <a:ext cx="856423" cy="8065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543304" y="297881"/>
            <a:ext cx="1371600" cy="455324"/>
          </a:xfrm>
          <a:prstGeom prst="flowChartTerminator">
            <a:avLst/>
          </a:prstGeom>
          <a:ln>
            <a:solidFill>
              <a:srgbClr val="FF745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الثالث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788" y="181205"/>
            <a:ext cx="775062" cy="775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5" name="مخطط انسيابي: محطة طرفية 34"/>
          <p:cNvSpPr/>
          <p:nvPr/>
        </p:nvSpPr>
        <p:spPr>
          <a:xfrm>
            <a:off x="6545767" y="297881"/>
            <a:ext cx="1049599" cy="455324"/>
          </a:xfrm>
          <a:prstGeom prst="flowChartTerminator">
            <a:avLst/>
          </a:prstGeom>
          <a:ln>
            <a:solidFill>
              <a:srgbClr val="FF745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٣ – ٢ 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7" name="شكل بيضاوي 36"/>
          <p:cNvSpPr/>
          <p:nvPr/>
        </p:nvSpPr>
        <p:spPr>
          <a:xfrm>
            <a:off x="3559386" y="250310"/>
            <a:ext cx="591876" cy="564705"/>
          </a:xfrm>
          <a:prstGeom prst="ellipse">
            <a:avLst/>
          </a:prstGeom>
          <a:solidFill>
            <a:srgbClr val="FFC5B7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9" name="شكل بيضاوي 38"/>
          <p:cNvSpPr/>
          <p:nvPr/>
        </p:nvSpPr>
        <p:spPr>
          <a:xfrm>
            <a:off x="3567436" y="303134"/>
            <a:ext cx="488686" cy="44992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62809" l="0" r="3805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5930" b="38794"/>
          <a:stretch/>
        </p:blipFill>
        <p:spPr>
          <a:xfrm>
            <a:off x="460171" y="1806936"/>
            <a:ext cx="1679799" cy="2610792"/>
          </a:xfrm>
          <a:prstGeom prst="rect">
            <a:avLst/>
          </a:prstGeom>
        </p:spPr>
      </p:pic>
      <p:sp>
        <p:nvSpPr>
          <p:cNvPr id="6" name="مستطيل مستدير الزوايا 5"/>
          <p:cNvSpPr/>
          <p:nvPr/>
        </p:nvSpPr>
        <p:spPr>
          <a:xfrm>
            <a:off x="9608531" y="5067409"/>
            <a:ext cx="1084235" cy="486330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7" name="مستطيل مستدير الزوايا 26"/>
          <p:cNvSpPr/>
          <p:nvPr/>
        </p:nvSpPr>
        <p:spPr>
          <a:xfrm>
            <a:off x="3432584" y="4565255"/>
            <a:ext cx="1084235" cy="486330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12650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خطط انسيابي: إدخال يدوي 6"/>
          <p:cNvSpPr/>
          <p:nvPr/>
        </p:nvSpPr>
        <p:spPr>
          <a:xfrm rot="16200000">
            <a:off x="7965216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FFC5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خطط انسيابي: إدخال يدوي 6"/>
          <p:cNvSpPr/>
          <p:nvPr/>
        </p:nvSpPr>
        <p:spPr>
          <a:xfrm rot="16200000">
            <a:off x="8031981" y="2711036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FF74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خطط انسيابي: إدخال يدوي 6"/>
          <p:cNvSpPr/>
          <p:nvPr/>
        </p:nvSpPr>
        <p:spPr>
          <a:xfrm rot="5400000">
            <a:off x="-2533845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FF74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خطط انسيابي: إدخال يدوي 6"/>
          <p:cNvSpPr/>
          <p:nvPr/>
        </p:nvSpPr>
        <p:spPr>
          <a:xfrm rot="5400000">
            <a:off x="-2598277" y="2714722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FFC5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5" name="مخطط انسيابي: محطة طرفية 44"/>
          <p:cNvSpPr/>
          <p:nvPr/>
        </p:nvSpPr>
        <p:spPr>
          <a:xfrm>
            <a:off x="5056159" y="305001"/>
            <a:ext cx="953242" cy="455324"/>
          </a:xfrm>
          <a:prstGeom prst="flowChartTerminator">
            <a:avLst/>
          </a:prstGeom>
          <a:ln>
            <a:solidFill>
              <a:srgbClr val="FF745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smtClean="0">
                <a:solidFill>
                  <a:schemeClr val="bg2">
                    <a:lumMod val="25000"/>
                  </a:schemeClr>
                </a:solidFill>
              </a:rPr>
              <a:t>٨٤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3" name="مخطط انسيابي: محطة طرفية 22"/>
          <p:cNvSpPr/>
          <p:nvPr/>
        </p:nvSpPr>
        <p:spPr>
          <a:xfrm>
            <a:off x="8000570" y="297881"/>
            <a:ext cx="1334029" cy="460601"/>
          </a:xfrm>
          <a:prstGeom prst="flowChartTerminator">
            <a:avLst/>
          </a:prstGeom>
          <a:ln>
            <a:solidFill>
              <a:srgbClr val="FF745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الطرح 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644434" y="6242409"/>
            <a:ext cx="1398364" cy="46505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827" y="5848303"/>
            <a:ext cx="899175" cy="899175"/>
          </a:xfrm>
          <a:prstGeom prst="rect">
            <a:avLst/>
          </a:prstGeom>
        </p:spPr>
      </p:pic>
      <p:sp>
        <p:nvSpPr>
          <p:cNvPr id="22" name="شكل بيضاوي 21"/>
          <p:cNvSpPr/>
          <p:nvPr/>
        </p:nvSpPr>
        <p:spPr>
          <a:xfrm>
            <a:off x="547180" y="6177592"/>
            <a:ext cx="591876" cy="564705"/>
          </a:xfrm>
          <a:prstGeom prst="ellipse">
            <a:avLst/>
          </a:prstGeom>
          <a:solidFill>
            <a:srgbClr val="FFFEF8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 مستدير الزوايا 29"/>
          <p:cNvSpPr/>
          <p:nvPr/>
        </p:nvSpPr>
        <p:spPr>
          <a:xfrm>
            <a:off x="9858183" y="305001"/>
            <a:ext cx="1576060" cy="465052"/>
          </a:xfrm>
          <a:prstGeom prst="roundRect">
            <a:avLst/>
          </a:prstGeom>
          <a:solidFill>
            <a:srgbClr val="FFB5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شكل بيضاوي 28"/>
          <p:cNvSpPr/>
          <p:nvPr/>
        </p:nvSpPr>
        <p:spPr>
          <a:xfrm>
            <a:off x="11176696" y="165463"/>
            <a:ext cx="856423" cy="8065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543304" y="297881"/>
            <a:ext cx="1371600" cy="455324"/>
          </a:xfrm>
          <a:prstGeom prst="flowChartTerminator">
            <a:avLst/>
          </a:prstGeom>
          <a:ln>
            <a:solidFill>
              <a:srgbClr val="FF745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الثالث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788" y="181205"/>
            <a:ext cx="775062" cy="775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5" name="مخطط انسيابي: محطة طرفية 34"/>
          <p:cNvSpPr/>
          <p:nvPr/>
        </p:nvSpPr>
        <p:spPr>
          <a:xfrm>
            <a:off x="6545767" y="297881"/>
            <a:ext cx="1049599" cy="455324"/>
          </a:xfrm>
          <a:prstGeom prst="flowChartTerminator">
            <a:avLst/>
          </a:prstGeom>
          <a:ln>
            <a:solidFill>
              <a:srgbClr val="FF745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٣ – ٢ 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6" name="مستطيل مستدير الزوايا 35"/>
          <p:cNvSpPr/>
          <p:nvPr/>
        </p:nvSpPr>
        <p:spPr>
          <a:xfrm>
            <a:off x="1696428" y="291049"/>
            <a:ext cx="2116910" cy="473279"/>
          </a:xfrm>
          <a:prstGeom prst="roundRect">
            <a:avLst/>
          </a:prstGeom>
          <a:solidFill>
            <a:srgbClr val="FF745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  </a:t>
            </a:r>
            <a:r>
              <a:rPr lang="ar-SA" b="1" dirty="0" smtClean="0">
                <a:solidFill>
                  <a:schemeClr val="bg1"/>
                </a:solidFill>
              </a:rPr>
              <a:t>تقدير نواتج الطرح </a:t>
            </a:r>
            <a:endParaRPr lang="ar-SA" b="1" dirty="0">
              <a:solidFill>
                <a:schemeClr val="bg1"/>
              </a:solidFill>
            </a:endParaRPr>
          </a:p>
        </p:txBody>
      </p:sp>
      <p:sp>
        <p:nvSpPr>
          <p:cNvPr id="37" name="شكل بيضاوي 36"/>
          <p:cNvSpPr/>
          <p:nvPr/>
        </p:nvSpPr>
        <p:spPr>
          <a:xfrm>
            <a:off x="3559386" y="250310"/>
            <a:ext cx="591876" cy="564705"/>
          </a:xfrm>
          <a:prstGeom prst="ellipse">
            <a:avLst/>
          </a:prstGeom>
          <a:solidFill>
            <a:srgbClr val="FFC5B7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9" name="شكل بيضاوي 38"/>
          <p:cNvSpPr/>
          <p:nvPr/>
        </p:nvSpPr>
        <p:spPr>
          <a:xfrm>
            <a:off x="3567436" y="303134"/>
            <a:ext cx="488686" cy="44992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6" name="صورة 2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06" t="27665" r="13355" b="17169"/>
          <a:stretch/>
        </p:blipFill>
        <p:spPr>
          <a:xfrm>
            <a:off x="1449659" y="1780567"/>
            <a:ext cx="9276721" cy="4001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201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مستطيل مستدير الزوايا 30"/>
          <p:cNvSpPr/>
          <p:nvPr/>
        </p:nvSpPr>
        <p:spPr>
          <a:xfrm>
            <a:off x="1696428" y="291049"/>
            <a:ext cx="2116910" cy="473279"/>
          </a:xfrm>
          <a:prstGeom prst="roundRect">
            <a:avLst/>
          </a:prstGeom>
          <a:solidFill>
            <a:srgbClr val="FF745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  </a:t>
            </a:r>
            <a:r>
              <a:rPr lang="ar-SA" b="1" dirty="0" smtClean="0">
                <a:solidFill>
                  <a:schemeClr val="bg1"/>
                </a:solidFill>
              </a:rPr>
              <a:t>تقدير نواتج الطرح </a:t>
            </a:r>
            <a:endParaRPr lang="ar-SA" b="1" dirty="0">
              <a:solidFill>
                <a:schemeClr val="bg1"/>
              </a:solidFill>
            </a:endParaRPr>
          </a:p>
        </p:txBody>
      </p:sp>
      <p:sp>
        <p:nvSpPr>
          <p:cNvPr id="7" name="مخطط انسيابي: إدخال يدوي 6"/>
          <p:cNvSpPr/>
          <p:nvPr/>
        </p:nvSpPr>
        <p:spPr>
          <a:xfrm rot="16200000">
            <a:off x="7965216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FFC5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خطط انسيابي: إدخال يدوي 6"/>
          <p:cNvSpPr/>
          <p:nvPr/>
        </p:nvSpPr>
        <p:spPr>
          <a:xfrm rot="16200000">
            <a:off x="8031981" y="2711036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FF74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خطط انسيابي: إدخال يدوي 6"/>
          <p:cNvSpPr/>
          <p:nvPr/>
        </p:nvSpPr>
        <p:spPr>
          <a:xfrm rot="5400000">
            <a:off x="-2533845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FF74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خطط انسيابي: إدخال يدوي 6"/>
          <p:cNvSpPr/>
          <p:nvPr/>
        </p:nvSpPr>
        <p:spPr>
          <a:xfrm rot="5400000">
            <a:off x="-2598277" y="2714722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FFC5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5" name="مخطط انسيابي: محطة طرفية 44"/>
          <p:cNvSpPr/>
          <p:nvPr/>
        </p:nvSpPr>
        <p:spPr>
          <a:xfrm>
            <a:off x="5056159" y="305001"/>
            <a:ext cx="953242" cy="455324"/>
          </a:xfrm>
          <a:prstGeom prst="flowChartTerminator">
            <a:avLst/>
          </a:prstGeom>
          <a:ln>
            <a:solidFill>
              <a:srgbClr val="FF745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٨٤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3" name="مخطط انسيابي: محطة طرفية 22"/>
          <p:cNvSpPr/>
          <p:nvPr/>
        </p:nvSpPr>
        <p:spPr>
          <a:xfrm>
            <a:off x="8000570" y="297881"/>
            <a:ext cx="1334029" cy="460601"/>
          </a:xfrm>
          <a:prstGeom prst="flowChartTerminator">
            <a:avLst/>
          </a:prstGeom>
          <a:ln>
            <a:solidFill>
              <a:srgbClr val="FF745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الطرح 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644434" y="6242409"/>
            <a:ext cx="1398364" cy="46505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827" y="5848303"/>
            <a:ext cx="899175" cy="899175"/>
          </a:xfrm>
          <a:prstGeom prst="rect">
            <a:avLst/>
          </a:prstGeom>
        </p:spPr>
      </p:pic>
      <p:sp>
        <p:nvSpPr>
          <p:cNvPr id="22" name="شكل بيضاوي 21"/>
          <p:cNvSpPr/>
          <p:nvPr/>
        </p:nvSpPr>
        <p:spPr>
          <a:xfrm>
            <a:off x="547180" y="6177592"/>
            <a:ext cx="591876" cy="564705"/>
          </a:xfrm>
          <a:prstGeom prst="ellipse">
            <a:avLst/>
          </a:prstGeom>
          <a:solidFill>
            <a:srgbClr val="FFFEF8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 مستدير الزوايا 29"/>
          <p:cNvSpPr/>
          <p:nvPr/>
        </p:nvSpPr>
        <p:spPr>
          <a:xfrm>
            <a:off x="9858183" y="305001"/>
            <a:ext cx="1576060" cy="465052"/>
          </a:xfrm>
          <a:prstGeom prst="roundRect">
            <a:avLst/>
          </a:prstGeom>
          <a:solidFill>
            <a:srgbClr val="FFB5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شكل بيضاوي 28"/>
          <p:cNvSpPr/>
          <p:nvPr/>
        </p:nvSpPr>
        <p:spPr>
          <a:xfrm>
            <a:off x="11176696" y="165463"/>
            <a:ext cx="856423" cy="8065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543304" y="297881"/>
            <a:ext cx="1371600" cy="455324"/>
          </a:xfrm>
          <a:prstGeom prst="flowChartTerminator">
            <a:avLst/>
          </a:prstGeom>
          <a:ln>
            <a:solidFill>
              <a:srgbClr val="FF745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الثالث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788" y="181205"/>
            <a:ext cx="775062" cy="775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5" name="مخطط انسيابي: محطة طرفية 34"/>
          <p:cNvSpPr/>
          <p:nvPr/>
        </p:nvSpPr>
        <p:spPr>
          <a:xfrm>
            <a:off x="6545767" y="297881"/>
            <a:ext cx="1049599" cy="455324"/>
          </a:xfrm>
          <a:prstGeom prst="flowChartTerminator">
            <a:avLst/>
          </a:prstGeom>
          <a:ln>
            <a:solidFill>
              <a:srgbClr val="FF745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٣ – ٢ 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7" name="شكل بيضاوي 36"/>
          <p:cNvSpPr/>
          <p:nvPr/>
        </p:nvSpPr>
        <p:spPr>
          <a:xfrm>
            <a:off x="3559386" y="250310"/>
            <a:ext cx="591876" cy="564705"/>
          </a:xfrm>
          <a:prstGeom prst="ellipse">
            <a:avLst/>
          </a:prstGeom>
          <a:solidFill>
            <a:srgbClr val="FFC5B7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9" name="شكل بيضاوي 38"/>
          <p:cNvSpPr/>
          <p:nvPr/>
        </p:nvSpPr>
        <p:spPr>
          <a:xfrm>
            <a:off x="3567436" y="303134"/>
            <a:ext cx="488686" cy="44992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5" name="صورة 2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409" b="81170"/>
          <a:stretch/>
        </p:blipFill>
        <p:spPr>
          <a:xfrm>
            <a:off x="8737035" y="1194898"/>
            <a:ext cx="2105367" cy="555532"/>
          </a:xfrm>
          <a:prstGeom prst="rect">
            <a:avLst/>
          </a:prstGeom>
        </p:spPr>
      </p:pic>
      <p:sp>
        <p:nvSpPr>
          <p:cNvPr id="26" name="مربع نص 25"/>
          <p:cNvSpPr txBox="1"/>
          <p:nvPr/>
        </p:nvSpPr>
        <p:spPr>
          <a:xfrm>
            <a:off x="4359691" y="1935985"/>
            <a:ext cx="6482711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يحوي صندوق التفاح الكبير </a:t>
            </a:r>
            <a:r>
              <a:rPr lang="ku-Arab-IQ" sz="2800" b="1" dirty="0" smtClean="0">
                <a:solidFill>
                  <a:schemeClr val="bg2">
                    <a:lumMod val="25000"/>
                  </a:schemeClr>
                </a:solidFill>
              </a:rPr>
              <a:t>٧٢ </a:t>
            </a:r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تفاحة ، ويحوي الصندوق الصغير </a:t>
            </a:r>
            <a:r>
              <a:rPr lang="ku-Arab-IQ" sz="2800" b="1" dirty="0" smtClean="0">
                <a:solidFill>
                  <a:schemeClr val="bg2">
                    <a:lumMod val="25000"/>
                  </a:schemeClr>
                </a:solidFill>
              </a:rPr>
              <a:t>٤٨ </a:t>
            </a:r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تفاحة ، كم يزيد </a:t>
            </a:r>
            <a:r>
              <a:rPr lang="ar-SA" sz="2800" b="1" dirty="0" smtClean="0">
                <a:solidFill>
                  <a:srgbClr val="FF0000"/>
                </a:solidFill>
              </a:rPr>
              <a:t>تقريبًا</a:t>
            </a:r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 ما </a:t>
            </a:r>
            <a:r>
              <a:rPr lang="ar-SA" sz="2800" b="1" dirty="0" err="1" smtClean="0">
                <a:solidFill>
                  <a:schemeClr val="bg2">
                    <a:lumMod val="25000"/>
                  </a:schemeClr>
                </a:solidFill>
              </a:rPr>
              <a:t>يحويه</a:t>
            </a:r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 الصندوق الكبير على ما </a:t>
            </a:r>
            <a:r>
              <a:rPr lang="ar-SA" sz="2800" b="1" dirty="0" err="1" smtClean="0">
                <a:solidFill>
                  <a:schemeClr val="bg2">
                    <a:lumMod val="25000"/>
                  </a:schemeClr>
                </a:solidFill>
              </a:rPr>
              <a:t>يحويه</a:t>
            </a:r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 الصندوق الصغير ؟ </a:t>
            </a:r>
            <a:endParaRPr lang="ar-SA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7" name="مربع نص 26"/>
          <p:cNvSpPr txBox="1"/>
          <p:nvPr/>
        </p:nvSpPr>
        <p:spPr>
          <a:xfrm>
            <a:off x="2080959" y="4411908"/>
            <a:ext cx="8356712" cy="1384995"/>
          </a:xfrm>
          <a:prstGeom prst="rect">
            <a:avLst/>
          </a:prstGeom>
          <a:noFill/>
          <a:ln w="12700">
            <a:solidFill>
              <a:schemeClr val="accent1">
                <a:lumMod val="75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في مثل هذه المسألة ، الإجابة الدقيقة غير مطلوبة ، لذا يمكنني أن أستعمل التقريب أو الأعداد المتناغمة لعمل تقدير للجواب ، بحيث يكون قريبًا من الجواب الدقيق 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52099" y="1664661"/>
            <a:ext cx="2915400" cy="2037000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1479" l="0" r="9342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571"/>
          <a:stretch/>
        </p:blipFill>
        <p:spPr>
          <a:xfrm flipH="1">
            <a:off x="9526122" y="3320980"/>
            <a:ext cx="2057349" cy="2091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088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صورة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08" b="51084"/>
          <a:stretch/>
        </p:blipFill>
        <p:spPr>
          <a:xfrm>
            <a:off x="3169374" y="1680422"/>
            <a:ext cx="7802383" cy="1107872"/>
          </a:xfrm>
          <a:prstGeom prst="rect">
            <a:avLst/>
          </a:prstGeom>
        </p:spPr>
      </p:pic>
      <p:pic>
        <p:nvPicPr>
          <p:cNvPr id="14" name="صورة 1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21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99" y="2566951"/>
            <a:ext cx="3663007" cy="2907512"/>
          </a:xfrm>
          <a:prstGeom prst="rect">
            <a:avLst/>
          </a:prstGeom>
        </p:spPr>
      </p:pic>
      <p:sp>
        <p:nvSpPr>
          <p:cNvPr id="32" name="مستطيل مستدير الزوايا 31"/>
          <p:cNvSpPr/>
          <p:nvPr/>
        </p:nvSpPr>
        <p:spPr>
          <a:xfrm>
            <a:off x="1696428" y="291049"/>
            <a:ext cx="2116910" cy="473279"/>
          </a:xfrm>
          <a:prstGeom prst="roundRect">
            <a:avLst/>
          </a:prstGeom>
          <a:solidFill>
            <a:srgbClr val="FF745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  </a:t>
            </a:r>
            <a:r>
              <a:rPr lang="ar-SA" b="1" dirty="0" smtClean="0">
                <a:solidFill>
                  <a:schemeClr val="bg1"/>
                </a:solidFill>
              </a:rPr>
              <a:t>تقدير نواتج الطرح </a:t>
            </a:r>
            <a:endParaRPr lang="ar-SA" b="1" dirty="0">
              <a:solidFill>
                <a:schemeClr val="bg1"/>
              </a:solidFill>
            </a:endParaRPr>
          </a:p>
        </p:txBody>
      </p:sp>
      <p:sp>
        <p:nvSpPr>
          <p:cNvPr id="7" name="مخطط انسيابي: إدخال يدوي 6"/>
          <p:cNvSpPr/>
          <p:nvPr/>
        </p:nvSpPr>
        <p:spPr>
          <a:xfrm rot="16200000">
            <a:off x="7965216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FFC5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خطط انسيابي: إدخال يدوي 6"/>
          <p:cNvSpPr/>
          <p:nvPr/>
        </p:nvSpPr>
        <p:spPr>
          <a:xfrm rot="16200000">
            <a:off x="8031981" y="2711036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FF74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خطط انسيابي: إدخال يدوي 6"/>
          <p:cNvSpPr/>
          <p:nvPr/>
        </p:nvSpPr>
        <p:spPr>
          <a:xfrm rot="5400000">
            <a:off x="-2533845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FF74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خطط انسيابي: إدخال يدوي 6"/>
          <p:cNvSpPr/>
          <p:nvPr/>
        </p:nvSpPr>
        <p:spPr>
          <a:xfrm rot="5400000">
            <a:off x="-2598277" y="2714722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FFC5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5" name="مخطط انسيابي: محطة طرفية 44"/>
          <p:cNvSpPr/>
          <p:nvPr/>
        </p:nvSpPr>
        <p:spPr>
          <a:xfrm>
            <a:off x="5056159" y="305001"/>
            <a:ext cx="953242" cy="455324"/>
          </a:xfrm>
          <a:prstGeom prst="flowChartTerminator">
            <a:avLst/>
          </a:prstGeom>
          <a:ln>
            <a:solidFill>
              <a:srgbClr val="FF745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٨٤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3" name="مخطط انسيابي: محطة طرفية 22"/>
          <p:cNvSpPr/>
          <p:nvPr/>
        </p:nvSpPr>
        <p:spPr>
          <a:xfrm>
            <a:off x="8000570" y="297881"/>
            <a:ext cx="1334029" cy="460601"/>
          </a:xfrm>
          <a:prstGeom prst="flowChartTerminator">
            <a:avLst/>
          </a:prstGeom>
          <a:ln>
            <a:solidFill>
              <a:srgbClr val="FF745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الطرح 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644434" y="6242409"/>
            <a:ext cx="1398364" cy="46505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827" y="5848303"/>
            <a:ext cx="899175" cy="899175"/>
          </a:xfrm>
          <a:prstGeom prst="rect">
            <a:avLst/>
          </a:prstGeom>
        </p:spPr>
      </p:pic>
      <p:sp>
        <p:nvSpPr>
          <p:cNvPr id="22" name="شكل بيضاوي 21"/>
          <p:cNvSpPr/>
          <p:nvPr/>
        </p:nvSpPr>
        <p:spPr>
          <a:xfrm>
            <a:off x="547180" y="6177592"/>
            <a:ext cx="591876" cy="564705"/>
          </a:xfrm>
          <a:prstGeom prst="ellipse">
            <a:avLst/>
          </a:prstGeom>
          <a:solidFill>
            <a:srgbClr val="FFFEF8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 مستدير الزوايا 29"/>
          <p:cNvSpPr/>
          <p:nvPr/>
        </p:nvSpPr>
        <p:spPr>
          <a:xfrm>
            <a:off x="9858183" y="305001"/>
            <a:ext cx="1576060" cy="465052"/>
          </a:xfrm>
          <a:prstGeom prst="roundRect">
            <a:avLst/>
          </a:prstGeom>
          <a:solidFill>
            <a:srgbClr val="FFB5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شكل بيضاوي 28"/>
          <p:cNvSpPr/>
          <p:nvPr/>
        </p:nvSpPr>
        <p:spPr>
          <a:xfrm>
            <a:off x="11176696" y="165463"/>
            <a:ext cx="856423" cy="8065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543304" y="297881"/>
            <a:ext cx="1371600" cy="455324"/>
          </a:xfrm>
          <a:prstGeom prst="flowChartTerminator">
            <a:avLst/>
          </a:prstGeom>
          <a:ln>
            <a:solidFill>
              <a:srgbClr val="FF745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الثالث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788" y="181205"/>
            <a:ext cx="775062" cy="775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5" name="مخطط انسيابي: محطة طرفية 34"/>
          <p:cNvSpPr/>
          <p:nvPr/>
        </p:nvSpPr>
        <p:spPr>
          <a:xfrm>
            <a:off x="6545767" y="297881"/>
            <a:ext cx="1049599" cy="455324"/>
          </a:xfrm>
          <a:prstGeom prst="flowChartTerminator">
            <a:avLst/>
          </a:prstGeom>
          <a:ln>
            <a:solidFill>
              <a:srgbClr val="FF745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٣ – </a:t>
            </a:r>
            <a:r>
              <a:rPr lang="ku-Arab-IQ" sz="2000" b="1" dirty="0">
                <a:solidFill>
                  <a:schemeClr val="bg2">
                    <a:lumMod val="25000"/>
                  </a:schemeClr>
                </a:solidFill>
              </a:rPr>
              <a:t>٢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7" name="شكل بيضاوي 36"/>
          <p:cNvSpPr/>
          <p:nvPr/>
        </p:nvSpPr>
        <p:spPr>
          <a:xfrm>
            <a:off x="3559386" y="250310"/>
            <a:ext cx="591876" cy="564705"/>
          </a:xfrm>
          <a:prstGeom prst="ellipse">
            <a:avLst/>
          </a:prstGeom>
          <a:solidFill>
            <a:srgbClr val="FFC5B7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9" name="شكل بيضاوي 38"/>
          <p:cNvSpPr/>
          <p:nvPr/>
        </p:nvSpPr>
        <p:spPr>
          <a:xfrm>
            <a:off x="3567436" y="303134"/>
            <a:ext cx="488686" cy="44992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5" name="مربع نص 24"/>
          <p:cNvSpPr txBox="1"/>
          <p:nvPr/>
        </p:nvSpPr>
        <p:spPr>
          <a:xfrm>
            <a:off x="6586723" y="2878341"/>
            <a:ext cx="407112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لمعرفة الجواب ، أقدر ناتج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٧٢ – ٤٨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46" b="83419"/>
          <a:stretch/>
        </p:blipFill>
        <p:spPr>
          <a:xfrm>
            <a:off x="5152458" y="1021421"/>
            <a:ext cx="5808237" cy="595886"/>
          </a:xfrm>
          <a:prstGeom prst="rect">
            <a:avLst/>
          </a:prstGeom>
        </p:spPr>
      </p:pic>
      <p:pic>
        <p:nvPicPr>
          <p:cNvPr id="13" name="صورة 12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93"/>
          <a:stretch/>
        </p:blipFill>
        <p:spPr>
          <a:xfrm>
            <a:off x="7270009" y="3571760"/>
            <a:ext cx="2488141" cy="2968432"/>
          </a:xfrm>
          <a:prstGeom prst="rect">
            <a:avLst/>
          </a:prstGeom>
        </p:spPr>
      </p:pic>
      <p:pic>
        <p:nvPicPr>
          <p:cNvPr id="38" name="صورة 37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1" r="45550"/>
          <a:stretch/>
        </p:blipFill>
        <p:spPr>
          <a:xfrm>
            <a:off x="4285761" y="3571760"/>
            <a:ext cx="2987040" cy="2968432"/>
          </a:xfrm>
          <a:prstGeom prst="rect">
            <a:avLst/>
          </a:prstGeom>
        </p:spPr>
      </p:pic>
      <p:sp>
        <p:nvSpPr>
          <p:cNvPr id="40" name="مربع نص 39"/>
          <p:cNvSpPr txBox="1"/>
          <p:nvPr/>
        </p:nvSpPr>
        <p:spPr>
          <a:xfrm>
            <a:off x="1211389" y="3165681"/>
            <a:ext cx="2672827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rgbClr val="C00000"/>
                </a:solidFill>
              </a:rPr>
              <a:t>إذن فهناك حوالي </a:t>
            </a:r>
            <a:r>
              <a:rPr lang="ku-Arab-IQ" sz="2400" b="1" dirty="0" smtClean="0">
                <a:solidFill>
                  <a:srgbClr val="C00000"/>
                </a:solidFill>
              </a:rPr>
              <a:t>٢٠ </a:t>
            </a:r>
            <a:r>
              <a:rPr lang="ar-SA" sz="2400" b="1" dirty="0" smtClean="0">
                <a:solidFill>
                  <a:srgbClr val="C00000"/>
                </a:solidFill>
              </a:rPr>
              <a:t>إلى </a:t>
            </a:r>
            <a:r>
              <a:rPr lang="ku-Arab-IQ" sz="2400" b="1" dirty="0" smtClean="0">
                <a:solidFill>
                  <a:srgbClr val="C00000"/>
                </a:solidFill>
              </a:rPr>
              <a:t>٢٥ </a:t>
            </a:r>
            <a:r>
              <a:rPr lang="ar-SA" sz="2400" b="1" dirty="0" smtClean="0">
                <a:solidFill>
                  <a:srgbClr val="C00000"/>
                </a:solidFill>
              </a:rPr>
              <a:t>تفاحة في الصندوق الكبير زيادة على ما في الصندوق الصغير </a:t>
            </a:r>
            <a:endParaRPr lang="ar-SA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715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وسائط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4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74" t="21419" r="2263" b="18344"/>
          <a:stretch/>
        </p:blipFill>
        <p:spPr>
          <a:xfrm>
            <a:off x="5880298" y="1724910"/>
            <a:ext cx="5059536" cy="2564743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36" t="3347" r="877" b="78581"/>
          <a:stretch/>
        </p:blipFill>
        <p:spPr>
          <a:xfrm>
            <a:off x="4534316" y="1040383"/>
            <a:ext cx="6376415" cy="748831"/>
          </a:xfrm>
          <a:prstGeom prst="rect">
            <a:avLst/>
          </a:prstGeom>
        </p:spPr>
      </p:pic>
      <p:sp>
        <p:nvSpPr>
          <p:cNvPr id="44" name="مستطيل مستدير الزوايا 43"/>
          <p:cNvSpPr/>
          <p:nvPr/>
        </p:nvSpPr>
        <p:spPr>
          <a:xfrm>
            <a:off x="1696428" y="291049"/>
            <a:ext cx="2116910" cy="473279"/>
          </a:xfrm>
          <a:prstGeom prst="roundRect">
            <a:avLst/>
          </a:prstGeom>
          <a:solidFill>
            <a:srgbClr val="FF745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  </a:t>
            </a:r>
            <a:r>
              <a:rPr lang="ar-SA" b="1" dirty="0" smtClean="0">
                <a:solidFill>
                  <a:schemeClr val="bg1"/>
                </a:solidFill>
              </a:rPr>
              <a:t>تقدير نواتج الطرح </a:t>
            </a:r>
            <a:endParaRPr lang="ar-SA" b="1" dirty="0">
              <a:solidFill>
                <a:schemeClr val="bg1"/>
              </a:solidFill>
            </a:endParaRPr>
          </a:p>
        </p:txBody>
      </p:sp>
      <p:sp>
        <p:nvSpPr>
          <p:cNvPr id="7" name="مخطط انسيابي: إدخال يدوي 6"/>
          <p:cNvSpPr/>
          <p:nvPr/>
        </p:nvSpPr>
        <p:spPr>
          <a:xfrm rot="16200000">
            <a:off x="7965216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FFC5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خطط انسيابي: إدخال يدوي 6"/>
          <p:cNvSpPr/>
          <p:nvPr/>
        </p:nvSpPr>
        <p:spPr>
          <a:xfrm rot="16200000">
            <a:off x="8031981" y="2711036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FF74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خطط انسيابي: إدخال يدوي 6"/>
          <p:cNvSpPr/>
          <p:nvPr/>
        </p:nvSpPr>
        <p:spPr>
          <a:xfrm rot="5400000">
            <a:off x="-2533845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FF74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خطط انسيابي: إدخال يدوي 6"/>
          <p:cNvSpPr/>
          <p:nvPr/>
        </p:nvSpPr>
        <p:spPr>
          <a:xfrm rot="5400000">
            <a:off x="-2598277" y="2714722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FFC5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5" name="مخطط انسيابي: محطة طرفية 44"/>
          <p:cNvSpPr/>
          <p:nvPr/>
        </p:nvSpPr>
        <p:spPr>
          <a:xfrm>
            <a:off x="5056159" y="305001"/>
            <a:ext cx="953242" cy="455324"/>
          </a:xfrm>
          <a:prstGeom prst="flowChartTerminator">
            <a:avLst/>
          </a:prstGeom>
          <a:ln>
            <a:solidFill>
              <a:srgbClr val="FF745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٨٥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3" name="مخطط انسيابي: محطة طرفية 22"/>
          <p:cNvSpPr/>
          <p:nvPr/>
        </p:nvSpPr>
        <p:spPr>
          <a:xfrm>
            <a:off x="8000570" y="297881"/>
            <a:ext cx="1334029" cy="460601"/>
          </a:xfrm>
          <a:prstGeom prst="flowChartTerminator">
            <a:avLst/>
          </a:prstGeom>
          <a:ln>
            <a:solidFill>
              <a:srgbClr val="FF745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الطرح 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644434" y="6242409"/>
            <a:ext cx="1398364" cy="46505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827" y="5848303"/>
            <a:ext cx="899175" cy="899175"/>
          </a:xfrm>
          <a:prstGeom prst="rect">
            <a:avLst/>
          </a:prstGeom>
        </p:spPr>
      </p:pic>
      <p:sp>
        <p:nvSpPr>
          <p:cNvPr id="22" name="شكل بيضاوي 21"/>
          <p:cNvSpPr/>
          <p:nvPr/>
        </p:nvSpPr>
        <p:spPr>
          <a:xfrm>
            <a:off x="547180" y="6177592"/>
            <a:ext cx="591876" cy="564705"/>
          </a:xfrm>
          <a:prstGeom prst="ellipse">
            <a:avLst/>
          </a:prstGeom>
          <a:solidFill>
            <a:srgbClr val="FFFEF8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 مستدير الزوايا 29"/>
          <p:cNvSpPr/>
          <p:nvPr/>
        </p:nvSpPr>
        <p:spPr>
          <a:xfrm>
            <a:off x="9858183" y="305001"/>
            <a:ext cx="1576060" cy="465052"/>
          </a:xfrm>
          <a:prstGeom prst="roundRect">
            <a:avLst/>
          </a:prstGeom>
          <a:solidFill>
            <a:srgbClr val="FFB5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شكل بيضاوي 28"/>
          <p:cNvSpPr/>
          <p:nvPr/>
        </p:nvSpPr>
        <p:spPr>
          <a:xfrm>
            <a:off x="11176696" y="165463"/>
            <a:ext cx="856423" cy="8065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543304" y="297881"/>
            <a:ext cx="1371600" cy="455324"/>
          </a:xfrm>
          <a:prstGeom prst="flowChartTerminator">
            <a:avLst/>
          </a:prstGeom>
          <a:ln>
            <a:solidFill>
              <a:srgbClr val="FF745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الثالث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788" y="181205"/>
            <a:ext cx="775062" cy="775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5" name="مخطط انسيابي: محطة طرفية 34"/>
          <p:cNvSpPr/>
          <p:nvPr/>
        </p:nvSpPr>
        <p:spPr>
          <a:xfrm>
            <a:off x="6545767" y="297881"/>
            <a:ext cx="1049599" cy="455324"/>
          </a:xfrm>
          <a:prstGeom prst="flowChartTerminator">
            <a:avLst/>
          </a:prstGeom>
          <a:ln>
            <a:solidFill>
              <a:srgbClr val="FF745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٣ – ٢ 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7" name="شكل بيضاوي 36"/>
          <p:cNvSpPr/>
          <p:nvPr/>
        </p:nvSpPr>
        <p:spPr>
          <a:xfrm>
            <a:off x="3559386" y="250310"/>
            <a:ext cx="591876" cy="564705"/>
          </a:xfrm>
          <a:prstGeom prst="ellipse">
            <a:avLst/>
          </a:prstGeom>
          <a:solidFill>
            <a:srgbClr val="FFC5B7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9" name="شكل بيضاوي 38"/>
          <p:cNvSpPr/>
          <p:nvPr/>
        </p:nvSpPr>
        <p:spPr>
          <a:xfrm>
            <a:off x="3567436" y="303134"/>
            <a:ext cx="488686" cy="44992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5" name="مربع نص 24"/>
          <p:cNvSpPr txBox="1"/>
          <p:nvPr/>
        </p:nvSpPr>
        <p:spPr>
          <a:xfrm>
            <a:off x="7515776" y="4262797"/>
            <a:ext cx="366092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أقدر ناتج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١٧٠ – ٦٦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1" name="مربع نص 30"/>
          <p:cNvSpPr txBox="1"/>
          <p:nvPr/>
        </p:nvSpPr>
        <p:spPr>
          <a:xfrm>
            <a:off x="5917278" y="4741739"/>
            <a:ext cx="525941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rgbClr val="C00000"/>
                </a:solidFill>
              </a:rPr>
              <a:t>الخطوة </a:t>
            </a:r>
            <a:r>
              <a:rPr lang="ku-Arab-IQ" sz="2400" b="1" dirty="0" smtClean="0">
                <a:solidFill>
                  <a:srgbClr val="C00000"/>
                </a:solidFill>
              </a:rPr>
              <a:t>١ </a:t>
            </a:r>
            <a:r>
              <a:rPr lang="ar-SA" sz="2400" b="1" dirty="0" smtClean="0">
                <a:solidFill>
                  <a:srgbClr val="C00000"/>
                </a:solidFill>
              </a:rPr>
              <a:t>: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أقرب كل عدد إلى أقرب مئة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6" name="صورة 4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" t="26182" r="58673" b="803"/>
          <a:stretch/>
        </p:blipFill>
        <p:spPr>
          <a:xfrm>
            <a:off x="1955568" y="1801765"/>
            <a:ext cx="3451379" cy="2908054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37" t="27365" b="45525"/>
          <a:stretch/>
        </p:blipFill>
        <p:spPr>
          <a:xfrm>
            <a:off x="6900063" y="5760748"/>
            <a:ext cx="3231870" cy="919081"/>
          </a:xfrm>
          <a:prstGeom prst="rect">
            <a:avLst/>
          </a:prstGeom>
        </p:spPr>
      </p:pic>
      <p:pic>
        <p:nvPicPr>
          <p:cNvPr id="47" name="صورة 4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8" t="27365" r="48826" b="45525"/>
          <a:stretch/>
        </p:blipFill>
        <p:spPr>
          <a:xfrm>
            <a:off x="3483428" y="5760748"/>
            <a:ext cx="3257006" cy="919081"/>
          </a:xfrm>
          <a:prstGeom prst="rect">
            <a:avLst/>
          </a:prstGeom>
        </p:spPr>
      </p:pic>
      <p:pic>
        <p:nvPicPr>
          <p:cNvPr id="48" name="صورة 4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37" t="505" r="23523" b="88387"/>
          <a:stretch/>
        </p:blipFill>
        <p:spPr>
          <a:xfrm>
            <a:off x="7815835" y="5347559"/>
            <a:ext cx="1703497" cy="412267"/>
          </a:xfrm>
          <a:prstGeom prst="rect">
            <a:avLst/>
          </a:prstGeom>
        </p:spPr>
      </p:pic>
      <p:pic>
        <p:nvPicPr>
          <p:cNvPr id="49" name="صورة 4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37" t="14086" r="23523" b="74416"/>
          <a:stretch/>
        </p:blipFill>
        <p:spPr>
          <a:xfrm>
            <a:off x="4516819" y="5316751"/>
            <a:ext cx="1703497" cy="42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865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74" t="21419" r="2263" b="18344"/>
          <a:stretch/>
        </p:blipFill>
        <p:spPr>
          <a:xfrm>
            <a:off x="5880298" y="1724910"/>
            <a:ext cx="5059536" cy="2564743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36" t="3347" r="877" b="78581"/>
          <a:stretch/>
        </p:blipFill>
        <p:spPr>
          <a:xfrm>
            <a:off x="4534316" y="1040383"/>
            <a:ext cx="6376415" cy="748831"/>
          </a:xfrm>
          <a:prstGeom prst="rect">
            <a:avLst/>
          </a:prstGeom>
        </p:spPr>
      </p:pic>
      <p:sp>
        <p:nvSpPr>
          <p:cNvPr id="44" name="مستطيل مستدير الزوايا 43"/>
          <p:cNvSpPr/>
          <p:nvPr/>
        </p:nvSpPr>
        <p:spPr>
          <a:xfrm>
            <a:off x="1696428" y="291049"/>
            <a:ext cx="2116910" cy="473279"/>
          </a:xfrm>
          <a:prstGeom prst="roundRect">
            <a:avLst/>
          </a:prstGeom>
          <a:solidFill>
            <a:srgbClr val="FF745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  </a:t>
            </a:r>
            <a:r>
              <a:rPr lang="ar-SA" b="1" dirty="0" smtClean="0">
                <a:solidFill>
                  <a:schemeClr val="bg1"/>
                </a:solidFill>
              </a:rPr>
              <a:t>تقدير نواتج الطرح </a:t>
            </a:r>
            <a:endParaRPr lang="ar-SA" b="1" dirty="0">
              <a:solidFill>
                <a:schemeClr val="bg1"/>
              </a:solidFill>
            </a:endParaRPr>
          </a:p>
        </p:txBody>
      </p:sp>
      <p:sp>
        <p:nvSpPr>
          <p:cNvPr id="7" name="مخطط انسيابي: إدخال يدوي 6"/>
          <p:cNvSpPr/>
          <p:nvPr/>
        </p:nvSpPr>
        <p:spPr>
          <a:xfrm rot="16200000">
            <a:off x="7965216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FFC5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خطط انسيابي: إدخال يدوي 6"/>
          <p:cNvSpPr/>
          <p:nvPr/>
        </p:nvSpPr>
        <p:spPr>
          <a:xfrm rot="16200000">
            <a:off x="8031981" y="2711036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FF74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خطط انسيابي: إدخال يدوي 6"/>
          <p:cNvSpPr/>
          <p:nvPr/>
        </p:nvSpPr>
        <p:spPr>
          <a:xfrm rot="5400000">
            <a:off x="-2533845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FF74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خطط انسيابي: إدخال يدوي 6"/>
          <p:cNvSpPr/>
          <p:nvPr/>
        </p:nvSpPr>
        <p:spPr>
          <a:xfrm rot="5400000">
            <a:off x="-2598277" y="2714722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FFC5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5" name="مخطط انسيابي: محطة طرفية 44"/>
          <p:cNvSpPr/>
          <p:nvPr/>
        </p:nvSpPr>
        <p:spPr>
          <a:xfrm>
            <a:off x="5056159" y="305001"/>
            <a:ext cx="953242" cy="455324"/>
          </a:xfrm>
          <a:prstGeom prst="flowChartTerminator">
            <a:avLst/>
          </a:prstGeom>
          <a:ln>
            <a:solidFill>
              <a:srgbClr val="FF745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٨٥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3" name="مخطط انسيابي: محطة طرفية 22"/>
          <p:cNvSpPr/>
          <p:nvPr/>
        </p:nvSpPr>
        <p:spPr>
          <a:xfrm>
            <a:off x="8000570" y="297881"/>
            <a:ext cx="1334029" cy="460601"/>
          </a:xfrm>
          <a:prstGeom prst="flowChartTerminator">
            <a:avLst/>
          </a:prstGeom>
          <a:ln>
            <a:solidFill>
              <a:srgbClr val="FF745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الطرح 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644434" y="6242409"/>
            <a:ext cx="1398364" cy="46505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827" y="5848303"/>
            <a:ext cx="899175" cy="899175"/>
          </a:xfrm>
          <a:prstGeom prst="rect">
            <a:avLst/>
          </a:prstGeom>
        </p:spPr>
      </p:pic>
      <p:sp>
        <p:nvSpPr>
          <p:cNvPr id="22" name="شكل بيضاوي 21"/>
          <p:cNvSpPr/>
          <p:nvPr/>
        </p:nvSpPr>
        <p:spPr>
          <a:xfrm>
            <a:off x="547180" y="6177592"/>
            <a:ext cx="591876" cy="564705"/>
          </a:xfrm>
          <a:prstGeom prst="ellipse">
            <a:avLst/>
          </a:prstGeom>
          <a:solidFill>
            <a:srgbClr val="FFFEF8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 مستدير الزوايا 29"/>
          <p:cNvSpPr/>
          <p:nvPr/>
        </p:nvSpPr>
        <p:spPr>
          <a:xfrm>
            <a:off x="9858183" y="305001"/>
            <a:ext cx="1576060" cy="465052"/>
          </a:xfrm>
          <a:prstGeom prst="roundRect">
            <a:avLst/>
          </a:prstGeom>
          <a:solidFill>
            <a:srgbClr val="FFB5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شكل بيضاوي 28"/>
          <p:cNvSpPr/>
          <p:nvPr/>
        </p:nvSpPr>
        <p:spPr>
          <a:xfrm>
            <a:off x="11176696" y="165463"/>
            <a:ext cx="856423" cy="8065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543304" y="297881"/>
            <a:ext cx="1371600" cy="455324"/>
          </a:xfrm>
          <a:prstGeom prst="flowChartTerminator">
            <a:avLst/>
          </a:prstGeom>
          <a:ln>
            <a:solidFill>
              <a:srgbClr val="FF745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الثالث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788" y="181205"/>
            <a:ext cx="775062" cy="775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5" name="مخطط انسيابي: محطة طرفية 34"/>
          <p:cNvSpPr/>
          <p:nvPr/>
        </p:nvSpPr>
        <p:spPr>
          <a:xfrm>
            <a:off x="6545767" y="297881"/>
            <a:ext cx="1049599" cy="455324"/>
          </a:xfrm>
          <a:prstGeom prst="flowChartTerminator">
            <a:avLst/>
          </a:prstGeom>
          <a:ln>
            <a:solidFill>
              <a:srgbClr val="FF745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٣ – ٢ 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7" name="شكل بيضاوي 36"/>
          <p:cNvSpPr/>
          <p:nvPr/>
        </p:nvSpPr>
        <p:spPr>
          <a:xfrm>
            <a:off x="3559386" y="250310"/>
            <a:ext cx="591876" cy="564705"/>
          </a:xfrm>
          <a:prstGeom prst="ellipse">
            <a:avLst/>
          </a:prstGeom>
          <a:solidFill>
            <a:srgbClr val="FFC5B7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9" name="شكل بيضاوي 38"/>
          <p:cNvSpPr/>
          <p:nvPr/>
        </p:nvSpPr>
        <p:spPr>
          <a:xfrm>
            <a:off x="3567436" y="303134"/>
            <a:ext cx="488686" cy="44992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1" name="مربع نص 30"/>
          <p:cNvSpPr txBox="1"/>
          <p:nvPr/>
        </p:nvSpPr>
        <p:spPr>
          <a:xfrm>
            <a:off x="8473850" y="4248154"/>
            <a:ext cx="240716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rgbClr val="C00000"/>
                </a:solidFill>
              </a:rPr>
              <a:t>الخطوة </a:t>
            </a:r>
            <a:r>
              <a:rPr lang="ku-Arab-IQ" sz="2400" b="1" smtClean="0">
                <a:solidFill>
                  <a:srgbClr val="C00000"/>
                </a:solidFill>
              </a:rPr>
              <a:t>٢ </a:t>
            </a:r>
            <a:r>
              <a:rPr lang="ar-SA" sz="2400" b="1" dirty="0" smtClean="0">
                <a:solidFill>
                  <a:srgbClr val="C00000"/>
                </a:solidFill>
              </a:rPr>
              <a:t>: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أطرح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6" name="صورة 4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" t="26182" r="58673" b="803"/>
          <a:stretch/>
        </p:blipFill>
        <p:spPr>
          <a:xfrm>
            <a:off x="1955568" y="1801765"/>
            <a:ext cx="3451379" cy="2908054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830" b="62067"/>
          <a:stretch/>
        </p:blipFill>
        <p:spPr>
          <a:xfrm>
            <a:off x="756930" y="1279075"/>
            <a:ext cx="2076775" cy="1760216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013"/>
          <a:stretch/>
        </p:blipFill>
        <p:spPr>
          <a:xfrm>
            <a:off x="5449686" y="4538842"/>
            <a:ext cx="3217898" cy="1004501"/>
          </a:xfrm>
          <a:prstGeom prst="rect">
            <a:avLst/>
          </a:prstGeom>
        </p:spPr>
      </p:pic>
      <p:pic>
        <p:nvPicPr>
          <p:cNvPr id="32" name="صورة 31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964" r="71390" b="54440"/>
          <a:stretch/>
        </p:blipFill>
        <p:spPr>
          <a:xfrm>
            <a:off x="5446786" y="5533203"/>
            <a:ext cx="920634" cy="292235"/>
          </a:xfrm>
          <a:prstGeom prst="rect">
            <a:avLst/>
          </a:prstGeom>
        </p:spPr>
      </p:pic>
      <p:sp>
        <p:nvSpPr>
          <p:cNvPr id="34" name="مربع نص 33"/>
          <p:cNvSpPr txBox="1"/>
          <p:nvPr/>
        </p:nvSpPr>
        <p:spPr>
          <a:xfrm>
            <a:off x="2380202" y="6013270"/>
            <a:ext cx="833112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rgbClr val="C00000"/>
                </a:solidFill>
              </a:rPr>
              <a:t>إذن ارتفاع برج التلفاز يزيد على ارتفاع خزان مياه بريدة بحوالي </a:t>
            </a:r>
            <a:r>
              <a:rPr lang="ku-Arab-IQ" sz="2400" b="1" dirty="0" smtClean="0">
                <a:solidFill>
                  <a:srgbClr val="C00000"/>
                </a:solidFill>
              </a:rPr>
              <a:t>١٠٠ </a:t>
            </a:r>
            <a:r>
              <a:rPr lang="ar-SA" sz="2400" b="1" dirty="0" smtClean="0">
                <a:solidFill>
                  <a:srgbClr val="C00000"/>
                </a:solidFill>
              </a:rPr>
              <a:t>متر تقريبًا </a:t>
            </a:r>
            <a:endParaRPr lang="ar-SA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090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وسائط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مستطيل مستدير الزوايا 58"/>
          <p:cNvSpPr/>
          <p:nvPr/>
        </p:nvSpPr>
        <p:spPr>
          <a:xfrm>
            <a:off x="1696428" y="291049"/>
            <a:ext cx="2116910" cy="473279"/>
          </a:xfrm>
          <a:prstGeom prst="roundRect">
            <a:avLst/>
          </a:prstGeom>
          <a:solidFill>
            <a:srgbClr val="FF745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  </a:t>
            </a:r>
            <a:r>
              <a:rPr lang="ar-SA" b="1" dirty="0" smtClean="0">
                <a:solidFill>
                  <a:schemeClr val="bg1"/>
                </a:solidFill>
              </a:rPr>
              <a:t>تقدير نواتج الطرح </a:t>
            </a:r>
            <a:endParaRPr lang="ar-SA" b="1" dirty="0">
              <a:solidFill>
                <a:schemeClr val="bg1"/>
              </a:solidFill>
            </a:endParaRPr>
          </a:p>
        </p:txBody>
      </p:sp>
      <p:sp>
        <p:nvSpPr>
          <p:cNvPr id="7" name="مخطط انسيابي: إدخال يدوي 6"/>
          <p:cNvSpPr/>
          <p:nvPr/>
        </p:nvSpPr>
        <p:spPr>
          <a:xfrm rot="16200000">
            <a:off x="7965216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FFC5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خطط انسيابي: إدخال يدوي 6"/>
          <p:cNvSpPr/>
          <p:nvPr/>
        </p:nvSpPr>
        <p:spPr>
          <a:xfrm rot="16200000">
            <a:off x="8031981" y="2711036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FF74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خطط انسيابي: إدخال يدوي 6"/>
          <p:cNvSpPr/>
          <p:nvPr/>
        </p:nvSpPr>
        <p:spPr>
          <a:xfrm rot="5400000">
            <a:off x="-2533845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FF74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خطط انسيابي: إدخال يدوي 6"/>
          <p:cNvSpPr/>
          <p:nvPr/>
        </p:nvSpPr>
        <p:spPr>
          <a:xfrm rot="5400000">
            <a:off x="-2598277" y="2714722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FFC5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5" name="مخطط انسيابي: محطة طرفية 44"/>
          <p:cNvSpPr/>
          <p:nvPr/>
        </p:nvSpPr>
        <p:spPr>
          <a:xfrm>
            <a:off x="5056159" y="305001"/>
            <a:ext cx="953242" cy="455324"/>
          </a:xfrm>
          <a:prstGeom prst="flowChartTerminator">
            <a:avLst/>
          </a:prstGeom>
          <a:ln>
            <a:solidFill>
              <a:srgbClr val="FF745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٨٥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3" name="مخطط انسيابي: محطة طرفية 22"/>
          <p:cNvSpPr/>
          <p:nvPr/>
        </p:nvSpPr>
        <p:spPr>
          <a:xfrm>
            <a:off x="8000570" y="297881"/>
            <a:ext cx="1334029" cy="460601"/>
          </a:xfrm>
          <a:prstGeom prst="flowChartTerminator">
            <a:avLst/>
          </a:prstGeom>
          <a:ln>
            <a:solidFill>
              <a:srgbClr val="FF745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الطرح 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644434" y="6242409"/>
            <a:ext cx="1398364" cy="46505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827" y="5848303"/>
            <a:ext cx="899175" cy="899175"/>
          </a:xfrm>
          <a:prstGeom prst="rect">
            <a:avLst/>
          </a:prstGeom>
        </p:spPr>
      </p:pic>
      <p:sp>
        <p:nvSpPr>
          <p:cNvPr id="22" name="شكل بيضاوي 21"/>
          <p:cNvSpPr/>
          <p:nvPr/>
        </p:nvSpPr>
        <p:spPr>
          <a:xfrm>
            <a:off x="547180" y="6177592"/>
            <a:ext cx="591876" cy="564705"/>
          </a:xfrm>
          <a:prstGeom prst="ellipse">
            <a:avLst/>
          </a:prstGeom>
          <a:solidFill>
            <a:srgbClr val="FFFEF8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 مستدير الزوايا 29"/>
          <p:cNvSpPr/>
          <p:nvPr/>
        </p:nvSpPr>
        <p:spPr>
          <a:xfrm>
            <a:off x="9858183" y="305001"/>
            <a:ext cx="1576060" cy="465052"/>
          </a:xfrm>
          <a:prstGeom prst="roundRect">
            <a:avLst/>
          </a:prstGeom>
          <a:solidFill>
            <a:srgbClr val="FFB5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شكل بيضاوي 28"/>
          <p:cNvSpPr/>
          <p:nvPr/>
        </p:nvSpPr>
        <p:spPr>
          <a:xfrm>
            <a:off x="11176696" y="165463"/>
            <a:ext cx="856423" cy="8065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543304" y="297881"/>
            <a:ext cx="1371600" cy="455324"/>
          </a:xfrm>
          <a:prstGeom prst="flowChartTerminator">
            <a:avLst/>
          </a:prstGeom>
          <a:ln>
            <a:solidFill>
              <a:srgbClr val="FF745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الثالث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788" y="181205"/>
            <a:ext cx="775062" cy="775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5" name="مخطط انسيابي: محطة طرفية 34"/>
          <p:cNvSpPr/>
          <p:nvPr/>
        </p:nvSpPr>
        <p:spPr>
          <a:xfrm>
            <a:off x="6545767" y="297881"/>
            <a:ext cx="1049599" cy="455324"/>
          </a:xfrm>
          <a:prstGeom prst="flowChartTerminator">
            <a:avLst/>
          </a:prstGeom>
          <a:ln>
            <a:solidFill>
              <a:srgbClr val="FF745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٣ – ٢ 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7" name="شكل بيضاوي 36"/>
          <p:cNvSpPr/>
          <p:nvPr/>
        </p:nvSpPr>
        <p:spPr>
          <a:xfrm>
            <a:off x="3559386" y="250310"/>
            <a:ext cx="591876" cy="564705"/>
          </a:xfrm>
          <a:prstGeom prst="ellipse">
            <a:avLst/>
          </a:prstGeom>
          <a:solidFill>
            <a:srgbClr val="FFC5B7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9" name="شكل بيضاوي 38"/>
          <p:cNvSpPr/>
          <p:nvPr/>
        </p:nvSpPr>
        <p:spPr>
          <a:xfrm>
            <a:off x="3567436" y="303134"/>
            <a:ext cx="488686" cy="44992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5" name="صورة 2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" r="94983" b="83491"/>
          <a:stretch/>
        </p:blipFill>
        <p:spPr>
          <a:xfrm>
            <a:off x="8593213" y="1066383"/>
            <a:ext cx="308051" cy="602604"/>
          </a:xfrm>
          <a:prstGeom prst="rect">
            <a:avLst/>
          </a:prstGeom>
        </p:spPr>
      </p:pic>
      <p:pic>
        <p:nvPicPr>
          <p:cNvPr id="26" name="صورة 2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45" r="-1" b="83491"/>
          <a:stretch/>
        </p:blipFill>
        <p:spPr>
          <a:xfrm>
            <a:off x="8900160" y="1066383"/>
            <a:ext cx="2005190" cy="602604"/>
          </a:xfrm>
          <a:prstGeom prst="rect">
            <a:avLst/>
          </a:prstGeom>
        </p:spPr>
      </p:pic>
      <p:sp>
        <p:nvSpPr>
          <p:cNvPr id="27" name="مربع نص 26"/>
          <p:cNvSpPr txBox="1"/>
          <p:nvPr/>
        </p:nvSpPr>
        <p:spPr>
          <a:xfrm>
            <a:off x="1696428" y="1214282"/>
            <a:ext cx="690908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/>
              <a:t>أقدر ناتج الطرح بالتقريب إلى أقرب عشرة ، أو باستعمال الأعداد المتناغمة </a:t>
            </a:r>
            <a:r>
              <a:rPr lang="ar-SA" sz="2000" b="1" dirty="0" smtClean="0">
                <a:sym typeface="Wingdings" panose="05000000000000000000" pitchFamily="2" charset="2"/>
              </a:rPr>
              <a:t>:</a:t>
            </a:r>
            <a:endParaRPr lang="ar-SA" sz="2000" b="1" dirty="0"/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70" t="1280" b="68676"/>
          <a:stretch/>
        </p:blipFill>
        <p:spPr>
          <a:xfrm>
            <a:off x="9692640" y="2001149"/>
            <a:ext cx="1600587" cy="1226133"/>
          </a:xfrm>
          <a:prstGeom prst="rect">
            <a:avLst/>
          </a:prstGeom>
        </p:spPr>
      </p:pic>
      <p:pic>
        <p:nvPicPr>
          <p:cNvPr id="60" name="صورة 5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60" t="1280" r="46730" b="68676"/>
          <a:stretch/>
        </p:blipFill>
        <p:spPr>
          <a:xfrm>
            <a:off x="5975209" y="1995484"/>
            <a:ext cx="1480457" cy="1226133"/>
          </a:xfrm>
          <a:prstGeom prst="rect">
            <a:avLst/>
          </a:prstGeom>
        </p:spPr>
      </p:pic>
      <p:pic>
        <p:nvPicPr>
          <p:cNvPr id="62" name="صورة 6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1" t="1280" r="82637" b="68676"/>
          <a:stretch/>
        </p:blipFill>
        <p:spPr>
          <a:xfrm>
            <a:off x="2605371" y="1995335"/>
            <a:ext cx="1497874" cy="1226133"/>
          </a:xfrm>
          <a:prstGeom prst="rect">
            <a:avLst/>
          </a:prstGeom>
        </p:spPr>
      </p:pic>
      <p:sp>
        <p:nvSpPr>
          <p:cNvPr id="63" name="مربع نص 62"/>
          <p:cNvSpPr txBox="1"/>
          <p:nvPr/>
        </p:nvSpPr>
        <p:spPr>
          <a:xfrm>
            <a:off x="7792058" y="3861120"/>
            <a:ext cx="364218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/>
              <a:t>أقدر ناتج الطرح بالتقريب إلى أقرب مئة </a:t>
            </a:r>
            <a:r>
              <a:rPr lang="ar-SA" sz="2000" b="1" dirty="0" smtClean="0">
                <a:sym typeface="Wingdings" panose="05000000000000000000" pitchFamily="2" charset="2"/>
              </a:rPr>
              <a:t>:</a:t>
            </a:r>
            <a:endParaRPr lang="ar-SA" sz="2000" b="1" dirty="0"/>
          </a:p>
        </p:txBody>
      </p:sp>
      <p:pic>
        <p:nvPicPr>
          <p:cNvPr id="8" name="صورة 7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57" b="63664"/>
          <a:stretch/>
        </p:blipFill>
        <p:spPr>
          <a:xfrm>
            <a:off x="9922615" y="4558097"/>
            <a:ext cx="1546015" cy="1457260"/>
          </a:xfrm>
          <a:prstGeom prst="rect">
            <a:avLst/>
          </a:prstGeom>
        </p:spPr>
      </p:pic>
      <p:pic>
        <p:nvPicPr>
          <p:cNvPr id="64" name="صورة 63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81" r="46565" b="63664"/>
          <a:stretch/>
        </p:blipFill>
        <p:spPr>
          <a:xfrm>
            <a:off x="6658323" y="4558097"/>
            <a:ext cx="1515291" cy="1457260"/>
          </a:xfrm>
          <a:prstGeom prst="rect">
            <a:avLst/>
          </a:prstGeom>
        </p:spPr>
      </p:pic>
      <p:pic>
        <p:nvPicPr>
          <p:cNvPr id="65" name="صورة 64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9" r="81385" b="63664"/>
          <a:stretch/>
        </p:blipFill>
        <p:spPr>
          <a:xfrm>
            <a:off x="3416353" y="4558097"/>
            <a:ext cx="1567542" cy="1457260"/>
          </a:xfrm>
          <a:prstGeom prst="rect">
            <a:avLst/>
          </a:prstGeom>
        </p:spPr>
      </p:pic>
      <p:cxnSp>
        <p:nvCxnSpPr>
          <p:cNvPr id="66" name="رابط كسهم مستقيم 65"/>
          <p:cNvCxnSpPr/>
          <p:nvPr/>
        </p:nvCxnSpPr>
        <p:spPr>
          <a:xfrm flipH="1" flipV="1">
            <a:off x="9015286" y="2323976"/>
            <a:ext cx="710935" cy="1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رابط كسهم مستقيم 66"/>
          <p:cNvCxnSpPr/>
          <p:nvPr/>
        </p:nvCxnSpPr>
        <p:spPr>
          <a:xfrm flipH="1" flipV="1">
            <a:off x="9015286" y="2755212"/>
            <a:ext cx="710935" cy="1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مربع نص 67"/>
          <p:cNvSpPr txBox="1"/>
          <p:nvPr/>
        </p:nvSpPr>
        <p:spPr>
          <a:xfrm>
            <a:off x="8083532" y="2071357"/>
            <a:ext cx="65361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٨٠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9" name="مربع نص 68"/>
          <p:cNvSpPr txBox="1"/>
          <p:nvPr/>
        </p:nvSpPr>
        <p:spPr>
          <a:xfrm>
            <a:off x="8116584" y="2493602"/>
            <a:ext cx="93922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 - ٦٠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70" name="رابط مستقيم 69"/>
          <p:cNvCxnSpPr/>
          <p:nvPr/>
        </p:nvCxnSpPr>
        <p:spPr>
          <a:xfrm flipH="1">
            <a:off x="8129484" y="2992814"/>
            <a:ext cx="825377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مربع نص 70"/>
          <p:cNvSpPr txBox="1"/>
          <p:nvPr/>
        </p:nvSpPr>
        <p:spPr>
          <a:xfrm>
            <a:off x="8135986" y="3008052"/>
            <a:ext cx="65361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٢٠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84" name="رابط كسهم مستقيم 83"/>
          <p:cNvCxnSpPr/>
          <p:nvPr/>
        </p:nvCxnSpPr>
        <p:spPr>
          <a:xfrm flipH="1" flipV="1">
            <a:off x="9234373" y="5020288"/>
            <a:ext cx="710935" cy="1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رابط كسهم مستقيم 84"/>
          <p:cNvCxnSpPr/>
          <p:nvPr/>
        </p:nvCxnSpPr>
        <p:spPr>
          <a:xfrm flipH="1" flipV="1">
            <a:off x="9236589" y="5411126"/>
            <a:ext cx="710935" cy="1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مربع نص 85"/>
          <p:cNvSpPr txBox="1"/>
          <p:nvPr/>
        </p:nvSpPr>
        <p:spPr>
          <a:xfrm>
            <a:off x="8224185" y="4716323"/>
            <a:ext cx="86208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٢٠٠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7" name="مربع نص 86"/>
          <p:cNvSpPr txBox="1"/>
          <p:nvPr/>
        </p:nvSpPr>
        <p:spPr>
          <a:xfrm>
            <a:off x="8271232" y="5105527"/>
            <a:ext cx="112780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 - ١٠٠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88" name="رابط مستقيم 87"/>
          <p:cNvCxnSpPr/>
          <p:nvPr/>
        </p:nvCxnSpPr>
        <p:spPr>
          <a:xfrm flipH="1">
            <a:off x="8348571" y="5593329"/>
            <a:ext cx="825377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مربع نص 88"/>
          <p:cNvSpPr txBox="1"/>
          <p:nvPr/>
        </p:nvSpPr>
        <p:spPr>
          <a:xfrm>
            <a:off x="8312605" y="5560620"/>
            <a:ext cx="81760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١٠٠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02" name="رابط كسهم مستقيم 101"/>
          <p:cNvCxnSpPr/>
          <p:nvPr/>
        </p:nvCxnSpPr>
        <p:spPr>
          <a:xfrm flipH="1" flipV="1">
            <a:off x="6021841" y="5019876"/>
            <a:ext cx="710935" cy="1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رابط كسهم مستقيم 102"/>
          <p:cNvCxnSpPr/>
          <p:nvPr/>
        </p:nvCxnSpPr>
        <p:spPr>
          <a:xfrm flipH="1" flipV="1">
            <a:off x="6021841" y="5451112"/>
            <a:ext cx="710935" cy="1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مربع نص 103"/>
          <p:cNvSpPr txBox="1"/>
          <p:nvPr/>
        </p:nvSpPr>
        <p:spPr>
          <a:xfrm>
            <a:off x="4997739" y="4766717"/>
            <a:ext cx="85933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٣٠٠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5" name="مربع نص 104"/>
          <p:cNvSpPr txBox="1"/>
          <p:nvPr/>
        </p:nvSpPr>
        <p:spPr>
          <a:xfrm>
            <a:off x="5013593" y="5156504"/>
            <a:ext cx="115304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 - ٢٠٠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06" name="رابط مستقيم 105"/>
          <p:cNvCxnSpPr/>
          <p:nvPr/>
        </p:nvCxnSpPr>
        <p:spPr>
          <a:xfrm flipH="1">
            <a:off x="5120091" y="5628747"/>
            <a:ext cx="825377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مربع نص 106"/>
          <p:cNvSpPr txBox="1"/>
          <p:nvPr/>
        </p:nvSpPr>
        <p:spPr>
          <a:xfrm>
            <a:off x="5038301" y="5587904"/>
            <a:ext cx="83266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١٠٠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08" name="رابط كسهم مستقيم 107"/>
          <p:cNvCxnSpPr/>
          <p:nvPr/>
        </p:nvCxnSpPr>
        <p:spPr>
          <a:xfrm flipH="1" flipV="1">
            <a:off x="2843197" y="4993084"/>
            <a:ext cx="710935" cy="1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رابط كسهم مستقيم 108"/>
          <p:cNvCxnSpPr/>
          <p:nvPr/>
        </p:nvCxnSpPr>
        <p:spPr>
          <a:xfrm flipH="1" flipV="1">
            <a:off x="2843197" y="5424320"/>
            <a:ext cx="710935" cy="1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مربع نص 109"/>
          <p:cNvSpPr txBox="1"/>
          <p:nvPr/>
        </p:nvSpPr>
        <p:spPr>
          <a:xfrm>
            <a:off x="1651133" y="4740465"/>
            <a:ext cx="91392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٤٠٠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1" name="مربع نص 110"/>
          <p:cNvSpPr txBox="1"/>
          <p:nvPr/>
        </p:nvSpPr>
        <p:spPr>
          <a:xfrm>
            <a:off x="1633557" y="5111534"/>
            <a:ext cx="126713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 - ١٠٠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12" name="رابط مستقيم 111"/>
          <p:cNvCxnSpPr/>
          <p:nvPr/>
        </p:nvCxnSpPr>
        <p:spPr>
          <a:xfrm flipH="1">
            <a:off x="1878015" y="5628747"/>
            <a:ext cx="825377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مربع نص 112"/>
          <p:cNvSpPr txBox="1"/>
          <p:nvPr/>
        </p:nvSpPr>
        <p:spPr>
          <a:xfrm>
            <a:off x="1684968" y="5584137"/>
            <a:ext cx="91524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٣٠٠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14" name="رابط كسهم مستقيم 113"/>
          <p:cNvCxnSpPr/>
          <p:nvPr/>
        </p:nvCxnSpPr>
        <p:spPr>
          <a:xfrm flipH="1" flipV="1">
            <a:off x="5362231" y="2323976"/>
            <a:ext cx="710935" cy="1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رابط كسهم مستقيم 114"/>
          <p:cNvCxnSpPr/>
          <p:nvPr/>
        </p:nvCxnSpPr>
        <p:spPr>
          <a:xfrm flipH="1" flipV="1">
            <a:off x="5362231" y="2755212"/>
            <a:ext cx="710935" cy="1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مربع نص 115"/>
          <p:cNvSpPr txBox="1"/>
          <p:nvPr/>
        </p:nvSpPr>
        <p:spPr>
          <a:xfrm>
            <a:off x="4430477" y="2071357"/>
            <a:ext cx="65361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٩٠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7" name="مربع نص 116"/>
          <p:cNvSpPr txBox="1"/>
          <p:nvPr/>
        </p:nvSpPr>
        <p:spPr>
          <a:xfrm>
            <a:off x="4463529" y="2493602"/>
            <a:ext cx="93922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 - ٤٠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18" name="رابط مستقيم 117"/>
          <p:cNvCxnSpPr/>
          <p:nvPr/>
        </p:nvCxnSpPr>
        <p:spPr>
          <a:xfrm flipH="1">
            <a:off x="4476429" y="2992814"/>
            <a:ext cx="825377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مربع نص 118"/>
          <p:cNvSpPr txBox="1"/>
          <p:nvPr/>
        </p:nvSpPr>
        <p:spPr>
          <a:xfrm>
            <a:off x="4482931" y="3008052"/>
            <a:ext cx="65361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٥٠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20" name="رابط كسهم مستقيم 119"/>
          <p:cNvCxnSpPr/>
          <p:nvPr/>
        </p:nvCxnSpPr>
        <p:spPr>
          <a:xfrm flipH="1" flipV="1">
            <a:off x="2059618" y="2389617"/>
            <a:ext cx="710935" cy="1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رابط كسهم مستقيم 120"/>
          <p:cNvCxnSpPr/>
          <p:nvPr/>
        </p:nvCxnSpPr>
        <p:spPr>
          <a:xfrm flipH="1" flipV="1">
            <a:off x="2059618" y="2820853"/>
            <a:ext cx="710935" cy="1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مربع نص 121"/>
          <p:cNvSpPr txBox="1"/>
          <p:nvPr/>
        </p:nvSpPr>
        <p:spPr>
          <a:xfrm>
            <a:off x="1127864" y="2136998"/>
            <a:ext cx="65361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٥٠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3" name="مربع نص 122"/>
          <p:cNvSpPr txBox="1"/>
          <p:nvPr/>
        </p:nvSpPr>
        <p:spPr>
          <a:xfrm>
            <a:off x="1160916" y="2559243"/>
            <a:ext cx="93922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 - ٢٥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24" name="رابط مستقيم 123"/>
          <p:cNvCxnSpPr/>
          <p:nvPr/>
        </p:nvCxnSpPr>
        <p:spPr>
          <a:xfrm flipH="1">
            <a:off x="1173816" y="3058455"/>
            <a:ext cx="825377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مربع نص 124"/>
          <p:cNvSpPr txBox="1"/>
          <p:nvPr/>
        </p:nvSpPr>
        <p:spPr>
          <a:xfrm>
            <a:off x="1180318" y="3073693"/>
            <a:ext cx="65361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٢٥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0276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12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68" grpId="0"/>
      <p:bldP spid="69" grpId="0"/>
      <p:bldP spid="71" grpId="0"/>
      <p:bldP spid="86" grpId="0"/>
      <p:bldP spid="87" grpId="0"/>
      <p:bldP spid="89" grpId="0"/>
      <p:bldP spid="104" grpId="0"/>
      <p:bldP spid="105" grpId="0"/>
      <p:bldP spid="107" grpId="0"/>
      <p:bldP spid="110" grpId="0"/>
      <p:bldP spid="111" grpId="0"/>
      <p:bldP spid="113" grpId="0"/>
      <p:bldP spid="116" grpId="0"/>
      <p:bldP spid="117" grpId="0"/>
      <p:bldP spid="119" grpId="0"/>
      <p:bldP spid="122" grpId="0"/>
      <p:bldP spid="123" grpId="0"/>
      <p:bldP spid="1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87" t="8127" r="15728" b="8825"/>
          <a:stretch/>
        </p:blipFill>
        <p:spPr>
          <a:xfrm>
            <a:off x="892947" y="1378747"/>
            <a:ext cx="2722110" cy="4130533"/>
          </a:xfrm>
          <a:prstGeom prst="rect">
            <a:avLst/>
          </a:prstGeom>
        </p:spPr>
      </p:pic>
      <p:sp>
        <p:nvSpPr>
          <p:cNvPr id="59" name="مستطيل مستدير الزوايا 58"/>
          <p:cNvSpPr/>
          <p:nvPr/>
        </p:nvSpPr>
        <p:spPr>
          <a:xfrm>
            <a:off x="1696428" y="291049"/>
            <a:ext cx="2116910" cy="473279"/>
          </a:xfrm>
          <a:prstGeom prst="roundRect">
            <a:avLst/>
          </a:prstGeom>
          <a:solidFill>
            <a:srgbClr val="FF745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  </a:t>
            </a:r>
            <a:r>
              <a:rPr lang="ar-SA" b="1" dirty="0" smtClean="0">
                <a:solidFill>
                  <a:schemeClr val="bg1"/>
                </a:solidFill>
              </a:rPr>
              <a:t>تقدير نواتج الطرح </a:t>
            </a:r>
            <a:endParaRPr lang="ar-SA" b="1" dirty="0">
              <a:solidFill>
                <a:schemeClr val="bg1"/>
              </a:solidFill>
            </a:endParaRPr>
          </a:p>
        </p:txBody>
      </p:sp>
      <p:sp>
        <p:nvSpPr>
          <p:cNvPr id="7" name="مخطط انسيابي: إدخال يدوي 6"/>
          <p:cNvSpPr/>
          <p:nvPr/>
        </p:nvSpPr>
        <p:spPr>
          <a:xfrm rot="16200000">
            <a:off x="7965216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FFC5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خطط انسيابي: إدخال يدوي 6"/>
          <p:cNvSpPr/>
          <p:nvPr/>
        </p:nvSpPr>
        <p:spPr>
          <a:xfrm rot="16200000">
            <a:off x="8031981" y="2711036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FF74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خطط انسيابي: إدخال يدوي 6"/>
          <p:cNvSpPr/>
          <p:nvPr/>
        </p:nvSpPr>
        <p:spPr>
          <a:xfrm rot="5400000">
            <a:off x="-2533845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FF74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خطط انسيابي: إدخال يدوي 6"/>
          <p:cNvSpPr/>
          <p:nvPr/>
        </p:nvSpPr>
        <p:spPr>
          <a:xfrm rot="5400000">
            <a:off x="-2598277" y="2714722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FFC5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5" name="مخطط انسيابي: محطة طرفية 44"/>
          <p:cNvSpPr/>
          <p:nvPr/>
        </p:nvSpPr>
        <p:spPr>
          <a:xfrm>
            <a:off x="5056159" y="305001"/>
            <a:ext cx="953242" cy="455324"/>
          </a:xfrm>
          <a:prstGeom prst="flowChartTerminator">
            <a:avLst/>
          </a:prstGeom>
          <a:ln>
            <a:solidFill>
              <a:srgbClr val="FF745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٨٥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3" name="مخطط انسيابي: محطة طرفية 22"/>
          <p:cNvSpPr/>
          <p:nvPr/>
        </p:nvSpPr>
        <p:spPr>
          <a:xfrm>
            <a:off x="8000570" y="297881"/>
            <a:ext cx="1334029" cy="460601"/>
          </a:xfrm>
          <a:prstGeom prst="flowChartTerminator">
            <a:avLst/>
          </a:prstGeom>
          <a:ln>
            <a:solidFill>
              <a:srgbClr val="FF745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الطرح 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644434" y="6242409"/>
            <a:ext cx="1398364" cy="46505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827" y="5848303"/>
            <a:ext cx="899175" cy="899175"/>
          </a:xfrm>
          <a:prstGeom prst="rect">
            <a:avLst/>
          </a:prstGeom>
        </p:spPr>
      </p:pic>
      <p:sp>
        <p:nvSpPr>
          <p:cNvPr id="22" name="شكل بيضاوي 21"/>
          <p:cNvSpPr/>
          <p:nvPr/>
        </p:nvSpPr>
        <p:spPr>
          <a:xfrm>
            <a:off x="547180" y="6177592"/>
            <a:ext cx="591876" cy="564705"/>
          </a:xfrm>
          <a:prstGeom prst="ellipse">
            <a:avLst/>
          </a:prstGeom>
          <a:solidFill>
            <a:srgbClr val="FFFEF8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 مستدير الزوايا 29"/>
          <p:cNvSpPr/>
          <p:nvPr/>
        </p:nvSpPr>
        <p:spPr>
          <a:xfrm>
            <a:off x="9858183" y="305001"/>
            <a:ext cx="1576060" cy="465052"/>
          </a:xfrm>
          <a:prstGeom prst="roundRect">
            <a:avLst/>
          </a:prstGeom>
          <a:solidFill>
            <a:srgbClr val="FFB5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شكل بيضاوي 28"/>
          <p:cNvSpPr/>
          <p:nvPr/>
        </p:nvSpPr>
        <p:spPr>
          <a:xfrm>
            <a:off x="11176696" y="165463"/>
            <a:ext cx="856423" cy="8065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543304" y="297881"/>
            <a:ext cx="1371600" cy="455324"/>
          </a:xfrm>
          <a:prstGeom prst="flowChartTerminator">
            <a:avLst/>
          </a:prstGeom>
          <a:ln>
            <a:solidFill>
              <a:srgbClr val="FF745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الثالث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788" y="181205"/>
            <a:ext cx="775062" cy="775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5" name="مخطط انسيابي: محطة طرفية 34"/>
          <p:cNvSpPr/>
          <p:nvPr/>
        </p:nvSpPr>
        <p:spPr>
          <a:xfrm>
            <a:off x="6545767" y="297881"/>
            <a:ext cx="1049599" cy="455324"/>
          </a:xfrm>
          <a:prstGeom prst="flowChartTerminator">
            <a:avLst/>
          </a:prstGeom>
          <a:ln>
            <a:solidFill>
              <a:srgbClr val="FF745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٣ – ٢ 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7" name="شكل بيضاوي 36"/>
          <p:cNvSpPr/>
          <p:nvPr/>
        </p:nvSpPr>
        <p:spPr>
          <a:xfrm>
            <a:off x="3559386" y="250310"/>
            <a:ext cx="591876" cy="564705"/>
          </a:xfrm>
          <a:prstGeom prst="ellipse">
            <a:avLst/>
          </a:prstGeom>
          <a:solidFill>
            <a:srgbClr val="FFC5B7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9" name="شكل بيضاوي 38"/>
          <p:cNvSpPr/>
          <p:nvPr/>
        </p:nvSpPr>
        <p:spPr>
          <a:xfrm>
            <a:off x="3567436" y="303134"/>
            <a:ext cx="488686" cy="44992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5" name="صورة 2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" r="94983" b="83491"/>
          <a:stretch/>
        </p:blipFill>
        <p:spPr>
          <a:xfrm>
            <a:off x="8593213" y="1066383"/>
            <a:ext cx="308051" cy="602604"/>
          </a:xfrm>
          <a:prstGeom prst="rect">
            <a:avLst/>
          </a:prstGeom>
        </p:spPr>
      </p:pic>
      <p:pic>
        <p:nvPicPr>
          <p:cNvPr id="26" name="صورة 2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45" r="-1" b="83491"/>
          <a:stretch/>
        </p:blipFill>
        <p:spPr>
          <a:xfrm>
            <a:off x="8900160" y="1066383"/>
            <a:ext cx="2005190" cy="602604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77" b="49774"/>
          <a:stretch/>
        </p:blipFill>
        <p:spPr>
          <a:xfrm>
            <a:off x="6004888" y="1782803"/>
            <a:ext cx="5107493" cy="2043128"/>
          </a:xfrm>
          <a:prstGeom prst="rect">
            <a:avLst/>
          </a:prstGeom>
        </p:spPr>
      </p:pic>
      <p:pic>
        <p:nvPicPr>
          <p:cNvPr id="31" name="صورة 30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2" r="46856" b="49774"/>
          <a:stretch/>
        </p:blipFill>
        <p:spPr>
          <a:xfrm>
            <a:off x="5518797" y="3833965"/>
            <a:ext cx="5956662" cy="2043128"/>
          </a:xfrm>
          <a:prstGeom prst="rect">
            <a:avLst/>
          </a:prstGeom>
        </p:spPr>
      </p:pic>
      <p:sp>
        <p:nvSpPr>
          <p:cNvPr id="32" name="مربع نص 31"/>
          <p:cNvSpPr txBox="1"/>
          <p:nvPr/>
        </p:nvSpPr>
        <p:spPr>
          <a:xfrm>
            <a:off x="2960348" y="3049041"/>
            <a:ext cx="372062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١٠٠ – ٤٠ = ٦٠ 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شخص 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4" name="مربع نص 33"/>
          <p:cNvSpPr txBox="1"/>
          <p:nvPr/>
        </p:nvSpPr>
        <p:spPr>
          <a:xfrm>
            <a:off x="2809077" y="5704392"/>
            <a:ext cx="752619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أنظر إلى خط الأعداد ، وأحدد إذا كان العدد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٧٨٩ 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أقرب إلى العدد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٧٠٠ 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أو العدد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٨٠٠ 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797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صورة 4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" t="943" r="51897" b="70188"/>
          <a:stretch/>
        </p:blipFill>
        <p:spPr>
          <a:xfrm>
            <a:off x="865260" y="4320449"/>
            <a:ext cx="5024844" cy="1089538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37" b="69663"/>
          <a:stretch/>
        </p:blipFill>
        <p:spPr>
          <a:xfrm>
            <a:off x="6714309" y="1714766"/>
            <a:ext cx="4690294" cy="1176120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15" t="943" b="70188"/>
          <a:stretch/>
        </p:blipFill>
        <p:spPr>
          <a:xfrm>
            <a:off x="7341667" y="4252613"/>
            <a:ext cx="4385501" cy="1089538"/>
          </a:xfrm>
          <a:prstGeom prst="rect">
            <a:avLst/>
          </a:prstGeom>
        </p:spPr>
      </p:pic>
      <p:sp>
        <p:nvSpPr>
          <p:cNvPr id="80" name="مستطيل مستدير الزوايا 79"/>
          <p:cNvSpPr/>
          <p:nvPr/>
        </p:nvSpPr>
        <p:spPr>
          <a:xfrm>
            <a:off x="1696428" y="291049"/>
            <a:ext cx="2116910" cy="473279"/>
          </a:xfrm>
          <a:prstGeom prst="roundRect">
            <a:avLst/>
          </a:prstGeom>
          <a:solidFill>
            <a:srgbClr val="FF745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  </a:t>
            </a:r>
            <a:r>
              <a:rPr lang="ar-SA" b="1" dirty="0" smtClean="0">
                <a:solidFill>
                  <a:schemeClr val="bg1"/>
                </a:solidFill>
              </a:rPr>
              <a:t>تقدير نواتج الطرح </a:t>
            </a:r>
            <a:endParaRPr lang="ar-SA" b="1" dirty="0">
              <a:solidFill>
                <a:schemeClr val="bg1"/>
              </a:solidFill>
            </a:endParaRPr>
          </a:p>
        </p:txBody>
      </p:sp>
      <p:sp>
        <p:nvSpPr>
          <p:cNvPr id="7" name="مخطط انسيابي: إدخال يدوي 6"/>
          <p:cNvSpPr/>
          <p:nvPr/>
        </p:nvSpPr>
        <p:spPr>
          <a:xfrm rot="16200000">
            <a:off x="7965216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FFC5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خطط انسيابي: إدخال يدوي 6"/>
          <p:cNvSpPr/>
          <p:nvPr/>
        </p:nvSpPr>
        <p:spPr>
          <a:xfrm rot="16200000">
            <a:off x="8031981" y="2711036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FF74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خطط انسيابي: إدخال يدوي 6"/>
          <p:cNvSpPr/>
          <p:nvPr/>
        </p:nvSpPr>
        <p:spPr>
          <a:xfrm rot="5400000">
            <a:off x="-2533845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FF74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خطط انسيابي: إدخال يدوي 6"/>
          <p:cNvSpPr/>
          <p:nvPr/>
        </p:nvSpPr>
        <p:spPr>
          <a:xfrm rot="5400000">
            <a:off x="-2598277" y="2714722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FFC5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5" name="مخطط انسيابي: محطة طرفية 44"/>
          <p:cNvSpPr/>
          <p:nvPr/>
        </p:nvSpPr>
        <p:spPr>
          <a:xfrm>
            <a:off x="5056159" y="305001"/>
            <a:ext cx="953242" cy="455324"/>
          </a:xfrm>
          <a:prstGeom prst="flowChartTerminator">
            <a:avLst/>
          </a:prstGeom>
          <a:ln>
            <a:solidFill>
              <a:srgbClr val="FF745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٨٦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3" name="مخطط انسيابي: محطة طرفية 22"/>
          <p:cNvSpPr/>
          <p:nvPr/>
        </p:nvSpPr>
        <p:spPr>
          <a:xfrm>
            <a:off x="8000570" y="297881"/>
            <a:ext cx="1334029" cy="460601"/>
          </a:xfrm>
          <a:prstGeom prst="flowChartTerminator">
            <a:avLst/>
          </a:prstGeom>
          <a:ln>
            <a:solidFill>
              <a:srgbClr val="FF745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الطرح 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644434" y="6242409"/>
            <a:ext cx="1398364" cy="46505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827" y="5848303"/>
            <a:ext cx="899175" cy="899175"/>
          </a:xfrm>
          <a:prstGeom prst="rect">
            <a:avLst/>
          </a:prstGeom>
        </p:spPr>
      </p:pic>
      <p:sp>
        <p:nvSpPr>
          <p:cNvPr id="22" name="شكل بيضاوي 21"/>
          <p:cNvSpPr/>
          <p:nvPr/>
        </p:nvSpPr>
        <p:spPr>
          <a:xfrm>
            <a:off x="547180" y="6177592"/>
            <a:ext cx="591876" cy="564705"/>
          </a:xfrm>
          <a:prstGeom prst="ellipse">
            <a:avLst/>
          </a:prstGeom>
          <a:solidFill>
            <a:srgbClr val="FFFEF8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 مستدير الزوايا 29"/>
          <p:cNvSpPr/>
          <p:nvPr/>
        </p:nvSpPr>
        <p:spPr>
          <a:xfrm>
            <a:off x="9858183" y="305001"/>
            <a:ext cx="1576060" cy="465052"/>
          </a:xfrm>
          <a:prstGeom prst="roundRect">
            <a:avLst/>
          </a:prstGeom>
          <a:solidFill>
            <a:srgbClr val="FFB5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شكل بيضاوي 28"/>
          <p:cNvSpPr/>
          <p:nvPr/>
        </p:nvSpPr>
        <p:spPr>
          <a:xfrm>
            <a:off x="11176696" y="165463"/>
            <a:ext cx="856423" cy="8065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543304" y="297881"/>
            <a:ext cx="1371600" cy="455324"/>
          </a:xfrm>
          <a:prstGeom prst="flowChartTerminator">
            <a:avLst/>
          </a:prstGeom>
          <a:ln>
            <a:solidFill>
              <a:srgbClr val="FF745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الثالث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788" y="181205"/>
            <a:ext cx="775062" cy="775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5" name="مخطط انسيابي: محطة طرفية 34"/>
          <p:cNvSpPr/>
          <p:nvPr/>
        </p:nvSpPr>
        <p:spPr>
          <a:xfrm>
            <a:off x="6545767" y="297881"/>
            <a:ext cx="1049599" cy="455324"/>
          </a:xfrm>
          <a:prstGeom prst="flowChartTerminator">
            <a:avLst/>
          </a:prstGeom>
          <a:ln>
            <a:solidFill>
              <a:srgbClr val="FF745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٣ – ٢ 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7" name="شكل بيضاوي 36"/>
          <p:cNvSpPr/>
          <p:nvPr/>
        </p:nvSpPr>
        <p:spPr>
          <a:xfrm>
            <a:off x="3559386" y="250310"/>
            <a:ext cx="591876" cy="564705"/>
          </a:xfrm>
          <a:prstGeom prst="ellipse">
            <a:avLst/>
          </a:prstGeom>
          <a:solidFill>
            <a:srgbClr val="FFC5B7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9" name="شكل بيضاوي 38"/>
          <p:cNvSpPr/>
          <p:nvPr/>
        </p:nvSpPr>
        <p:spPr>
          <a:xfrm>
            <a:off x="3567436" y="303134"/>
            <a:ext cx="488686" cy="44992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5" name="صورة 24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43" t="1403" r="-1" b="85210"/>
          <a:stretch/>
        </p:blipFill>
        <p:spPr>
          <a:xfrm>
            <a:off x="7463246" y="1053737"/>
            <a:ext cx="3442104" cy="488440"/>
          </a:xfrm>
          <a:prstGeom prst="rect">
            <a:avLst/>
          </a:prstGeom>
        </p:spPr>
      </p:pic>
      <p:pic>
        <p:nvPicPr>
          <p:cNvPr id="26" name="صورة 25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914" b="85210"/>
          <a:stretch/>
        </p:blipFill>
        <p:spPr>
          <a:xfrm>
            <a:off x="7159118" y="1002581"/>
            <a:ext cx="312844" cy="539596"/>
          </a:xfrm>
          <a:prstGeom prst="rect">
            <a:avLst/>
          </a:prstGeom>
        </p:spPr>
      </p:pic>
      <p:sp>
        <p:nvSpPr>
          <p:cNvPr id="81" name="مربع نص 80"/>
          <p:cNvSpPr txBox="1"/>
          <p:nvPr/>
        </p:nvSpPr>
        <p:spPr>
          <a:xfrm>
            <a:off x="294213" y="1118444"/>
            <a:ext cx="690908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/>
              <a:t>أقدر ناتج الطرح بالتقريب إلى أقرب عشرة ، أو باستعمال الأعداد المتناغمة </a:t>
            </a:r>
            <a:r>
              <a:rPr lang="ar-SA" sz="2000" b="1" dirty="0" smtClean="0">
                <a:sym typeface="Wingdings" panose="05000000000000000000" pitchFamily="2" charset="2"/>
              </a:rPr>
              <a:t>:</a:t>
            </a:r>
            <a:endParaRPr lang="ar-SA" sz="2000" b="1" dirty="0"/>
          </a:p>
        </p:txBody>
      </p:sp>
      <p:sp>
        <p:nvSpPr>
          <p:cNvPr id="82" name="مربع نص 81"/>
          <p:cNvSpPr txBox="1"/>
          <p:nvPr/>
        </p:nvSpPr>
        <p:spPr>
          <a:xfrm>
            <a:off x="7918247" y="3590940"/>
            <a:ext cx="364218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/>
              <a:t>أقدر ناتج الطرح بالتقريب إلى أقرب مئة </a:t>
            </a:r>
            <a:r>
              <a:rPr lang="ar-SA" sz="2000" b="1" dirty="0" smtClean="0">
                <a:sym typeface="Wingdings" panose="05000000000000000000" pitchFamily="2" charset="2"/>
              </a:rPr>
              <a:t>:</a:t>
            </a:r>
            <a:endParaRPr lang="ar-SA" sz="2000" b="1" dirty="0"/>
          </a:p>
        </p:txBody>
      </p:sp>
      <p:cxnSp>
        <p:nvCxnSpPr>
          <p:cNvPr id="27" name="رابط كسهم مستقيم 26"/>
          <p:cNvCxnSpPr/>
          <p:nvPr/>
        </p:nvCxnSpPr>
        <p:spPr>
          <a:xfrm flipH="1" flipV="1">
            <a:off x="9383873" y="2141412"/>
            <a:ext cx="710935" cy="1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رابط كسهم مستقيم 27"/>
          <p:cNvCxnSpPr/>
          <p:nvPr/>
        </p:nvCxnSpPr>
        <p:spPr>
          <a:xfrm flipH="1" flipV="1">
            <a:off x="9383873" y="2572648"/>
            <a:ext cx="710935" cy="1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مربع نص 30"/>
          <p:cNvSpPr txBox="1"/>
          <p:nvPr/>
        </p:nvSpPr>
        <p:spPr>
          <a:xfrm>
            <a:off x="8452119" y="1888793"/>
            <a:ext cx="65361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٦٠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2" name="مربع نص 31"/>
          <p:cNvSpPr txBox="1"/>
          <p:nvPr/>
        </p:nvSpPr>
        <p:spPr>
          <a:xfrm>
            <a:off x="8485171" y="2311038"/>
            <a:ext cx="93922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 - ٤٠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34" name="رابط مستقيم 33"/>
          <p:cNvCxnSpPr/>
          <p:nvPr/>
        </p:nvCxnSpPr>
        <p:spPr>
          <a:xfrm flipH="1">
            <a:off x="8498071" y="2810250"/>
            <a:ext cx="825377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مربع نص 35"/>
          <p:cNvSpPr txBox="1"/>
          <p:nvPr/>
        </p:nvSpPr>
        <p:spPr>
          <a:xfrm>
            <a:off x="8504573" y="2825488"/>
            <a:ext cx="65361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٢٠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38" name="رابط كسهم مستقيم 37"/>
          <p:cNvCxnSpPr/>
          <p:nvPr/>
        </p:nvCxnSpPr>
        <p:spPr>
          <a:xfrm flipH="1" flipV="1">
            <a:off x="6475909" y="2128842"/>
            <a:ext cx="710935" cy="1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رابط كسهم مستقيم 39"/>
          <p:cNvCxnSpPr/>
          <p:nvPr/>
        </p:nvCxnSpPr>
        <p:spPr>
          <a:xfrm flipH="1" flipV="1">
            <a:off x="6475909" y="2560078"/>
            <a:ext cx="710935" cy="1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مربع نص 40"/>
          <p:cNvSpPr txBox="1"/>
          <p:nvPr/>
        </p:nvSpPr>
        <p:spPr>
          <a:xfrm>
            <a:off x="5544155" y="1876223"/>
            <a:ext cx="65361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٩٠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2" name="مربع نص 41"/>
          <p:cNvSpPr txBox="1"/>
          <p:nvPr/>
        </p:nvSpPr>
        <p:spPr>
          <a:xfrm>
            <a:off x="5577207" y="2298468"/>
            <a:ext cx="93922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 - ٧٠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43" name="رابط مستقيم 42"/>
          <p:cNvCxnSpPr/>
          <p:nvPr/>
        </p:nvCxnSpPr>
        <p:spPr>
          <a:xfrm flipH="1">
            <a:off x="5590107" y="2797680"/>
            <a:ext cx="825377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مربع نص 43"/>
          <p:cNvSpPr txBox="1"/>
          <p:nvPr/>
        </p:nvSpPr>
        <p:spPr>
          <a:xfrm>
            <a:off x="5596609" y="2812918"/>
            <a:ext cx="65361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٢٠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6" name="صورة 4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3" r="53351" b="69663"/>
          <a:stretch/>
        </p:blipFill>
        <p:spPr>
          <a:xfrm>
            <a:off x="697990" y="1789284"/>
            <a:ext cx="4685211" cy="1176120"/>
          </a:xfrm>
          <a:prstGeom prst="rect">
            <a:avLst/>
          </a:prstGeom>
        </p:spPr>
      </p:pic>
      <p:sp>
        <p:nvSpPr>
          <p:cNvPr id="47" name="مربع نص 46"/>
          <p:cNvSpPr txBox="1"/>
          <p:nvPr/>
        </p:nvSpPr>
        <p:spPr>
          <a:xfrm>
            <a:off x="2777586" y="2316101"/>
            <a:ext cx="220135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٩٥ – ٨٠ = ١٥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8" name="مربع نص 47"/>
          <p:cNvSpPr txBox="1"/>
          <p:nvPr/>
        </p:nvSpPr>
        <p:spPr>
          <a:xfrm>
            <a:off x="245385" y="2307708"/>
            <a:ext cx="221955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٨٠ – ٥٠ = ٣٠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50" name="رابط كسهم مستقيم 49"/>
          <p:cNvCxnSpPr/>
          <p:nvPr/>
        </p:nvCxnSpPr>
        <p:spPr>
          <a:xfrm flipH="1">
            <a:off x="9774381" y="4626776"/>
            <a:ext cx="538690" cy="1170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رابط كسهم مستقيم 50"/>
          <p:cNvCxnSpPr/>
          <p:nvPr/>
        </p:nvCxnSpPr>
        <p:spPr>
          <a:xfrm flipH="1" flipV="1">
            <a:off x="9765051" y="4976171"/>
            <a:ext cx="538691" cy="2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مربع نص 51"/>
          <p:cNvSpPr txBox="1"/>
          <p:nvPr/>
        </p:nvSpPr>
        <p:spPr>
          <a:xfrm>
            <a:off x="8677824" y="4353100"/>
            <a:ext cx="88422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٩٠٠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3" name="مربع نص 52"/>
          <p:cNvSpPr txBox="1"/>
          <p:nvPr/>
        </p:nvSpPr>
        <p:spPr>
          <a:xfrm>
            <a:off x="8786850" y="4686591"/>
            <a:ext cx="110263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 - ٣٠٠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54" name="رابط مستقيم 53"/>
          <p:cNvCxnSpPr/>
          <p:nvPr/>
        </p:nvCxnSpPr>
        <p:spPr>
          <a:xfrm flipH="1">
            <a:off x="8778926" y="5209717"/>
            <a:ext cx="825377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مربع نص 54"/>
          <p:cNvSpPr txBox="1"/>
          <p:nvPr/>
        </p:nvSpPr>
        <p:spPr>
          <a:xfrm>
            <a:off x="8776978" y="5181028"/>
            <a:ext cx="81463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٦٠٠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56" name="رابط كسهم مستقيم 55"/>
          <p:cNvCxnSpPr/>
          <p:nvPr/>
        </p:nvCxnSpPr>
        <p:spPr>
          <a:xfrm flipH="1">
            <a:off x="7003666" y="4626776"/>
            <a:ext cx="538690" cy="1170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رابط كسهم مستقيم 56"/>
          <p:cNvCxnSpPr/>
          <p:nvPr/>
        </p:nvCxnSpPr>
        <p:spPr>
          <a:xfrm flipH="1" flipV="1">
            <a:off x="6994336" y="4976171"/>
            <a:ext cx="538691" cy="2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مربع نص 58"/>
          <p:cNvSpPr txBox="1"/>
          <p:nvPr/>
        </p:nvSpPr>
        <p:spPr>
          <a:xfrm>
            <a:off x="5907109" y="4353100"/>
            <a:ext cx="88422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٧٠٠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0" name="مربع نص 59"/>
          <p:cNvSpPr txBox="1"/>
          <p:nvPr/>
        </p:nvSpPr>
        <p:spPr>
          <a:xfrm>
            <a:off x="6016135" y="4686591"/>
            <a:ext cx="110263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 - ٢٠٠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1" name="رابط مستقيم 60"/>
          <p:cNvCxnSpPr/>
          <p:nvPr/>
        </p:nvCxnSpPr>
        <p:spPr>
          <a:xfrm flipH="1">
            <a:off x="6008211" y="5209717"/>
            <a:ext cx="825377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مربع نص 61"/>
          <p:cNvSpPr txBox="1"/>
          <p:nvPr/>
        </p:nvSpPr>
        <p:spPr>
          <a:xfrm>
            <a:off x="6006263" y="5181028"/>
            <a:ext cx="81463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٥٠٠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3" name="مربع نص 62"/>
          <p:cNvSpPr txBox="1"/>
          <p:nvPr/>
        </p:nvSpPr>
        <p:spPr>
          <a:xfrm>
            <a:off x="3690455" y="4760814"/>
            <a:ext cx="1899535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٤٠٠ – ٣٠٠ = ١٠٠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4" name="مربع نص 63"/>
          <p:cNvSpPr txBox="1"/>
          <p:nvPr/>
        </p:nvSpPr>
        <p:spPr>
          <a:xfrm>
            <a:off x="888879" y="4760814"/>
            <a:ext cx="1899535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٤٠٠ – ٢٠٠ = ٢٠٠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1129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10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6" grpId="0"/>
      <p:bldP spid="41" grpId="0"/>
      <p:bldP spid="42" grpId="0"/>
      <p:bldP spid="44" grpId="0"/>
      <p:bldP spid="47" grpId="0"/>
      <p:bldP spid="48" grpId="0"/>
      <p:bldP spid="52" grpId="0"/>
      <p:bldP spid="53" grpId="0"/>
      <p:bldP spid="55" grpId="0"/>
      <p:bldP spid="59" grpId="0"/>
      <p:bldP spid="60" grpId="0"/>
      <p:bldP spid="62" grpId="0"/>
      <p:bldP spid="63" grpId="0"/>
      <p:bldP spid="64" grpId="0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TM02892315[[fn=ربطة]]</Template>
  <TotalTime>1602</TotalTime>
  <Words>483</Words>
  <Application>Microsoft Office PowerPoint</Application>
  <PresentationFormat>شاشة عريضة</PresentationFormat>
  <Paragraphs>125</Paragraphs>
  <Slides>14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Wingdings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WinDows</dc:creator>
  <cp:lastModifiedBy>WinDows</cp:lastModifiedBy>
  <cp:revision>224</cp:revision>
  <dcterms:created xsi:type="dcterms:W3CDTF">2022-12-02T21:48:32Z</dcterms:created>
  <dcterms:modified xsi:type="dcterms:W3CDTF">2023-08-19T13:02:15Z</dcterms:modified>
</cp:coreProperties>
</file>