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62" r:id="rId37"/>
    <p:sldId id="294" r:id="rId38"/>
    <p:sldId id="263" r:id="rId39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0AFA-91BC-4CFE-9EFC-8F9F7E823382}" type="datetimeFigureOut">
              <a:rPr lang="ar-SA" smtClean="0"/>
              <a:t>20/01/43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DE130-4EF2-427C-BF6D-74B9BC8E5F0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4552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0AFA-91BC-4CFE-9EFC-8F9F7E823382}" type="datetimeFigureOut">
              <a:rPr lang="ar-SA" smtClean="0"/>
              <a:t>20/01/43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DE130-4EF2-427C-BF6D-74B9BC8E5F0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476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0AFA-91BC-4CFE-9EFC-8F9F7E823382}" type="datetimeFigureOut">
              <a:rPr lang="ar-SA" smtClean="0"/>
              <a:t>20/01/43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DE130-4EF2-427C-BF6D-74B9BC8E5F0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988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0AFA-91BC-4CFE-9EFC-8F9F7E823382}" type="datetimeFigureOut">
              <a:rPr lang="ar-SA" smtClean="0"/>
              <a:t>20/01/43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DE130-4EF2-427C-BF6D-74B9BC8E5F0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406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0AFA-91BC-4CFE-9EFC-8F9F7E823382}" type="datetimeFigureOut">
              <a:rPr lang="ar-SA" smtClean="0"/>
              <a:t>20/01/43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DE130-4EF2-427C-BF6D-74B9BC8E5F0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692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0AFA-91BC-4CFE-9EFC-8F9F7E823382}" type="datetimeFigureOut">
              <a:rPr lang="ar-SA" smtClean="0"/>
              <a:t>20/01/43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DE130-4EF2-427C-BF6D-74B9BC8E5F0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235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0AFA-91BC-4CFE-9EFC-8F9F7E823382}" type="datetimeFigureOut">
              <a:rPr lang="ar-SA" smtClean="0"/>
              <a:t>20/01/43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DE130-4EF2-427C-BF6D-74B9BC8E5F0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817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0AFA-91BC-4CFE-9EFC-8F9F7E823382}" type="datetimeFigureOut">
              <a:rPr lang="ar-SA" smtClean="0"/>
              <a:t>20/01/43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DE130-4EF2-427C-BF6D-74B9BC8E5F0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764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0AFA-91BC-4CFE-9EFC-8F9F7E823382}" type="datetimeFigureOut">
              <a:rPr lang="ar-SA" smtClean="0"/>
              <a:t>20/01/43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DE130-4EF2-427C-BF6D-74B9BC8E5F0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2315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0AFA-91BC-4CFE-9EFC-8F9F7E823382}" type="datetimeFigureOut">
              <a:rPr lang="ar-SA" smtClean="0"/>
              <a:t>20/01/43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DE130-4EF2-427C-BF6D-74B9BC8E5F0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7395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A0AFA-91BC-4CFE-9EFC-8F9F7E823382}" type="datetimeFigureOut">
              <a:rPr lang="ar-SA" smtClean="0"/>
              <a:t>20/01/43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DE130-4EF2-427C-BF6D-74B9BC8E5F0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58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A0AFA-91BC-4CFE-9EFC-8F9F7E823382}" type="datetimeFigureOut">
              <a:rPr lang="ar-SA" smtClean="0"/>
              <a:t>20/01/43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DE130-4EF2-427C-BF6D-74B9BC8E5F0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154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5.xml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slide" Target="slide37.xml"/><Relationship Id="rId17" Type="http://schemas.openxmlformats.org/officeDocument/2006/relationships/slide" Target="slide17.xml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slide" Target="slide5.xml"/><Relationship Id="rId20" Type="http://schemas.openxmlformats.org/officeDocument/2006/relationships/slide" Target="slide4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3.png"/><Relationship Id="rId5" Type="http://schemas.openxmlformats.org/officeDocument/2006/relationships/slide" Target="slide2.xml"/><Relationship Id="rId15" Type="http://schemas.openxmlformats.org/officeDocument/2006/relationships/image" Target="../media/image9.png"/><Relationship Id="rId23" Type="http://schemas.openxmlformats.org/officeDocument/2006/relationships/slide" Target="slide38.xml"/><Relationship Id="rId28" Type="http://schemas.openxmlformats.org/officeDocument/2006/relationships/slide" Target="slide36.xml"/><Relationship Id="rId10" Type="http://schemas.openxmlformats.org/officeDocument/2006/relationships/slide" Target="slide6.xml"/><Relationship Id="rId19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7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6.pn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5.png"/><Relationship Id="rId7" Type="http://schemas.openxmlformats.org/officeDocument/2006/relationships/image" Target="../media/image5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7.png"/><Relationship Id="rId4" Type="http://schemas.openxmlformats.org/officeDocument/2006/relationships/image" Target="../media/image56.png"/><Relationship Id="rId9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5.png"/><Relationship Id="rId7" Type="http://schemas.openxmlformats.org/officeDocument/2006/relationships/image" Target="../media/image5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7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5.png"/><Relationship Id="rId7" Type="http://schemas.openxmlformats.org/officeDocument/2006/relationships/image" Target="../media/image6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45.png"/><Relationship Id="rId7" Type="http://schemas.openxmlformats.org/officeDocument/2006/relationships/image" Target="../media/image6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45.png"/><Relationship Id="rId7" Type="http://schemas.openxmlformats.org/officeDocument/2006/relationships/image" Target="../media/image6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7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image" Target="../media/image74.jpeg"/><Relationship Id="rId5" Type="http://schemas.openxmlformats.org/officeDocument/2006/relationships/image" Target="../media/image37.png"/><Relationship Id="rId10" Type="http://schemas.openxmlformats.org/officeDocument/2006/relationships/image" Target="../media/image73.png"/><Relationship Id="rId4" Type="http://schemas.openxmlformats.org/officeDocument/2006/relationships/image" Target="../media/image36.jpe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75.jpeg"/><Relationship Id="rId4" Type="http://schemas.openxmlformats.org/officeDocument/2006/relationships/image" Target="../media/image36.jpe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21" Type="http://schemas.openxmlformats.org/officeDocument/2006/relationships/image" Target="../media/image33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56.pn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82.png"/><Relationship Id="rId4" Type="http://schemas.openxmlformats.org/officeDocument/2006/relationships/image" Target="../media/image36.jpeg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4.png"/><Relationship Id="rId10" Type="http://schemas.openxmlformats.org/officeDocument/2006/relationships/image" Target="../media/image26.png"/><Relationship Id="rId4" Type="http://schemas.openxmlformats.org/officeDocument/2006/relationships/slide" Target="slide1.xml"/><Relationship Id="rId9" Type="http://schemas.openxmlformats.org/officeDocument/2006/relationships/image" Target="../media/image25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5.png"/><Relationship Id="rId7" Type="http://schemas.openxmlformats.org/officeDocument/2006/relationships/image" Target="../media/image5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7.png"/><Relationship Id="rId4" Type="http://schemas.openxmlformats.org/officeDocument/2006/relationships/image" Target="../media/image56.png"/><Relationship Id="rId9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5.png"/><Relationship Id="rId7" Type="http://schemas.openxmlformats.org/officeDocument/2006/relationships/image" Target="../media/image5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7.png"/><Relationship Id="rId10" Type="http://schemas.openxmlformats.org/officeDocument/2006/relationships/image" Target="../media/image89.png"/><Relationship Id="rId4" Type="http://schemas.openxmlformats.org/officeDocument/2006/relationships/image" Target="../media/image56.pn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5.png"/><Relationship Id="rId7" Type="http://schemas.openxmlformats.org/officeDocument/2006/relationships/image" Target="../media/image5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7.png"/><Relationship Id="rId4" Type="http://schemas.openxmlformats.org/officeDocument/2006/relationships/image" Target="../media/image56.png"/><Relationship Id="rId9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5.png"/><Relationship Id="rId7" Type="http://schemas.openxmlformats.org/officeDocument/2006/relationships/image" Target="../media/image5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7.png"/><Relationship Id="rId4" Type="http://schemas.openxmlformats.org/officeDocument/2006/relationships/image" Target="../media/image56.png"/><Relationship Id="rId9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5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94.png"/><Relationship Id="rId17" Type="http://schemas.openxmlformats.org/officeDocument/2006/relationships/slide" Target="slide26.xml"/><Relationship Id="rId2" Type="http://schemas.openxmlformats.org/officeDocument/2006/relationships/image" Target="../media/image1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5" Type="http://schemas.openxmlformats.org/officeDocument/2006/relationships/image" Target="../media/image97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www.liveworksheets.com/4-xt196197ky" TargetMode="External"/><Relationship Id="rId18" Type="http://schemas.openxmlformats.org/officeDocument/2006/relationships/slide" Target="slide26.xml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94.png"/><Relationship Id="rId17" Type="http://schemas.openxmlformats.org/officeDocument/2006/relationships/image" Target="../media/image98.png"/><Relationship Id="rId2" Type="http://schemas.openxmlformats.org/officeDocument/2006/relationships/image" Target="../media/image1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5" Type="http://schemas.openxmlformats.org/officeDocument/2006/relationships/image" Target="../media/image96.png"/><Relationship Id="rId10" Type="http://schemas.openxmlformats.org/officeDocument/2006/relationships/image" Target="../media/image28.png"/><Relationship Id="rId19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4.png"/><Relationship Id="rId10" Type="http://schemas.openxmlformats.org/officeDocument/2006/relationships/image" Target="../media/image26.png"/><Relationship Id="rId4" Type="http://schemas.openxmlformats.org/officeDocument/2006/relationships/slide" Target="slide1.xml"/><Relationship Id="rId9" Type="http://schemas.openxmlformats.org/officeDocument/2006/relationships/image" Target="../media/image25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7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7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217" y="422406"/>
            <a:ext cx="7509141" cy="5649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18" y="3184830"/>
            <a:ext cx="3655442" cy="365544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12130" y="688849"/>
            <a:ext cx="2392130" cy="646546"/>
          </a:xfrm>
          <a:prstGeom prst="roundRect">
            <a:avLst/>
          </a:prstGeom>
          <a:solidFill>
            <a:srgbClr val="66CE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عنوان الدرس: نظرية الخلية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13840" y="2737938"/>
            <a:ext cx="1263932" cy="4501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قوانين الصف 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916" y="1844595"/>
            <a:ext cx="933953" cy="9211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60860" y="2738729"/>
            <a:ext cx="1679913" cy="450182"/>
          </a:xfrm>
          <a:prstGeom prst="rect">
            <a:avLst/>
          </a:prstGeom>
          <a:solidFill>
            <a:srgbClr val="D40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مراجعة الدرس السابق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369" y="1699006"/>
            <a:ext cx="1142526" cy="10582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53024" y="2738784"/>
            <a:ext cx="1679913" cy="4501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اهداف الدرس</a:t>
            </a:r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64" y="1748684"/>
            <a:ext cx="1128595" cy="102570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39856" y="2737938"/>
            <a:ext cx="1679913" cy="4501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مقدمة الدرس</a:t>
            </a:r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647" y="1714586"/>
            <a:ext cx="1163443" cy="1057931"/>
          </a:xfrm>
          <a:prstGeom prst="rect">
            <a:avLst/>
          </a:prstGeom>
        </p:spPr>
      </p:pic>
      <p:sp>
        <p:nvSpPr>
          <p:cNvPr id="17" name="Rounded Rectangle 16">
            <a:hlinkClick r:id="rId12" action="ppaction://hlinksldjump"/>
          </p:cNvPr>
          <p:cNvSpPr/>
          <p:nvPr/>
        </p:nvSpPr>
        <p:spPr>
          <a:xfrm>
            <a:off x="3150650" y="1130353"/>
            <a:ext cx="1550088" cy="4168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dirty="0" smtClean="0">
                <a:solidFill>
                  <a:schemeClr val="tx1"/>
                </a:solidFill>
                <a:cs typeface="PT Bold Heading" panose="02010400000000000000" pitchFamily="2" charset="-78"/>
              </a:rPr>
              <a:t>التقويم الختامي</a:t>
            </a:r>
            <a:endParaRPr lang="ar-SA" sz="1600" dirty="0">
              <a:solidFill>
                <a:schemeClr val="tx1"/>
              </a:solidFill>
              <a:cs typeface="PT Bold Heading" panose="02010400000000000000" pitchFamily="2" charset="-78"/>
            </a:endParaRPr>
          </a:p>
        </p:txBody>
      </p:sp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78" y="722521"/>
            <a:ext cx="981078" cy="9810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770"/>
            <a:ext cx="3175283" cy="3822750"/>
          </a:xfrm>
          <a:prstGeom prst="rect">
            <a:avLst/>
          </a:prstGeom>
        </p:spPr>
      </p:pic>
      <p:sp>
        <p:nvSpPr>
          <p:cNvPr id="20" name="Rounded Rectangle 19">
            <a:hlinkClick r:id="rId16" action="ppaction://hlinksldjump"/>
          </p:cNvPr>
          <p:cNvSpPr/>
          <p:nvPr/>
        </p:nvSpPr>
        <p:spPr>
          <a:xfrm>
            <a:off x="690911" y="3174688"/>
            <a:ext cx="1828800" cy="39716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انظر واتساءل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1" name="Rounded Rectangle 20">
            <a:hlinkClick r:id="rId17" action="ppaction://hlinksldjump"/>
          </p:cNvPr>
          <p:cNvSpPr/>
          <p:nvPr/>
        </p:nvSpPr>
        <p:spPr>
          <a:xfrm>
            <a:off x="690911" y="3624921"/>
            <a:ext cx="1828800" cy="39716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اختبر نفسك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2" name="Picture 2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891" y="3251781"/>
            <a:ext cx="1071949" cy="1071949"/>
          </a:xfrm>
          <a:prstGeom prst="rect">
            <a:avLst/>
          </a:prstGeom>
        </p:spPr>
      </p:pic>
      <p:sp>
        <p:nvSpPr>
          <p:cNvPr id="23" name="Rounded Rectangle 22">
            <a:hlinkClick r:id="rId20" action="ppaction://hlinksldjump"/>
          </p:cNvPr>
          <p:cNvSpPr/>
          <p:nvPr/>
        </p:nvSpPr>
        <p:spPr>
          <a:xfrm>
            <a:off x="690911" y="2727796"/>
            <a:ext cx="1828800" cy="397164"/>
          </a:xfrm>
          <a:prstGeom prst="roundRect">
            <a:avLst/>
          </a:prstGeom>
          <a:solidFill>
            <a:srgbClr val="66C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جدول التعلم 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84821" y="3655834"/>
            <a:ext cx="2081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كيف تبدو الخلايا؟؟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23" y="533231"/>
            <a:ext cx="953350" cy="95335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0580318" y="486430"/>
            <a:ext cx="1076478" cy="575163"/>
          </a:xfrm>
          <a:prstGeom prst="roundRect">
            <a:avLst/>
          </a:prstGeom>
          <a:solidFill>
            <a:srgbClr val="F387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مفردات الدرس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242" y="424027"/>
            <a:ext cx="596691" cy="59669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613540" y="1155641"/>
            <a:ext cx="1313377" cy="409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PT Bold Heading" panose="02010400000000000000" pitchFamily="2" charset="-78"/>
              </a:rPr>
              <a:t>الخلية</a:t>
            </a:r>
            <a:endParaRPr lang="ar-S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613540" y="1602822"/>
            <a:ext cx="1313377" cy="409310"/>
          </a:xfrm>
          <a:prstGeom prst="rect">
            <a:avLst/>
          </a:prstGeom>
          <a:solidFill>
            <a:srgbClr val="D402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PT Bold Heading" panose="02010400000000000000" pitchFamily="2" charset="-78"/>
              </a:rPr>
              <a:t>النسيج</a:t>
            </a:r>
            <a:endParaRPr lang="ar-S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613539" y="2047020"/>
            <a:ext cx="1313377" cy="409310"/>
          </a:xfrm>
          <a:prstGeom prst="rect">
            <a:avLst/>
          </a:prstGeom>
          <a:solidFill>
            <a:srgbClr val="66CE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PT Bold Heading" panose="02010400000000000000" pitchFamily="2" charset="-78"/>
              </a:rPr>
              <a:t>العضو</a:t>
            </a:r>
            <a:endParaRPr lang="ar-S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613538" y="2493121"/>
            <a:ext cx="1313377" cy="4093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PT Bold Heading" panose="02010400000000000000" pitchFamily="2" charset="-78"/>
              </a:rPr>
              <a:t>الجهاز الحيوي</a:t>
            </a:r>
            <a:endParaRPr lang="ar-S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609813" y="2939599"/>
            <a:ext cx="1313377" cy="4093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PT Bold Heading" panose="02010400000000000000" pitchFamily="2" charset="-78"/>
              </a:rPr>
              <a:t>العنصر</a:t>
            </a:r>
            <a:endParaRPr lang="ar-S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13840" y="651828"/>
            <a:ext cx="1459966" cy="48756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اليوم:</a:t>
            </a:r>
            <a:endParaRPr lang="ar-S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713840" y="1206874"/>
            <a:ext cx="1459966" cy="4985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التاريخ:</a:t>
            </a:r>
            <a:endParaRPr lang="ar-S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799" y="4756434"/>
            <a:ext cx="1614416" cy="1614416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212436" y="341746"/>
            <a:ext cx="2512291" cy="1160360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atin typeface="Traditional Arabic" panose="02020603050405020304" pitchFamily="18" charset="-78"/>
                <a:cs typeface="DecoType Naskh Swashes" panose="02010400000000000000" pitchFamily="2" charset="-78"/>
              </a:rPr>
              <a:t>ابتسمي</a:t>
            </a:r>
            <a:r>
              <a:rPr lang="ar-S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يشرق محياك كالشمس</a:t>
            </a:r>
          </a:p>
          <a:p>
            <a:pPr algn="ctr"/>
            <a:r>
              <a:rPr lang="ar-S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وتحلو بالصفاء النفس</a:t>
            </a:r>
          </a:p>
          <a:p>
            <a:pPr algn="ctr"/>
            <a:r>
              <a:rPr lang="ar-SA" sz="2400" b="1" dirty="0">
                <a:latin typeface="Traditional Arabic" panose="02020603050405020304" pitchFamily="18" charset="-78"/>
                <a:cs typeface="DecoType Naskh Swashes" panose="02010400000000000000" pitchFamily="2" charset="-78"/>
              </a:rPr>
              <a:t>ابتسمي</a:t>
            </a:r>
            <a:r>
              <a:rPr lang="ar-S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واغمري حياتك بالبهجة</a:t>
            </a:r>
          </a:p>
          <a:p>
            <a:pPr algn="ctr"/>
            <a:r>
              <a:rPr lang="ar-S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ولوني أيامك بألوان المسرة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79" y="129266"/>
            <a:ext cx="964986" cy="9649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9" y="1225364"/>
            <a:ext cx="489222" cy="4892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" y="378952"/>
            <a:ext cx="651511" cy="846412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127245" y="4740577"/>
            <a:ext cx="1908396" cy="1727229"/>
          </a:xfrm>
          <a:prstGeom prst="roundRect">
            <a:avLst/>
          </a:prstGeom>
          <a:solidFill>
            <a:srgbClr val="F3873D"/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1" name="Picture 40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5" y="4906526"/>
            <a:ext cx="1141674" cy="114167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14393" y="6029483"/>
            <a:ext cx="10909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الواجب</a:t>
            </a:r>
            <a:endParaRPr lang="ar-S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609813" y="3396585"/>
            <a:ext cx="1313377" cy="4093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PT Bold Heading" panose="02010400000000000000" pitchFamily="2" charset="-78"/>
              </a:rPr>
              <a:t>المركب</a:t>
            </a:r>
            <a:endParaRPr lang="ar-SA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410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57" y="950914"/>
            <a:ext cx="9473070" cy="5761266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93" y="190500"/>
            <a:ext cx="2185420" cy="3739904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3" y="2570305"/>
            <a:ext cx="4325121" cy="4812802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2" y="424975"/>
            <a:ext cx="1720672" cy="1720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235">
            <a:off x="8453922" y="1656741"/>
            <a:ext cx="2009775" cy="2343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86">
            <a:off x="5181773" y="1545188"/>
            <a:ext cx="2838450" cy="3981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6">
            <a:off x="8117555" y="4003245"/>
            <a:ext cx="1476375" cy="238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4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43" y="1177651"/>
            <a:ext cx="6816854" cy="5558228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66" y="3576771"/>
            <a:ext cx="1813682" cy="3506454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28" y="2264222"/>
            <a:ext cx="3815795" cy="5041620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36" y="140278"/>
            <a:ext cx="1988230" cy="19882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496" y="1876926"/>
            <a:ext cx="5456661" cy="314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5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 rot="21049605">
            <a:off x="-67909" y="1440253"/>
            <a:ext cx="349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تطور نظرية الخلية؟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43" y="1177651"/>
            <a:ext cx="6816854" cy="5558228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66" y="3576771"/>
            <a:ext cx="1813682" cy="3506454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28" y="2264222"/>
            <a:ext cx="3815795" cy="5041620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36" y="140278"/>
            <a:ext cx="1988230" cy="19882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83" y="2128508"/>
            <a:ext cx="5129764" cy="256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6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 rot="21049605">
            <a:off x="-67909" y="1440253"/>
            <a:ext cx="349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تطور نظرية الخلية؟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43" y="1177651"/>
            <a:ext cx="6816854" cy="5558228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66" y="3576771"/>
            <a:ext cx="1813682" cy="3506454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28" y="2264222"/>
            <a:ext cx="3815795" cy="5041620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36" y="140278"/>
            <a:ext cx="1988230" cy="19882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59" y="1963554"/>
            <a:ext cx="4860776" cy="29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7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 rot="21189671">
            <a:off x="400407" y="1280761"/>
            <a:ext cx="2649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الخلايا والمخلوقات الحية: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35" y="5755781"/>
            <a:ext cx="2879726" cy="1732950"/>
          </a:xfrm>
          <a:prstGeom prst="rect">
            <a:avLst/>
          </a:prstGeom>
        </p:spPr>
      </p:pic>
      <p:pic>
        <p:nvPicPr>
          <p:cNvPr id="9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48" y="76090"/>
            <a:ext cx="2259547" cy="2313118"/>
          </a:xfrm>
          <a:prstGeom prst="rect">
            <a:avLst/>
          </a:prstGeom>
        </p:spPr>
      </p:pic>
      <p:pic>
        <p:nvPicPr>
          <p:cNvPr id="10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9235" y="1055461"/>
            <a:ext cx="8934450" cy="49046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904" y="2928656"/>
            <a:ext cx="5476291" cy="187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7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 rot="21189671">
            <a:off x="400407" y="1280761"/>
            <a:ext cx="2649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الخلايا والمخلوقات الحية: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35" y="5755781"/>
            <a:ext cx="2879726" cy="1732950"/>
          </a:xfrm>
          <a:prstGeom prst="rect">
            <a:avLst/>
          </a:prstGeom>
        </p:spPr>
      </p:pic>
      <p:pic>
        <p:nvPicPr>
          <p:cNvPr id="9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48" y="76090"/>
            <a:ext cx="2259547" cy="2313118"/>
          </a:xfrm>
          <a:prstGeom prst="rect">
            <a:avLst/>
          </a:prstGeom>
        </p:spPr>
      </p:pic>
      <p:pic>
        <p:nvPicPr>
          <p:cNvPr id="10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9235" y="1055461"/>
            <a:ext cx="8934450" cy="49046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05" y="2718052"/>
            <a:ext cx="3763177" cy="234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 rot="21189671">
            <a:off x="400407" y="1280761"/>
            <a:ext cx="2649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الخلايا والمخلوقات الحية: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35" y="5755781"/>
            <a:ext cx="2879726" cy="1732950"/>
          </a:xfrm>
          <a:prstGeom prst="rect">
            <a:avLst/>
          </a:prstGeom>
        </p:spPr>
      </p:pic>
      <p:pic>
        <p:nvPicPr>
          <p:cNvPr id="9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48" y="76090"/>
            <a:ext cx="2259547" cy="2313118"/>
          </a:xfrm>
          <a:prstGeom prst="rect">
            <a:avLst/>
          </a:prstGeom>
        </p:spPr>
      </p:pic>
      <p:pic>
        <p:nvPicPr>
          <p:cNvPr id="10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9235" y="1055461"/>
            <a:ext cx="8934450" cy="4904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957" y="2543202"/>
            <a:ext cx="4803005" cy="25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 rot="21057017">
            <a:off x="342297" y="1367414"/>
            <a:ext cx="2736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اختبر نفسي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3250">
            <a:off x="3414893" y="753683"/>
            <a:ext cx="4032888" cy="4128502"/>
          </a:xfrm>
          <a:prstGeom prst="rect">
            <a:avLst/>
          </a:prstGeom>
        </p:spPr>
      </p:pic>
      <p:pic>
        <p:nvPicPr>
          <p:cNvPr id="9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427">
            <a:off x="8010800" y="1715744"/>
            <a:ext cx="4032888" cy="4128502"/>
          </a:xfrm>
          <a:prstGeom prst="rect">
            <a:avLst/>
          </a:prstGeom>
        </p:spPr>
      </p:pic>
      <p:sp>
        <p:nvSpPr>
          <p:cNvPr id="10" name="文本框 3"/>
          <p:cNvSpPr txBox="1"/>
          <p:nvPr/>
        </p:nvSpPr>
        <p:spPr>
          <a:xfrm rot="20627557">
            <a:off x="4439143" y="2706380"/>
            <a:ext cx="21013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التفكير الناقد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sp>
        <p:nvSpPr>
          <p:cNvPr id="11" name="文本框 36"/>
          <p:cNvSpPr txBox="1"/>
          <p:nvPr/>
        </p:nvSpPr>
        <p:spPr>
          <a:xfrm rot="838289">
            <a:off x="8476394" y="3922714"/>
            <a:ext cx="2699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اتتبع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884545" y="4066768"/>
            <a:ext cx="3277006" cy="999677"/>
          </a:xfrm>
          <a:prstGeom prst="roundRect">
            <a:avLst>
              <a:gd name="adj" fmla="val 0"/>
            </a:avLst>
          </a:prstGeom>
          <a:noFill/>
          <a:ln w="3175" algn="ctr">
            <a:noFill/>
            <a:prstDash val="dash"/>
            <a:round/>
          </a:ln>
        </p:spPr>
        <p:txBody>
          <a:bodyPr/>
          <a:lstStyle/>
          <a:p>
            <a:pPr algn="r" defTabSz="121348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SA" altLang="zh-CN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ما أهمية تطوير مجاهر ذات قوة تكبير عالية؟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5675310" y="4956421"/>
            <a:ext cx="2843048" cy="999677"/>
          </a:xfrm>
          <a:prstGeom prst="roundRect">
            <a:avLst>
              <a:gd name="adj" fmla="val 0"/>
            </a:avLst>
          </a:prstGeom>
          <a:noFill/>
          <a:ln w="3175" algn="ctr">
            <a:noFill/>
            <a:prstDash val="dash"/>
            <a:round/>
          </a:ln>
        </p:spPr>
        <p:txBody>
          <a:bodyPr/>
          <a:lstStyle/>
          <a:p>
            <a:pPr algn="r" defTabSz="1213485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SA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ارسم خطاً زمنياً يبين تطور نظرية الخلية</a:t>
            </a:r>
          </a:p>
        </p:txBody>
      </p:sp>
      <p:pic>
        <p:nvPicPr>
          <p:cNvPr id="14" name="图片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65" y="4946022"/>
            <a:ext cx="3014478" cy="2715774"/>
          </a:xfrm>
          <a:prstGeom prst="rect">
            <a:avLst/>
          </a:prstGeom>
        </p:spPr>
      </p:pic>
      <p:pic>
        <p:nvPicPr>
          <p:cNvPr id="15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6" y="-64998"/>
            <a:ext cx="2633477" cy="23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509" y="-304483"/>
            <a:ext cx="609600" cy="6096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432F0116-681D-4135-B5CE-70DA6F86F7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33" y="584485"/>
            <a:ext cx="7227386" cy="4767082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049" y="398158"/>
            <a:ext cx="3211503" cy="322143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021036" y="584485"/>
            <a:ext cx="2795528" cy="27726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PT Bold Heading" panose="02010400000000000000" pitchFamily="2" charset="-78"/>
              </a:rPr>
              <a:t>مبدعتي الصغيرة </a:t>
            </a:r>
          </a:p>
          <a:p>
            <a:pPr algn="ctr"/>
            <a:r>
              <a:rPr lang="ar-SA" sz="2000" dirty="0" smtClean="0">
                <a:solidFill>
                  <a:srgbClr val="FF0000"/>
                </a:solidFill>
                <a:cs typeface="PT Bold Heading" panose="02010400000000000000" pitchFamily="2" charset="-78"/>
              </a:rPr>
              <a:t>برأيك ما هي مستويات التنظيم في المخلوقات الحية؟؟</a:t>
            </a:r>
            <a:endParaRPr lang="ar-SA" sz="20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43" y="2502423"/>
            <a:ext cx="320040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509" y="-304483"/>
            <a:ext cx="609600" cy="609600"/>
          </a:xfrm>
          <a:prstGeom prst="rect">
            <a:avLst/>
          </a:prstGeom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3A4B13B7-338C-4FD7-BAC5-4DDCEC8315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049" y="398158"/>
            <a:ext cx="3211503" cy="322143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021036" y="584485"/>
            <a:ext cx="2795528" cy="27726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cs typeface="PT Bold Heading" panose="02010400000000000000" pitchFamily="2" charset="-78"/>
              </a:rPr>
              <a:t>صغيرتي ابدي برأيك ..</a:t>
            </a:r>
          </a:p>
          <a:p>
            <a:pPr algn="ctr"/>
            <a:r>
              <a:rPr lang="ar-SA" sz="2000" dirty="0" smtClean="0">
                <a:solidFill>
                  <a:schemeClr val="accent1">
                    <a:lumMod val="75000"/>
                  </a:schemeClr>
                </a:solidFill>
                <a:cs typeface="PT Bold Heading" panose="02010400000000000000" pitchFamily="2" charset="-78"/>
              </a:rPr>
              <a:t>لماذا يختلف كل نسيج عن الاخر؟؟</a:t>
            </a:r>
          </a:p>
          <a:p>
            <a:pPr algn="ctr"/>
            <a:r>
              <a:rPr lang="ar-SA" sz="2000" dirty="0" smtClean="0">
                <a:solidFill>
                  <a:schemeClr val="accent1">
                    <a:lumMod val="75000"/>
                  </a:schemeClr>
                </a:solidFill>
                <a:cs typeface="PT Bold Heading" panose="02010400000000000000" pitchFamily="2" charset="-78"/>
              </a:rPr>
              <a:t>وما الوظيفة التي يقوم بها كل نسيج؟؟</a:t>
            </a:r>
            <a:endParaRPr lang="ar-SA" sz="2000" dirty="0">
              <a:solidFill>
                <a:schemeClr val="accent1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441" y="483274"/>
            <a:ext cx="4339148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3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81" y="333817"/>
            <a:ext cx="8388664" cy="5560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29" y="3039381"/>
            <a:ext cx="3894786" cy="38869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15941" y="3412256"/>
            <a:ext cx="1899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cs typeface="PT Bold Heading" panose="02010400000000000000" pitchFamily="2" charset="-78"/>
              </a:rPr>
              <a:t>قوانين التعلم عن بعد: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461" y="3310696"/>
            <a:ext cx="939029" cy="9390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7225" y="871662"/>
            <a:ext cx="31403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الحضور في الوقت المحدد</a:t>
            </a:r>
            <a:endParaRPr lang="ar-SA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6110" y="2814193"/>
            <a:ext cx="3075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رفع اليد للمشاركة</a:t>
            </a:r>
            <a:endParaRPr lang="ar-SA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81" y="3455078"/>
            <a:ext cx="721439" cy="7214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18912" y="3713756"/>
            <a:ext cx="358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احترام المعلمة وعدم التشويش على الحصة</a:t>
            </a:r>
            <a:endParaRPr lang="ar-SA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52968" y="913228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عدم فتح المايك </a:t>
            </a:r>
            <a:endParaRPr lang="ar-SA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48903" y="1709450"/>
            <a:ext cx="31834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تجهيز الكتاب والدفتر واحضار الأدوات اللازمة</a:t>
            </a:r>
            <a:endParaRPr lang="ar-SA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0986" y="2000473"/>
            <a:ext cx="3487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400" b="1" dirty="0" smtClean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عدم فتح الكاميرا</a:t>
            </a:r>
            <a:endParaRPr lang="ar-SA" sz="2400" b="1" dirty="0">
              <a:solidFill>
                <a:schemeClr val="bg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38" y="1705761"/>
            <a:ext cx="756377" cy="756377"/>
          </a:xfrm>
          <a:prstGeom prst="rect">
            <a:avLst/>
          </a:prstGeom>
        </p:spPr>
      </p:pic>
      <p:sp>
        <p:nvSpPr>
          <p:cNvPr id="17" name="Left Arrow 16">
            <a:hlinkClick r:id="rId8" action="ppaction://hlinksldjump"/>
          </p:cNvPr>
          <p:cNvSpPr/>
          <p:nvPr/>
        </p:nvSpPr>
        <p:spPr>
          <a:xfrm>
            <a:off x="215932" y="5714423"/>
            <a:ext cx="2320374" cy="101600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49" y="5300291"/>
            <a:ext cx="1909301" cy="19093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7324" y="539013"/>
            <a:ext cx="2487862" cy="2333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351" y="333817"/>
            <a:ext cx="730828" cy="7308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26" y="1157016"/>
            <a:ext cx="593133" cy="5931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96" y="1157016"/>
            <a:ext cx="592284" cy="5922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08" y="1157015"/>
            <a:ext cx="591377" cy="5913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117" y="290182"/>
            <a:ext cx="866833" cy="8668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001" y="1841671"/>
            <a:ext cx="662715" cy="6627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35" y="1807243"/>
            <a:ext cx="676259" cy="6762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83" y="707276"/>
            <a:ext cx="806310" cy="806310"/>
          </a:xfrm>
          <a:prstGeom prst="rect">
            <a:avLst/>
          </a:prstGeom>
        </p:spPr>
      </p:pic>
      <p:pic>
        <p:nvPicPr>
          <p:cNvPr id="28" name="Picture 29" descr="Picture 29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771902" y="745545"/>
            <a:ext cx="835701" cy="76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11" descr="Picture 11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836940" y="1828609"/>
            <a:ext cx="813840" cy="664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Picture 9" descr="Picture 9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5426573" y="2561692"/>
            <a:ext cx="734799" cy="7690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57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43" y="1177651"/>
            <a:ext cx="6816854" cy="5558228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66" y="3576771"/>
            <a:ext cx="1813682" cy="3506454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28" y="2264222"/>
            <a:ext cx="3815795" cy="5041620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36" y="140278"/>
            <a:ext cx="1988230" cy="1988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1945628"/>
            <a:ext cx="4035000" cy="28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7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509" y="-304483"/>
            <a:ext cx="609600" cy="609600"/>
          </a:xfrm>
          <a:prstGeom prst="rect">
            <a:avLst/>
          </a:prstGeom>
        </p:spPr>
      </p:pic>
      <p:sp>
        <p:nvSpPr>
          <p:cNvPr id="10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5701570" y="1850337"/>
            <a:ext cx="53559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ar-SA" altLang="zh-CN" sz="4400" dirty="0" smtClean="0">
                <a:solidFill>
                  <a:schemeClr val="bg2">
                    <a:lumMod val="25000"/>
                  </a:schemeClr>
                </a:solidFill>
                <a:ea typeface="微软雅黑" panose="020B0503020204020204" pitchFamily="34" charset="-122"/>
                <a:cs typeface="PT Bold Heading" panose="02010400000000000000" pitchFamily="2" charset="-78"/>
              </a:rPr>
              <a:t>الأعضاء والأجهزة الحيوية:</a:t>
            </a:r>
            <a:endParaRPr lang="zh-CN" altLang="en-US" sz="4400" dirty="0">
              <a:solidFill>
                <a:schemeClr val="bg2">
                  <a:lumMod val="25000"/>
                </a:schemeClr>
              </a:solidFill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4215560" y="4987601"/>
            <a:ext cx="4400423" cy="23866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37" y="2888833"/>
            <a:ext cx="4254366" cy="240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1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509" y="-304483"/>
            <a:ext cx="609600" cy="609600"/>
          </a:xfrm>
          <a:prstGeom prst="rect">
            <a:avLst/>
          </a:prstGeom>
        </p:spPr>
      </p:pic>
      <p:sp>
        <p:nvSpPr>
          <p:cNvPr id="10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5701570" y="1850337"/>
            <a:ext cx="53559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ar-SA" altLang="zh-CN" sz="4400" dirty="0" smtClean="0">
                <a:solidFill>
                  <a:schemeClr val="bg2">
                    <a:lumMod val="25000"/>
                  </a:schemeClr>
                </a:solidFill>
                <a:ea typeface="微软雅黑" panose="020B0503020204020204" pitchFamily="34" charset="-122"/>
                <a:cs typeface="PT Bold Heading" panose="02010400000000000000" pitchFamily="2" charset="-78"/>
              </a:rPr>
              <a:t>الأعضاء والأجهزة الحيوية:</a:t>
            </a:r>
            <a:endParaRPr lang="zh-CN" altLang="en-US" sz="4400" dirty="0">
              <a:solidFill>
                <a:schemeClr val="bg2">
                  <a:lumMod val="25000"/>
                </a:schemeClr>
              </a:solidFill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4215560" y="4987601"/>
            <a:ext cx="4400423" cy="2386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20" y="2725539"/>
            <a:ext cx="3894476" cy="24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509" y="-304483"/>
            <a:ext cx="609600" cy="609600"/>
          </a:xfrm>
          <a:prstGeom prst="rect">
            <a:avLst/>
          </a:prstGeom>
        </p:spPr>
      </p:pic>
      <p:sp>
        <p:nvSpPr>
          <p:cNvPr id="10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5701570" y="1850337"/>
            <a:ext cx="53559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ar-SA" altLang="zh-CN" sz="4400" dirty="0" smtClean="0">
                <a:solidFill>
                  <a:schemeClr val="bg2">
                    <a:lumMod val="25000"/>
                  </a:schemeClr>
                </a:solidFill>
                <a:ea typeface="微软雅黑" panose="020B0503020204020204" pitchFamily="34" charset="-122"/>
                <a:cs typeface="PT Bold Heading" panose="02010400000000000000" pitchFamily="2" charset="-78"/>
              </a:rPr>
              <a:t>الأعضاء والأجهزة الحيوية:</a:t>
            </a:r>
            <a:endParaRPr lang="zh-CN" altLang="en-US" sz="4400" dirty="0">
              <a:solidFill>
                <a:schemeClr val="bg2">
                  <a:lumMod val="25000"/>
                </a:schemeClr>
              </a:solidFill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4215560" y="4987601"/>
            <a:ext cx="4400423" cy="2386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583" y="2711618"/>
            <a:ext cx="3547812" cy="283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5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509" y="-304483"/>
            <a:ext cx="609600" cy="609600"/>
          </a:xfrm>
          <a:prstGeom prst="rect">
            <a:avLst/>
          </a:prstGeom>
        </p:spPr>
      </p:pic>
      <p:sp>
        <p:nvSpPr>
          <p:cNvPr id="10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6826184" y="2694361"/>
            <a:ext cx="3385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ar-SA" altLang="zh-CN" sz="4400" dirty="0" smtClean="0">
                <a:solidFill>
                  <a:schemeClr val="bg2">
                    <a:lumMod val="25000"/>
                  </a:schemeClr>
                </a:solidFill>
                <a:ea typeface="微软雅黑" panose="020B0503020204020204" pitchFamily="34" charset="-122"/>
                <a:cs typeface="PT Bold Heading" panose="02010400000000000000" pitchFamily="2" charset="-78"/>
              </a:rPr>
              <a:t>القلب والرئتان:</a:t>
            </a:r>
            <a:endParaRPr lang="zh-CN" altLang="en-US" sz="4400" dirty="0">
              <a:solidFill>
                <a:schemeClr val="bg2">
                  <a:lumMod val="25000"/>
                </a:schemeClr>
              </a:solidFill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4215560" y="4987601"/>
            <a:ext cx="4400423" cy="2386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15" y="1132097"/>
            <a:ext cx="3640310" cy="2975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957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509" y="-304483"/>
            <a:ext cx="609600" cy="609600"/>
          </a:xfrm>
          <a:prstGeom prst="rect">
            <a:avLst/>
          </a:prstGeom>
        </p:spPr>
      </p:pic>
      <p:sp>
        <p:nvSpPr>
          <p:cNvPr id="10" name="矩形 1">
            <a:extLst>
              <a:ext uri="{FF2B5EF4-FFF2-40B4-BE49-F238E27FC236}">
                <a16:creationId xmlns:a16="http://schemas.microsoft.com/office/drawing/2014/main" id="{81B20B87-4BF5-42D0-A91F-FBCD8FD2F52E}"/>
              </a:ext>
            </a:extLst>
          </p:cNvPr>
          <p:cNvSpPr/>
          <p:nvPr/>
        </p:nvSpPr>
        <p:spPr>
          <a:xfrm>
            <a:off x="7080261" y="2694361"/>
            <a:ext cx="2877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ar-SA" altLang="zh-CN" sz="4400" dirty="0" smtClean="0">
                <a:solidFill>
                  <a:schemeClr val="bg2">
                    <a:lumMod val="25000"/>
                  </a:schemeClr>
                </a:solidFill>
                <a:ea typeface="微软雅黑" panose="020B0503020204020204" pitchFamily="34" charset="-122"/>
                <a:cs typeface="PT Bold Heading" panose="02010400000000000000" pitchFamily="2" charset="-78"/>
              </a:rPr>
              <a:t>اختبر نفسي:</a:t>
            </a:r>
            <a:endParaRPr lang="zh-CN" altLang="en-US" sz="4400" dirty="0">
              <a:solidFill>
                <a:schemeClr val="bg2">
                  <a:lumMod val="25000"/>
                </a:schemeClr>
              </a:solidFill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4215560" y="4987601"/>
            <a:ext cx="4400423" cy="2386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52" y="1850337"/>
            <a:ext cx="4668155" cy="1083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52" y="3363674"/>
            <a:ext cx="4668155" cy="10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0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88" y="-39919"/>
            <a:ext cx="10003012" cy="7151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62" y="5219243"/>
            <a:ext cx="3898413" cy="2285714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5" y="-28089"/>
            <a:ext cx="4029075" cy="2133600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52" y="4615543"/>
            <a:ext cx="3336347" cy="2766913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AE2D1232-D92F-46F2-8C65-FA0251ED8667}"/>
              </a:ext>
            </a:extLst>
          </p:cNvPr>
          <p:cNvSpPr txBox="1"/>
          <p:nvPr/>
        </p:nvSpPr>
        <p:spPr>
          <a:xfrm>
            <a:off x="3491365" y="2145747"/>
            <a:ext cx="6585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نشاط: المقارنة بين الخلايا في نسيج حيواني؟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98" y="3102788"/>
            <a:ext cx="4001001" cy="268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6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88" y="-39919"/>
            <a:ext cx="10003012" cy="7151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62" y="5219243"/>
            <a:ext cx="3898413" cy="2285714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5" y="-28089"/>
            <a:ext cx="4029075" cy="2133600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52" y="4615543"/>
            <a:ext cx="3336347" cy="2766913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AE2D1232-D92F-46F2-8C65-FA0251ED8667}"/>
              </a:ext>
            </a:extLst>
          </p:cNvPr>
          <p:cNvSpPr txBox="1"/>
          <p:nvPr/>
        </p:nvSpPr>
        <p:spPr>
          <a:xfrm>
            <a:off x="3491365" y="2145747"/>
            <a:ext cx="6585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نشاط: المقارنة بين الخلايا في نسيج حيواني؟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20" y="3017692"/>
            <a:ext cx="3609132" cy="27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4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88" y="-39919"/>
            <a:ext cx="10003012" cy="7151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62" y="5219243"/>
            <a:ext cx="3898413" cy="2285714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5" y="-28089"/>
            <a:ext cx="4029075" cy="2133600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52" y="4615543"/>
            <a:ext cx="3336347" cy="2766913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AE2D1232-D92F-46F2-8C65-FA0251ED8667}"/>
              </a:ext>
            </a:extLst>
          </p:cNvPr>
          <p:cNvSpPr txBox="1"/>
          <p:nvPr/>
        </p:nvSpPr>
        <p:spPr>
          <a:xfrm>
            <a:off x="3491365" y="2145747"/>
            <a:ext cx="6585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نشاط: المقارنة بين الخلايا في نسيج حيواني؟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03" y="3394129"/>
            <a:ext cx="4524566" cy="171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88" y="-39919"/>
            <a:ext cx="10003012" cy="7151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62" y="5219243"/>
            <a:ext cx="3898413" cy="2285714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5" y="-28089"/>
            <a:ext cx="4029075" cy="2133600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52" y="4615543"/>
            <a:ext cx="3336347" cy="2766913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AE2D1232-D92F-46F2-8C65-FA0251ED8667}"/>
              </a:ext>
            </a:extLst>
          </p:cNvPr>
          <p:cNvSpPr txBox="1"/>
          <p:nvPr/>
        </p:nvSpPr>
        <p:spPr>
          <a:xfrm>
            <a:off x="3491365" y="2145747"/>
            <a:ext cx="6585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نشاط: المقارنة بين الخلايا في نسيج حيواني؟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02" y="3225811"/>
            <a:ext cx="3877385" cy="23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81" y="333817"/>
            <a:ext cx="8388664" cy="5560948"/>
          </a:xfrm>
          <a:prstGeom prst="rect">
            <a:avLst/>
          </a:prstGeom>
        </p:spPr>
      </p:pic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215932" y="5714423"/>
            <a:ext cx="2320374" cy="101600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49" y="5300291"/>
            <a:ext cx="1909301" cy="1909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7324" y="539013"/>
            <a:ext cx="2487862" cy="2333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351" y="333817"/>
            <a:ext cx="730828" cy="730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26" y="1157016"/>
            <a:ext cx="593133" cy="593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96" y="1157016"/>
            <a:ext cx="592284" cy="592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08" y="1157015"/>
            <a:ext cx="591377" cy="591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117" y="290182"/>
            <a:ext cx="866833" cy="8668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001" y="1841671"/>
            <a:ext cx="662715" cy="6627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35" y="1807243"/>
            <a:ext cx="676259" cy="6762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67" y="539013"/>
            <a:ext cx="1408929" cy="14089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6286" y="1487728"/>
            <a:ext cx="488696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اهداف الدرس</a:t>
            </a:r>
            <a:endParaRPr lang="ar-S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08" y="2253475"/>
            <a:ext cx="4752381" cy="47523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63603" y="128406"/>
            <a:ext cx="2419586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9900" dirty="0" smtClean="0">
                <a:solidFill>
                  <a:srgbClr val="66CE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؟؟</a:t>
            </a:r>
            <a:endParaRPr lang="ar-SA" sz="3200" dirty="0">
              <a:solidFill>
                <a:srgbClr val="66CE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25023" y="2483251"/>
            <a:ext cx="736025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Blip>
                <a:blip r:embed="rId16"/>
              </a:buBlip>
            </a:pPr>
            <a:r>
              <a:rPr lang="ar-S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يفهم ان الخلايا هي الوحدات البنائية الأساسية في جميع المخلوقات الحية</a:t>
            </a:r>
          </a:p>
          <a:p>
            <a:pPr marL="285750" indent="-285750" algn="r" rtl="1">
              <a:buBlip>
                <a:blip r:embed="rId16"/>
              </a:buBlip>
            </a:pPr>
            <a:r>
              <a:rPr lang="ar-S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توضح كيف تؤدي الخلايا والانسجة والأعضاء والأجهزة معاً وظائف الحياة الااساسية 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543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 rot="21049605">
            <a:off x="-67909" y="1224810"/>
            <a:ext cx="3497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فلنفكر معاً طالباتي المبدعات؟؟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43" y="1177651"/>
            <a:ext cx="6816854" cy="5558228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66" y="3576771"/>
            <a:ext cx="1813682" cy="3506454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28" y="2264222"/>
            <a:ext cx="3815795" cy="5041620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36" y="140278"/>
            <a:ext cx="1988230" cy="1988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6457" y="1900492"/>
            <a:ext cx="50882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ما المواد الموجودة في جميع المخلوقات؟؟</a:t>
            </a:r>
            <a:endParaRPr lang="ar-S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07" y="2587150"/>
            <a:ext cx="4177364" cy="23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 rot="21049605">
            <a:off x="-67909" y="1440253"/>
            <a:ext cx="349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مكونات خلايا الانسان: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43" y="1177651"/>
            <a:ext cx="6816854" cy="5558228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66" y="3576771"/>
            <a:ext cx="1813682" cy="3506454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28" y="2264222"/>
            <a:ext cx="3815795" cy="5041620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36" y="140278"/>
            <a:ext cx="1988230" cy="19882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98" y="1725012"/>
            <a:ext cx="2990850" cy="3448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028" y="4070485"/>
            <a:ext cx="28003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3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 rot="21049605">
            <a:off x="-67909" y="1440253"/>
            <a:ext cx="349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مكونات خلايا الانسان: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43" y="1177651"/>
            <a:ext cx="6816854" cy="5558228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66" y="3576771"/>
            <a:ext cx="1813682" cy="3506454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28" y="2264222"/>
            <a:ext cx="3815795" cy="5041620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36" y="140278"/>
            <a:ext cx="1988230" cy="1988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27" y="1878577"/>
            <a:ext cx="5271686" cy="3068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58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88" y="-39919"/>
            <a:ext cx="10003012" cy="7151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62" y="5219243"/>
            <a:ext cx="3898413" cy="2285714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5" y="-28089"/>
            <a:ext cx="4029075" cy="2133600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52" y="4615543"/>
            <a:ext cx="3336347" cy="2766913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AE2D1232-D92F-46F2-8C65-FA0251ED8667}"/>
              </a:ext>
            </a:extLst>
          </p:cNvPr>
          <p:cNvSpPr txBox="1"/>
          <p:nvPr/>
        </p:nvSpPr>
        <p:spPr>
          <a:xfrm>
            <a:off x="3491365" y="2145747"/>
            <a:ext cx="6902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ماهي العناصر والمركبات الموجودة في الخلايا؟؟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62" y="3069113"/>
            <a:ext cx="4831047" cy="24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8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88" y="-39919"/>
            <a:ext cx="10003012" cy="7151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62" y="5219243"/>
            <a:ext cx="3898413" cy="2285714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5" y="-28089"/>
            <a:ext cx="4029075" cy="2133600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52" y="4615543"/>
            <a:ext cx="3336347" cy="2766913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AE2D1232-D92F-46F2-8C65-FA0251ED8667}"/>
              </a:ext>
            </a:extLst>
          </p:cNvPr>
          <p:cNvSpPr txBox="1"/>
          <p:nvPr/>
        </p:nvSpPr>
        <p:spPr>
          <a:xfrm>
            <a:off x="3491365" y="2145747"/>
            <a:ext cx="6902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ماهي العناصر والمركبات الموجودة في الخلايا؟؟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52" y="3049642"/>
            <a:ext cx="4994875" cy="240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6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4930832" cy="2817618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 rot="21049605">
            <a:off x="-67909" y="1440253"/>
            <a:ext cx="349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اختبر نفسي؟؟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43" y="1177651"/>
            <a:ext cx="6816854" cy="5558228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66" y="3576771"/>
            <a:ext cx="1813682" cy="3506454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28" y="2264222"/>
            <a:ext cx="3815795" cy="5041620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836" y="140278"/>
            <a:ext cx="1988230" cy="19882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85" y="2560116"/>
            <a:ext cx="5246970" cy="1427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7197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21" y="290182"/>
            <a:ext cx="8758049" cy="5805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324" y="539013"/>
            <a:ext cx="2487862" cy="2333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351" y="333817"/>
            <a:ext cx="730828" cy="730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26" y="1157016"/>
            <a:ext cx="593133" cy="593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96" y="1157016"/>
            <a:ext cx="592284" cy="592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08" y="1157015"/>
            <a:ext cx="591377" cy="591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117" y="290182"/>
            <a:ext cx="866833" cy="8668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001" y="1841671"/>
            <a:ext cx="662715" cy="6627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35" y="1807243"/>
            <a:ext cx="676259" cy="6762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826" y="724978"/>
            <a:ext cx="1564547" cy="15645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92165" y="2238017"/>
            <a:ext cx="6808445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يرجى حل الواجب على منصة مدرستي</a:t>
            </a:r>
            <a:endParaRPr lang="ar-SA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4" y="-264889"/>
            <a:ext cx="2501726" cy="33337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66" y="658542"/>
            <a:ext cx="976270" cy="9762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16" y="1975505"/>
            <a:ext cx="642935" cy="6429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95" y="677831"/>
            <a:ext cx="746979" cy="746979"/>
          </a:xfrm>
          <a:prstGeom prst="rect">
            <a:avLst/>
          </a:prstGeom>
        </p:spPr>
      </p:pic>
      <p:sp>
        <p:nvSpPr>
          <p:cNvPr id="20" name="Left Arrow 19">
            <a:hlinkClick r:id="rId17" action="ppaction://hlinksldjump"/>
          </p:cNvPr>
          <p:cNvSpPr/>
          <p:nvPr/>
        </p:nvSpPr>
        <p:spPr>
          <a:xfrm>
            <a:off x="215932" y="5714423"/>
            <a:ext cx="2320374" cy="101600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49" y="5300291"/>
            <a:ext cx="1909301" cy="19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8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21" y="290182"/>
            <a:ext cx="8758049" cy="5805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324" y="539013"/>
            <a:ext cx="2487862" cy="2333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351" y="333817"/>
            <a:ext cx="730828" cy="730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26" y="1157016"/>
            <a:ext cx="593133" cy="593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96" y="1157016"/>
            <a:ext cx="592284" cy="592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08" y="1157015"/>
            <a:ext cx="591377" cy="591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117" y="290182"/>
            <a:ext cx="866833" cy="8668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001" y="1841671"/>
            <a:ext cx="662715" cy="6627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35" y="1807243"/>
            <a:ext cx="676259" cy="6762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826" y="724978"/>
            <a:ext cx="1564547" cy="15645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17996" y="2483502"/>
            <a:ext cx="680844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  <a:hlinkClick r:id="rId13"/>
              </a:rPr>
              <a:t>https://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  <a:hlinkClick r:id="rId13"/>
              </a:rPr>
              <a:t>www.liveworksheets.com/4-xt196197ky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ar-S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4" y="-264889"/>
            <a:ext cx="2501726" cy="33337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66" y="658542"/>
            <a:ext cx="976270" cy="9762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16" y="1975505"/>
            <a:ext cx="642935" cy="6429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95" y="677831"/>
            <a:ext cx="746979" cy="746979"/>
          </a:xfrm>
          <a:prstGeom prst="rect">
            <a:avLst/>
          </a:prstGeom>
        </p:spPr>
      </p:pic>
      <p:sp>
        <p:nvSpPr>
          <p:cNvPr id="20" name="Left Arrow 19">
            <a:hlinkClick r:id="rId18" action="ppaction://hlinksldjump"/>
          </p:cNvPr>
          <p:cNvSpPr/>
          <p:nvPr/>
        </p:nvSpPr>
        <p:spPr>
          <a:xfrm>
            <a:off x="215932" y="5714423"/>
            <a:ext cx="2320374" cy="101600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49" y="5300291"/>
            <a:ext cx="1909301" cy="19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5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86" y="4512622"/>
            <a:ext cx="1758233" cy="1758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70" y="-353359"/>
            <a:ext cx="7326984" cy="549841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51959" y="2149434"/>
            <a:ext cx="6210795" cy="27907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شاكرة لكم طالباتي حسن استماعكم ومشاركتكم الجميلة وأتمنى لكم يوم </a:t>
            </a:r>
            <a:r>
              <a:rPr lang="ar-SA" sz="2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جميل  </a:t>
            </a:r>
            <a:endParaRPr lang="ar-S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737">
            <a:off x="7843493" y="-282107"/>
            <a:ext cx="3123529" cy="4162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25" y="4141991"/>
            <a:ext cx="2090737" cy="2090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73" y="5121557"/>
            <a:ext cx="894388" cy="894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191" y="3037778"/>
            <a:ext cx="1339754" cy="13397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806" y="614565"/>
            <a:ext cx="894388" cy="8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81" y="333817"/>
            <a:ext cx="8388664" cy="5560948"/>
          </a:xfrm>
          <a:prstGeom prst="rect">
            <a:avLst/>
          </a:prstGeom>
        </p:spPr>
      </p:pic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215932" y="5714423"/>
            <a:ext cx="2320374" cy="1016000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49" y="5300291"/>
            <a:ext cx="1909301" cy="1909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7324" y="539013"/>
            <a:ext cx="2487862" cy="2333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351" y="333817"/>
            <a:ext cx="730828" cy="730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26" y="1157016"/>
            <a:ext cx="593133" cy="593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96" y="1157016"/>
            <a:ext cx="592284" cy="592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08" y="1157015"/>
            <a:ext cx="591377" cy="591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117" y="290182"/>
            <a:ext cx="866833" cy="8668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001" y="1841671"/>
            <a:ext cx="662715" cy="6627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35" y="1807243"/>
            <a:ext cx="676259" cy="676259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320799" y="1686170"/>
          <a:ext cx="7430220" cy="2331648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2476740">
                  <a:extLst>
                    <a:ext uri="{9D8B030D-6E8A-4147-A177-3AD203B41FA5}">
                      <a16:colId xmlns:a16="http://schemas.microsoft.com/office/drawing/2014/main" val="1682806972"/>
                    </a:ext>
                  </a:extLst>
                </a:gridCol>
                <a:gridCol w="2476740">
                  <a:extLst>
                    <a:ext uri="{9D8B030D-6E8A-4147-A177-3AD203B41FA5}">
                      <a16:colId xmlns:a16="http://schemas.microsoft.com/office/drawing/2014/main" val="1313680587"/>
                    </a:ext>
                  </a:extLst>
                </a:gridCol>
                <a:gridCol w="2476740">
                  <a:extLst>
                    <a:ext uri="{9D8B030D-6E8A-4147-A177-3AD203B41FA5}">
                      <a16:colId xmlns:a16="http://schemas.microsoft.com/office/drawing/2014/main" val="3201979129"/>
                    </a:ext>
                  </a:extLst>
                </a:gridCol>
              </a:tblGrid>
              <a:tr h="581036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PT Bold Heading" panose="02010400000000000000" pitchFamily="2" charset="-78"/>
                        </a:rPr>
                        <a:t>ماذا أعرف؟</a:t>
                      </a:r>
                      <a:endParaRPr lang="ar-SA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PT Bold Heading" panose="0201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PT Bold Heading" panose="02010400000000000000" pitchFamily="2" charset="-78"/>
                        </a:rPr>
                        <a:t>ماذا أريد أن أعرف؟</a:t>
                      </a:r>
                      <a:endParaRPr lang="ar-SA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PT Bold Heading" panose="0201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PT Bold Heading" panose="02010400000000000000" pitchFamily="2" charset="-78"/>
                        </a:rPr>
                        <a:t>ماذا تعلمت؟</a:t>
                      </a:r>
                      <a:endParaRPr lang="ar-SA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PT Bold Heading" panose="0201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8449552"/>
                  </a:ext>
                </a:extLst>
              </a:tr>
              <a:tr h="1750612">
                <a:tc>
                  <a:txBody>
                    <a:bodyPr/>
                    <a:lstStyle/>
                    <a:p>
                      <a:pPr algn="ctr" rtl="1"/>
                      <a:endParaRPr lang="ar-SA" sz="2400">
                        <a:cs typeface="PT Bold Heading" panose="0201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dirty="0">
                        <a:cs typeface="PT Bold Heading" panose="0201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dirty="0">
                        <a:cs typeface="PT Bold Heading" panose="0201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3655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85" y="462921"/>
            <a:ext cx="1408929" cy="14089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63779" y="828276"/>
            <a:ext cx="488696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استراتيجية جدول التعلم</a:t>
            </a:r>
            <a:endParaRPr lang="ar-S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04" y="2085803"/>
            <a:ext cx="4752381" cy="4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7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0" y="4447665"/>
            <a:ext cx="11963038" cy="238661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64" y="483274"/>
            <a:ext cx="2031760" cy="1996666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5" y="129665"/>
            <a:ext cx="1720672" cy="1720672"/>
          </a:xfrm>
          <a:prstGeom prst="rect">
            <a:avLst/>
          </a:prstGeom>
        </p:spPr>
      </p:pic>
      <p:sp>
        <p:nvSpPr>
          <p:cNvPr id="9" name="文本框 9"/>
          <p:cNvSpPr txBox="1"/>
          <p:nvPr/>
        </p:nvSpPr>
        <p:spPr>
          <a:xfrm>
            <a:off x="1745673" y="2780162"/>
            <a:ext cx="9292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4000" b="1" dirty="0" smtClean="0">
                <a:ln w="28575">
                  <a:solidFill>
                    <a:schemeClr val="bg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a typeface="微软雅黑" panose="020B0503020204020204" pitchFamily="34" charset="-122"/>
              </a:rPr>
              <a:t>قد تتفاجأ أن هناك شيئاً تشترك فيه مع الطلائعيات ومنها هذه الطحالب الخضراء فجميع المخلوقات الحية تتكون من خلايا ترى كيف يبدو شكل الخلايا؟</a:t>
            </a:r>
            <a:endParaRPr lang="zh-CN" altLang="en-US" sz="4000" b="1" dirty="0">
              <a:ln w="2857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13" name="组合 5">
            <a:extLst>
              <a:ext uri="{FF2B5EF4-FFF2-40B4-BE49-F238E27FC236}">
                <a16:creationId xmlns:a16="http://schemas.microsoft.com/office/drawing/2014/main" id="{AECC6DF3-810B-4CD0-BBC1-251583757EFA}"/>
              </a:ext>
            </a:extLst>
          </p:cNvPr>
          <p:cNvGrpSpPr/>
          <p:nvPr/>
        </p:nvGrpSpPr>
        <p:grpSpPr>
          <a:xfrm>
            <a:off x="6535373" y="1758889"/>
            <a:ext cx="3921978" cy="721051"/>
            <a:chOff x="7994719" y="4175414"/>
            <a:chExt cx="2821845" cy="544503"/>
          </a:xfrm>
        </p:grpSpPr>
        <p:sp>
          <p:nvSpPr>
            <p:cNvPr id="14" name="流程图: 终止 2">
              <a:extLst>
                <a:ext uri="{FF2B5EF4-FFF2-40B4-BE49-F238E27FC236}">
                  <a16:creationId xmlns:a16="http://schemas.microsoft.com/office/drawing/2014/main" id="{31ED7C2B-C549-4199-A454-8E1B2E93CF6A}"/>
                </a:ext>
              </a:extLst>
            </p:cNvPr>
            <p:cNvSpPr/>
            <p:nvPr/>
          </p:nvSpPr>
          <p:spPr>
            <a:xfrm>
              <a:off x="7994719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流程图: 终止 16">
              <a:extLst>
                <a:ext uri="{FF2B5EF4-FFF2-40B4-BE49-F238E27FC236}">
                  <a16:creationId xmlns:a16="http://schemas.microsoft.com/office/drawing/2014/main" id="{67AD70C6-A2E6-4414-B973-8C9B7FBEAFF3}"/>
                </a:ext>
              </a:extLst>
            </p:cNvPr>
            <p:cNvSpPr/>
            <p:nvPr/>
          </p:nvSpPr>
          <p:spPr>
            <a:xfrm>
              <a:off x="9030626" y="4175414"/>
              <a:ext cx="1785938" cy="544503"/>
            </a:xfrm>
            <a:prstGeom prst="flowChartTerminator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0"/>
          <p:cNvSpPr txBox="1"/>
          <p:nvPr/>
        </p:nvSpPr>
        <p:spPr>
          <a:xfrm>
            <a:off x="6601165" y="1797038"/>
            <a:ext cx="362394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PT Bold Heading" panose="02010400000000000000" pitchFamily="2" charset="-78"/>
              </a:rPr>
              <a:t>انظر واتساءل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id="{8C79B234-EEDB-435D-84BF-CBEEBB9EDB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7"/>
          <a:stretch/>
        </p:blipFill>
        <p:spPr>
          <a:xfrm>
            <a:off x="4215560" y="4987601"/>
            <a:ext cx="4400423" cy="238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0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88" y="-39919"/>
            <a:ext cx="10003012" cy="7151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62" y="5219243"/>
            <a:ext cx="3898413" cy="2285714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5" y="-28089"/>
            <a:ext cx="4029075" cy="2133600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52" y="4615543"/>
            <a:ext cx="3336347" cy="2766913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AE2D1232-D92F-46F2-8C65-FA0251ED8667}"/>
              </a:ext>
            </a:extLst>
          </p:cNvPr>
          <p:cNvSpPr txBox="1"/>
          <p:nvPr/>
        </p:nvSpPr>
        <p:spPr>
          <a:xfrm>
            <a:off x="5505546" y="1917219"/>
            <a:ext cx="2901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altLang="zh-CN" sz="3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كيف تبدو الخلايا؟؟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B672061D-5337-44DC-BA54-47743E1D4A6E}"/>
              </a:ext>
            </a:extLst>
          </p:cNvPr>
          <p:cNvSpPr txBox="1"/>
          <p:nvPr/>
        </p:nvSpPr>
        <p:spPr>
          <a:xfrm>
            <a:off x="2764170" y="2468261"/>
            <a:ext cx="80398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>
              <a:lnSpc>
                <a:spcPct val="150000"/>
              </a:lnSpc>
              <a:defRPr/>
            </a:pPr>
            <a:r>
              <a:rPr kumimoji="0" lang="ar-SA" altLang="zh-CN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aditional Arabic" panose="02020603050405020304" pitchFamily="18" charset="-78"/>
                <a:ea typeface="微软雅黑" panose="020B0503020204020204" pitchFamily="34" charset="-122"/>
                <a:cs typeface="Traditional Arabic" panose="02020603050405020304" pitchFamily="18" charset="-78"/>
              </a:rPr>
              <a:t>الهدف:</a:t>
            </a:r>
          </a:p>
          <a:p>
            <a:pPr lvl="0" algn="r" defTabSz="914400">
              <a:lnSpc>
                <a:spcPct val="150000"/>
              </a:lnSpc>
              <a:defRPr/>
            </a:pPr>
            <a:r>
              <a:rPr lang="ar-SA" altLang="zh-CN" sz="2400" b="1" dirty="0" smtClean="0">
                <a:latin typeface="Traditional Arabic" panose="02020603050405020304" pitchFamily="18" charset="-78"/>
                <a:ea typeface="微软雅黑" panose="020B0503020204020204" pitchFamily="34" charset="-122"/>
                <a:cs typeface="Traditional Arabic" panose="02020603050405020304" pitchFamily="18" charset="-78"/>
              </a:rPr>
              <a:t>الخلايا هي وحدات البناء في المخلوقات الحية جميعها فهل يمكننا رؤيتها؟</a:t>
            </a:r>
          </a:p>
          <a:p>
            <a:pPr lvl="0" algn="r" defTabSz="914400">
              <a:lnSpc>
                <a:spcPct val="150000"/>
              </a:lnSpc>
              <a:defRPr/>
            </a:pPr>
            <a:r>
              <a:rPr kumimoji="0" lang="ar-SA" altLang="zh-CN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aditional Arabic" panose="02020603050405020304" pitchFamily="18" charset="-78"/>
                <a:ea typeface="微软雅黑" panose="020B0503020204020204" pitchFamily="34" charset="-122"/>
                <a:cs typeface="Traditional Arabic" panose="02020603050405020304" pitchFamily="18" charset="-78"/>
              </a:rPr>
              <a:t>أفحصي</a:t>
            </a:r>
            <a:r>
              <a:rPr kumimoji="0" lang="ar-SA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aditional Arabic" panose="02020603050405020304" pitchFamily="18" charset="-78"/>
                <a:ea typeface="微软雅黑" panose="020B0503020204020204" pitchFamily="34" charset="-122"/>
                <a:cs typeface="Traditional Arabic" panose="02020603050405020304" pitchFamily="18" charset="-78"/>
              </a:rPr>
              <a:t> قطعاً من الفلين ودوني ملاحظاتك في جدول كالمبين أدناه.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aditional Arabic" panose="02020603050405020304" pitchFamily="18" charset="-78"/>
              <a:ea typeface="微软雅黑" panose="020B0503020204020204" pitchFamily="34" charset="-122"/>
              <a:cs typeface="Traditional Arabic" panose="02020603050405020304" pitchFamily="18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476" y="4330368"/>
            <a:ext cx="5271233" cy="177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"/>
            <a:ext cx="13439775" cy="7559358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934" y="-274416"/>
            <a:ext cx="5238596" cy="3823336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 rot="21049605">
            <a:off x="492131" y="1920759"/>
            <a:ext cx="2760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ea typeface="微软雅黑" panose="020B0503020204020204" pitchFamily="34" charset="-122"/>
                <a:cs typeface="Traditional Arabic" panose="02020603050405020304" pitchFamily="18" charset="-78"/>
              </a:rPr>
              <a:t>افسر البيانات: </a:t>
            </a:r>
            <a:r>
              <a:rPr lang="ar-SA" altLang="zh-CN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ea typeface="微软雅黑" panose="020B0503020204020204" pitchFamily="34" charset="-122"/>
                <a:cs typeface="Traditional Arabic" panose="02020603050405020304" pitchFamily="18" charset="-78"/>
              </a:rPr>
              <a:t>ما المعلومات التي كنت استغني عنها مقابل رؤية تفاصيل أكثر عند تكبير عينة الفلين فأكثر ؟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ea typeface="微软雅黑" panose="020B0503020204020204" pitchFamily="34" charset="-122"/>
              <a:cs typeface="Traditional Arabic" panose="02020603050405020304" pitchFamily="18" charset="-78"/>
            </a:endParaRPr>
          </a:p>
        </p:txBody>
      </p:sp>
      <p:cxnSp>
        <p:nvCxnSpPr>
          <p:cNvPr id="7" name="直接连接符 9"/>
          <p:cNvCxnSpPr/>
          <p:nvPr/>
        </p:nvCxnSpPr>
        <p:spPr>
          <a:xfrm>
            <a:off x="4596439" y="2343428"/>
            <a:ext cx="0" cy="1107307"/>
          </a:xfrm>
          <a:prstGeom prst="line">
            <a:avLst/>
          </a:prstGeom>
          <a:ln>
            <a:solidFill>
              <a:srgbClr val="68A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5"/>
          <p:cNvGrpSpPr/>
          <p:nvPr/>
        </p:nvGrpSpPr>
        <p:grpSpPr>
          <a:xfrm>
            <a:off x="4026335" y="3415514"/>
            <a:ext cx="1200998" cy="690185"/>
            <a:chOff x="4070537" y="3759289"/>
            <a:chExt cx="1200998" cy="690185"/>
          </a:xfrm>
        </p:grpSpPr>
        <p:sp>
          <p:nvSpPr>
            <p:cNvPr id="9" name="Freeform 206"/>
            <p:cNvSpPr/>
            <p:nvPr/>
          </p:nvSpPr>
          <p:spPr bwMode="auto">
            <a:xfrm>
              <a:off x="4070537" y="3759289"/>
              <a:ext cx="1200998" cy="637262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solidFill>
              <a:srgbClr val="68A8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18"/>
            <p:cNvSpPr txBox="1"/>
            <p:nvPr/>
          </p:nvSpPr>
          <p:spPr>
            <a:xfrm>
              <a:off x="4452370" y="3803143"/>
              <a:ext cx="437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1" name="直接连接符 29"/>
          <p:cNvCxnSpPr/>
          <p:nvPr/>
        </p:nvCxnSpPr>
        <p:spPr>
          <a:xfrm>
            <a:off x="6436297" y="1417466"/>
            <a:ext cx="0" cy="1107307"/>
          </a:xfrm>
          <a:prstGeom prst="line">
            <a:avLst/>
          </a:prstGeom>
          <a:ln>
            <a:solidFill>
              <a:srgbClr val="68A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30"/>
          <p:cNvGrpSpPr/>
          <p:nvPr/>
        </p:nvGrpSpPr>
        <p:grpSpPr>
          <a:xfrm>
            <a:off x="5866193" y="2489552"/>
            <a:ext cx="1200998" cy="690185"/>
            <a:chOff x="4070537" y="3759289"/>
            <a:chExt cx="1200998" cy="690185"/>
          </a:xfrm>
        </p:grpSpPr>
        <p:sp>
          <p:nvSpPr>
            <p:cNvPr id="13" name="Freeform 206"/>
            <p:cNvSpPr/>
            <p:nvPr/>
          </p:nvSpPr>
          <p:spPr bwMode="auto">
            <a:xfrm>
              <a:off x="4070537" y="3759289"/>
              <a:ext cx="1200998" cy="637262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solidFill>
              <a:srgbClr val="68A8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32"/>
            <p:cNvSpPr txBox="1"/>
            <p:nvPr/>
          </p:nvSpPr>
          <p:spPr>
            <a:xfrm>
              <a:off x="4452370" y="3803143"/>
              <a:ext cx="437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24"/>
          <p:cNvSpPr txBox="1"/>
          <p:nvPr/>
        </p:nvSpPr>
        <p:spPr>
          <a:xfrm>
            <a:off x="5368191" y="3223591"/>
            <a:ext cx="2195771" cy="8778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defTabSz="1068705">
              <a:lnSpc>
                <a:spcPct val="130000"/>
              </a:lnSpc>
              <a:defRPr/>
            </a:pPr>
            <a:r>
              <a:rPr lang="ar-SA" altLang="zh-CN" sz="2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أقارن 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cxnSp>
        <p:nvCxnSpPr>
          <p:cNvPr id="16" name="直接连接符 35"/>
          <p:cNvCxnSpPr/>
          <p:nvPr/>
        </p:nvCxnSpPr>
        <p:spPr>
          <a:xfrm>
            <a:off x="8616889" y="2303694"/>
            <a:ext cx="0" cy="1107307"/>
          </a:xfrm>
          <a:prstGeom prst="line">
            <a:avLst/>
          </a:prstGeom>
          <a:ln>
            <a:solidFill>
              <a:srgbClr val="68A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36"/>
          <p:cNvGrpSpPr/>
          <p:nvPr/>
        </p:nvGrpSpPr>
        <p:grpSpPr>
          <a:xfrm>
            <a:off x="8046785" y="3375780"/>
            <a:ext cx="1200998" cy="690185"/>
            <a:chOff x="4070537" y="3759289"/>
            <a:chExt cx="1200998" cy="690185"/>
          </a:xfrm>
        </p:grpSpPr>
        <p:sp>
          <p:nvSpPr>
            <p:cNvPr id="18" name="Freeform 206"/>
            <p:cNvSpPr/>
            <p:nvPr/>
          </p:nvSpPr>
          <p:spPr bwMode="auto">
            <a:xfrm>
              <a:off x="4070537" y="3759289"/>
              <a:ext cx="1200998" cy="637262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solidFill>
              <a:srgbClr val="68A8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38"/>
            <p:cNvSpPr txBox="1"/>
            <p:nvPr/>
          </p:nvSpPr>
          <p:spPr>
            <a:xfrm>
              <a:off x="4452370" y="3803143"/>
              <a:ext cx="437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文本框 24"/>
          <p:cNvSpPr txBox="1"/>
          <p:nvPr/>
        </p:nvSpPr>
        <p:spPr>
          <a:xfrm>
            <a:off x="7542481" y="4159255"/>
            <a:ext cx="2448232" cy="8778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defTabSz="1068705">
              <a:lnSpc>
                <a:spcPct val="130000"/>
              </a:lnSpc>
              <a:defRPr/>
            </a:pPr>
            <a:r>
              <a:rPr lang="ar-SA" altLang="zh-CN" sz="2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ألاحظ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cxnSp>
        <p:nvCxnSpPr>
          <p:cNvPr id="21" name="直接连接符 41"/>
          <p:cNvCxnSpPr/>
          <p:nvPr/>
        </p:nvCxnSpPr>
        <p:spPr>
          <a:xfrm flipH="1">
            <a:off x="10779559" y="1906714"/>
            <a:ext cx="14745" cy="1124215"/>
          </a:xfrm>
          <a:prstGeom prst="line">
            <a:avLst/>
          </a:prstGeom>
          <a:ln>
            <a:solidFill>
              <a:srgbClr val="68A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42"/>
          <p:cNvGrpSpPr/>
          <p:nvPr/>
        </p:nvGrpSpPr>
        <p:grpSpPr>
          <a:xfrm>
            <a:off x="10196059" y="3029914"/>
            <a:ext cx="1200998" cy="690185"/>
            <a:chOff x="4070537" y="3759289"/>
            <a:chExt cx="1200998" cy="690185"/>
          </a:xfrm>
        </p:grpSpPr>
        <p:sp>
          <p:nvSpPr>
            <p:cNvPr id="23" name="Freeform 206"/>
            <p:cNvSpPr/>
            <p:nvPr/>
          </p:nvSpPr>
          <p:spPr bwMode="auto">
            <a:xfrm>
              <a:off x="4070537" y="3759289"/>
              <a:ext cx="1200998" cy="637262"/>
            </a:xfrm>
            <a:custGeom>
              <a:avLst/>
              <a:gdLst>
                <a:gd name="T0" fmla="*/ 179 w 241"/>
                <a:gd name="T1" fmla="*/ 25 h 128"/>
                <a:gd name="T2" fmla="*/ 157 w 241"/>
                <a:gd name="T3" fmla="*/ 31 h 128"/>
                <a:gd name="T4" fmla="*/ 108 w 241"/>
                <a:gd name="T5" fmla="*/ 0 h 128"/>
                <a:gd name="T6" fmla="*/ 58 w 241"/>
                <a:gd name="T7" fmla="*/ 32 h 128"/>
                <a:gd name="T8" fmla="*/ 43 w 241"/>
                <a:gd name="T9" fmla="*/ 26 h 128"/>
                <a:gd name="T10" fmla="*/ 17 w 241"/>
                <a:gd name="T11" fmla="*/ 52 h 128"/>
                <a:gd name="T12" fmla="*/ 18 w 241"/>
                <a:gd name="T13" fmla="*/ 59 h 128"/>
                <a:gd name="T14" fmla="*/ 0 w 241"/>
                <a:gd name="T15" fmla="*/ 91 h 128"/>
                <a:gd name="T16" fmla="*/ 37 w 241"/>
                <a:gd name="T17" fmla="*/ 128 h 128"/>
                <a:gd name="T18" fmla="*/ 37 w 241"/>
                <a:gd name="T19" fmla="*/ 128 h 128"/>
                <a:gd name="T20" fmla="*/ 37 w 241"/>
                <a:gd name="T21" fmla="*/ 128 h 128"/>
                <a:gd name="T22" fmla="*/ 37 w 241"/>
                <a:gd name="T23" fmla="*/ 128 h 128"/>
                <a:gd name="T24" fmla="*/ 38 w 241"/>
                <a:gd name="T25" fmla="*/ 128 h 128"/>
                <a:gd name="T26" fmla="*/ 211 w 241"/>
                <a:gd name="T27" fmla="*/ 128 h 128"/>
                <a:gd name="T28" fmla="*/ 212 w 241"/>
                <a:gd name="T29" fmla="*/ 128 h 128"/>
                <a:gd name="T30" fmla="*/ 241 w 241"/>
                <a:gd name="T31" fmla="*/ 99 h 128"/>
                <a:gd name="T32" fmla="*/ 223 w 241"/>
                <a:gd name="T33" fmla="*/ 72 h 128"/>
                <a:gd name="T34" fmla="*/ 223 w 241"/>
                <a:gd name="T35" fmla="*/ 69 h 128"/>
                <a:gd name="T36" fmla="*/ 179 w 241"/>
                <a:gd name="T37" fmla="*/ 2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128">
                  <a:moveTo>
                    <a:pt x="179" y="25"/>
                  </a:moveTo>
                  <a:cubicBezTo>
                    <a:pt x="171" y="25"/>
                    <a:pt x="164" y="27"/>
                    <a:pt x="157" y="31"/>
                  </a:cubicBezTo>
                  <a:cubicBezTo>
                    <a:pt x="148" y="13"/>
                    <a:pt x="129" y="0"/>
                    <a:pt x="108" y="0"/>
                  </a:cubicBezTo>
                  <a:cubicBezTo>
                    <a:pt x="86" y="0"/>
                    <a:pt x="67" y="13"/>
                    <a:pt x="58" y="32"/>
                  </a:cubicBezTo>
                  <a:cubicBezTo>
                    <a:pt x="54" y="28"/>
                    <a:pt x="49" y="26"/>
                    <a:pt x="43" y="26"/>
                  </a:cubicBezTo>
                  <a:cubicBezTo>
                    <a:pt x="29" y="26"/>
                    <a:pt x="17" y="38"/>
                    <a:pt x="17" y="52"/>
                  </a:cubicBezTo>
                  <a:cubicBezTo>
                    <a:pt x="17" y="54"/>
                    <a:pt x="18" y="57"/>
                    <a:pt x="18" y="59"/>
                  </a:cubicBezTo>
                  <a:cubicBezTo>
                    <a:pt x="8" y="66"/>
                    <a:pt x="0" y="77"/>
                    <a:pt x="0" y="91"/>
                  </a:cubicBezTo>
                  <a:cubicBezTo>
                    <a:pt x="0" y="111"/>
                    <a:pt x="1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1" y="128"/>
                    <a:pt x="212" y="128"/>
                    <a:pt x="212" y="128"/>
                  </a:cubicBezTo>
                  <a:cubicBezTo>
                    <a:pt x="228" y="128"/>
                    <a:pt x="241" y="115"/>
                    <a:pt x="241" y="99"/>
                  </a:cubicBezTo>
                  <a:cubicBezTo>
                    <a:pt x="241" y="87"/>
                    <a:pt x="234" y="76"/>
                    <a:pt x="223" y="72"/>
                  </a:cubicBezTo>
                  <a:cubicBezTo>
                    <a:pt x="223" y="71"/>
                    <a:pt x="223" y="70"/>
                    <a:pt x="223" y="69"/>
                  </a:cubicBezTo>
                  <a:cubicBezTo>
                    <a:pt x="223" y="45"/>
                    <a:pt x="204" y="25"/>
                    <a:pt x="179" y="25"/>
                  </a:cubicBezTo>
                  <a:close/>
                </a:path>
              </a:pathLst>
            </a:custGeom>
            <a:solidFill>
              <a:srgbClr val="68A8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44"/>
            <p:cNvSpPr txBox="1"/>
            <p:nvPr/>
          </p:nvSpPr>
          <p:spPr>
            <a:xfrm>
              <a:off x="4452370" y="3803143"/>
              <a:ext cx="437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9942923" y="3764021"/>
            <a:ext cx="2242685" cy="8778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defTabSz="1068705">
              <a:lnSpc>
                <a:spcPct val="130000"/>
              </a:lnSpc>
              <a:defRPr/>
            </a:pPr>
            <a:r>
              <a:rPr lang="ar-SA" altLang="zh-CN" sz="2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ألاحظ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26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44" y="1009966"/>
            <a:ext cx="1974655" cy="1855561"/>
          </a:xfrm>
          <a:prstGeom prst="rect">
            <a:avLst/>
          </a:prstGeom>
        </p:spPr>
      </p:pic>
      <p:pic>
        <p:nvPicPr>
          <p:cNvPr id="27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02" y="84004"/>
            <a:ext cx="1974655" cy="1855561"/>
          </a:xfrm>
          <a:prstGeom prst="rect">
            <a:avLst/>
          </a:prstGeom>
        </p:spPr>
      </p:pic>
      <p:pic>
        <p:nvPicPr>
          <p:cNvPr id="28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94" y="970232"/>
            <a:ext cx="1974655" cy="1855561"/>
          </a:xfrm>
          <a:prstGeom prst="rect">
            <a:avLst/>
          </a:prstGeom>
        </p:spPr>
      </p:pic>
      <p:pic>
        <p:nvPicPr>
          <p:cNvPr id="29" name="图片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817" y="611833"/>
            <a:ext cx="1974655" cy="1855561"/>
          </a:xfrm>
          <a:prstGeom prst="rect">
            <a:avLst/>
          </a:prstGeom>
        </p:spPr>
      </p:pic>
      <p:pic>
        <p:nvPicPr>
          <p:cNvPr id="30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701" y="3240131"/>
            <a:ext cx="4555907" cy="4555907"/>
          </a:xfrm>
          <a:prstGeom prst="rect">
            <a:avLst/>
          </a:prstGeom>
        </p:spPr>
      </p:pic>
      <p:pic>
        <p:nvPicPr>
          <p:cNvPr id="31" name="图片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sp>
        <p:nvSpPr>
          <p:cNvPr id="32" name="文本框 24"/>
          <p:cNvSpPr txBox="1"/>
          <p:nvPr/>
        </p:nvSpPr>
        <p:spPr>
          <a:xfrm>
            <a:off x="3602648" y="4137867"/>
            <a:ext cx="2006449" cy="87781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defTabSz="1068705">
              <a:lnSpc>
                <a:spcPct val="130000"/>
              </a:lnSpc>
              <a:defRPr/>
            </a:pPr>
            <a:r>
              <a:rPr lang="ar-SA" altLang="zh-CN" sz="28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ألاحظ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sp>
        <p:nvSpPr>
          <p:cNvPr id="33" name="TextBox 12"/>
          <p:cNvSpPr txBox="1"/>
          <p:nvPr/>
        </p:nvSpPr>
        <p:spPr>
          <a:xfrm>
            <a:off x="3766163" y="4717874"/>
            <a:ext cx="176493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070"/>
            <a:r>
              <a:rPr lang="ar-SA" altLang="zh-CN" sz="16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ea typeface="微软雅黑" panose="020B0503020204020204" pitchFamily="34" charset="-122"/>
                <a:cs typeface="Traditional Arabic" panose="02020603050405020304" pitchFamily="18" charset="-78"/>
              </a:rPr>
              <a:t>اتفحص الشريحة الجاهزة باستخدام قوة التكبير الصغرى للمجهر وأرسمه أكرر ذلك باستخدام قوة التكبير</a:t>
            </a:r>
            <a:endParaRPr lang="nl-NL" altLang="zh-CN" sz="1600" b="1" kern="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ea typeface="微软雅黑" panose="020B0503020204020204" pitchFamily="34" charset="-122"/>
              <a:cs typeface="Traditional Arabic" panose="02020603050405020304" pitchFamily="18" charset="-78"/>
            </a:endParaRPr>
          </a:p>
        </p:txBody>
      </p:sp>
      <p:sp>
        <p:nvSpPr>
          <p:cNvPr id="34" name="TextBox 12"/>
          <p:cNvSpPr txBox="1"/>
          <p:nvPr/>
        </p:nvSpPr>
        <p:spPr>
          <a:xfrm>
            <a:off x="5689198" y="3774970"/>
            <a:ext cx="176493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070"/>
            <a:r>
              <a:rPr lang="ar-SA" altLang="zh-CN" sz="16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ea typeface="微软雅黑" panose="020B0503020204020204" pitchFamily="34" charset="-122"/>
                <a:cs typeface="Traditional Arabic" panose="02020603050405020304" pitchFamily="18" charset="-78"/>
              </a:rPr>
              <a:t>اتفحص الشريحة الجاهزة لمقطع من الفلين باستخدام العدسة المكبرة وأقارنها بقطعة الفلين السابقة وأبين الفرق بينهما</a:t>
            </a:r>
            <a:endParaRPr lang="nl-NL" altLang="zh-CN" sz="1600" b="1" kern="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ea typeface="微软雅黑" panose="020B0503020204020204" pitchFamily="34" charset="-122"/>
              <a:cs typeface="Traditional Arabic" panose="02020603050405020304" pitchFamily="18" charset="-78"/>
            </a:endParaRPr>
          </a:p>
        </p:txBody>
      </p:sp>
      <p:sp>
        <p:nvSpPr>
          <p:cNvPr id="35" name="TextBox 12"/>
          <p:cNvSpPr txBox="1"/>
          <p:nvPr/>
        </p:nvSpPr>
        <p:spPr>
          <a:xfrm>
            <a:off x="7397987" y="4759855"/>
            <a:ext cx="249859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070"/>
            <a:r>
              <a:rPr lang="ar-SA" altLang="zh-CN" sz="16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ea typeface="微软雅黑" panose="020B0503020204020204" pitchFamily="34" charset="-122"/>
                <a:cs typeface="Traditional Arabic" panose="02020603050405020304" pitchFamily="18" charset="-78"/>
              </a:rPr>
              <a:t>ما التفاصيل التي شاهدتها في قطعة الفلين عند استخدام العدسة المكبرة؟ استخدم العدستين المكبرتين معاً وأحاول تكبير صورة قطعة الفلين بقد أكبر وأحدد الصعوبات التي تواجهني</a:t>
            </a:r>
            <a:endParaRPr lang="nl-NL" altLang="zh-CN" sz="1600" b="1" kern="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ea typeface="微软雅黑" panose="020B0503020204020204" pitchFamily="34" charset="-122"/>
              <a:cs typeface="Traditional Arabic" panose="02020603050405020304" pitchFamily="18" charset="-78"/>
            </a:endParaRPr>
          </a:p>
        </p:txBody>
      </p:sp>
      <p:sp>
        <p:nvSpPr>
          <p:cNvPr id="36" name="TextBox 12"/>
          <p:cNvSpPr txBox="1"/>
          <p:nvPr/>
        </p:nvSpPr>
        <p:spPr>
          <a:xfrm>
            <a:off x="10104657" y="4445250"/>
            <a:ext cx="17649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68070"/>
            <a:r>
              <a:rPr lang="ar-SA" altLang="zh-CN" sz="16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ea typeface="微软雅黑" panose="020B0503020204020204" pitchFamily="34" charset="-122"/>
                <a:cs typeface="Traditional Arabic" panose="02020603050405020304" pitchFamily="18" charset="-78"/>
              </a:rPr>
              <a:t>اتفحص قطعة من الفلين وأصف ما أرى ثم أرسمه مع ملاحظة التفاصيل ومنها الشكل والملمس واللون هل يبدو مصدر الفلين حيواناً أن نباتاً؟</a:t>
            </a:r>
            <a:endParaRPr lang="nl-NL" altLang="zh-CN" sz="1600" b="1" kern="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ea typeface="微软雅黑" panose="020B0503020204020204" pitchFamily="34" charset="-122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02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0" grpId="0"/>
      <p:bldP spid="25" grpId="0"/>
      <p:bldP spid="32" grpId="0"/>
      <p:bldP spid="33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57" y="950914"/>
            <a:ext cx="9473070" cy="5761266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93" y="190500"/>
            <a:ext cx="2185420" cy="3739904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3" y="2570305"/>
            <a:ext cx="4325121" cy="4812802"/>
          </a:xfrm>
          <a:prstGeom prst="rect">
            <a:avLst/>
          </a:prstGeom>
        </p:spPr>
      </p:pic>
      <p:sp>
        <p:nvSpPr>
          <p:cNvPr id="9" name="文本框 10">
            <a:extLst>
              <a:ext uri="{FF2B5EF4-FFF2-40B4-BE49-F238E27FC236}">
                <a16:creationId xmlns:a16="http://schemas.microsoft.com/office/drawing/2014/main" id="{435A7F15-90FF-4F31-9507-64B095D370F9}"/>
              </a:ext>
            </a:extLst>
          </p:cNvPr>
          <p:cNvSpPr txBox="1"/>
          <p:nvPr/>
        </p:nvSpPr>
        <p:spPr>
          <a:xfrm rot="245468">
            <a:off x="5566744" y="1508088"/>
            <a:ext cx="5038750" cy="11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kumimoji="0" lang="ar-SA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هيا بنا نفكر طالباتي الجميلات </a:t>
            </a:r>
          </a:p>
          <a:p>
            <a:pPr lvl="0" algn="ctr" defTabSz="914400">
              <a:lnSpc>
                <a:spcPct val="120000"/>
              </a:lnSpc>
              <a:defRPr/>
            </a:pPr>
            <a:r>
              <a:rPr kumimoji="0" lang="ar-SA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كيف</a:t>
            </a:r>
            <a:r>
              <a:rPr kumimoji="0" lang="ar-SA" altLang="zh-CN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 اكتشفت الخلايا؟؟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2" y="424975"/>
            <a:ext cx="1720672" cy="1720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128">
            <a:off x="5389370" y="3118327"/>
            <a:ext cx="4906078" cy="192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"/>
            <a:ext cx="13439775" cy="755935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57" y="950914"/>
            <a:ext cx="9473070" cy="5761266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493" y="190500"/>
            <a:ext cx="2185420" cy="3739904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1" y="5370327"/>
            <a:ext cx="11963038" cy="2386613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3" y="2570305"/>
            <a:ext cx="4325121" cy="4812802"/>
          </a:xfrm>
          <a:prstGeom prst="rect">
            <a:avLst/>
          </a:prstGeom>
        </p:spPr>
      </p:pic>
      <p:sp>
        <p:nvSpPr>
          <p:cNvPr id="9" name="文本框 10">
            <a:extLst>
              <a:ext uri="{FF2B5EF4-FFF2-40B4-BE49-F238E27FC236}">
                <a16:creationId xmlns:a16="http://schemas.microsoft.com/office/drawing/2014/main" id="{435A7F15-90FF-4F31-9507-64B095D370F9}"/>
              </a:ext>
            </a:extLst>
          </p:cNvPr>
          <p:cNvSpPr txBox="1"/>
          <p:nvPr/>
        </p:nvSpPr>
        <p:spPr>
          <a:xfrm rot="245468">
            <a:off x="5566744" y="1508088"/>
            <a:ext cx="5038750" cy="1104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  <a:defRPr/>
            </a:pPr>
            <a:r>
              <a:rPr kumimoji="0" lang="ar-SA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هيا بنا نفكر طالباتي الجميلات </a:t>
            </a:r>
          </a:p>
          <a:p>
            <a:pPr lvl="0" algn="ctr" defTabSz="914400">
              <a:lnSpc>
                <a:spcPct val="120000"/>
              </a:lnSpc>
              <a:defRPr/>
            </a:pPr>
            <a:r>
              <a:rPr kumimoji="0" lang="ar-SA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كيف</a:t>
            </a:r>
            <a:r>
              <a:rPr kumimoji="0" lang="ar-SA" altLang="zh-CN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PT Bold Heading" panose="02010400000000000000" pitchFamily="2" charset="-78"/>
              </a:rPr>
              <a:t> اكتشفت الخلايا؟؟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PT Bold Heading" panose="02010400000000000000" pitchFamily="2" charset="-78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2" y="424975"/>
            <a:ext cx="1720672" cy="17206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254">
            <a:off x="5229073" y="2728168"/>
            <a:ext cx="4890249" cy="300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488</Words>
  <Application>Microsoft Office PowerPoint</Application>
  <PresentationFormat>Widescreen</PresentationFormat>
  <Paragraphs>96</Paragraphs>
  <Slides>38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微软雅黑</vt:lpstr>
      <vt:lpstr>Andalus</vt:lpstr>
      <vt:lpstr>Arial</vt:lpstr>
      <vt:lpstr>Calibri</vt:lpstr>
      <vt:lpstr>Calibri Light</vt:lpstr>
      <vt:lpstr>DecoType Naskh Swashes</vt:lpstr>
      <vt:lpstr>等线</vt:lpstr>
      <vt:lpstr>PT Bold Heading</vt:lpstr>
      <vt:lpstr>Times New Roman</vt:lpstr>
      <vt:lpstr>Traditional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amala</dc:creator>
  <cp:lastModifiedBy>amala</cp:lastModifiedBy>
  <cp:revision>14</cp:revision>
  <dcterms:created xsi:type="dcterms:W3CDTF">2021-08-27T21:30:28Z</dcterms:created>
  <dcterms:modified xsi:type="dcterms:W3CDTF">2021-08-28T17:41:34Z</dcterms:modified>
</cp:coreProperties>
</file>