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9593-575B-4BFA-96C1-DCB1E7D3DF0F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126D-A7D6-402D-8901-7ECC94C2E34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SA" sz="9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DecoType Naskh" pitchFamily="2" charset="-78"/>
              </a:rPr>
              <a:t>المخاليط</a:t>
            </a:r>
            <a:endParaRPr lang="ar-SA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  <a:cs typeface="DecoType Naskh" pitchFamily="2" charset="-78"/>
            </a:endParaRPr>
          </a:p>
        </p:txBody>
      </p:sp>
      <p:pic>
        <p:nvPicPr>
          <p:cNvPr id="6" name="صورة 5" descr="alkuytem-com-c15edabd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786058"/>
            <a:ext cx="7715304" cy="37862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6600" b="1" cap="all" dirty="0" smtClean="0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ما </a:t>
            </a:r>
            <a:r>
              <a:rPr lang="ar-SA" sz="6600" b="1" cap="all" dirty="0" err="1" smtClean="0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المخاليط</a:t>
            </a:r>
            <a:r>
              <a:rPr lang="ar-SA" sz="6600" b="1" cap="all" dirty="0" smtClean="0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 الأخرى؟</a:t>
            </a:r>
            <a:endParaRPr lang="ar-SA" sz="6600" b="1" cap="all" dirty="0">
              <a:ln/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B050"/>
                </a:solidFill>
              </a:rPr>
              <a:t>بعض المواد الصلبة تذوب في المواد السائلة.</a:t>
            </a:r>
          </a:p>
          <a:p>
            <a:pPr algn="ctr"/>
            <a:r>
              <a:rPr lang="ar-SA" sz="6000" dirty="0" err="1" smtClean="0">
                <a:solidFill>
                  <a:srgbClr val="0070C0"/>
                </a:solidFill>
                <a:cs typeface="DecoType Naskh" pitchFamily="2" charset="-78"/>
              </a:rPr>
              <a:t>ماهو</a:t>
            </a:r>
            <a:r>
              <a:rPr lang="ar-SA" sz="6000" dirty="0" smtClean="0">
                <a:solidFill>
                  <a:srgbClr val="0070C0"/>
                </a:solidFill>
                <a:cs typeface="DecoType Naskh" pitchFamily="2" charset="-78"/>
              </a:rPr>
              <a:t> الذوبان؟</a:t>
            </a:r>
          </a:p>
          <a:p>
            <a:pPr algn="ctr"/>
            <a:r>
              <a:rPr lang="ar-SA" sz="4400" dirty="0" smtClean="0">
                <a:solidFill>
                  <a:srgbClr val="CC3399"/>
                </a:solidFill>
              </a:rPr>
              <a:t>هو امتزاج المادة كليا بالسائل.</a:t>
            </a:r>
          </a:p>
          <a:p>
            <a:pPr algn="ctr"/>
            <a:r>
              <a:rPr lang="ar-SA" sz="4400" dirty="0" smtClean="0">
                <a:solidFill>
                  <a:srgbClr val="002060"/>
                </a:solidFill>
              </a:rPr>
              <a:t>هذا النوع من </a:t>
            </a:r>
            <a:r>
              <a:rPr lang="ar-SA" sz="4400" dirty="0" err="1" smtClean="0">
                <a:solidFill>
                  <a:srgbClr val="002060"/>
                </a:solidFill>
              </a:rPr>
              <a:t>المخاليط</a:t>
            </a:r>
            <a:r>
              <a:rPr lang="ar-SA" sz="4400" dirty="0" smtClean="0">
                <a:solidFill>
                  <a:srgbClr val="002060"/>
                </a:solidFill>
              </a:rPr>
              <a:t> يصعب فصل مكوناته بعضها عن بعض.</a:t>
            </a:r>
            <a:endParaRPr lang="ar-SA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1857388"/>
          </a:xfrm>
        </p:spPr>
        <p:txBody>
          <a:bodyPr>
            <a:noAutofit/>
          </a:bodyPr>
          <a:lstStyle/>
          <a:p>
            <a:r>
              <a:rPr lang="ar-SA" b="1" u="sng" dirty="0" smtClean="0">
                <a:solidFill>
                  <a:srgbClr val="CC3399"/>
                </a:solidFill>
              </a:rPr>
              <a:t>بعض السوائل ومنها الماء والزيت لا يمكن خلطها بل يبقى بعضها منفصلا عن بعض.</a:t>
            </a:r>
            <a:endParaRPr lang="ar-SA" b="1" u="sng" dirty="0">
              <a:solidFill>
                <a:srgbClr val="CC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600079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000" dirty="0" smtClean="0">
                <a:solidFill>
                  <a:srgbClr val="CC33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DecoType Naskh" pitchFamily="2" charset="-78"/>
              </a:rPr>
              <a:t>الأهداف:</a:t>
            </a:r>
            <a:endParaRPr lang="ar-SA" sz="8000" dirty="0">
              <a:solidFill>
                <a:srgbClr val="CC339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 smtClean="0">
                <a:solidFill>
                  <a:srgbClr val="00B0F0"/>
                </a:solidFill>
              </a:rPr>
              <a:t>يحضر </a:t>
            </a:r>
            <a:r>
              <a:rPr lang="ar-SA" sz="4000" dirty="0" err="1" smtClean="0">
                <a:solidFill>
                  <a:srgbClr val="00B0F0"/>
                </a:solidFill>
              </a:rPr>
              <a:t>مخاليط</a:t>
            </a:r>
            <a:r>
              <a:rPr lang="ar-SA" sz="4000" dirty="0" smtClean="0">
                <a:solidFill>
                  <a:srgbClr val="00B0F0"/>
                </a:solidFill>
              </a:rPr>
              <a:t> من مواد صلبة وأخرى سائلة مختلفة.</a:t>
            </a:r>
          </a:p>
          <a:p>
            <a:pPr algn="ctr"/>
            <a:r>
              <a:rPr lang="ar-SA" sz="4000" dirty="0" smtClean="0">
                <a:solidFill>
                  <a:srgbClr val="00B0F0"/>
                </a:solidFill>
              </a:rPr>
              <a:t>يوضح </a:t>
            </a:r>
            <a:r>
              <a:rPr lang="ar-SA" sz="4000" dirty="0" err="1" smtClean="0">
                <a:solidFill>
                  <a:srgbClr val="00B0F0"/>
                </a:solidFill>
              </a:rPr>
              <a:t>لمذا</a:t>
            </a:r>
            <a:r>
              <a:rPr lang="ar-SA" sz="4000" dirty="0" smtClean="0">
                <a:solidFill>
                  <a:srgbClr val="00B0F0"/>
                </a:solidFill>
              </a:rPr>
              <a:t> يمكن فصل بعض </a:t>
            </a:r>
            <a:r>
              <a:rPr lang="ar-SA" sz="4000" dirty="0" err="1" smtClean="0">
                <a:solidFill>
                  <a:srgbClr val="00B0F0"/>
                </a:solidFill>
              </a:rPr>
              <a:t>المخاليط</a:t>
            </a:r>
            <a:r>
              <a:rPr lang="ar-SA" sz="4000" dirty="0" smtClean="0">
                <a:solidFill>
                  <a:srgbClr val="00B0F0"/>
                </a:solidFill>
              </a:rPr>
              <a:t> ولا يمكن فصل </a:t>
            </a:r>
            <a:r>
              <a:rPr lang="ar-SA" sz="4000" dirty="0" err="1" smtClean="0">
                <a:solidFill>
                  <a:srgbClr val="00B0F0"/>
                </a:solidFill>
              </a:rPr>
              <a:t>مخاليط</a:t>
            </a:r>
            <a:r>
              <a:rPr lang="ar-SA" sz="4000" dirty="0" smtClean="0">
                <a:solidFill>
                  <a:srgbClr val="00B0F0"/>
                </a:solidFill>
              </a:rPr>
              <a:t> أخرى.</a:t>
            </a:r>
            <a:endParaRPr lang="ar-SA" sz="4000" dirty="0">
              <a:solidFill>
                <a:srgbClr val="00B0F0"/>
              </a:solidFill>
            </a:endParaRPr>
          </a:p>
        </p:txBody>
      </p:sp>
      <p:pic>
        <p:nvPicPr>
          <p:cNvPr id="5" name="صورة 4" descr="400_F_42435911_XrHMzngQ3fHv19zVuZoIaZZwVG9opU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14818"/>
            <a:ext cx="2571768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7200" dirty="0" smtClean="0">
                <a:solidFill>
                  <a:srgbClr val="CC33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DecoType Naskh" pitchFamily="2" charset="-78"/>
              </a:rPr>
              <a:t>التهيئة:</a:t>
            </a:r>
            <a:endParaRPr lang="ar-SA" sz="7200" dirty="0">
              <a:solidFill>
                <a:srgbClr val="CC339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DecoType Naskh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1633545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أريد أن 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تعلمت؟</a:t>
                      </a:r>
                      <a:endParaRPr lang="ar-SA" sz="4400" dirty="0"/>
                    </a:p>
                  </a:txBody>
                  <a:tcPr/>
                </a:tc>
              </a:tr>
              <a:tr h="163354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3354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600" dirty="0" smtClean="0">
                <a:solidFill>
                  <a:srgbClr val="CC33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DecoType Naskh" pitchFamily="2" charset="-78"/>
              </a:rPr>
              <a:t>تقويم المعرفة السابقة:</a:t>
            </a:r>
            <a:endParaRPr lang="ar-SA" sz="6600" dirty="0">
              <a:solidFill>
                <a:srgbClr val="CC339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0066FF"/>
                </a:solidFill>
              </a:rPr>
              <a:t>ما المخلوط؟</a:t>
            </a:r>
          </a:p>
          <a:p>
            <a:pPr algn="ctr"/>
            <a:r>
              <a:rPr lang="ar-SA" sz="4800" dirty="0" smtClean="0">
                <a:solidFill>
                  <a:srgbClr val="0066FF"/>
                </a:solidFill>
              </a:rPr>
              <a:t>هل يمكن فصل جميع </a:t>
            </a:r>
            <a:r>
              <a:rPr lang="ar-SA" sz="4800" dirty="0" err="1" smtClean="0">
                <a:solidFill>
                  <a:srgbClr val="0066FF"/>
                </a:solidFill>
              </a:rPr>
              <a:t>المخاليط</a:t>
            </a:r>
            <a:r>
              <a:rPr lang="ar-SA" sz="4800" dirty="0" smtClean="0">
                <a:solidFill>
                  <a:srgbClr val="0066FF"/>
                </a:solidFill>
              </a:rPr>
              <a:t>؟كيف تعرف ذلك؟</a:t>
            </a:r>
            <a:endParaRPr lang="ar-SA" sz="4800" dirty="0">
              <a:solidFill>
                <a:srgbClr val="0066FF"/>
              </a:solidFill>
            </a:endParaRPr>
          </a:p>
        </p:txBody>
      </p:sp>
      <p:pic>
        <p:nvPicPr>
          <p:cNvPr id="5" name="صورة 4" descr="لل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857628"/>
            <a:ext cx="2143140" cy="27146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0010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78581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ما المخلوط؟</a:t>
            </a:r>
            <a:endParaRPr lang="ar-SA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rgbClr val="CC3399"/>
                </a:solidFill>
              </a:rPr>
              <a:t>المخلوط شيئان أو أشياء مختلفة توجد متجمعة معا.</a:t>
            </a:r>
          </a:p>
          <a:p>
            <a:pPr algn="ctr"/>
            <a:r>
              <a:rPr lang="ar-SA" sz="4000" dirty="0" smtClean="0">
                <a:solidFill>
                  <a:srgbClr val="0070C0"/>
                </a:solidFill>
                <a:cs typeface="DecoType Naskh" pitchFamily="2" charset="-78"/>
              </a:rPr>
              <a:t>هل تتغير المواد الصلبة عند خلطها؟</a:t>
            </a:r>
          </a:p>
          <a:p>
            <a:pPr algn="ctr"/>
            <a:r>
              <a:rPr lang="ar-SA" sz="4000" dirty="0" smtClean="0">
                <a:solidFill>
                  <a:srgbClr val="00B050"/>
                </a:solidFill>
              </a:rPr>
              <a:t>لا تتغير المواد الصلبة عند خلطها.ويمكنني رؤيتها في المخلوط وفصل بعضها عن بعض.</a:t>
            </a:r>
          </a:p>
          <a:p>
            <a:pPr algn="ctr"/>
            <a:r>
              <a:rPr lang="ar-SA" sz="4000" dirty="0" smtClean="0">
                <a:solidFill>
                  <a:srgbClr val="0070C0"/>
                </a:solidFill>
                <a:cs typeface="DecoType Naskh" pitchFamily="2" charset="-78"/>
              </a:rPr>
              <a:t>ماذا يحدث عند خلط المواد الصلبة بالماء؟</a:t>
            </a:r>
          </a:p>
          <a:p>
            <a:pPr algn="ctr"/>
            <a:r>
              <a:rPr lang="ar-SA" sz="4000" dirty="0" smtClean="0">
                <a:solidFill>
                  <a:srgbClr val="C00000"/>
                </a:solidFill>
              </a:rPr>
              <a:t>فإن بعضها يطفو على سطح الماء وبعضها </a:t>
            </a:r>
            <a:r>
              <a:rPr lang="ar-SA" sz="4000" dirty="0" err="1" smtClean="0">
                <a:solidFill>
                  <a:srgbClr val="C00000"/>
                </a:solidFill>
              </a:rPr>
              <a:t>الاخر</a:t>
            </a:r>
            <a:r>
              <a:rPr lang="ar-SA" sz="4000" dirty="0" smtClean="0">
                <a:solidFill>
                  <a:srgbClr val="C00000"/>
                </a:solidFill>
              </a:rPr>
              <a:t> </a:t>
            </a:r>
            <a:r>
              <a:rPr lang="ar-SA" sz="4000" dirty="0" err="1" smtClean="0">
                <a:solidFill>
                  <a:srgbClr val="C00000"/>
                </a:solidFill>
              </a:rPr>
              <a:t>ينغمر</a:t>
            </a:r>
            <a:r>
              <a:rPr lang="ar-SA" sz="4000" dirty="0" smtClean="0">
                <a:solidFill>
                  <a:srgbClr val="C00000"/>
                </a:solidFill>
              </a:rPr>
              <a:t>.</a:t>
            </a:r>
            <a:endParaRPr lang="ar-SA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582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71474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150</Words>
  <Application>Microsoft Office PowerPoint</Application>
  <PresentationFormat>عرض على الشاشة (3:4)‏</PresentationFormat>
  <Paragraphs>23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المخاليط</vt:lpstr>
      <vt:lpstr>الأهداف:</vt:lpstr>
      <vt:lpstr>التهيئة:</vt:lpstr>
      <vt:lpstr>تقويم المعرفة السابقة:</vt:lpstr>
      <vt:lpstr>الشريحة 5</vt:lpstr>
      <vt:lpstr>الشريحة 6</vt:lpstr>
      <vt:lpstr>ما المخلوط؟</vt:lpstr>
      <vt:lpstr>الشريحة 8</vt:lpstr>
      <vt:lpstr>الشريحة 9</vt:lpstr>
      <vt:lpstr>ما المخاليط الأخرى؟</vt:lpstr>
      <vt:lpstr>الشريحة 11</vt:lpstr>
      <vt:lpstr>بعض السوائل ومنها الماء والزيت لا يمكن خلطها بل يبقى بعضها منفصلا عن بعض.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المخاليط</dc:title>
  <dc:creator>A1</dc:creator>
  <cp:lastModifiedBy>A1</cp:lastModifiedBy>
  <cp:revision>6</cp:revision>
  <dcterms:created xsi:type="dcterms:W3CDTF">2015-01-14T06:39:56Z</dcterms:created>
  <dcterms:modified xsi:type="dcterms:W3CDTF">2015-01-15T01:25:40Z</dcterms:modified>
</cp:coreProperties>
</file>