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313" r:id="rId4"/>
    <p:sldId id="258" r:id="rId5"/>
    <p:sldId id="260" r:id="rId6"/>
    <p:sldId id="318" r:id="rId7"/>
    <p:sldId id="259" r:id="rId8"/>
    <p:sldId id="262" r:id="rId9"/>
    <p:sldId id="319" r:id="rId10"/>
    <p:sldId id="321" r:id="rId11"/>
    <p:sldId id="320" r:id="rId12"/>
    <p:sldId id="263" r:id="rId13"/>
    <p:sldId id="265" r:id="rId14"/>
    <p:sldId id="316" r:id="rId15"/>
  </p:sldIdLst>
  <p:sldSz cx="9144000" cy="5143500" type="screen16x9"/>
  <p:notesSz cx="6858000" cy="9144000"/>
  <p:embeddedFontLst>
    <p:embeddedFont>
      <p:font typeface="Barlow Medium" panose="020B0604020202020204" charset="0"/>
      <p:regular r:id="rId18"/>
      <p:bold r:id="rId19"/>
      <p:italic r:id="rId20"/>
      <p:boldItalic r:id="rId21"/>
    </p:embeddedFont>
    <p:embeddedFont>
      <p:font typeface="Barlow SemiBold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</p:embeddedFont>
    <p:embeddedFont>
      <p:font typeface="Fredoka One" panose="020B0604020202020204" charset="0"/>
      <p:regular r:id="rId28"/>
    </p:embeddedFont>
    <p:embeddedFont>
      <p:font typeface="Roboto Condensed Light" panose="02000000000000000000" pitchFamily="2" charset="0"/>
      <p:regular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1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36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23/01/43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98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e677296701_6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e677296701_6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12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879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28025" y="69914"/>
            <a:ext cx="6667960" cy="4948790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257852" y="3958922"/>
            <a:ext cx="1223205" cy="1378898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7614923" y="216505"/>
            <a:ext cx="1420650" cy="645974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339645" y="291410"/>
            <a:ext cx="645511" cy="1024578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7939067" y="3713794"/>
            <a:ext cx="772354" cy="1192945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59" r:id="rId7"/>
    <p:sldLayoutId id="2147483674" r:id="rId8"/>
    <p:sldLayoutId id="2147483679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4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jf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4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4.jf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4.jfif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1/24 / 1443 هـ</a:t>
            </a:r>
          </a:p>
          <a:p>
            <a:pPr algn="r"/>
            <a:r>
              <a:rPr lang="ar-SA" dirty="0"/>
              <a:t>الحصة : الأولى </a:t>
            </a:r>
            <a:endParaRPr lang="en-US" dirty="0"/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4297307" y="1768751"/>
            <a:ext cx="31424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أسلوب العلم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80E303E-C70A-4B19-8341-3CB9A4722DC5}"/>
              </a:ext>
            </a:extLst>
          </p:cNvPr>
          <p:cNvSpPr/>
          <p:nvPr/>
        </p:nvSpPr>
        <p:spPr>
          <a:xfrm>
            <a:off x="2078385" y="1161956"/>
            <a:ext cx="1779831" cy="738194"/>
          </a:xfrm>
          <a:prstGeom prst="wedgeEllipseCallout">
            <a:avLst>
              <a:gd name="adj1" fmla="val -95422"/>
              <a:gd name="adj2" fmla="val 592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ماهي التقنية  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p:sp>
        <p:nvSpPr>
          <p:cNvPr id="94" name="فقاعة الكلام: بيضاوية 93">
            <a:extLst>
              <a:ext uri="{FF2B5EF4-FFF2-40B4-BE49-F238E27FC236}">
                <a16:creationId xmlns:a16="http://schemas.microsoft.com/office/drawing/2014/main" id="{822EDE92-1BB1-425A-8787-B46476A590E8}"/>
              </a:ext>
            </a:extLst>
          </p:cNvPr>
          <p:cNvSpPr/>
          <p:nvPr/>
        </p:nvSpPr>
        <p:spPr>
          <a:xfrm>
            <a:off x="1346187" y="2672787"/>
            <a:ext cx="1935346" cy="738194"/>
          </a:xfrm>
          <a:prstGeom prst="wedgeEllipseCallout">
            <a:avLst>
              <a:gd name="adj1" fmla="val -60172"/>
              <a:gd name="adj2" fmla="val -107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هل تفيد التقنية عالم الاثار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794C97-861F-4704-AB9A-15AF42AAC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3" y="1118448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572CAFB-B2DD-4E9F-948E-D2CDFBFB2BAC}"/>
              </a:ext>
            </a:extLst>
          </p:cNvPr>
          <p:cNvSpPr txBox="1"/>
          <p:nvPr/>
        </p:nvSpPr>
        <p:spPr>
          <a:xfrm>
            <a:off x="3782532" y="1299986"/>
            <a:ext cx="45578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استعمال المعرفة العلمية للحصول على منتجات جديدة 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009221CB-F5FB-4122-A5D1-133101141437}"/>
              </a:ext>
            </a:extLst>
          </p:cNvPr>
          <p:cNvCxnSpPr>
            <a:cxnSpLocks/>
          </p:cNvCxnSpPr>
          <p:nvPr/>
        </p:nvCxnSpPr>
        <p:spPr>
          <a:xfrm flipH="1">
            <a:off x="3858216" y="1706022"/>
            <a:ext cx="440650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64C34E8E-9DEF-4862-96D0-2CF0092D8F5D}"/>
              </a:ext>
            </a:extLst>
          </p:cNvPr>
          <p:cNvCxnSpPr>
            <a:cxnSpLocks/>
          </p:cNvCxnSpPr>
          <p:nvPr/>
        </p:nvCxnSpPr>
        <p:spPr>
          <a:xfrm flipH="1">
            <a:off x="3391141" y="4588965"/>
            <a:ext cx="437363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C643618-2C2E-4793-BF32-64A2455B1B2B}"/>
              </a:ext>
            </a:extLst>
          </p:cNvPr>
          <p:cNvSpPr txBox="1"/>
          <p:nvPr/>
        </p:nvSpPr>
        <p:spPr>
          <a:xfrm>
            <a:off x="3239774" y="4191544"/>
            <a:ext cx="4720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18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الرادارات, أجهزة الحاسوب . الات التصوير والكثير غيرها  </a:t>
            </a: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15876D7B-3B3F-4492-8F35-7D2E33DD5B8B}"/>
              </a:ext>
            </a:extLst>
          </p:cNvPr>
          <p:cNvSpPr/>
          <p:nvPr/>
        </p:nvSpPr>
        <p:spPr>
          <a:xfrm>
            <a:off x="1346187" y="3796699"/>
            <a:ext cx="1935346" cy="738194"/>
          </a:xfrm>
          <a:prstGeom prst="wedgeEllipseCallout">
            <a:avLst>
              <a:gd name="adj1" fmla="val -60172"/>
              <a:gd name="adj2" fmla="val -107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ماهي التقنيات التي يستخدمها علماء الاثار</a:t>
            </a:r>
          </a:p>
        </p:txBody>
      </p:sp>
      <p:pic>
        <p:nvPicPr>
          <p:cNvPr id="4098" name="Picture 2" descr="كاشف للمعادن للايجار - Gold Detectors">
            <a:extLst>
              <a:ext uri="{FF2B5EF4-FFF2-40B4-BE49-F238E27FC236}">
                <a16:creationId xmlns:a16="http://schemas.microsoft.com/office/drawing/2014/main" id="{679CB01C-64A8-4C79-9BDD-8D029179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13" y="2055911"/>
            <a:ext cx="2036308" cy="135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كمبيوترات محمولة بصناعة أفريقية ... وهذه هي مزاياها - CNN Arabic">
            <a:extLst>
              <a:ext uri="{FF2B5EF4-FFF2-40B4-BE49-F238E27FC236}">
                <a16:creationId xmlns:a16="http://schemas.microsoft.com/office/drawing/2014/main" id="{13EA6CB5-B34E-48EB-9B9D-FD8310C8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40" y="2337423"/>
            <a:ext cx="2183266" cy="122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4" grpId="0" animBg="1"/>
      <p:bldP spid="4" grpId="0"/>
      <p:bldP spid="22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0FE576F8-CBBD-43C7-BF6F-F6C8FC2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67BA2ED6-8AAC-46B5-AFC3-F74021189D82}"/>
              </a:ext>
            </a:extLst>
          </p:cNvPr>
          <p:cNvGrpSpPr/>
          <p:nvPr/>
        </p:nvGrpSpPr>
        <p:grpSpPr>
          <a:xfrm>
            <a:off x="6867866" y="-204108"/>
            <a:ext cx="2112228" cy="1502229"/>
            <a:chOff x="5921444" y="297093"/>
            <a:chExt cx="2158300" cy="1006546"/>
          </a:xfrm>
        </p:grpSpPr>
        <p:pic>
          <p:nvPicPr>
            <p:cNvPr id="63" name="صورة 6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829DD8D-CB38-44ED-86B8-6AC58FEC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867AAE5C-80EC-4D55-983A-A1D3669271E7}"/>
                </a:ext>
              </a:extLst>
            </p:cNvPr>
            <p:cNvSpPr txBox="1"/>
            <p:nvPr/>
          </p:nvSpPr>
          <p:spPr>
            <a:xfrm>
              <a:off x="6326224" y="684443"/>
              <a:ext cx="1348740" cy="2511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bg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1CEBC8C-5946-40B4-B149-2F1D0CC0BB6D}"/>
              </a:ext>
            </a:extLst>
          </p:cNvPr>
          <p:cNvSpPr/>
          <p:nvPr/>
        </p:nvSpPr>
        <p:spPr>
          <a:xfrm>
            <a:off x="2563586" y="734955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استعما المعرفة للحصول على منتجات جديدة يعرف ب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D27799C-237B-4BC4-B30F-3E4A0BAC3936}"/>
              </a:ext>
            </a:extLst>
          </p:cNvPr>
          <p:cNvSpPr/>
          <p:nvPr/>
        </p:nvSpPr>
        <p:spPr>
          <a:xfrm>
            <a:off x="5554980" y="1470660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التقنية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D88346-4084-4E29-B689-82CEEFD981B6}"/>
              </a:ext>
            </a:extLst>
          </p:cNvPr>
          <p:cNvSpPr/>
          <p:nvPr/>
        </p:nvSpPr>
        <p:spPr>
          <a:xfrm>
            <a:off x="3124200" y="1470660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التجربة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79AD08-ACC3-41C8-8C4F-87038F3F6D11}"/>
              </a:ext>
            </a:extLst>
          </p:cNvPr>
          <p:cNvSpPr/>
          <p:nvPr/>
        </p:nvSpPr>
        <p:spPr>
          <a:xfrm>
            <a:off x="4381500" y="1470660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العلم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18488D2-06DE-40FD-93AF-39574242D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32" y="1470660"/>
            <a:ext cx="510540" cy="583894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FEB6AE4-4D08-425F-9EE7-A70C2A8D1560}"/>
              </a:ext>
            </a:extLst>
          </p:cNvPr>
          <p:cNvSpPr/>
          <p:nvPr/>
        </p:nvSpPr>
        <p:spPr>
          <a:xfrm>
            <a:off x="2615293" y="2699826"/>
            <a:ext cx="3913414" cy="54864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علم يدرس ما خلفته حضارات الانسان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6949BDF-0CF2-4CBD-97F9-418100146357}"/>
              </a:ext>
            </a:extLst>
          </p:cNvPr>
          <p:cNvSpPr/>
          <p:nvPr/>
        </p:nvSpPr>
        <p:spPr>
          <a:xfrm>
            <a:off x="5606687" y="3435531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علم الاحياء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060B13E-978B-47B9-999E-ED21BC35039F}"/>
              </a:ext>
            </a:extLst>
          </p:cNvPr>
          <p:cNvSpPr/>
          <p:nvPr/>
        </p:nvSpPr>
        <p:spPr>
          <a:xfrm>
            <a:off x="3175907" y="3435531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علم الاثار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13E342-320D-430E-A5A9-617FE1AA594A}"/>
              </a:ext>
            </a:extLst>
          </p:cNvPr>
          <p:cNvSpPr/>
          <p:nvPr/>
        </p:nvSpPr>
        <p:spPr>
          <a:xfrm>
            <a:off x="4433207" y="3435531"/>
            <a:ext cx="838200" cy="54864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علم الكيمياء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8D1E8CB-1123-400F-B611-9B4F7EE22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847" y="3572984"/>
            <a:ext cx="510540" cy="58389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6136758-159B-4C28-BBAE-F36234297E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" y="20193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B124BC4-1371-42D3-BCB1-2AEBF5000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597" y="1025420"/>
            <a:ext cx="1545225" cy="334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0FE576F8-CBBD-43C7-BF6F-F6C8FC2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984FA2AD-2D5F-4358-A35A-EB0D610DD379}"/>
              </a:ext>
            </a:extLst>
          </p:cNvPr>
          <p:cNvSpPr/>
          <p:nvPr/>
        </p:nvSpPr>
        <p:spPr>
          <a:xfrm>
            <a:off x="2790618" y="173870"/>
            <a:ext cx="3332964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Ctr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3200" b="1" kern="0" spc="50" dirty="0">
                <a:solidFill>
                  <a:srgbClr val="FCFCF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مراحل عمل عالم الآثار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70A69AC-E5F8-4E06-8574-89F5A33FE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117" y="1371882"/>
            <a:ext cx="5421925" cy="690086"/>
          </a:xfrm>
          <a:prstGeom prst="roundRect">
            <a:avLst>
              <a:gd name="adj" fmla="val 11764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1- العمل في فريق</a:t>
            </a:r>
          </a:p>
          <a:p>
            <a:pPr algn="ctr" rtl="1" eaLnBrk="1" hangingPunct="1">
              <a:defRPr/>
            </a:pPr>
            <a:r>
              <a:rPr lang="ar-SA" sz="1800" b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إختيار</a:t>
            </a:r>
            <a:r>
              <a:rPr lang="ar-SA" sz="18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المجموعة المساعدة لجمع المعلومات والبحث والمناقشة .. الخ</a:t>
            </a:r>
          </a:p>
        </p:txBody>
      </p:sp>
      <p:sp>
        <p:nvSpPr>
          <p:cNvPr id="2" name="سهم: لأسفل 1">
            <a:extLst>
              <a:ext uri="{FF2B5EF4-FFF2-40B4-BE49-F238E27FC236}">
                <a16:creationId xmlns:a16="http://schemas.microsoft.com/office/drawing/2014/main" id="{4D508378-50FF-41E6-A4AE-58ABD3AD8B4F}"/>
              </a:ext>
            </a:extLst>
          </p:cNvPr>
          <p:cNvSpPr/>
          <p:nvPr/>
        </p:nvSpPr>
        <p:spPr>
          <a:xfrm>
            <a:off x="4196443" y="758645"/>
            <a:ext cx="506186" cy="584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لأسفل 16">
            <a:extLst>
              <a:ext uri="{FF2B5EF4-FFF2-40B4-BE49-F238E27FC236}">
                <a16:creationId xmlns:a16="http://schemas.microsoft.com/office/drawing/2014/main" id="{3F14EEFD-537C-4EBE-91A1-ED6176B4E270}"/>
              </a:ext>
            </a:extLst>
          </p:cNvPr>
          <p:cNvSpPr/>
          <p:nvPr/>
        </p:nvSpPr>
        <p:spPr>
          <a:xfrm>
            <a:off x="4204007" y="2090430"/>
            <a:ext cx="506186" cy="584775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0C74134-7CA3-4585-BA86-9234CD8EC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618" y="2729931"/>
            <a:ext cx="3421062" cy="690086"/>
          </a:xfrm>
          <a:prstGeom prst="roundRect">
            <a:avLst>
              <a:gd name="adj" fmla="val 11764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16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ar-SA" sz="1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- العمل الميداني</a:t>
            </a:r>
          </a:p>
          <a:p>
            <a:pPr algn="ctr" rtl="1" eaLnBrk="1" hangingPunct="1">
              <a:defRPr/>
            </a:pPr>
            <a:r>
              <a:rPr lang="ar-SA" sz="18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إستخدام</a:t>
            </a:r>
            <a:r>
              <a:rPr lang="ar-SA" sz="1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ar-SA" sz="1800" b="1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الرادر</a:t>
            </a:r>
            <a:r>
              <a:rPr lang="ar-SA" sz="1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والحفر والتنقيب</a:t>
            </a:r>
          </a:p>
        </p:txBody>
      </p:sp>
      <p:sp>
        <p:nvSpPr>
          <p:cNvPr id="19" name="سهم: لأسفل 18">
            <a:extLst>
              <a:ext uri="{FF2B5EF4-FFF2-40B4-BE49-F238E27FC236}">
                <a16:creationId xmlns:a16="http://schemas.microsoft.com/office/drawing/2014/main" id="{D386677C-431C-48F2-9F44-4F366F10DB0F}"/>
              </a:ext>
            </a:extLst>
          </p:cNvPr>
          <p:cNvSpPr/>
          <p:nvPr/>
        </p:nvSpPr>
        <p:spPr>
          <a:xfrm>
            <a:off x="4248056" y="3474743"/>
            <a:ext cx="506186" cy="58477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6D8270A-56AD-446B-BB04-A94D4ACE1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113" y="4032343"/>
            <a:ext cx="4096071" cy="985838"/>
          </a:xfrm>
          <a:prstGeom prst="roundRect">
            <a:avLst>
              <a:gd name="adj" fmla="val 1176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3- العمل </a:t>
            </a:r>
            <a:r>
              <a:rPr lang="ar-SA" sz="1800" b="1" dirty="0" err="1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المختبري</a:t>
            </a:r>
            <a:endParaRPr lang="ar-SA" sz="1800" b="1" dirty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  <a:p>
            <a:pPr algn="ctr" rtl="1" eaLnBrk="1" hangingPunct="1">
              <a:defRPr/>
            </a:pPr>
            <a:r>
              <a:rPr lang="ar-SA" sz="1800" b="1" dirty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التحليل الكيميائي – تنظيف القطع الأثرية – تحديد العمر التقريبي – الحفظ</a:t>
            </a:r>
          </a:p>
        </p:txBody>
      </p:sp>
      <p:pic>
        <p:nvPicPr>
          <p:cNvPr id="21" name="Picture 7" descr="http://www.egynews.net/wp-content/uploads/2014/12/%D9%85%D9%82%D8%A8%D8%B1%D8%A911.jpg">
            <a:extLst>
              <a:ext uri="{FF2B5EF4-FFF2-40B4-BE49-F238E27FC236}">
                <a16:creationId xmlns:a16="http://schemas.microsoft.com/office/drawing/2014/main" id="{A96BCBCC-8386-4ED3-B06D-C06D3592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5136" y="2226726"/>
            <a:ext cx="2435010" cy="1499454"/>
          </a:xfrm>
          <a:prstGeom prst="roundRect">
            <a:avLst>
              <a:gd name="adj" fmla="val 14135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2" name="Picture 9" descr="http://s.alriyadh.com/2008/02/24/img/252609.jpg">
            <a:extLst>
              <a:ext uri="{FF2B5EF4-FFF2-40B4-BE49-F238E27FC236}">
                <a16:creationId xmlns:a16="http://schemas.microsoft.com/office/drawing/2014/main" id="{84D7C4EB-43C6-4440-8F17-D3E23B3A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114" r="4545" b="5555"/>
          <a:stretch>
            <a:fillRect/>
          </a:stretch>
        </p:blipFill>
        <p:spPr bwMode="auto">
          <a:xfrm>
            <a:off x="203854" y="3459909"/>
            <a:ext cx="1925460" cy="1144868"/>
          </a:xfrm>
          <a:prstGeom prst="roundRect">
            <a:avLst>
              <a:gd name="adj" fmla="val 13682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6BE109C-5B92-4F7D-8DE0-A1830D09304C}"/>
              </a:ext>
            </a:extLst>
          </p:cNvPr>
          <p:cNvSpPr txBox="1"/>
          <p:nvPr/>
        </p:nvSpPr>
        <p:spPr>
          <a:xfrm>
            <a:off x="-63890" y="781014"/>
            <a:ext cx="19180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يقوم علماء الأثار باستشارة الجيولوجيين  لدراسة العمليات الطبيعية التي حدثت  أو لا تزال تحدث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في المنطقة </a:t>
            </a:r>
            <a:endParaRPr lang="ar-SA" altLang="ar-SA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861ACC3-4B31-411B-92D0-BD2C2EE4ED4E}"/>
              </a:ext>
            </a:extLst>
          </p:cNvPr>
          <p:cNvSpPr txBox="1"/>
          <p:nvPr/>
        </p:nvSpPr>
        <p:spPr>
          <a:xfrm>
            <a:off x="-220024" y="44666"/>
            <a:ext cx="216353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chemeClr val="bg2">
                    <a:lumMod val="75000"/>
                  </a:schemeClr>
                </a:solidFill>
              </a:rPr>
              <a:t>الاستفادة من خبرات العلماء الاخرين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7" grpId="0" animBg="1"/>
      <p:bldP spid="18" grpId="0" animBg="1"/>
      <p:bldP spid="19" grpId="0" animBg="1"/>
      <p:bldP spid="20" grpId="0" animBg="1"/>
      <p:bldP spid="2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08EA7D8-6704-4EBE-87E7-CF3B06D6111B}"/>
              </a:ext>
            </a:extLst>
          </p:cNvPr>
          <p:cNvGrpSpPr/>
          <p:nvPr/>
        </p:nvGrpSpPr>
        <p:grpSpPr>
          <a:xfrm>
            <a:off x="6397110" y="1847386"/>
            <a:ext cx="1046656" cy="2873907"/>
            <a:chOff x="5477912" y="1387889"/>
            <a:chExt cx="1046656" cy="2873907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A82AF3A-5AA1-418D-8B90-902AA574F2E3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730C33F-068B-45C1-BF8C-9108F9B39FA4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03CF6939-B066-4905-9848-A12861028292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542EA17-602E-4BC5-839A-074A03145A24}"/>
                </a:ext>
              </a:extLst>
            </p:cNvPr>
            <p:cNvSpPr txBox="1"/>
            <p:nvPr/>
          </p:nvSpPr>
          <p:spPr>
            <a:xfrm>
              <a:off x="5648713" y="1885950"/>
              <a:ext cx="83983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 err="1"/>
                <a:t>ماهو</a:t>
              </a:r>
              <a:r>
                <a:rPr lang="ar-SA" sz="2400" dirty="0"/>
                <a:t> العلم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6F9F194-958E-44EF-B5E4-58043BCA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567911" y="-432579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249D34A6-B198-477F-B54A-9A2A19D743B0}"/>
              </a:ext>
            </a:extLst>
          </p:cNvPr>
          <p:cNvSpPr/>
          <p:nvPr/>
        </p:nvSpPr>
        <p:spPr>
          <a:xfrm rot="5400000">
            <a:off x="5512078" y="2930969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EB84074-ADC0-46EA-8AB6-DB7FF3CCAD51}"/>
              </a:ext>
            </a:extLst>
          </p:cNvPr>
          <p:cNvSpPr txBox="1"/>
          <p:nvPr/>
        </p:nvSpPr>
        <p:spPr>
          <a:xfrm>
            <a:off x="6823280" y="3091177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5B59E2F-5A17-43E9-AD0E-9DAD021BA10F}"/>
              </a:ext>
            </a:extLst>
          </p:cNvPr>
          <p:cNvGrpSpPr/>
          <p:nvPr/>
        </p:nvGrpSpPr>
        <p:grpSpPr>
          <a:xfrm>
            <a:off x="3991114" y="1854278"/>
            <a:ext cx="1046657" cy="2873907"/>
            <a:chOff x="5477911" y="1387889"/>
            <a:chExt cx="1046657" cy="2873907"/>
          </a:xfrm>
        </p:grpSpPr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AF299183-1C7F-4CD5-BBC4-D621ECA055AE}"/>
                </a:ext>
              </a:extLst>
            </p:cNvPr>
            <p:cNvGrpSpPr/>
            <p:nvPr/>
          </p:nvGrpSpPr>
          <p:grpSpPr>
            <a:xfrm rot="5400000">
              <a:off x="4564286" y="2301514"/>
              <a:ext cx="2873907" cy="1046657"/>
              <a:chOff x="3554498" y="-588965"/>
              <a:chExt cx="4346115" cy="1432044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80ACA0A-CB6A-4107-A3B9-CE2AB045245F}"/>
                  </a:ext>
                </a:extLst>
              </p:cNvPr>
              <p:cNvSpPr/>
              <p:nvPr/>
            </p:nvSpPr>
            <p:spPr>
              <a:xfrm>
                <a:off x="3564921" y="-574754"/>
                <a:ext cx="4335692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0A99686-16FD-4C82-A632-7BCD699AF8E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39F53E12-E821-4F51-BD17-AA92BE0778A5}"/>
                </a:ext>
              </a:extLst>
            </p:cNvPr>
            <p:cNvSpPr txBox="1"/>
            <p:nvPr/>
          </p:nvSpPr>
          <p:spPr>
            <a:xfrm>
              <a:off x="5648713" y="1885950"/>
              <a:ext cx="839834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/>
                <a:t>ماهي فروع علم الاثار</a:t>
              </a:r>
            </a:p>
          </p:txBody>
        </p:sp>
      </p:grp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6A64D89C-DB94-4BB6-BD49-6041EF4F45A6}"/>
              </a:ext>
            </a:extLst>
          </p:cNvPr>
          <p:cNvSpPr/>
          <p:nvPr/>
        </p:nvSpPr>
        <p:spPr>
          <a:xfrm rot="5400000">
            <a:off x="3106084" y="2939001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389677A-5025-4F49-8A72-C6707629C23A}"/>
              </a:ext>
            </a:extLst>
          </p:cNvPr>
          <p:cNvSpPr txBox="1"/>
          <p:nvPr/>
        </p:nvSpPr>
        <p:spPr>
          <a:xfrm>
            <a:off x="4271590" y="3051984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B4D285F-F204-463B-9E8F-181EBAB9345A}"/>
              </a:ext>
            </a:extLst>
          </p:cNvPr>
          <p:cNvGrpSpPr/>
          <p:nvPr/>
        </p:nvGrpSpPr>
        <p:grpSpPr>
          <a:xfrm>
            <a:off x="1223571" y="1739490"/>
            <a:ext cx="1137059" cy="2873907"/>
            <a:chOff x="5477912" y="1387889"/>
            <a:chExt cx="1137059" cy="2873907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41640648-4868-44D3-8C3F-00AE6DAE40F2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B06E4884-8A1E-475F-B34C-5EE629BA4830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6E764123-365F-4102-823C-FA108943C9A9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DD3D964-0AC2-4533-9F52-65481BC254B9}"/>
                </a:ext>
              </a:extLst>
            </p:cNvPr>
            <p:cNvSpPr txBox="1"/>
            <p:nvPr/>
          </p:nvSpPr>
          <p:spPr>
            <a:xfrm>
              <a:off x="5648712" y="1885950"/>
              <a:ext cx="966259" cy="156966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/>
                <a:t>قارني بين العلم والتقنية</a:t>
              </a:r>
            </a:p>
          </p:txBody>
        </p:sp>
      </p:grp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F4141B5D-B61A-4C0B-B35D-FAFE2092EF83}"/>
              </a:ext>
            </a:extLst>
          </p:cNvPr>
          <p:cNvSpPr/>
          <p:nvPr/>
        </p:nvSpPr>
        <p:spPr>
          <a:xfrm rot="5400000">
            <a:off x="328345" y="2854776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11DFE91-93D0-4807-879C-813F1C31E27B}"/>
              </a:ext>
            </a:extLst>
          </p:cNvPr>
          <p:cNvSpPr txBox="1"/>
          <p:nvPr/>
        </p:nvSpPr>
        <p:spPr>
          <a:xfrm>
            <a:off x="1566336" y="3000139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9506 L 3.61111E-6 -0.3450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1 L -0.00434 -0.346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726330" y="1678755"/>
            <a:ext cx="2158300" cy="1006546"/>
            <a:chOff x="6075571" y="296170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1EA8E51-3C57-4440-8B16-8A20CE7B62D3}"/>
              </a:ext>
            </a:extLst>
          </p:cNvPr>
          <p:cNvSpPr txBox="1"/>
          <p:nvPr/>
        </p:nvSpPr>
        <p:spPr>
          <a:xfrm>
            <a:off x="2556187" y="1781918"/>
            <a:ext cx="36579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734241" y="-147717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03D9735-91D3-462A-A80D-D839B9251326}"/>
              </a:ext>
            </a:extLst>
          </p:cNvPr>
          <p:cNvSpPr txBox="1"/>
          <p:nvPr/>
        </p:nvSpPr>
        <p:spPr>
          <a:xfrm>
            <a:off x="652220" y="2490389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p:pic>
        <p:nvPicPr>
          <p:cNvPr id="7" name="رسم 6">
            <a:extLst>
              <a:ext uri="{FF2B5EF4-FFF2-40B4-BE49-F238E27FC236}">
                <a16:creationId xmlns:a16="http://schemas.microsoft.com/office/drawing/2014/main" id="{EFC2F189-A58B-4D7F-A38D-AF0C97A67C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9842" b="54444"/>
          <a:stretch/>
        </p:blipFill>
        <p:spPr>
          <a:xfrm>
            <a:off x="3631765" y="673799"/>
            <a:ext cx="4949191" cy="24380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C545058-152B-4AE9-8343-5D7C5FB4B65A}"/>
              </a:ext>
            </a:extLst>
          </p:cNvPr>
          <p:cNvSpPr txBox="1"/>
          <p:nvPr/>
        </p:nvSpPr>
        <p:spPr>
          <a:xfrm>
            <a:off x="3256531" y="3751971"/>
            <a:ext cx="46852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32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العلم الذي يدرس الأدوات والتراث الحضاري للإنسان قديماً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4A1AD91-D8C0-4DA4-9DA9-21B5D57155A4}"/>
              </a:ext>
            </a:extLst>
          </p:cNvPr>
          <p:cNvSpPr txBox="1"/>
          <p:nvPr/>
        </p:nvSpPr>
        <p:spPr>
          <a:xfrm>
            <a:off x="6734241" y="3215485"/>
            <a:ext cx="1966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علم الاثار</a:t>
            </a:r>
          </a:p>
        </p:txBody>
      </p:sp>
    </p:spTree>
    <p:extLst>
      <p:ext uri="{BB962C8B-B14F-4D97-AF65-F5344CB8AC3E}">
        <p14:creationId xmlns:p14="http://schemas.microsoft.com/office/powerpoint/2010/main" val="2842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92;p13">
            <a:extLst>
              <a:ext uri="{FF2B5EF4-FFF2-40B4-BE49-F238E27FC236}">
                <a16:creationId xmlns:a16="http://schemas.microsoft.com/office/drawing/2014/main" id="{5F82B8D0-9610-4A03-B851-AEA02E0BC89C}"/>
              </a:ext>
            </a:extLst>
          </p:cNvPr>
          <p:cNvSpPr/>
          <p:nvPr/>
        </p:nvSpPr>
        <p:spPr>
          <a:xfrm>
            <a:off x="6913517" y="3608252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78264" y="2113473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324100" y="210163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75103" y="-3358217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196340" y="2279653"/>
            <a:ext cx="5303197" cy="908879"/>
            <a:chOff x="1196340" y="2279653"/>
            <a:chExt cx="5303197" cy="908879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734092"/>
              <a:ext cx="4916618" cy="454440"/>
              <a:chOff x="2782731" y="5386388"/>
              <a:chExt cx="6664643" cy="64953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/>
              <p:nvPr/>
            </p:nvCxnSpPr>
            <p:spPr>
              <a:xfrm rot="10800000">
                <a:off x="3000375" y="5386388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96340" y="227965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توضح مفهوم علم الاثار </a:t>
              </a:r>
            </a:p>
          </p:txBody>
        </p:sp>
      </p:grpSp>
      <p:grpSp>
        <p:nvGrpSpPr>
          <p:cNvPr id="78" name="Google Shape;93;p13">
            <a:extLst>
              <a:ext uri="{FF2B5EF4-FFF2-40B4-BE49-F238E27FC236}">
                <a16:creationId xmlns:a16="http://schemas.microsoft.com/office/drawing/2014/main" id="{1EE0C019-D9F4-4102-BC6B-FDFF8B93144A}"/>
              </a:ext>
            </a:extLst>
          </p:cNvPr>
          <p:cNvGrpSpPr/>
          <p:nvPr/>
        </p:nvGrpSpPr>
        <p:grpSpPr>
          <a:xfrm>
            <a:off x="6910356" y="-1818715"/>
            <a:ext cx="773585" cy="6444271"/>
            <a:chOff x="822635" y="-372083"/>
            <a:chExt cx="773585" cy="6444271"/>
          </a:xfrm>
        </p:grpSpPr>
        <p:sp>
          <p:nvSpPr>
            <p:cNvPr id="79" name="Google Shape;94;p13">
              <a:extLst>
                <a:ext uri="{FF2B5EF4-FFF2-40B4-BE49-F238E27FC236}">
                  <a16:creationId xmlns:a16="http://schemas.microsoft.com/office/drawing/2014/main" id="{AB006199-7B79-48B2-9C46-8AC24CA22D59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95;p13">
              <a:extLst>
                <a:ext uri="{FF2B5EF4-FFF2-40B4-BE49-F238E27FC236}">
                  <a16:creationId xmlns:a16="http://schemas.microsoft.com/office/drawing/2014/main" id="{D5DD94DC-5A1C-47DD-AAC5-6DD8D7A6AD45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B97215C1-8961-43D0-8F12-013B0FED918D}"/>
              </a:ext>
            </a:extLst>
          </p:cNvPr>
          <p:cNvGrpSpPr/>
          <p:nvPr/>
        </p:nvGrpSpPr>
        <p:grpSpPr>
          <a:xfrm>
            <a:off x="1683362" y="1419972"/>
            <a:ext cx="9782481" cy="3073751"/>
            <a:chOff x="1034211" y="-339657"/>
            <a:chExt cx="9782481" cy="3073751"/>
          </a:xfrm>
        </p:grpSpPr>
        <p:grpSp>
          <p:nvGrpSpPr>
            <p:cNvPr id="83" name="Google Shape;96;p13">
              <a:extLst>
                <a:ext uri="{FF2B5EF4-FFF2-40B4-BE49-F238E27FC236}">
                  <a16:creationId xmlns:a16="http://schemas.microsoft.com/office/drawing/2014/main" id="{83D6EABB-CD8F-475D-B0CE-E203DEFCF912}"/>
                </a:ext>
              </a:extLst>
            </p:cNvPr>
            <p:cNvGrpSpPr/>
            <p:nvPr/>
          </p:nvGrpSpPr>
          <p:grpSpPr>
            <a:xfrm>
              <a:off x="1034211" y="-339657"/>
              <a:ext cx="9782481" cy="3073751"/>
              <a:chOff x="2298902" y="993045"/>
              <a:chExt cx="13260486" cy="4393343"/>
            </a:xfrm>
          </p:grpSpPr>
          <p:sp>
            <p:nvSpPr>
              <p:cNvPr id="85" name="Google Shape;98;p13">
                <a:extLst>
                  <a:ext uri="{FF2B5EF4-FFF2-40B4-BE49-F238E27FC236}">
                    <a16:creationId xmlns:a16="http://schemas.microsoft.com/office/drawing/2014/main" id="{339F862E-4A2A-4C61-9921-FCDFC6072A93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6" name="Google Shape;99;p13">
                <a:extLst>
                  <a:ext uri="{FF2B5EF4-FFF2-40B4-BE49-F238E27FC236}">
                    <a16:creationId xmlns:a16="http://schemas.microsoft.com/office/drawing/2014/main" id="{C4A4D065-27B7-4C4E-9AF9-38751A7C8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8902" y="5386388"/>
                <a:ext cx="693082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2C948B3C-F1E5-495A-8989-CBFEF91EABBE}"/>
                </a:ext>
              </a:extLst>
            </p:cNvPr>
            <p:cNvSpPr txBox="1"/>
            <p:nvPr/>
          </p:nvSpPr>
          <p:spPr>
            <a:xfrm>
              <a:off x="1034211" y="2201627"/>
              <a:ext cx="516998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تقارن بين العلم والتقنية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2790" y="1245026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29365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415238" y="1655417"/>
            <a:ext cx="5744624" cy="1127691"/>
            <a:chOff x="731393" y="2060843"/>
            <a:chExt cx="5744624" cy="1127691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908396" y="2455789"/>
              <a:ext cx="5428016" cy="732745"/>
              <a:chOff x="2128356" y="4988604"/>
              <a:chExt cx="7357861" cy="1047320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8356" y="4988604"/>
                <a:ext cx="7357861" cy="29567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731393" y="2060843"/>
              <a:ext cx="574462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للعلم والتقنية أهمية كبيرة في عالمنا ولكل منها دور في حياتنا اليومية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2164547" y="2940767"/>
            <a:ext cx="5303197" cy="2061789"/>
            <a:chOff x="1077437" y="-1018212"/>
            <a:chExt cx="5303197" cy="4206744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160790" y="-133843"/>
              <a:ext cx="5146967" cy="3322375"/>
              <a:chOff x="2470485" y="1287217"/>
              <a:chExt cx="6976889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1077437" y="-1018212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1- العلم               2- التقنية  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2164546" y="4308284"/>
            <a:ext cx="5303197" cy="937562"/>
            <a:chOff x="1390226" y="2250973"/>
            <a:chExt cx="5303197" cy="937562"/>
          </a:xfrm>
        </p:grpSpPr>
        <p:grpSp>
          <p:nvGrpSpPr>
            <p:cNvPr id="106" name="Google Shape;96;p13">
              <a:extLst>
                <a:ext uri="{FF2B5EF4-FFF2-40B4-BE49-F238E27FC236}">
                  <a16:creationId xmlns:a16="http://schemas.microsoft.com/office/drawing/2014/main" id="{356FC269-ADAF-40DD-8C03-40A896E4BD2D}"/>
                </a:ext>
              </a:extLst>
            </p:cNvPr>
            <p:cNvGrpSpPr/>
            <p:nvPr/>
          </p:nvGrpSpPr>
          <p:grpSpPr>
            <a:xfrm>
              <a:off x="1391139" y="2695821"/>
              <a:ext cx="5031787" cy="492714"/>
              <a:chOff x="2782731" y="5331683"/>
              <a:chExt cx="6820759" cy="704241"/>
            </a:xfrm>
          </p:grpSpPr>
          <p:sp>
            <p:nvSpPr>
              <p:cNvPr id="108" name="Google Shape;98;p13">
                <a:extLst>
                  <a:ext uri="{FF2B5EF4-FFF2-40B4-BE49-F238E27FC236}">
                    <a16:creationId xmlns:a16="http://schemas.microsoft.com/office/drawing/2014/main" id="{E854E6D9-E776-48CC-810A-FE74D1345544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9" name="Google Shape;99;p13">
                <a:extLst>
                  <a:ext uri="{FF2B5EF4-FFF2-40B4-BE49-F238E27FC236}">
                    <a16:creationId xmlns:a16="http://schemas.microsoft.com/office/drawing/2014/main" id="{A78055FC-77C3-4C0F-8FB1-BFEC53ED390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374137" y="5331683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390226" y="2250973"/>
              <a:ext cx="5303197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القطع الاثرية : أشياء صنعها الانسان قديما ولها أهمية تاريخية وثقافية ومنها الأدوات والاسلحة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0" y="-143950"/>
            <a:ext cx="2158300" cy="1006546"/>
            <a:chOff x="5957001" y="312421"/>
            <a:chExt cx="2158300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6655398" y="565296"/>
              <a:ext cx="134874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p:pic>
        <p:nvPicPr>
          <p:cNvPr id="5" name="video5870648886887976084">
            <a:hlinkClick r:id="" action="ppaction://media"/>
            <a:extLst>
              <a:ext uri="{FF2B5EF4-FFF2-40B4-BE49-F238E27FC236}">
                <a16:creationId xmlns:a16="http://schemas.microsoft.com/office/drawing/2014/main" id="{67B5C1B4-3838-44CE-953A-02A39CA321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2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7101" y="359323"/>
            <a:ext cx="6302380" cy="3448472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B1A0460-2E47-42C0-A415-B781076AF338}"/>
              </a:ext>
            </a:extLst>
          </p:cNvPr>
          <p:cNvSpPr txBox="1"/>
          <p:nvPr/>
        </p:nvSpPr>
        <p:spPr>
          <a:xfrm>
            <a:off x="2565359" y="3992335"/>
            <a:ext cx="474345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توجد في المملكة الكثير من الاثار ماذا تعرفين عنها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B161B2E-209A-4992-93A6-9585D876B34E}"/>
              </a:ext>
            </a:extLst>
          </p:cNvPr>
          <p:cNvSpPr txBox="1"/>
          <p:nvPr/>
        </p:nvSpPr>
        <p:spPr>
          <a:xfrm>
            <a:off x="2400300" y="4371850"/>
            <a:ext cx="46717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لماذا يهتم العلماء بهذه الاثار؟ وما </a:t>
            </a:r>
            <a:r>
              <a:rPr lang="ar-SA" sz="1800" b="1" dirty="0" err="1">
                <a:solidFill>
                  <a:schemeClr val="accent4">
                    <a:lumMod val="75000"/>
                  </a:schemeClr>
                </a:solidFill>
              </a:rPr>
              <a:t>أهميتها؟وما</a:t>
            </a:r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 التقنيات التي يستخدمها العلماء في دراسة هذه الاثار والتنقيب عنها 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6978081" y="-143792"/>
            <a:ext cx="2279299" cy="1006546"/>
            <a:chOff x="5957001" y="312421"/>
            <a:chExt cx="2279299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5957001" y="631028"/>
              <a:ext cx="2279299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الربط مع المعرفة السابقة 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DA1FEDD-9849-4C63-852A-A453C787C22B}"/>
              </a:ext>
            </a:extLst>
          </p:cNvPr>
          <p:cNvGrpSpPr/>
          <p:nvPr/>
        </p:nvGrpSpPr>
        <p:grpSpPr>
          <a:xfrm>
            <a:off x="4070102" y="2825280"/>
            <a:ext cx="4224371" cy="1409700"/>
            <a:chOff x="1818743" y="3272878"/>
            <a:chExt cx="6238488" cy="2029103"/>
          </a:xfrm>
        </p:grpSpPr>
        <p:pic>
          <p:nvPicPr>
            <p:cNvPr id="40" name="صورة 3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03A9297-9D6D-42F8-AB67-111EACA1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43" y="3272878"/>
              <a:ext cx="6238488" cy="2029103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1EA8E51-3C57-4440-8B16-8A20CE7B62D3}"/>
                </a:ext>
              </a:extLst>
            </p:cNvPr>
            <p:cNvSpPr txBox="1"/>
            <p:nvPr/>
          </p:nvSpPr>
          <p:spPr>
            <a:xfrm>
              <a:off x="2253655" y="3974220"/>
              <a:ext cx="5124121" cy="531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ماذا تسمى هذه القطع الموجودة بالصورة ؟؟</a:t>
              </a:r>
            </a:p>
          </p:txBody>
        </p:sp>
      </p:grpSp>
      <p:pic>
        <p:nvPicPr>
          <p:cNvPr id="1026" name="Picture 2" descr="اكتشاف آثار تاريخية تعود الى آلاف السنين في ايران – Now Lebanon">
            <a:extLst>
              <a:ext uri="{FF2B5EF4-FFF2-40B4-BE49-F238E27FC236}">
                <a16:creationId xmlns:a16="http://schemas.microsoft.com/office/drawing/2014/main" id="{56138016-84BB-42D0-BDC2-5C55BE9F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16813"/>
            <a:ext cx="48768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14DD79A-71E6-4EC6-8F7C-B8BE2392544E}"/>
              </a:ext>
            </a:extLst>
          </p:cNvPr>
          <p:cNvGrpSpPr/>
          <p:nvPr/>
        </p:nvGrpSpPr>
        <p:grpSpPr>
          <a:xfrm>
            <a:off x="1116013" y="3485219"/>
            <a:ext cx="4224371" cy="1343834"/>
            <a:chOff x="1818743" y="3272878"/>
            <a:chExt cx="6238488" cy="1934296"/>
          </a:xfrm>
        </p:grpSpPr>
        <p:pic>
          <p:nvPicPr>
            <p:cNvPr id="12" name="صورة 1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4016F17-30A0-4C96-8AA0-6E164E9E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43" y="3272878"/>
              <a:ext cx="6238488" cy="1934296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34FEE8B-945C-4FA5-BE27-6DC661AE720E}"/>
                </a:ext>
              </a:extLst>
            </p:cNvPr>
            <p:cNvSpPr txBox="1"/>
            <p:nvPr/>
          </p:nvSpPr>
          <p:spPr>
            <a:xfrm>
              <a:off x="2253655" y="3974220"/>
              <a:ext cx="5124121" cy="5316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accent1">
                      <a:lumMod val="50000"/>
                    </a:schemeClr>
                  </a:solidFill>
                </a:rPr>
                <a:t>ماذا يسمى العلم المهتم بدراسة الاثار؟؟</a:t>
              </a:r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29C36A-E924-4E37-9D56-3A77072ED35A}"/>
              </a:ext>
            </a:extLst>
          </p:cNvPr>
          <p:cNvSpPr txBox="1"/>
          <p:nvPr/>
        </p:nvSpPr>
        <p:spPr>
          <a:xfrm>
            <a:off x="6182288" y="3848737"/>
            <a:ext cx="9982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2">
                    <a:lumMod val="75000"/>
                  </a:schemeClr>
                </a:solidFill>
              </a:rPr>
              <a:t>الاثار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F91E39E-3C28-4BA6-ADC5-66B3017C7F0C}"/>
              </a:ext>
            </a:extLst>
          </p:cNvPr>
          <p:cNvSpPr txBox="1"/>
          <p:nvPr/>
        </p:nvSpPr>
        <p:spPr>
          <a:xfrm>
            <a:off x="2257987" y="4385341"/>
            <a:ext cx="15748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2">
                    <a:lumMod val="75000"/>
                  </a:schemeClr>
                </a:solidFill>
              </a:rPr>
              <a:t> علم الاثار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F9E4038-FF53-4357-9ABD-29C26AA4FDF5}"/>
              </a:ext>
            </a:extLst>
          </p:cNvPr>
          <p:cNvSpPr txBox="1"/>
          <p:nvPr/>
        </p:nvSpPr>
        <p:spPr>
          <a:xfrm>
            <a:off x="5052583" y="4248364"/>
            <a:ext cx="28595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4">
                    <a:lumMod val="75000"/>
                  </a:schemeClr>
                </a:solidFill>
              </a:rPr>
              <a:t>وهي قطع صنعها الانسان قديما لها أهمية تاريخية وثقافية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78F6562F-E289-45A5-AC32-FE0495920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53891" y="217195"/>
            <a:ext cx="4537710" cy="556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B742CD10-FED5-4852-A1DA-D1290DC8F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286" y="1029812"/>
            <a:ext cx="2714625" cy="2214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6275855-EB99-4526-BD10-DF8B41BA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783" y="1195572"/>
            <a:ext cx="5166160" cy="1047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0A202127-1437-4545-B5E3-CC281994B2BA}"/>
              </a:ext>
            </a:extLst>
          </p:cNvPr>
          <p:cNvGrpSpPr/>
          <p:nvPr/>
        </p:nvGrpSpPr>
        <p:grpSpPr>
          <a:xfrm>
            <a:off x="1066800" y="-178568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742FA08-0D2A-42D4-BEF4-EBC06E6F7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45EACB61-3F24-422E-8B84-2144BE1B290C}"/>
                </a:ext>
              </a:extLst>
            </p:cNvPr>
            <p:cNvSpPr txBox="1"/>
            <p:nvPr/>
          </p:nvSpPr>
          <p:spPr>
            <a:xfrm>
              <a:off x="6036609" y="584861"/>
              <a:ext cx="199908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الكتاب صفحة 18</a:t>
              </a:r>
            </a:p>
          </p:txBody>
        </p:sp>
      </p:grpSp>
      <p:pic>
        <p:nvPicPr>
          <p:cNvPr id="19" name="Picture 7">
            <a:extLst>
              <a:ext uri="{FF2B5EF4-FFF2-40B4-BE49-F238E27FC236}">
                <a16:creationId xmlns:a16="http://schemas.microsoft.com/office/drawing/2014/main" id="{0DC88134-1923-4B8E-B9AD-6F4D4F33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79" y="3576990"/>
            <a:ext cx="6272213" cy="769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بالصور ….مختبرات نوعية جديدة بهيئة المواصفات » صحيفة الرأي الإلكترونية">
            <a:extLst>
              <a:ext uri="{FF2B5EF4-FFF2-40B4-BE49-F238E27FC236}">
                <a16:creationId xmlns:a16="http://schemas.microsoft.com/office/drawing/2014/main" id="{11A3EEDC-1A34-4AFE-9B50-17067DB0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3" y="2609321"/>
            <a:ext cx="2113654" cy="19685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oogle Shape;1390;p48">
            <a:extLst>
              <a:ext uri="{FF2B5EF4-FFF2-40B4-BE49-F238E27FC236}">
                <a16:creationId xmlns:a16="http://schemas.microsoft.com/office/drawing/2014/main" id="{D968E77A-5F07-4180-8FD5-580CB7689BEE}"/>
              </a:ext>
            </a:extLst>
          </p:cNvPr>
          <p:cNvGrpSpPr/>
          <p:nvPr/>
        </p:nvGrpSpPr>
        <p:grpSpPr>
          <a:xfrm rot="1693067">
            <a:off x="3555124" y="2456249"/>
            <a:ext cx="727376" cy="907796"/>
            <a:chOff x="1728250" y="237500"/>
            <a:chExt cx="4090750" cy="5095875"/>
          </a:xfrm>
        </p:grpSpPr>
        <p:sp>
          <p:nvSpPr>
            <p:cNvPr id="22" name="Google Shape;1391;p48">
              <a:extLst>
                <a:ext uri="{FF2B5EF4-FFF2-40B4-BE49-F238E27FC236}">
                  <a16:creationId xmlns:a16="http://schemas.microsoft.com/office/drawing/2014/main" id="{AC700F62-15CD-40FC-AB9F-B05EFD5D29B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92;p48">
              <a:extLst>
                <a:ext uri="{FF2B5EF4-FFF2-40B4-BE49-F238E27FC236}">
                  <a16:creationId xmlns:a16="http://schemas.microsoft.com/office/drawing/2014/main" id="{59A0B408-6C77-4DF2-A97D-01AFE90B0983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93;p48">
              <a:extLst>
                <a:ext uri="{FF2B5EF4-FFF2-40B4-BE49-F238E27FC236}">
                  <a16:creationId xmlns:a16="http://schemas.microsoft.com/office/drawing/2014/main" id="{A9DB1768-AAF4-4F0A-9E8D-A1BB51D1EEA6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94;p48">
              <a:extLst>
                <a:ext uri="{FF2B5EF4-FFF2-40B4-BE49-F238E27FC236}">
                  <a16:creationId xmlns:a16="http://schemas.microsoft.com/office/drawing/2014/main" id="{0D3F341B-2734-4554-BBF0-33DE0083529F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95;p48">
              <a:extLst>
                <a:ext uri="{FF2B5EF4-FFF2-40B4-BE49-F238E27FC236}">
                  <a16:creationId xmlns:a16="http://schemas.microsoft.com/office/drawing/2014/main" id="{8D90260F-CCA1-4C04-953B-EDD7EB8ACF59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96;p48">
              <a:extLst>
                <a:ext uri="{FF2B5EF4-FFF2-40B4-BE49-F238E27FC236}">
                  <a16:creationId xmlns:a16="http://schemas.microsoft.com/office/drawing/2014/main" id="{48DD6752-D6A4-45F0-A775-F511D8CA1C3D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97;p48">
              <a:extLst>
                <a:ext uri="{FF2B5EF4-FFF2-40B4-BE49-F238E27FC236}">
                  <a16:creationId xmlns:a16="http://schemas.microsoft.com/office/drawing/2014/main" id="{07E2D35B-DDD6-401D-BA4E-1CB9F189E4F9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98;p48">
              <a:extLst>
                <a:ext uri="{FF2B5EF4-FFF2-40B4-BE49-F238E27FC236}">
                  <a16:creationId xmlns:a16="http://schemas.microsoft.com/office/drawing/2014/main" id="{3DF6E20F-816E-48AA-AC54-1B627E081BFE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99;p48">
              <a:extLst>
                <a:ext uri="{FF2B5EF4-FFF2-40B4-BE49-F238E27FC236}">
                  <a16:creationId xmlns:a16="http://schemas.microsoft.com/office/drawing/2014/main" id="{E838C504-BE78-4D11-B8FB-CB767A01613A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00;p48">
              <a:extLst>
                <a:ext uri="{FF2B5EF4-FFF2-40B4-BE49-F238E27FC236}">
                  <a16:creationId xmlns:a16="http://schemas.microsoft.com/office/drawing/2014/main" id="{96843048-1ED3-4624-81EC-D1E492A595F2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01;p48">
              <a:extLst>
                <a:ext uri="{FF2B5EF4-FFF2-40B4-BE49-F238E27FC236}">
                  <a16:creationId xmlns:a16="http://schemas.microsoft.com/office/drawing/2014/main" id="{60D2228F-49DF-4FA3-AE02-DEBFC4AE9486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02;p48">
              <a:extLst>
                <a:ext uri="{FF2B5EF4-FFF2-40B4-BE49-F238E27FC236}">
                  <a16:creationId xmlns:a16="http://schemas.microsoft.com/office/drawing/2014/main" id="{A7EBE0F1-6FF0-4FD3-B58F-845160C8D9D0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03;p48">
              <a:extLst>
                <a:ext uri="{FF2B5EF4-FFF2-40B4-BE49-F238E27FC236}">
                  <a16:creationId xmlns:a16="http://schemas.microsoft.com/office/drawing/2014/main" id="{23D9D992-BE16-423E-9588-2C668ECE5261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04;p48">
              <a:extLst>
                <a:ext uri="{FF2B5EF4-FFF2-40B4-BE49-F238E27FC236}">
                  <a16:creationId xmlns:a16="http://schemas.microsoft.com/office/drawing/2014/main" id="{BE149616-0233-4250-ADE6-DF33B7AD7DF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05;p48">
              <a:extLst>
                <a:ext uri="{FF2B5EF4-FFF2-40B4-BE49-F238E27FC236}">
                  <a16:creationId xmlns:a16="http://schemas.microsoft.com/office/drawing/2014/main" id="{86D0324A-2F5A-4884-A475-946DCE34C38D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06;p48">
              <a:extLst>
                <a:ext uri="{FF2B5EF4-FFF2-40B4-BE49-F238E27FC236}">
                  <a16:creationId xmlns:a16="http://schemas.microsoft.com/office/drawing/2014/main" id="{10EDC450-DDB5-4CCC-9931-77D55C89E9F2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07;p48">
              <a:extLst>
                <a:ext uri="{FF2B5EF4-FFF2-40B4-BE49-F238E27FC236}">
                  <a16:creationId xmlns:a16="http://schemas.microsoft.com/office/drawing/2014/main" id="{3792B657-18F3-4425-B38E-4254B92D98F5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08;p48">
              <a:extLst>
                <a:ext uri="{FF2B5EF4-FFF2-40B4-BE49-F238E27FC236}">
                  <a16:creationId xmlns:a16="http://schemas.microsoft.com/office/drawing/2014/main" id="{50BC3138-EE9A-4A9A-AD10-3892005D4EC2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09;p48">
              <a:extLst>
                <a:ext uri="{FF2B5EF4-FFF2-40B4-BE49-F238E27FC236}">
                  <a16:creationId xmlns:a16="http://schemas.microsoft.com/office/drawing/2014/main" id="{C0AEBE43-92BF-4210-8FC0-2B9AE3AFA715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0;p48">
              <a:extLst>
                <a:ext uri="{FF2B5EF4-FFF2-40B4-BE49-F238E27FC236}">
                  <a16:creationId xmlns:a16="http://schemas.microsoft.com/office/drawing/2014/main" id="{8EF40570-3A46-4000-A635-3C9FD9CD1498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1;p48">
              <a:extLst>
                <a:ext uri="{FF2B5EF4-FFF2-40B4-BE49-F238E27FC236}">
                  <a16:creationId xmlns:a16="http://schemas.microsoft.com/office/drawing/2014/main" id="{B6FB6A41-043D-44BC-A047-EA66BBC5E266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2;p48">
              <a:extLst>
                <a:ext uri="{FF2B5EF4-FFF2-40B4-BE49-F238E27FC236}">
                  <a16:creationId xmlns:a16="http://schemas.microsoft.com/office/drawing/2014/main" id="{ABDE29DC-26EF-42CF-9C48-994F00DFC0D6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13;p48">
              <a:extLst>
                <a:ext uri="{FF2B5EF4-FFF2-40B4-BE49-F238E27FC236}">
                  <a16:creationId xmlns:a16="http://schemas.microsoft.com/office/drawing/2014/main" id="{3146DBF7-73C9-4D89-8BBC-56B560C6FB7C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14;p48">
              <a:extLst>
                <a:ext uri="{FF2B5EF4-FFF2-40B4-BE49-F238E27FC236}">
                  <a16:creationId xmlns:a16="http://schemas.microsoft.com/office/drawing/2014/main" id="{9DDA3A1D-B95E-4F63-961D-5297BEF8EC84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15;p48">
              <a:extLst>
                <a:ext uri="{FF2B5EF4-FFF2-40B4-BE49-F238E27FC236}">
                  <a16:creationId xmlns:a16="http://schemas.microsoft.com/office/drawing/2014/main" id="{CDF06CFA-0906-4438-A62D-A8C8FF978237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16;p48">
              <a:extLst>
                <a:ext uri="{FF2B5EF4-FFF2-40B4-BE49-F238E27FC236}">
                  <a16:creationId xmlns:a16="http://schemas.microsoft.com/office/drawing/2014/main" id="{08945713-37A6-4799-BFD6-0A1061235F82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17;p48">
              <a:extLst>
                <a:ext uri="{FF2B5EF4-FFF2-40B4-BE49-F238E27FC236}">
                  <a16:creationId xmlns:a16="http://schemas.microsoft.com/office/drawing/2014/main" id="{8D966475-A6EB-435A-8C95-5561789986D7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18;p48">
              <a:extLst>
                <a:ext uri="{FF2B5EF4-FFF2-40B4-BE49-F238E27FC236}">
                  <a16:creationId xmlns:a16="http://schemas.microsoft.com/office/drawing/2014/main" id="{EA36DA73-1397-48BE-A879-B8AA1D735912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19;p48">
              <a:extLst>
                <a:ext uri="{FF2B5EF4-FFF2-40B4-BE49-F238E27FC236}">
                  <a16:creationId xmlns:a16="http://schemas.microsoft.com/office/drawing/2014/main" id="{C943017E-39A4-41FC-AF0A-DC14C1F044DD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8919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A80E303E-C70A-4B19-8341-3CB9A4722DC5}"/>
              </a:ext>
            </a:extLst>
          </p:cNvPr>
          <p:cNvSpPr/>
          <p:nvPr/>
        </p:nvSpPr>
        <p:spPr>
          <a:xfrm>
            <a:off x="1572200" y="2095237"/>
            <a:ext cx="1779831" cy="738194"/>
          </a:xfrm>
          <a:prstGeom prst="wedgeEllipseCallout">
            <a:avLst>
              <a:gd name="adj1" fmla="val -73863"/>
              <a:gd name="adj2" fmla="val 105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err="1">
                <a:solidFill>
                  <a:schemeClr val="bg2">
                    <a:lumMod val="75000"/>
                  </a:schemeClr>
                </a:solidFill>
              </a:rPr>
              <a:t>ماهو</a:t>
            </a:r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 العلم ؟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34FA799-BA97-413B-B5C1-53039D766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879" y="3138411"/>
            <a:ext cx="1335228" cy="1887984"/>
          </a:xfrm>
          <a:prstGeom prst="rect">
            <a:avLst/>
          </a:prstGeom>
        </p:spPr>
      </p:pic>
      <p:sp>
        <p:nvSpPr>
          <p:cNvPr id="94" name="فقاعة الكلام: بيضاوية 93">
            <a:extLst>
              <a:ext uri="{FF2B5EF4-FFF2-40B4-BE49-F238E27FC236}">
                <a16:creationId xmlns:a16="http://schemas.microsoft.com/office/drawing/2014/main" id="{822EDE92-1BB1-425A-8787-B46476A590E8}"/>
              </a:ext>
            </a:extLst>
          </p:cNvPr>
          <p:cNvSpPr/>
          <p:nvPr/>
        </p:nvSpPr>
        <p:spPr>
          <a:xfrm>
            <a:off x="1304428" y="3048000"/>
            <a:ext cx="1935346" cy="738194"/>
          </a:xfrm>
          <a:prstGeom prst="wedgeEllipseCallout">
            <a:avLst>
              <a:gd name="adj1" fmla="val -60172"/>
              <a:gd name="adj2" fmla="val -1077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err="1">
                <a:solidFill>
                  <a:schemeClr val="bg2">
                    <a:lumMod val="75000"/>
                  </a:schemeClr>
                </a:solidFill>
              </a:rPr>
              <a:t>وماهو</a:t>
            </a:r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 علم الاثار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0558F3D-86BD-41D9-B636-BF83B50EFA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66622" y="-276225"/>
            <a:ext cx="2591305" cy="28479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794C97-861F-4704-AB9A-15AF42AAC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2" y="1486406"/>
            <a:ext cx="1161549" cy="3342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572CAFB-B2DD-4E9F-948E-D2CDFBFB2BAC}"/>
              </a:ext>
            </a:extLst>
          </p:cNvPr>
          <p:cNvSpPr txBox="1"/>
          <p:nvPr/>
        </p:nvSpPr>
        <p:spPr>
          <a:xfrm>
            <a:off x="3239774" y="2195254"/>
            <a:ext cx="27426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أسلوب لفهم العالم من حولنا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009221CB-F5FB-4122-A5D1-133101141437}"/>
              </a:ext>
            </a:extLst>
          </p:cNvPr>
          <p:cNvCxnSpPr/>
          <p:nvPr/>
        </p:nvCxnSpPr>
        <p:spPr>
          <a:xfrm flipH="1">
            <a:off x="3391141" y="2620423"/>
            <a:ext cx="243993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64C34E8E-9DEF-4862-96D0-2CF0092D8F5D}"/>
              </a:ext>
            </a:extLst>
          </p:cNvPr>
          <p:cNvCxnSpPr>
            <a:cxnSpLocks/>
          </p:cNvCxnSpPr>
          <p:nvPr/>
        </p:nvCxnSpPr>
        <p:spPr>
          <a:xfrm flipH="1">
            <a:off x="3239774" y="3710417"/>
            <a:ext cx="437363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C643618-2C2E-4793-BF32-64A2455B1B2B}"/>
              </a:ext>
            </a:extLst>
          </p:cNvPr>
          <p:cNvSpPr txBox="1"/>
          <p:nvPr/>
        </p:nvSpPr>
        <p:spPr>
          <a:xfrm>
            <a:off x="3077056" y="3341085"/>
            <a:ext cx="4720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18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العلم الذي يدرس الأدوات والتراث الحضاري للإنسان قديماً</a:t>
            </a:r>
          </a:p>
        </p:txBody>
      </p:sp>
      <p:pic>
        <p:nvPicPr>
          <p:cNvPr id="2" name="video5870648886887976076">
            <a:hlinkClick r:id="" action="ppaction://media"/>
            <a:extLst>
              <a:ext uri="{FF2B5EF4-FFF2-40B4-BE49-F238E27FC236}">
                <a16:creationId xmlns:a16="http://schemas.microsoft.com/office/drawing/2014/main" id="{6A6714DE-D3BF-4891-9ACA-65046AA6F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8579" y="408214"/>
            <a:ext cx="1992085" cy="1616529"/>
          </a:xfrm>
          <a:prstGeom prst="roundRect">
            <a:avLst/>
          </a:prstGeom>
        </p:spPr>
      </p:pic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236BBB4F-E8C0-439B-9EC6-FE4D3000AE22}"/>
              </a:ext>
            </a:extLst>
          </p:cNvPr>
          <p:cNvSpPr/>
          <p:nvPr/>
        </p:nvSpPr>
        <p:spPr>
          <a:xfrm>
            <a:off x="1291029" y="1004510"/>
            <a:ext cx="2061002" cy="738194"/>
          </a:xfrm>
          <a:prstGeom prst="wedgeEllipseCallout">
            <a:avLst>
              <a:gd name="adj1" fmla="val -55515"/>
              <a:gd name="adj2" fmla="val 70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2">
                    <a:lumMod val="75000"/>
                  </a:schemeClr>
                </a:solidFill>
              </a:rPr>
              <a:t>لنشاهد هذا الفيديو معا ونلخص اهم المعلومات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6303A49F-73D0-43AB-BBEA-4D070E56B8F1}"/>
              </a:ext>
            </a:extLst>
          </p:cNvPr>
          <p:cNvGrpSpPr/>
          <p:nvPr/>
        </p:nvGrpSpPr>
        <p:grpSpPr>
          <a:xfrm>
            <a:off x="65582" y="-80055"/>
            <a:ext cx="1607256" cy="830545"/>
            <a:chOff x="6115632" y="34069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344393A-2474-4CA7-9F65-A3FD8EA6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32" y="34069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ABC38177-F9DE-4E4E-A114-8505B34F360A}"/>
                </a:ext>
              </a:extLst>
            </p:cNvPr>
            <p:cNvSpPr txBox="1"/>
            <p:nvPr/>
          </p:nvSpPr>
          <p:spPr>
            <a:xfrm>
              <a:off x="6274849" y="579889"/>
              <a:ext cx="1999083" cy="48489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2">
                      <a:lumMod val="75000"/>
                    </a:schemeClr>
                  </a:solidFill>
                </a:rPr>
                <a:t>الاحظ وادون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94" grpId="0" animBg="1"/>
      <p:bldP spid="4" grpId="0"/>
      <p:bldP spid="2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Google Shape;1390;p48"/>
          <p:cNvGrpSpPr/>
          <p:nvPr/>
        </p:nvGrpSpPr>
        <p:grpSpPr>
          <a:xfrm rot="1693067">
            <a:off x="1457" y="2920909"/>
            <a:ext cx="727376" cy="907796"/>
            <a:chOff x="1728250" y="237500"/>
            <a:chExt cx="4090750" cy="5095875"/>
          </a:xfrm>
        </p:grpSpPr>
        <p:sp>
          <p:nvSpPr>
            <p:cNvPr id="1391" name="Google Shape;1391;p48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8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8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8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8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8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8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8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8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8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8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8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8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8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8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8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8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8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8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8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8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8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8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8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8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8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8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8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8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01EE7CE-15D6-4CD7-A45E-5FF84544D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" y="4882529"/>
            <a:ext cx="1042506" cy="37798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D9D31E8-6E8B-44D6-9094-18DAD4881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33" t="39907" r="9721" b="51521"/>
          <a:stretch/>
        </p:blipFill>
        <p:spPr>
          <a:xfrm>
            <a:off x="1296015" y="646646"/>
            <a:ext cx="6326878" cy="710293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1735976B-9440-42A8-9206-819E8A571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48791" t="9957" r="9973" b="31297"/>
          <a:stretch/>
        </p:blipFill>
        <p:spPr bwMode="auto">
          <a:xfrm>
            <a:off x="5287907" y="1531217"/>
            <a:ext cx="2334986" cy="169969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E3D67590-40D3-4C37-B74B-8C387FD23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2904" t="9957" r="51312" b="31297"/>
          <a:stretch/>
        </p:blipFill>
        <p:spPr bwMode="auto">
          <a:xfrm>
            <a:off x="1328891" y="1485058"/>
            <a:ext cx="2607228" cy="1709349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009D4F4-9DB7-4350-9976-1C0550987535}"/>
              </a:ext>
            </a:extLst>
          </p:cNvPr>
          <p:cNvSpPr txBox="1"/>
          <p:nvPr/>
        </p:nvSpPr>
        <p:spPr>
          <a:xfrm>
            <a:off x="4165318" y="3262290"/>
            <a:ext cx="45801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الفرع الأول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يهتم بدراسة الإنسان الذي عاش قديماً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قبل تدوين التاريخ 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06BCF25E-DC5A-4AB3-9B0D-ACD85B98D878}"/>
              </a:ext>
            </a:extLst>
          </p:cNvPr>
          <p:cNvSpPr txBox="1"/>
          <p:nvPr/>
        </p:nvSpPr>
        <p:spPr>
          <a:xfrm>
            <a:off x="405287" y="3245982"/>
            <a:ext cx="45801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الفرع الثاني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  يهتم بدراسة الحضارات التي ظهرت قديماً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بعد تدوين التاريخ </a:t>
            </a: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21C7D46D-44A8-4C69-BD88-5B72B83DF573}"/>
              </a:ext>
            </a:extLst>
          </p:cNvPr>
          <p:cNvGrpSpPr/>
          <p:nvPr/>
        </p:nvGrpSpPr>
        <p:grpSpPr>
          <a:xfrm>
            <a:off x="2856969" y="-161265"/>
            <a:ext cx="2158300" cy="1006546"/>
            <a:chOff x="5957001" y="312421"/>
            <a:chExt cx="2158300" cy="1006546"/>
          </a:xfrm>
        </p:grpSpPr>
        <p:pic>
          <p:nvPicPr>
            <p:cNvPr id="54" name="صورة 5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1A4C400-2DFC-4888-8771-B9648F06B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786FE516-A274-4D20-9E0C-D99FAAA4914A}"/>
                </a:ext>
              </a:extLst>
            </p:cNvPr>
            <p:cNvSpPr txBox="1"/>
            <p:nvPr/>
          </p:nvSpPr>
          <p:spPr>
            <a:xfrm>
              <a:off x="6036609" y="584861"/>
              <a:ext cx="199908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الكتاب صفحة 19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6985700" y="-40866"/>
            <a:ext cx="2158300" cy="1006546"/>
            <a:chOff x="5957001" y="312421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قراءة الصور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DA1FEDD-9849-4C63-852A-A453C787C22B}"/>
              </a:ext>
            </a:extLst>
          </p:cNvPr>
          <p:cNvGrpSpPr/>
          <p:nvPr/>
        </p:nvGrpSpPr>
        <p:grpSpPr>
          <a:xfrm>
            <a:off x="1757246" y="-332429"/>
            <a:ext cx="5058761" cy="1631190"/>
            <a:chOff x="1711247" y="2060044"/>
            <a:chExt cx="6238488" cy="1934296"/>
          </a:xfrm>
        </p:grpSpPr>
        <p:pic>
          <p:nvPicPr>
            <p:cNvPr id="40" name="صورة 3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03A9297-9D6D-42F8-AB67-111EACA13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247" y="2060044"/>
              <a:ext cx="6238488" cy="193429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1EA8E51-3C57-4440-8B16-8A20CE7B62D3}"/>
                </a:ext>
              </a:extLst>
            </p:cNvPr>
            <p:cNvSpPr txBox="1"/>
            <p:nvPr/>
          </p:nvSpPr>
          <p:spPr>
            <a:xfrm>
              <a:off x="2355654" y="2722193"/>
              <a:ext cx="4511039" cy="4744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ما الرابط بين هذه الصور </a:t>
              </a: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945E77A-8844-4F6C-B886-3EB9C87016D9}"/>
              </a:ext>
            </a:extLst>
          </p:cNvPr>
          <p:cNvSpPr txBox="1"/>
          <p:nvPr/>
        </p:nvSpPr>
        <p:spPr>
          <a:xfrm>
            <a:off x="2348916" y="2280843"/>
            <a:ext cx="446709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جميعها أدوات واشياء نستخدمها لتسهيل حياتنا وتوفير سبل الراحة ؟</a:t>
            </a:r>
          </a:p>
        </p:txBody>
      </p:sp>
      <p:pic>
        <p:nvPicPr>
          <p:cNvPr id="1026" name="Picture 2" descr="افضل 10 اجهزة يمكن ارتداؤها! - T3 الشرق الأوسط">
            <a:extLst>
              <a:ext uri="{FF2B5EF4-FFF2-40B4-BE49-F238E27FC236}">
                <a16:creationId xmlns:a16="http://schemas.microsoft.com/office/drawing/2014/main" id="{6526A2D9-F445-4ACD-99B9-9E60F321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31" y="822921"/>
            <a:ext cx="2605676" cy="146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حدث أنواع الأجهزة الذكية - موسوعة">
            <a:extLst>
              <a:ext uri="{FF2B5EF4-FFF2-40B4-BE49-F238E27FC236}">
                <a16:creationId xmlns:a16="http://schemas.microsoft.com/office/drawing/2014/main" id="{795F4DA4-92B9-48B9-A78D-AD62EC94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67" y="896564"/>
            <a:ext cx="2093518" cy="13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جل القلم | HiSoUR والفن تاريخ معلومات السفر">
            <a:extLst>
              <a:ext uri="{FF2B5EF4-FFF2-40B4-BE49-F238E27FC236}">
                <a16:creationId xmlns:a16="http://schemas.microsoft.com/office/drawing/2014/main" id="{2D1930BA-93AE-46D5-88BE-7A4BE87AE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" y="1191062"/>
            <a:ext cx="2294285" cy="15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بوتاجاز Fresh بوتاجاز غاز جامبو - 5 شعلة - 90×60 سم من جوميا | هجوم">
            <a:extLst>
              <a:ext uri="{FF2B5EF4-FFF2-40B4-BE49-F238E27FC236}">
                <a16:creationId xmlns:a16="http://schemas.microsoft.com/office/drawing/2014/main" id="{94FF3A16-D66C-43CB-89B9-9EDF3F79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83" y="2521093"/>
            <a:ext cx="1977798" cy="19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أطلق بأفريقيا.. تعرف على أرخص &quot;مصباح شمسي&quot; بالعالم (صور)">
            <a:extLst>
              <a:ext uri="{FF2B5EF4-FFF2-40B4-BE49-F238E27FC236}">
                <a16:creationId xmlns:a16="http://schemas.microsoft.com/office/drawing/2014/main" id="{11EAF0FE-DCE9-4DDF-9B28-B7EAA7DF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4" y="2857995"/>
            <a:ext cx="1940314" cy="126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كيف يعمل مكيف الهواء ؟ - أنا أصدق العلم">
            <a:extLst>
              <a:ext uri="{FF2B5EF4-FFF2-40B4-BE49-F238E27FC236}">
                <a16:creationId xmlns:a16="http://schemas.microsoft.com/office/drawing/2014/main" id="{83137E38-3EBD-48DC-A990-A4BF7B92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63" y="3569174"/>
            <a:ext cx="3248351" cy="15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4F58DCC-7729-4F56-B462-B72B2173F9E6}"/>
              </a:ext>
            </a:extLst>
          </p:cNvPr>
          <p:cNvSpPr txBox="1"/>
          <p:nvPr/>
        </p:nvSpPr>
        <p:spPr>
          <a:xfrm>
            <a:off x="2381924" y="2995362"/>
            <a:ext cx="44670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50000"/>
                  </a:schemeClr>
                </a:solidFill>
              </a:rPr>
              <a:t>كيف تم التوصل لعمل هذه المنتجات  ؟</a:t>
            </a:r>
          </a:p>
        </p:txBody>
      </p:sp>
    </p:spTree>
    <p:extLst>
      <p:ext uri="{BB962C8B-B14F-4D97-AF65-F5344CB8AC3E}">
        <p14:creationId xmlns:p14="http://schemas.microsoft.com/office/powerpoint/2010/main" val="272921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366</Words>
  <Application>Microsoft Office PowerPoint</Application>
  <PresentationFormat>عرض على الشاشة (16:9)</PresentationFormat>
  <Paragraphs>84</Paragraphs>
  <Slides>14</Slides>
  <Notes>13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Calibri</vt:lpstr>
      <vt:lpstr>Barlow Medium</vt:lpstr>
      <vt:lpstr>Fredoka One</vt:lpstr>
      <vt:lpstr>Roboto Condensed Light</vt:lpstr>
      <vt:lpstr>Arial</vt:lpstr>
      <vt:lpstr>Barlow SemiBold</vt:lpstr>
      <vt:lpstr>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6</cp:revision>
  <dcterms:modified xsi:type="dcterms:W3CDTF">2021-08-31T20:55:08Z</dcterms:modified>
</cp:coreProperties>
</file>