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theme/theme4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2" r:id="rId2"/>
    <p:sldMasterId id="2147483768" r:id="rId3"/>
    <p:sldMasterId id="2147483780" r:id="rId4"/>
    <p:sldMasterId id="2147483840" r:id="rId5"/>
    <p:sldMasterId id="2147484188" r:id="rId6"/>
    <p:sldMasterId id="2147484320" r:id="rId7"/>
    <p:sldMasterId id="2147484476" r:id="rId8"/>
    <p:sldMasterId id="2147484488" r:id="rId9"/>
    <p:sldMasterId id="2147484500" r:id="rId10"/>
    <p:sldMasterId id="2147484512" r:id="rId11"/>
    <p:sldMasterId id="2147484524" r:id="rId12"/>
    <p:sldMasterId id="2147484536" r:id="rId13"/>
    <p:sldMasterId id="2147484548" r:id="rId14"/>
    <p:sldMasterId id="2147484560" r:id="rId15"/>
    <p:sldMasterId id="2147484572" r:id="rId16"/>
    <p:sldMasterId id="2147484584" r:id="rId17"/>
    <p:sldMasterId id="2147484596" r:id="rId18"/>
    <p:sldMasterId id="2147484608" r:id="rId19"/>
    <p:sldMasterId id="2147484620" r:id="rId20"/>
    <p:sldMasterId id="2147484632" r:id="rId21"/>
    <p:sldMasterId id="2147484644" r:id="rId22"/>
    <p:sldMasterId id="2147484680" r:id="rId23"/>
    <p:sldMasterId id="2147484692" r:id="rId24"/>
    <p:sldMasterId id="2147484704" r:id="rId25"/>
    <p:sldMasterId id="2147484716" r:id="rId26"/>
    <p:sldMasterId id="2147484728" r:id="rId27"/>
    <p:sldMasterId id="2147484740" r:id="rId28"/>
    <p:sldMasterId id="2147484764" r:id="rId29"/>
    <p:sldMasterId id="2147484776" r:id="rId30"/>
    <p:sldMasterId id="2147484788" r:id="rId31"/>
    <p:sldMasterId id="2147484800" r:id="rId32"/>
    <p:sldMasterId id="2147484812" r:id="rId33"/>
    <p:sldMasterId id="2147484824" r:id="rId34"/>
    <p:sldMasterId id="2147484836" r:id="rId35"/>
    <p:sldMasterId id="2147484848" r:id="rId36"/>
    <p:sldMasterId id="2147484860" r:id="rId37"/>
    <p:sldMasterId id="2147484872" r:id="rId38"/>
    <p:sldMasterId id="2147484884" r:id="rId39"/>
  </p:sldMasterIdLst>
  <p:notesMasterIdLst>
    <p:notesMasterId r:id="rId179"/>
  </p:notesMasterIdLst>
  <p:sldIdLst>
    <p:sldId id="655" r:id="rId40"/>
    <p:sldId id="434" r:id="rId41"/>
    <p:sldId id="689" r:id="rId42"/>
    <p:sldId id="536" r:id="rId43"/>
    <p:sldId id="524" r:id="rId44"/>
    <p:sldId id="709" r:id="rId45"/>
    <p:sldId id="505" r:id="rId46"/>
    <p:sldId id="331" r:id="rId47"/>
    <p:sldId id="692" r:id="rId48"/>
    <p:sldId id="693" r:id="rId49"/>
    <p:sldId id="694" r:id="rId50"/>
    <p:sldId id="695" r:id="rId51"/>
    <p:sldId id="632" r:id="rId52"/>
    <p:sldId id="526" r:id="rId53"/>
    <p:sldId id="518" r:id="rId54"/>
    <p:sldId id="833" r:id="rId55"/>
    <p:sldId id="696" r:id="rId56"/>
    <p:sldId id="699" r:id="rId57"/>
    <p:sldId id="698" r:id="rId58"/>
    <p:sldId id="705" r:id="rId59"/>
    <p:sldId id="706" r:id="rId60"/>
    <p:sldId id="707" r:id="rId61"/>
    <p:sldId id="834" r:id="rId62"/>
    <p:sldId id="658" r:id="rId63"/>
    <p:sldId id="700" r:id="rId64"/>
    <p:sldId id="701" r:id="rId65"/>
    <p:sldId id="832" r:id="rId66"/>
    <p:sldId id="702" r:id="rId67"/>
    <p:sldId id="713" r:id="rId68"/>
    <p:sldId id="708" r:id="rId69"/>
    <p:sldId id="703" r:id="rId70"/>
    <p:sldId id="710" r:id="rId71"/>
    <p:sldId id="711" r:id="rId72"/>
    <p:sldId id="730" r:id="rId73"/>
    <p:sldId id="731" r:id="rId74"/>
    <p:sldId id="732" r:id="rId75"/>
    <p:sldId id="735" r:id="rId76"/>
    <p:sldId id="712" r:id="rId77"/>
    <p:sldId id="720" r:id="rId78"/>
    <p:sldId id="719" r:id="rId79"/>
    <p:sldId id="714" r:id="rId80"/>
    <p:sldId id="715" r:id="rId81"/>
    <p:sldId id="717" r:id="rId82"/>
    <p:sldId id="718" r:id="rId83"/>
    <p:sldId id="740" r:id="rId84"/>
    <p:sldId id="741" r:id="rId85"/>
    <p:sldId id="742" r:id="rId86"/>
    <p:sldId id="831" r:id="rId87"/>
    <p:sldId id="734" r:id="rId88"/>
    <p:sldId id="733" r:id="rId89"/>
    <p:sldId id="757" r:id="rId90"/>
    <p:sldId id="716" r:id="rId91"/>
    <p:sldId id="721" r:id="rId92"/>
    <p:sldId id="722" r:id="rId93"/>
    <p:sldId id="748" r:id="rId94"/>
    <p:sldId id="724" r:id="rId95"/>
    <p:sldId id="725" r:id="rId96"/>
    <p:sldId id="728" r:id="rId97"/>
    <p:sldId id="726" r:id="rId98"/>
    <p:sldId id="729" r:id="rId99"/>
    <p:sldId id="727" r:id="rId100"/>
    <p:sldId id="737" r:id="rId101"/>
    <p:sldId id="738" r:id="rId102"/>
    <p:sldId id="739" r:id="rId103"/>
    <p:sldId id="830" r:id="rId104"/>
    <p:sldId id="758" r:id="rId105"/>
    <p:sldId id="793" r:id="rId106"/>
    <p:sldId id="794" r:id="rId107"/>
    <p:sldId id="759" r:id="rId108"/>
    <p:sldId id="760" r:id="rId109"/>
    <p:sldId id="749" r:id="rId110"/>
    <p:sldId id="753" r:id="rId111"/>
    <p:sldId id="754" r:id="rId112"/>
    <p:sldId id="752" r:id="rId113"/>
    <p:sldId id="755" r:id="rId114"/>
    <p:sldId id="756" r:id="rId115"/>
    <p:sldId id="751" r:id="rId116"/>
    <p:sldId id="750" r:id="rId117"/>
    <p:sldId id="761" r:id="rId118"/>
    <p:sldId id="767" r:id="rId119"/>
    <p:sldId id="768" r:id="rId120"/>
    <p:sldId id="781" r:id="rId121"/>
    <p:sldId id="770" r:id="rId122"/>
    <p:sldId id="774" r:id="rId123"/>
    <p:sldId id="775" r:id="rId124"/>
    <p:sldId id="829" r:id="rId125"/>
    <p:sldId id="791" r:id="rId126"/>
    <p:sldId id="790" r:id="rId127"/>
    <p:sldId id="792" r:id="rId128"/>
    <p:sldId id="777" r:id="rId129"/>
    <p:sldId id="778" r:id="rId130"/>
    <p:sldId id="779" r:id="rId131"/>
    <p:sldId id="780" r:id="rId132"/>
    <p:sldId id="782" r:id="rId133"/>
    <p:sldId id="784" r:id="rId134"/>
    <p:sldId id="783" r:id="rId135"/>
    <p:sldId id="762" r:id="rId136"/>
    <p:sldId id="785" r:id="rId137"/>
    <p:sldId id="786" r:id="rId138"/>
    <p:sldId id="787" r:id="rId139"/>
    <p:sldId id="828" r:id="rId140"/>
    <p:sldId id="789" r:id="rId141"/>
    <p:sldId id="795" r:id="rId142"/>
    <p:sldId id="836" r:id="rId143"/>
    <p:sldId id="798" r:id="rId144"/>
    <p:sldId id="797" r:id="rId145"/>
    <p:sldId id="799" r:id="rId146"/>
    <p:sldId id="763" r:id="rId147"/>
    <p:sldId id="765" r:id="rId148"/>
    <p:sldId id="766" r:id="rId149"/>
    <p:sldId id="796" r:id="rId150"/>
    <p:sldId id="800" r:id="rId151"/>
    <p:sldId id="803" r:id="rId152"/>
    <p:sldId id="804" r:id="rId153"/>
    <p:sldId id="802" r:id="rId154"/>
    <p:sldId id="835" r:id="rId155"/>
    <p:sldId id="805" r:id="rId156"/>
    <p:sldId id="806" r:id="rId157"/>
    <p:sldId id="807" r:id="rId158"/>
    <p:sldId id="808" r:id="rId159"/>
    <p:sldId id="809" r:id="rId160"/>
    <p:sldId id="827" r:id="rId161"/>
    <p:sldId id="810" r:id="rId162"/>
    <p:sldId id="811" r:id="rId163"/>
    <p:sldId id="812" r:id="rId164"/>
    <p:sldId id="813" r:id="rId165"/>
    <p:sldId id="814" r:id="rId166"/>
    <p:sldId id="815" r:id="rId167"/>
    <p:sldId id="816" r:id="rId168"/>
    <p:sldId id="817" r:id="rId169"/>
    <p:sldId id="818" r:id="rId170"/>
    <p:sldId id="826" r:id="rId171"/>
    <p:sldId id="819" r:id="rId172"/>
    <p:sldId id="820" r:id="rId173"/>
    <p:sldId id="821" r:id="rId174"/>
    <p:sldId id="822" r:id="rId175"/>
    <p:sldId id="823" r:id="rId176"/>
    <p:sldId id="824" r:id="rId177"/>
    <p:sldId id="825" r:id="rId17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XCqxVpLyBr7v45Fo1/GY4Q==" hashData="/Mcke2vXLLaZxKfDezAzrYg/v/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5441" autoAdjust="0"/>
    <p:restoredTop sz="86323" autoAdjust="0"/>
  </p:normalViewPr>
  <p:slideViewPr>
    <p:cSldViewPr>
      <p:cViewPr>
        <p:scale>
          <a:sx n="91" d="100"/>
          <a:sy n="91" d="100"/>
        </p:scale>
        <p:origin x="-72" y="-72"/>
      </p:cViewPr>
      <p:guideLst>
        <p:guide orient="horz" pos="2160"/>
        <p:guide pos="2880"/>
      </p:guideLst>
    </p:cSldViewPr>
  </p:slideViewPr>
  <p:outlineViewPr>
    <p:cViewPr>
      <p:scale>
        <a:sx n="33" d="100"/>
        <a:sy n="33" d="100"/>
      </p:scale>
      <p:origin x="0" y="26208"/>
    </p:cViewPr>
  </p:outlineViewPr>
  <p:notesTextViewPr>
    <p:cViewPr>
      <p:scale>
        <a:sx n="100" d="100"/>
        <a:sy n="100" d="100"/>
      </p:scale>
      <p:origin x="0" y="0"/>
    </p:cViewPr>
  </p:notesTextViewPr>
  <p:sorterViewPr>
    <p:cViewPr>
      <p:scale>
        <a:sx n="66" d="100"/>
        <a:sy n="66" d="100"/>
      </p:scale>
      <p:origin x="0" y="69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8.xml"/><Relationship Id="rId21" Type="http://schemas.openxmlformats.org/officeDocument/2006/relationships/slideMaster" Target="slideMasters/slideMaster21.xml"/><Relationship Id="rId42" Type="http://schemas.openxmlformats.org/officeDocument/2006/relationships/slide" Target="slides/slide3.xml"/><Relationship Id="rId47" Type="http://schemas.openxmlformats.org/officeDocument/2006/relationships/slide" Target="slides/slide8.xml"/><Relationship Id="rId63" Type="http://schemas.openxmlformats.org/officeDocument/2006/relationships/slide" Target="slides/slide24.xml"/><Relationship Id="rId68" Type="http://schemas.openxmlformats.org/officeDocument/2006/relationships/slide" Target="slides/slide29.xml"/><Relationship Id="rId84" Type="http://schemas.openxmlformats.org/officeDocument/2006/relationships/slide" Target="slides/slide45.xml"/><Relationship Id="rId89" Type="http://schemas.openxmlformats.org/officeDocument/2006/relationships/slide" Target="slides/slide50.xml"/><Relationship Id="rId112" Type="http://schemas.openxmlformats.org/officeDocument/2006/relationships/slide" Target="slides/slide73.xml"/><Relationship Id="rId133" Type="http://schemas.openxmlformats.org/officeDocument/2006/relationships/slide" Target="slides/slide94.xml"/><Relationship Id="rId138" Type="http://schemas.openxmlformats.org/officeDocument/2006/relationships/slide" Target="slides/slide99.xml"/><Relationship Id="rId154" Type="http://schemas.openxmlformats.org/officeDocument/2006/relationships/slide" Target="slides/slide115.xml"/><Relationship Id="rId159" Type="http://schemas.openxmlformats.org/officeDocument/2006/relationships/slide" Target="slides/slide120.xml"/><Relationship Id="rId175" Type="http://schemas.openxmlformats.org/officeDocument/2006/relationships/slide" Target="slides/slide136.xml"/><Relationship Id="rId170" Type="http://schemas.openxmlformats.org/officeDocument/2006/relationships/slide" Target="slides/slide131.xml"/><Relationship Id="rId16" Type="http://schemas.openxmlformats.org/officeDocument/2006/relationships/slideMaster" Target="slideMasters/slideMaster16.xml"/><Relationship Id="rId107" Type="http://schemas.openxmlformats.org/officeDocument/2006/relationships/slide" Target="slides/slide68.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4.xml"/><Relationship Id="rId58" Type="http://schemas.openxmlformats.org/officeDocument/2006/relationships/slide" Target="slides/slide19.xml"/><Relationship Id="rId74" Type="http://schemas.openxmlformats.org/officeDocument/2006/relationships/slide" Target="slides/slide35.xml"/><Relationship Id="rId79" Type="http://schemas.openxmlformats.org/officeDocument/2006/relationships/slide" Target="slides/slide40.xml"/><Relationship Id="rId102" Type="http://schemas.openxmlformats.org/officeDocument/2006/relationships/slide" Target="slides/slide63.xml"/><Relationship Id="rId123" Type="http://schemas.openxmlformats.org/officeDocument/2006/relationships/slide" Target="slides/slide84.xml"/><Relationship Id="rId128" Type="http://schemas.openxmlformats.org/officeDocument/2006/relationships/slide" Target="slides/slide89.xml"/><Relationship Id="rId144" Type="http://schemas.openxmlformats.org/officeDocument/2006/relationships/slide" Target="slides/slide105.xml"/><Relationship Id="rId149" Type="http://schemas.openxmlformats.org/officeDocument/2006/relationships/slide" Target="slides/slide110.xml"/><Relationship Id="rId5" Type="http://schemas.openxmlformats.org/officeDocument/2006/relationships/slideMaster" Target="slideMasters/slideMaster5.xml"/><Relationship Id="rId90" Type="http://schemas.openxmlformats.org/officeDocument/2006/relationships/slide" Target="slides/slide51.xml"/><Relationship Id="rId95" Type="http://schemas.openxmlformats.org/officeDocument/2006/relationships/slide" Target="slides/slide56.xml"/><Relationship Id="rId160" Type="http://schemas.openxmlformats.org/officeDocument/2006/relationships/slide" Target="slides/slide121.xml"/><Relationship Id="rId165" Type="http://schemas.openxmlformats.org/officeDocument/2006/relationships/slide" Target="slides/slide126.xml"/><Relationship Id="rId181" Type="http://schemas.openxmlformats.org/officeDocument/2006/relationships/viewProps" Target="viewProp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4.xml"/><Relationship Id="rId48" Type="http://schemas.openxmlformats.org/officeDocument/2006/relationships/slide" Target="slides/slide9.xml"/><Relationship Id="rId64" Type="http://schemas.openxmlformats.org/officeDocument/2006/relationships/slide" Target="slides/slide25.xml"/><Relationship Id="rId69" Type="http://schemas.openxmlformats.org/officeDocument/2006/relationships/slide" Target="slides/slide30.xml"/><Relationship Id="rId113" Type="http://schemas.openxmlformats.org/officeDocument/2006/relationships/slide" Target="slides/slide74.xml"/><Relationship Id="rId118" Type="http://schemas.openxmlformats.org/officeDocument/2006/relationships/slide" Target="slides/slide79.xml"/><Relationship Id="rId134" Type="http://schemas.openxmlformats.org/officeDocument/2006/relationships/slide" Target="slides/slide95.xml"/><Relationship Id="rId139" Type="http://schemas.openxmlformats.org/officeDocument/2006/relationships/slide" Target="slides/slide100.xml"/><Relationship Id="rId80" Type="http://schemas.openxmlformats.org/officeDocument/2006/relationships/slide" Target="slides/slide41.xml"/><Relationship Id="rId85" Type="http://schemas.openxmlformats.org/officeDocument/2006/relationships/slide" Target="slides/slide46.xml"/><Relationship Id="rId150" Type="http://schemas.openxmlformats.org/officeDocument/2006/relationships/slide" Target="slides/slide111.xml"/><Relationship Id="rId155" Type="http://schemas.openxmlformats.org/officeDocument/2006/relationships/slide" Target="slides/slide116.xml"/><Relationship Id="rId171" Type="http://schemas.openxmlformats.org/officeDocument/2006/relationships/slide" Target="slides/slide132.xml"/><Relationship Id="rId176" Type="http://schemas.openxmlformats.org/officeDocument/2006/relationships/slide" Target="slides/slide13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20.xml"/><Relationship Id="rId103" Type="http://schemas.openxmlformats.org/officeDocument/2006/relationships/slide" Target="slides/slide64.xml"/><Relationship Id="rId108" Type="http://schemas.openxmlformats.org/officeDocument/2006/relationships/slide" Target="slides/slide69.xml"/><Relationship Id="rId124" Type="http://schemas.openxmlformats.org/officeDocument/2006/relationships/slide" Target="slides/slide85.xml"/><Relationship Id="rId129" Type="http://schemas.openxmlformats.org/officeDocument/2006/relationships/slide" Target="slides/slide90.xml"/><Relationship Id="rId54" Type="http://schemas.openxmlformats.org/officeDocument/2006/relationships/slide" Target="slides/slide15.xml"/><Relationship Id="rId70" Type="http://schemas.openxmlformats.org/officeDocument/2006/relationships/slide" Target="slides/slide31.xml"/><Relationship Id="rId75" Type="http://schemas.openxmlformats.org/officeDocument/2006/relationships/slide" Target="slides/slide36.xml"/><Relationship Id="rId91" Type="http://schemas.openxmlformats.org/officeDocument/2006/relationships/slide" Target="slides/slide52.xml"/><Relationship Id="rId96" Type="http://schemas.openxmlformats.org/officeDocument/2006/relationships/slide" Target="slides/slide57.xml"/><Relationship Id="rId140" Type="http://schemas.openxmlformats.org/officeDocument/2006/relationships/slide" Target="slides/slide101.xml"/><Relationship Id="rId145" Type="http://schemas.openxmlformats.org/officeDocument/2006/relationships/slide" Target="slides/slide106.xml"/><Relationship Id="rId161" Type="http://schemas.openxmlformats.org/officeDocument/2006/relationships/slide" Target="slides/slide122.xml"/><Relationship Id="rId166" Type="http://schemas.openxmlformats.org/officeDocument/2006/relationships/slide" Target="slides/slide127.xml"/><Relationship Id="rId18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0.xml"/><Relationship Id="rId114" Type="http://schemas.openxmlformats.org/officeDocument/2006/relationships/slide" Target="slides/slide75.xml"/><Relationship Id="rId119" Type="http://schemas.openxmlformats.org/officeDocument/2006/relationships/slide" Target="slides/slide80.xml"/><Relationship Id="rId44" Type="http://schemas.openxmlformats.org/officeDocument/2006/relationships/slide" Target="slides/slide5.xml"/><Relationship Id="rId60" Type="http://schemas.openxmlformats.org/officeDocument/2006/relationships/slide" Target="slides/slide21.xml"/><Relationship Id="rId65" Type="http://schemas.openxmlformats.org/officeDocument/2006/relationships/slide" Target="slides/slide26.xml"/><Relationship Id="rId81" Type="http://schemas.openxmlformats.org/officeDocument/2006/relationships/slide" Target="slides/slide42.xml"/><Relationship Id="rId86" Type="http://schemas.openxmlformats.org/officeDocument/2006/relationships/slide" Target="slides/slide47.xml"/><Relationship Id="rId130" Type="http://schemas.openxmlformats.org/officeDocument/2006/relationships/slide" Target="slides/slide91.xml"/><Relationship Id="rId135" Type="http://schemas.openxmlformats.org/officeDocument/2006/relationships/slide" Target="slides/slide96.xml"/><Relationship Id="rId151" Type="http://schemas.openxmlformats.org/officeDocument/2006/relationships/slide" Target="slides/slide112.xml"/><Relationship Id="rId156" Type="http://schemas.openxmlformats.org/officeDocument/2006/relationships/slide" Target="slides/slide117.xml"/><Relationship Id="rId177" Type="http://schemas.openxmlformats.org/officeDocument/2006/relationships/slide" Target="slides/slide138.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133.xml"/><Relationship Id="rId180"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70.xml"/><Relationship Id="rId34" Type="http://schemas.openxmlformats.org/officeDocument/2006/relationships/slideMaster" Target="slideMasters/slideMaster34.xml"/><Relationship Id="rId50" Type="http://schemas.openxmlformats.org/officeDocument/2006/relationships/slide" Target="slides/slide11.xml"/><Relationship Id="rId55" Type="http://schemas.openxmlformats.org/officeDocument/2006/relationships/slide" Target="slides/slide16.xml"/><Relationship Id="rId76" Type="http://schemas.openxmlformats.org/officeDocument/2006/relationships/slide" Target="slides/slide37.xml"/><Relationship Id="rId97" Type="http://schemas.openxmlformats.org/officeDocument/2006/relationships/slide" Target="slides/slide58.xml"/><Relationship Id="rId104" Type="http://schemas.openxmlformats.org/officeDocument/2006/relationships/slide" Target="slides/slide65.xml"/><Relationship Id="rId120" Type="http://schemas.openxmlformats.org/officeDocument/2006/relationships/slide" Target="slides/slide81.xml"/><Relationship Id="rId125" Type="http://schemas.openxmlformats.org/officeDocument/2006/relationships/slide" Target="slides/slide86.xml"/><Relationship Id="rId141" Type="http://schemas.openxmlformats.org/officeDocument/2006/relationships/slide" Target="slides/slide102.xml"/><Relationship Id="rId146" Type="http://schemas.openxmlformats.org/officeDocument/2006/relationships/slide" Target="slides/slide107.xml"/><Relationship Id="rId167" Type="http://schemas.openxmlformats.org/officeDocument/2006/relationships/slide" Target="slides/slide128.xml"/><Relationship Id="rId7" Type="http://schemas.openxmlformats.org/officeDocument/2006/relationships/slideMaster" Target="slideMasters/slideMaster7.xml"/><Relationship Id="rId71" Type="http://schemas.openxmlformats.org/officeDocument/2006/relationships/slide" Target="slides/slide32.xml"/><Relationship Id="rId92" Type="http://schemas.openxmlformats.org/officeDocument/2006/relationships/slide" Target="slides/slide53.xml"/><Relationship Id="rId162" Type="http://schemas.openxmlformats.org/officeDocument/2006/relationships/slide" Target="slides/slide123.xml"/><Relationship Id="rId183"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xml"/><Relationship Id="rId45" Type="http://schemas.openxmlformats.org/officeDocument/2006/relationships/slide" Target="slides/slide6.xml"/><Relationship Id="rId66" Type="http://schemas.openxmlformats.org/officeDocument/2006/relationships/slide" Target="slides/slide27.xml"/><Relationship Id="rId87" Type="http://schemas.openxmlformats.org/officeDocument/2006/relationships/slide" Target="slides/slide48.xml"/><Relationship Id="rId110" Type="http://schemas.openxmlformats.org/officeDocument/2006/relationships/slide" Target="slides/slide71.xml"/><Relationship Id="rId115" Type="http://schemas.openxmlformats.org/officeDocument/2006/relationships/slide" Target="slides/slide76.xml"/><Relationship Id="rId131" Type="http://schemas.openxmlformats.org/officeDocument/2006/relationships/slide" Target="slides/slide92.xml"/><Relationship Id="rId136" Type="http://schemas.openxmlformats.org/officeDocument/2006/relationships/slide" Target="slides/slide97.xml"/><Relationship Id="rId157" Type="http://schemas.openxmlformats.org/officeDocument/2006/relationships/slide" Target="slides/slide118.xml"/><Relationship Id="rId178" Type="http://schemas.openxmlformats.org/officeDocument/2006/relationships/slide" Target="slides/slide139.xml"/><Relationship Id="rId61" Type="http://schemas.openxmlformats.org/officeDocument/2006/relationships/slide" Target="slides/slide22.xml"/><Relationship Id="rId82" Type="http://schemas.openxmlformats.org/officeDocument/2006/relationships/slide" Target="slides/slide43.xml"/><Relationship Id="rId152" Type="http://schemas.openxmlformats.org/officeDocument/2006/relationships/slide" Target="slides/slide113.xml"/><Relationship Id="rId173" Type="http://schemas.openxmlformats.org/officeDocument/2006/relationships/slide" Target="slides/slide13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7.xml"/><Relationship Id="rId77" Type="http://schemas.openxmlformats.org/officeDocument/2006/relationships/slide" Target="slides/slide38.xml"/><Relationship Id="rId100" Type="http://schemas.openxmlformats.org/officeDocument/2006/relationships/slide" Target="slides/slide61.xml"/><Relationship Id="rId105" Type="http://schemas.openxmlformats.org/officeDocument/2006/relationships/slide" Target="slides/slide66.xml"/><Relationship Id="rId126" Type="http://schemas.openxmlformats.org/officeDocument/2006/relationships/slide" Target="slides/slide87.xml"/><Relationship Id="rId147" Type="http://schemas.openxmlformats.org/officeDocument/2006/relationships/slide" Target="slides/slide108.xml"/><Relationship Id="rId168" Type="http://schemas.openxmlformats.org/officeDocument/2006/relationships/slide" Target="slides/slide129.xml"/><Relationship Id="rId8" Type="http://schemas.openxmlformats.org/officeDocument/2006/relationships/slideMaster" Target="slideMasters/slideMaster8.xml"/><Relationship Id="rId51" Type="http://schemas.openxmlformats.org/officeDocument/2006/relationships/slide" Target="slides/slide12.xml"/><Relationship Id="rId72" Type="http://schemas.openxmlformats.org/officeDocument/2006/relationships/slide" Target="slides/slide33.xml"/><Relationship Id="rId93" Type="http://schemas.openxmlformats.org/officeDocument/2006/relationships/slide" Target="slides/slide54.xml"/><Relationship Id="rId98" Type="http://schemas.openxmlformats.org/officeDocument/2006/relationships/slide" Target="slides/slide59.xml"/><Relationship Id="rId121" Type="http://schemas.openxmlformats.org/officeDocument/2006/relationships/slide" Target="slides/slide82.xml"/><Relationship Id="rId142" Type="http://schemas.openxmlformats.org/officeDocument/2006/relationships/slide" Target="slides/slide103.xml"/><Relationship Id="rId163" Type="http://schemas.openxmlformats.org/officeDocument/2006/relationships/slide" Target="slides/slide124.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7.xml"/><Relationship Id="rId67" Type="http://schemas.openxmlformats.org/officeDocument/2006/relationships/slide" Target="slides/slide28.xml"/><Relationship Id="rId116" Type="http://schemas.openxmlformats.org/officeDocument/2006/relationships/slide" Target="slides/slide77.xml"/><Relationship Id="rId137" Type="http://schemas.openxmlformats.org/officeDocument/2006/relationships/slide" Target="slides/slide98.xml"/><Relationship Id="rId158" Type="http://schemas.openxmlformats.org/officeDocument/2006/relationships/slide" Target="slides/slide119.xml"/><Relationship Id="rId20" Type="http://schemas.openxmlformats.org/officeDocument/2006/relationships/slideMaster" Target="slideMasters/slideMaster20.xml"/><Relationship Id="rId41" Type="http://schemas.openxmlformats.org/officeDocument/2006/relationships/slide" Target="slides/slide2.xml"/><Relationship Id="rId62" Type="http://schemas.openxmlformats.org/officeDocument/2006/relationships/slide" Target="slides/slide23.xml"/><Relationship Id="rId83" Type="http://schemas.openxmlformats.org/officeDocument/2006/relationships/slide" Target="slides/slide44.xml"/><Relationship Id="rId88" Type="http://schemas.openxmlformats.org/officeDocument/2006/relationships/slide" Target="slides/slide49.xml"/><Relationship Id="rId111" Type="http://schemas.openxmlformats.org/officeDocument/2006/relationships/slide" Target="slides/slide72.xml"/><Relationship Id="rId132" Type="http://schemas.openxmlformats.org/officeDocument/2006/relationships/slide" Target="slides/slide93.xml"/><Relationship Id="rId153" Type="http://schemas.openxmlformats.org/officeDocument/2006/relationships/slide" Target="slides/slide114.xml"/><Relationship Id="rId174" Type="http://schemas.openxmlformats.org/officeDocument/2006/relationships/slide" Target="slides/slide135.xml"/><Relationship Id="rId179" Type="http://schemas.openxmlformats.org/officeDocument/2006/relationships/notesMaster" Target="notesMasters/notesMaster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18.xml"/><Relationship Id="rId106" Type="http://schemas.openxmlformats.org/officeDocument/2006/relationships/slide" Target="slides/slide67.xml"/><Relationship Id="rId127" Type="http://schemas.openxmlformats.org/officeDocument/2006/relationships/slide" Target="slides/slide8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3.xml"/><Relationship Id="rId73" Type="http://schemas.openxmlformats.org/officeDocument/2006/relationships/slide" Target="slides/slide34.xml"/><Relationship Id="rId78" Type="http://schemas.openxmlformats.org/officeDocument/2006/relationships/slide" Target="slides/slide39.xml"/><Relationship Id="rId94" Type="http://schemas.openxmlformats.org/officeDocument/2006/relationships/slide" Target="slides/slide55.xml"/><Relationship Id="rId99" Type="http://schemas.openxmlformats.org/officeDocument/2006/relationships/slide" Target="slides/slide60.xml"/><Relationship Id="rId101" Type="http://schemas.openxmlformats.org/officeDocument/2006/relationships/slide" Target="slides/slide62.xml"/><Relationship Id="rId122" Type="http://schemas.openxmlformats.org/officeDocument/2006/relationships/slide" Target="slides/slide83.xml"/><Relationship Id="rId143" Type="http://schemas.openxmlformats.org/officeDocument/2006/relationships/slide" Target="slides/slide104.xml"/><Relationship Id="rId148" Type="http://schemas.openxmlformats.org/officeDocument/2006/relationships/slide" Target="slides/slide109.xml"/><Relationship Id="rId164" Type="http://schemas.openxmlformats.org/officeDocument/2006/relationships/slide" Target="slides/slide125.xml"/><Relationship Id="rId169" Type="http://schemas.openxmlformats.org/officeDocument/2006/relationships/slide" Target="slides/slide130.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jpg"/><Relationship Id="rId1" Type="http://schemas.openxmlformats.org/officeDocument/2006/relationships/image" Target="../media/image15.jpg"/></Relationships>
</file>

<file path=ppt/diagrams/_rels/data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20.jpeg"/><Relationship Id="rId4" Type="http://schemas.openxmlformats.org/officeDocument/2006/relationships/image" Target="../media/image60.jpeg"/></Relationships>
</file>

<file path=ppt/diagrams/_rels/data4.xml.rels><?xml version="1.0" encoding="UTF-8" standalone="yes"?>
<Relationships xmlns="http://schemas.openxmlformats.org/package/2006/relationships"><Relationship Id="rId1" Type="http://schemas.openxmlformats.org/officeDocument/2006/relationships/image" Target="../media/image10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jpg"/><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8B56F-5B04-48AF-8FED-C37FB5594C38}" type="doc">
      <dgm:prSet loTypeId="urn:microsoft.com/office/officeart/2005/8/layout/process2" loCatId="process" qsTypeId="urn:microsoft.com/office/officeart/2005/8/quickstyle/simple1" qsCatId="simple" csTypeId="urn:microsoft.com/office/officeart/2005/8/colors/accent1_2" csCatId="accent1" phldr="1"/>
      <dgm:spPr/>
    </dgm:pt>
    <dgm:pt modelId="{DE1B4867-33F7-47A8-9879-CA9CCD9BCCF3}">
      <dgm:prSet phldrT="[Text]" custT="1">
        <dgm:style>
          <a:lnRef idx="1">
            <a:schemeClr val="accent1"/>
          </a:lnRef>
          <a:fillRef idx="2">
            <a:schemeClr val="accent1"/>
          </a:fillRef>
          <a:effectRef idx="1">
            <a:schemeClr val="accent1"/>
          </a:effectRef>
          <a:fontRef idx="minor">
            <a:schemeClr val="dk1"/>
          </a:fontRef>
        </dgm:style>
      </dgm:prSet>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pPr rtl="1"/>
          <a:r>
            <a:rPr lang="ar-EG" sz="3600" b="1" dirty="0" smtClean="0">
              <a:solidFill>
                <a:schemeClr val="bg1"/>
              </a:solidFill>
            </a:rPr>
            <a:t>الدرس الأول (أسلوب العلم) </a:t>
          </a:r>
          <a:endParaRPr lang="ar-EG" sz="3600" b="1" dirty="0">
            <a:solidFill>
              <a:schemeClr val="bg1"/>
            </a:solidFill>
          </a:endParaRPr>
        </a:p>
      </dgm:t>
    </dgm:pt>
    <dgm:pt modelId="{07476B8B-8737-4AAF-AE6A-4595FE13CD20}" type="parTrans" cxnId="{24EAC4BE-501D-4B75-A9B6-6A0DA19879D1}">
      <dgm:prSet/>
      <dgm:spPr/>
      <dgm:t>
        <a:bodyPr/>
        <a:lstStyle/>
        <a:p>
          <a:pPr rtl="1"/>
          <a:endParaRPr lang="ar-EG"/>
        </a:p>
      </dgm:t>
    </dgm:pt>
    <dgm:pt modelId="{FFA7F8E6-A4AB-4715-BDB9-21801BEF1F2B}" type="sibTrans" cxnId="{24EAC4BE-501D-4B75-A9B6-6A0DA19879D1}">
      <dgm:prSet custT="1"/>
      <dgm:spPr/>
      <dgm:t>
        <a:bodyPr/>
        <a:lstStyle/>
        <a:p>
          <a:pPr rtl="1"/>
          <a:endParaRPr lang="ar-EG" sz="2000" b="1"/>
        </a:p>
      </dgm:t>
    </dgm:pt>
    <dgm:pt modelId="{42C85126-EE63-469F-9595-4457361FA83E}">
      <dgm:prSet phldrT="[Text]" custT="1">
        <dgm:style>
          <a:lnRef idx="1">
            <a:schemeClr val="accent3"/>
          </a:lnRef>
          <a:fillRef idx="2">
            <a:schemeClr val="accent3"/>
          </a:fillRef>
          <a:effectRef idx="1">
            <a:schemeClr val="accent3"/>
          </a:effectRef>
          <a:fontRef idx="minor">
            <a:schemeClr val="dk1"/>
          </a:fontRef>
        </dgm:style>
      </dgm:prSet>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pPr algn="r" rtl="1"/>
          <a:r>
            <a:rPr lang="ar-EG" sz="3600" b="1" dirty="0" smtClean="0">
              <a:solidFill>
                <a:schemeClr val="bg1"/>
              </a:solidFill>
            </a:rPr>
            <a:t> </a:t>
          </a:r>
          <a:r>
            <a:rPr lang="ar-EG" sz="3600" b="1" dirty="0" smtClean="0">
              <a:solidFill>
                <a:srgbClr val="FF0000"/>
              </a:solidFill>
            </a:rPr>
            <a:t>1 - أن يوضح الطالب مفهوم علم الآثار </a:t>
          </a:r>
          <a:r>
            <a:rPr lang="ar-EG" sz="3600" b="1" dirty="0" smtClean="0">
              <a:solidFill>
                <a:schemeClr val="bg1"/>
              </a:solidFill>
            </a:rPr>
            <a:t>.</a:t>
          </a:r>
          <a:endParaRPr lang="ar-EG" sz="3600" b="1" dirty="0">
            <a:solidFill>
              <a:schemeClr val="bg1"/>
            </a:solidFill>
          </a:endParaRPr>
        </a:p>
      </dgm:t>
    </dgm:pt>
    <dgm:pt modelId="{D9F89C30-20BF-440C-9999-41EA0A065EE4}" type="parTrans" cxnId="{45F267F6-0D4F-4BC5-A026-DDC205891FAD}">
      <dgm:prSet/>
      <dgm:spPr/>
      <dgm:t>
        <a:bodyPr/>
        <a:lstStyle/>
        <a:p>
          <a:pPr rtl="1"/>
          <a:endParaRPr lang="ar-EG"/>
        </a:p>
      </dgm:t>
    </dgm:pt>
    <dgm:pt modelId="{F0F9F08B-626F-42B1-9D2D-07279A34C86E}" type="sibTrans" cxnId="{45F267F6-0D4F-4BC5-A026-DDC205891FAD}">
      <dgm:prSet custT="1"/>
      <dgm:spPr/>
      <dgm:t>
        <a:bodyPr/>
        <a:lstStyle/>
        <a:p>
          <a:pPr rtl="1"/>
          <a:endParaRPr lang="ar-EG" sz="2400" b="1"/>
        </a:p>
      </dgm:t>
    </dgm:pt>
    <dgm:pt modelId="{9BB9212D-BEFF-4C6F-B57D-8929D04B53D9}">
      <dgm:prSet phldrT="[Text]" custT="1">
        <dgm:style>
          <a:lnRef idx="1">
            <a:schemeClr val="accent2"/>
          </a:lnRef>
          <a:fillRef idx="2">
            <a:schemeClr val="accent2"/>
          </a:fillRef>
          <a:effectRef idx="1">
            <a:schemeClr val="accent2"/>
          </a:effectRef>
          <a:fontRef idx="minor">
            <a:schemeClr val="dk1"/>
          </a:fontRef>
        </dgm:style>
      </dgm:prSet>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pPr algn="r" rtl="1"/>
          <a:r>
            <a:rPr lang="ar-EG" sz="4000" b="1" dirty="0" smtClean="0">
              <a:solidFill>
                <a:srgbClr val="FF0000"/>
              </a:solidFill>
            </a:rPr>
            <a:t>2 – </a:t>
          </a:r>
          <a:r>
            <a:rPr lang="ar-EG" sz="3600" b="1" dirty="0" smtClean="0">
              <a:solidFill>
                <a:srgbClr val="FF0000"/>
              </a:solidFill>
            </a:rPr>
            <a:t>أن يقارن الطالب بين العلم والتقنية </a:t>
          </a:r>
          <a:r>
            <a:rPr lang="ar-EG" sz="3600" b="1" dirty="0" smtClean="0">
              <a:solidFill>
                <a:schemeClr val="bg1"/>
              </a:solidFill>
            </a:rPr>
            <a:t>.</a:t>
          </a:r>
          <a:endParaRPr lang="ar-EG" sz="3600" b="1" dirty="0">
            <a:solidFill>
              <a:schemeClr val="bg1"/>
            </a:solidFill>
          </a:endParaRPr>
        </a:p>
      </dgm:t>
    </dgm:pt>
    <dgm:pt modelId="{AFB4A7A6-867A-4CED-AEE1-626C94C46051}" type="parTrans" cxnId="{B96631C1-A8A2-47FE-A6DE-E7D55DDBE2FD}">
      <dgm:prSet/>
      <dgm:spPr/>
      <dgm:t>
        <a:bodyPr/>
        <a:lstStyle/>
        <a:p>
          <a:pPr rtl="1"/>
          <a:endParaRPr lang="ar-EG"/>
        </a:p>
      </dgm:t>
    </dgm:pt>
    <dgm:pt modelId="{AE18EA68-FBA7-4BAC-BE24-148FB69E240A}" type="sibTrans" cxnId="{B96631C1-A8A2-47FE-A6DE-E7D55DDBE2FD}">
      <dgm:prSet/>
      <dgm:spPr/>
      <dgm:t>
        <a:bodyPr/>
        <a:lstStyle/>
        <a:p>
          <a:pPr rtl="1"/>
          <a:endParaRPr lang="ar-EG"/>
        </a:p>
      </dgm:t>
    </dgm:pt>
    <dgm:pt modelId="{0CAF7DE4-E07E-4418-9DDD-E1DF582FBCA0}" type="pres">
      <dgm:prSet presAssocID="{AAA8B56F-5B04-48AF-8FED-C37FB5594C38}" presName="linearFlow" presStyleCnt="0">
        <dgm:presLayoutVars>
          <dgm:resizeHandles val="exact"/>
        </dgm:presLayoutVars>
      </dgm:prSet>
      <dgm:spPr/>
    </dgm:pt>
    <dgm:pt modelId="{4670A60E-0D80-4F95-B9C3-585F6C0A10F4}" type="pres">
      <dgm:prSet presAssocID="{DE1B4867-33F7-47A8-9879-CA9CCD9BCCF3}" presName="node" presStyleLbl="node1" presStyleIdx="0" presStyleCnt="3" custScaleX="257814" custLinFactNeighborX="-3906" custLinFactNeighborY="-14467">
        <dgm:presLayoutVars>
          <dgm:bulletEnabled val="1"/>
        </dgm:presLayoutVars>
      </dgm:prSet>
      <dgm:spPr/>
      <dgm:t>
        <a:bodyPr/>
        <a:lstStyle/>
        <a:p>
          <a:pPr rtl="1"/>
          <a:endParaRPr lang="ar-EG"/>
        </a:p>
      </dgm:t>
    </dgm:pt>
    <dgm:pt modelId="{6AB1A4DD-9229-4BCC-98CE-B9F8432BBF8D}" type="pres">
      <dgm:prSet presAssocID="{FFA7F8E6-A4AB-4715-BDB9-21801BEF1F2B}" presName="sibTrans" presStyleLbl="sibTrans2D1" presStyleIdx="0" presStyleCnt="2"/>
      <dgm:spPr/>
      <dgm:t>
        <a:bodyPr/>
        <a:lstStyle/>
        <a:p>
          <a:pPr rtl="1"/>
          <a:endParaRPr lang="ar-EG"/>
        </a:p>
      </dgm:t>
    </dgm:pt>
    <dgm:pt modelId="{3446910C-68E8-4CA4-AA59-589B65DB8B04}" type="pres">
      <dgm:prSet presAssocID="{FFA7F8E6-A4AB-4715-BDB9-21801BEF1F2B}" presName="connectorText" presStyleLbl="sibTrans2D1" presStyleIdx="0" presStyleCnt="2"/>
      <dgm:spPr/>
      <dgm:t>
        <a:bodyPr/>
        <a:lstStyle/>
        <a:p>
          <a:pPr rtl="1"/>
          <a:endParaRPr lang="ar-EG"/>
        </a:p>
      </dgm:t>
    </dgm:pt>
    <dgm:pt modelId="{5595F1CD-0764-4DF4-A9E3-CA2BCE8F5AAF}" type="pres">
      <dgm:prSet presAssocID="{42C85126-EE63-469F-9595-4457361FA83E}" presName="node" presStyleLbl="node1" presStyleIdx="1" presStyleCnt="3" custScaleX="328127" custLinFactNeighborY="-18864">
        <dgm:presLayoutVars>
          <dgm:bulletEnabled val="1"/>
        </dgm:presLayoutVars>
      </dgm:prSet>
      <dgm:spPr/>
      <dgm:t>
        <a:bodyPr/>
        <a:lstStyle/>
        <a:p>
          <a:pPr rtl="1"/>
          <a:endParaRPr lang="ar-EG"/>
        </a:p>
      </dgm:t>
    </dgm:pt>
    <dgm:pt modelId="{E8B97E96-5562-4AF9-AF56-29FC3F60DA31}" type="pres">
      <dgm:prSet presAssocID="{F0F9F08B-626F-42B1-9D2D-07279A34C86E}" presName="sibTrans" presStyleLbl="sibTrans2D1" presStyleIdx="1" presStyleCnt="2"/>
      <dgm:spPr/>
      <dgm:t>
        <a:bodyPr/>
        <a:lstStyle/>
        <a:p>
          <a:pPr rtl="1"/>
          <a:endParaRPr lang="ar-EG"/>
        </a:p>
      </dgm:t>
    </dgm:pt>
    <dgm:pt modelId="{E434B3BD-047B-42E6-BB4E-5D7FD2A7EE4D}" type="pres">
      <dgm:prSet presAssocID="{F0F9F08B-626F-42B1-9D2D-07279A34C86E}" presName="connectorText" presStyleLbl="sibTrans2D1" presStyleIdx="1" presStyleCnt="2"/>
      <dgm:spPr/>
      <dgm:t>
        <a:bodyPr/>
        <a:lstStyle/>
        <a:p>
          <a:pPr rtl="1"/>
          <a:endParaRPr lang="ar-EG"/>
        </a:p>
      </dgm:t>
    </dgm:pt>
    <dgm:pt modelId="{DA698F90-394C-405F-B946-58DE92D465D1}" type="pres">
      <dgm:prSet presAssocID="{9BB9212D-BEFF-4C6F-B57D-8929D04B53D9}" presName="node" presStyleLbl="node1" presStyleIdx="2" presStyleCnt="3" custScaleX="328127" custLinFactNeighborY="-23261">
        <dgm:presLayoutVars>
          <dgm:bulletEnabled val="1"/>
        </dgm:presLayoutVars>
      </dgm:prSet>
      <dgm:spPr/>
      <dgm:t>
        <a:bodyPr/>
        <a:lstStyle/>
        <a:p>
          <a:pPr rtl="1"/>
          <a:endParaRPr lang="ar-EG"/>
        </a:p>
      </dgm:t>
    </dgm:pt>
  </dgm:ptLst>
  <dgm:cxnLst>
    <dgm:cxn modelId="{B96631C1-A8A2-47FE-A6DE-E7D55DDBE2FD}" srcId="{AAA8B56F-5B04-48AF-8FED-C37FB5594C38}" destId="{9BB9212D-BEFF-4C6F-B57D-8929D04B53D9}" srcOrd="2" destOrd="0" parTransId="{AFB4A7A6-867A-4CED-AEE1-626C94C46051}" sibTransId="{AE18EA68-FBA7-4BAC-BE24-148FB69E240A}"/>
    <dgm:cxn modelId="{EF91EE3B-2216-4027-9B88-5773606D9F5C}" type="presOf" srcId="{FFA7F8E6-A4AB-4715-BDB9-21801BEF1F2B}" destId="{3446910C-68E8-4CA4-AA59-589B65DB8B04}" srcOrd="1" destOrd="0" presId="urn:microsoft.com/office/officeart/2005/8/layout/process2"/>
    <dgm:cxn modelId="{24EAC4BE-501D-4B75-A9B6-6A0DA19879D1}" srcId="{AAA8B56F-5B04-48AF-8FED-C37FB5594C38}" destId="{DE1B4867-33F7-47A8-9879-CA9CCD9BCCF3}" srcOrd="0" destOrd="0" parTransId="{07476B8B-8737-4AAF-AE6A-4595FE13CD20}" sibTransId="{FFA7F8E6-A4AB-4715-BDB9-21801BEF1F2B}"/>
    <dgm:cxn modelId="{78642FCE-1520-4077-B941-7268B8406D3F}" type="presOf" srcId="{F0F9F08B-626F-42B1-9D2D-07279A34C86E}" destId="{E8B97E96-5562-4AF9-AF56-29FC3F60DA31}" srcOrd="0" destOrd="0" presId="urn:microsoft.com/office/officeart/2005/8/layout/process2"/>
    <dgm:cxn modelId="{45F267F6-0D4F-4BC5-A026-DDC205891FAD}" srcId="{AAA8B56F-5B04-48AF-8FED-C37FB5594C38}" destId="{42C85126-EE63-469F-9595-4457361FA83E}" srcOrd="1" destOrd="0" parTransId="{D9F89C30-20BF-440C-9999-41EA0A065EE4}" sibTransId="{F0F9F08B-626F-42B1-9D2D-07279A34C86E}"/>
    <dgm:cxn modelId="{B856DBDE-64FA-434B-8563-91C3F6ABD930}" type="presOf" srcId="{42C85126-EE63-469F-9595-4457361FA83E}" destId="{5595F1CD-0764-4DF4-A9E3-CA2BCE8F5AAF}" srcOrd="0" destOrd="0" presId="urn:microsoft.com/office/officeart/2005/8/layout/process2"/>
    <dgm:cxn modelId="{91F7A799-9533-4203-A1AF-8550E914A0B7}" type="presOf" srcId="{DE1B4867-33F7-47A8-9879-CA9CCD9BCCF3}" destId="{4670A60E-0D80-4F95-B9C3-585F6C0A10F4}" srcOrd="0" destOrd="0" presId="urn:microsoft.com/office/officeart/2005/8/layout/process2"/>
    <dgm:cxn modelId="{D52CED11-5892-427F-A398-660C43DF1E2E}" type="presOf" srcId="{FFA7F8E6-A4AB-4715-BDB9-21801BEF1F2B}" destId="{6AB1A4DD-9229-4BCC-98CE-B9F8432BBF8D}" srcOrd="0" destOrd="0" presId="urn:microsoft.com/office/officeart/2005/8/layout/process2"/>
    <dgm:cxn modelId="{59E84832-5B58-4AC0-8C9C-586627E43258}" type="presOf" srcId="{9BB9212D-BEFF-4C6F-B57D-8929D04B53D9}" destId="{DA698F90-394C-405F-B946-58DE92D465D1}" srcOrd="0" destOrd="0" presId="urn:microsoft.com/office/officeart/2005/8/layout/process2"/>
    <dgm:cxn modelId="{042AC8D9-F923-447C-978E-7D64A38C4B8C}" type="presOf" srcId="{AAA8B56F-5B04-48AF-8FED-C37FB5594C38}" destId="{0CAF7DE4-E07E-4418-9DDD-E1DF582FBCA0}" srcOrd="0" destOrd="0" presId="urn:microsoft.com/office/officeart/2005/8/layout/process2"/>
    <dgm:cxn modelId="{73B2CC8D-E10E-46B8-B2B5-D773878E25BB}" type="presOf" srcId="{F0F9F08B-626F-42B1-9D2D-07279A34C86E}" destId="{E434B3BD-047B-42E6-BB4E-5D7FD2A7EE4D}" srcOrd="1" destOrd="0" presId="urn:microsoft.com/office/officeart/2005/8/layout/process2"/>
    <dgm:cxn modelId="{9D1AAA1B-F61C-4F9B-A573-7089FF9B4867}" type="presParOf" srcId="{0CAF7DE4-E07E-4418-9DDD-E1DF582FBCA0}" destId="{4670A60E-0D80-4F95-B9C3-585F6C0A10F4}" srcOrd="0" destOrd="0" presId="urn:microsoft.com/office/officeart/2005/8/layout/process2"/>
    <dgm:cxn modelId="{004ECC93-1BC1-40FB-98DD-7A7D40B407D5}" type="presParOf" srcId="{0CAF7DE4-E07E-4418-9DDD-E1DF582FBCA0}" destId="{6AB1A4DD-9229-4BCC-98CE-B9F8432BBF8D}" srcOrd="1" destOrd="0" presId="urn:microsoft.com/office/officeart/2005/8/layout/process2"/>
    <dgm:cxn modelId="{2E333ECC-EFCC-4478-B0E4-192DCCD105BC}" type="presParOf" srcId="{6AB1A4DD-9229-4BCC-98CE-B9F8432BBF8D}" destId="{3446910C-68E8-4CA4-AA59-589B65DB8B04}" srcOrd="0" destOrd="0" presId="urn:microsoft.com/office/officeart/2005/8/layout/process2"/>
    <dgm:cxn modelId="{B7DD7C87-C80A-43C4-B648-5EE2008F8780}" type="presParOf" srcId="{0CAF7DE4-E07E-4418-9DDD-E1DF582FBCA0}" destId="{5595F1CD-0764-4DF4-A9E3-CA2BCE8F5AAF}" srcOrd="2" destOrd="0" presId="urn:microsoft.com/office/officeart/2005/8/layout/process2"/>
    <dgm:cxn modelId="{7402AB79-56E7-4D3E-A31A-9FF5F098D991}" type="presParOf" srcId="{0CAF7DE4-E07E-4418-9DDD-E1DF582FBCA0}" destId="{E8B97E96-5562-4AF9-AF56-29FC3F60DA31}" srcOrd="3" destOrd="0" presId="urn:microsoft.com/office/officeart/2005/8/layout/process2"/>
    <dgm:cxn modelId="{9BB19670-E43C-4711-A391-40D4B3C1A78A}" type="presParOf" srcId="{E8B97E96-5562-4AF9-AF56-29FC3F60DA31}" destId="{E434B3BD-047B-42E6-BB4E-5D7FD2A7EE4D}" srcOrd="0" destOrd="0" presId="urn:microsoft.com/office/officeart/2005/8/layout/process2"/>
    <dgm:cxn modelId="{44B10F97-E689-4803-A94A-170A26655309}" type="presParOf" srcId="{0CAF7DE4-E07E-4418-9DDD-E1DF582FBCA0}" destId="{DA698F90-394C-405F-B946-58DE92D465D1}" srcOrd="4" destOrd="0" presId="urn:microsoft.com/office/officeart/2005/8/layout/process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A8B56F-5B04-48AF-8FED-C37FB5594C38}" type="doc">
      <dgm:prSet loTypeId="urn:microsoft.com/office/officeart/2005/8/layout/process2" loCatId="process" qsTypeId="urn:microsoft.com/office/officeart/2005/8/quickstyle/simple1" qsCatId="simple" csTypeId="urn:microsoft.com/office/officeart/2005/8/colors/accent1_2" csCatId="accent1" phldr="1"/>
      <dgm:spPr/>
    </dgm:pt>
    <dgm:pt modelId="{42C85126-EE63-469F-9595-4457361FA83E}">
      <dgm:prSet phldrT="[Text]" custT="1">
        <dgm:style>
          <a:lnRef idx="1">
            <a:schemeClr val="accent3"/>
          </a:lnRef>
          <a:fillRef idx="2">
            <a:schemeClr val="accent3"/>
          </a:fillRef>
          <a:effectRef idx="1">
            <a:schemeClr val="accent3"/>
          </a:effectRef>
          <a:fontRef idx="minor">
            <a:schemeClr val="dk1"/>
          </a:fontRef>
        </dgm:style>
      </dgm:prSet>
      <dgm:spPr/>
      <dgm:t>
        <a:bodyPr/>
        <a:lstStyle/>
        <a:p>
          <a:pPr algn="r" rtl="1"/>
          <a:r>
            <a:rPr lang="ar-EG" sz="1900" b="1" dirty="0" smtClean="0">
              <a:solidFill>
                <a:schemeClr val="bg1"/>
              </a:solidFill>
            </a:rPr>
            <a:t> 1 – </a:t>
          </a:r>
          <a:r>
            <a:rPr lang="ar-EG" sz="2800" b="1" dirty="0" smtClean="0">
              <a:solidFill>
                <a:schemeClr val="bg1"/>
              </a:solidFill>
            </a:rPr>
            <a:t>أن يوضح الطالب خطوات الطريقة العلمية.</a:t>
          </a:r>
          <a:endParaRPr lang="ar-EG" sz="2800" b="1" dirty="0">
            <a:solidFill>
              <a:schemeClr val="bg1"/>
            </a:solidFill>
          </a:endParaRPr>
        </a:p>
      </dgm:t>
    </dgm:pt>
    <dgm:pt modelId="{D9F89C30-20BF-440C-9999-41EA0A065EE4}" type="parTrans" cxnId="{45F267F6-0D4F-4BC5-A026-DDC205891FAD}">
      <dgm:prSet/>
      <dgm:spPr/>
      <dgm:t>
        <a:bodyPr/>
        <a:lstStyle/>
        <a:p>
          <a:pPr rtl="1"/>
          <a:endParaRPr lang="ar-EG"/>
        </a:p>
      </dgm:t>
    </dgm:pt>
    <dgm:pt modelId="{F0F9F08B-626F-42B1-9D2D-07279A34C86E}" type="sibTrans" cxnId="{45F267F6-0D4F-4BC5-A026-DDC205891FAD}">
      <dgm:prSet/>
      <dgm:spPr/>
      <dgm:t>
        <a:bodyPr/>
        <a:lstStyle/>
        <a:p>
          <a:pPr rtl="1"/>
          <a:endParaRPr lang="ar-EG" b="1"/>
        </a:p>
      </dgm:t>
    </dgm:pt>
    <dgm:pt modelId="{9BB9212D-BEFF-4C6F-B57D-8929D04B53D9}">
      <dgm:prSet phldrT="[Text]" custT="1">
        <dgm:style>
          <a:lnRef idx="1">
            <a:schemeClr val="accent2"/>
          </a:lnRef>
          <a:fillRef idx="2">
            <a:schemeClr val="accent2"/>
          </a:fillRef>
          <a:effectRef idx="1">
            <a:schemeClr val="accent2"/>
          </a:effectRef>
          <a:fontRef idx="minor">
            <a:schemeClr val="dk1"/>
          </a:fontRef>
        </dgm:style>
      </dgm:prSet>
      <dgm:spPr/>
      <dgm:t>
        <a:bodyPr/>
        <a:lstStyle/>
        <a:p>
          <a:pPr algn="r" rtl="1"/>
          <a:r>
            <a:rPr lang="ar-EG" sz="3200" b="1" dirty="0" smtClean="0">
              <a:solidFill>
                <a:schemeClr val="bg1"/>
              </a:solidFill>
            </a:rPr>
            <a:t>2 </a:t>
          </a:r>
          <a:r>
            <a:rPr lang="ar-EG" sz="2800" b="1" dirty="0" smtClean="0">
              <a:solidFill>
                <a:schemeClr val="bg1"/>
              </a:solidFill>
            </a:rPr>
            <a:t>– </a:t>
          </a:r>
          <a:r>
            <a:rPr lang="ar-EG" sz="2400" b="1" dirty="0" smtClean="0">
              <a:solidFill>
                <a:schemeClr val="bg1"/>
              </a:solidFill>
            </a:rPr>
            <a:t>أن يقارن الطالب بين المتغيرات والثوابت في التجارب العلمية.</a:t>
          </a:r>
          <a:endParaRPr lang="ar-EG" sz="2400" b="1" dirty="0">
            <a:solidFill>
              <a:schemeClr val="bg1"/>
            </a:solidFill>
          </a:endParaRPr>
        </a:p>
      </dgm:t>
    </dgm:pt>
    <dgm:pt modelId="{AFB4A7A6-867A-4CED-AEE1-626C94C46051}" type="parTrans" cxnId="{B96631C1-A8A2-47FE-A6DE-E7D55DDBE2FD}">
      <dgm:prSet/>
      <dgm:spPr/>
      <dgm:t>
        <a:bodyPr/>
        <a:lstStyle/>
        <a:p>
          <a:pPr rtl="1"/>
          <a:endParaRPr lang="ar-EG"/>
        </a:p>
      </dgm:t>
    </dgm:pt>
    <dgm:pt modelId="{AE18EA68-FBA7-4BAC-BE24-148FB69E240A}" type="sibTrans" cxnId="{B96631C1-A8A2-47FE-A6DE-E7D55DDBE2FD}">
      <dgm:prSet/>
      <dgm:spPr/>
      <dgm:t>
        <a:bodyPr/>
        <a:lstStyle/>
        <a:p>
          <a:pPr rtl="1"/>
          <a:endParaRPr lang="ar-EG" b="1"/>
        </a:p>
      </dgm:t>
    </dgm:pt>
    <dgm:pt modelId="{39D1469E-685A-4694-AE17-705E4CFE94CA}">
      <dgm:prSet phldrT="[Text]" custT="1">
        <dgm:style>
          <a:lnRef idx="1">
            <a:schemeClr val="accent2"/>
          </a:lnRef>
          <a:fillRef idx="2">
            <a:schemeClr val="accent2"/>
          </a:fillRef>
          <a:effectRef idx="1">
            <a:schemeClr val="accent2"/>
          </a:effectRef>
          <a:fontRef idx="minor">
            <a:schemeClr val="dk1"/>
          </a:fontRef>
        </dgm:style>
      </dgm:prSet>
      <dgm:spPr>
        <a:solidFill>
          <a:schemeClr val="bg2">
            <a:lumMod val="40000"/>
            <a:lumOff val="60000"/>
          </a:schemeClr>
        </a:solidFill>
      </dgm:spPr>
      <dgm:t>
        <a:bodyPr/>
        <a:lstStyle/>
        <a:p>
          <a:pPr algn="r" rtl="1"/>
          <a:r>
            <a:rPr lang="ar-EG" sz="2800" b="1" dirty="0" smtClean="0">
              <a:solidFill>
                <a:schemeClr val="bg1"/>
              </a:solidFill>
            </a:rPr>
            <a:t>3 – </a:t>
          </a:r>
          <a:r>
            <a:rPr lang="ar-EG" sz="2400" b="1" dirty="0" smtClean="0">
              <a:solidFill>
                <a:schemeClr val="bg1"/>
              </a:solidFill>
            </a:rPr>
            <a:t>أن يوضح الطالب كيفية ضبط المتغيرات  في أثناء التجربة العلمية .</a:t>
          </a:r>
          <a:endParaRPr lang="ar-EG" sz="2400" b="1" dirty="0">
            <a:solidFill>
              <a:schemeClr val="bg1"/>
            </a:solidFill>
          </a:endParaRPr>
        </a:p>
      </dgm:t>
    </dgm:pt>
    <dgm:pt modelId="{5FDE7E3F-18E2-42DD-BB66-E0D7EA1B7062}" type="parTrans" cxnId="{A719AB44-C232-41E4-AEF8-8127F5040A79}">
      <dgm:prSet/>
      <dgm:spPr/>
      <dgm:t>
        <a:bodyPr/>
        <a:lstStyle/>
        <a:p>
          <a:pPr rtl="1"/>
          <a:endParaRPr lang="ar-EG"/>
        </a:p>
      </dgm:t>
    </dgm:pt>
    <dgm:pt modelId="{106D0F7E-7EA9-427D-95D2-AE66BE85D444}" type="sibTrans" cxnId="{A719AB44-C232-41E4-AEF8-8127F5040A79}">
      <dgm:prSet/>
      <dgm:spPr/>
      <dgm:t>
        <a:bodyPr/>
        <a:lstStyle/>
        <a:p>
          <a:pPr rtl="1"/>
          <a:endParaRPr lang="ar-EG"/>
        </a:p>
      </dgm:t>
    </dgm:pt>
    <dgm:pt modelId="{0CAF7DE4-E07E-4418-9DDD-E1DF582FBCA0}" type="pres">
      <dgm:prSet presAssocID="{AAA8B56F-5B04-48AF-8FED-C37FB5594C38}" presName="linearFlow" presStyleCnt="0">
        <dgm:presLayoutVars>
          <dgm:resizeHandles val="exact"/>
        </dgm:presLayoutVars>
      </dgm:prSet>
      <dgm:spPr/>
    </dgm:pt>
    <dgm:pt modelId="{5595F1CD-0764-4DF4-A9E3-CA2BCE8F5AAF}" type="pres">
      <dgm:prSet presAssocID="{42C85126-EE63-469F-9595-4457361FA83E}" presName="node" presStyleLbl="node1" presStyleIdx="0" presStyleCnt="3" custScaleX="101561" custScaleY="63370" custLinFactNeighborX="-2229" custLinFactNeighborY="-40908">
        <dgm:presLayoutVars>
          <dgm:bulletEnabled val="1"/>
        </dgm:presLayoutVars>
      </dgm:prSet>
      <dgm:spPr/>
      <dgm:t>
        <a:bodyPr/>
        <a:lstStyle/>
        <a:p>
          <a:pPr rtl="1"/>
          <a:endParaRPr lang="ar-EG"/>
        </a:p>
      </dgm:t>
    </dgm:pt>
    <dgm:pt modelId="{E8B97E96-5562-4AF9-AF56-29FC3F60DA31}" type="pres">
      <dgm:prSet presAssocID="{F0F9F08B-626F-42B1-9D2D-07279A34C86E}" presName="sibTrans" presStyleLbl="sibTrans2D1" presStyleIdx="0" presStyleCnt="2"/>
      <dgm:spPr/>
      <dgm:t>
        <a:bodyPr/>
        <a:lstStyle/>
        <a:p>
          <a:pPr rtl="1"/>
          <a:endParaRPr lang="ar-EG"/>
        </a:p>
      </dgm:t>
    </dgm:pt>
    <dgm:pt modelId="{E434B3BD-047B-42E6-BB4E-5D7FD2A7EE4D}" type="pres">
      <dgm:prSet presAssocID="{F0F9F08B-626F-42B1-9D2D-07279A34C86E}" presName="connectorText" presStyleLbl="sibTrans2D1" presStyleIdx="0" presStyleCnt="2"/>
      <dgm:spPr/>
      <dgm:t>
        <a:bodyPr/>
        <a:lstStyle/>
        <a:p>
          <a:pPr rtl="1"/>
          <a:endParaRPr lang="ar-EG"/>
        </a:p>
      </dgm:t>
    </dgm:pt>
    <dgm:pt modelId="{DA698F90-394C-405F-B946-58DE92D465D1}" type="pres">
      <dgm:prSet presAssocID="{9BB9212D-BEFF-4C6F-B57D-8929D04B53D9}" presName="node" presStyleLbl="node1" presStyleIdx="1" presStyleCnt="3" custScaleX="116380" custScaleY="60276" custLinFactNeighborY="-23261">
        <dgm:presLayoutVars>
          <dgm:bulletEnabled val="1"/>
        </dgm:presLayoutVars>
      </dgm:prSet>
      <dgm:spPr/>
      <dgm:t>
        <a:bodyPr/>
        <a:lstStyle/>
        <a:p>
          <a:pPr rtl="1"/>
          <a:endParaRPr lang="ar-EG"/>
        </a:p>
      </dgm:t>
    </dgm:pt>
    <dgm:pt modelId="{D5612F42-2CDE-44F0-BB92-02847F37F8A8}" type="pres">
      <dgm:prSet presAssocID="{AE18EA68-FBA7-4BAC-BE24-148FB69E240A}" presName="sibTrans" presStyleLbl="sibTrans2D1" presStyleIdx="1" presStyleCnt="2"/>
      <dgm:spPr/>
      <dgm:t>
        <a:bodyPr/>
        <a:lstStyle/>
        <a:p>
          <a:pPr rtl="1"/>
          <a:endParaRPr lang="ar-EG"/>
        </a:p>
      </dgm:t>
    </dgm:pt>
    <dgm:pt modelId="{492C4B3E-B4F1-4641-8D51-564E4C37426C}" type="pres">
      <dgm:prSet presAssocID="{AE18EA68-FBA7-4BAC-BE24-148FB69E240A}" presName="connectorText" presStyleLbl="sibTrans2D1" presStyleIdx="1" presStyleCnt="2"/>
      <dgm:spPr/>
      <dgm:t>
        <a:bodyPr/>
        <a:lstStyle/>
        <a:p>
          <a:pPr rtl="1"/>
          <a:endParaRPr lang="ar-EG"/>
        </a:p>
      </dgm:t>
    </dgm:pt>
    <dgm:pt modelId="{09CDE229-56F1-4122-85A0-8B70FBCCEDF5}" type="pres">
      <dgm:prSet presAssocID="{39D1469E-685A-4694-AE17-705E4CFE94CA}" presName="node" presStyleLbl="node1" presStyleIdx="2" presStyleCnt="3" custScaleX="116380" custScaleY="64467">
        <dgm:presLayoutVars>
          <dgm:bulletEnabled val="1"/>
        </dgm:presLayoutVars>
      </dgm:prSet>
      <dgm:spPr/>
      <dgm:t>
        <a:bodyPr/>
        <a:lstStyle/>
        <a:p>
          <a:pPr rtl="1"/>
          <a:endParaRPr lang="ar-EG"/>
        </a:p>
      </dgm:t>
    </dgm:pt>
  </dgm:ptLst>
  <dgm:cxnLst>
    <dgm:cxn modelId="{0C08D277-4FFA-4C0E-B453-51D239F2086E}" type="presOf" srcId="{AAA8B56F-5B04-48AF-8FED-C37FB5594C38}" destId="{0CAF7DE4-E07E-4418-9DDD-E1DF582FBCA0}" srcOrd="0" destOrd="0" presId="urn:microsoft.com/office/officeart/2005/8/layout/process2"/>
    <dgm:cxn modelId="{80773529-E2BB-4264-8605-940820DD5BDA}" type="presOf" srcId="{9BB9212D-BEFF-4C6F-B57D-8929D04B53D9}" destId="{DA698F90-394C-405F-B946-58DE92D465D1}" srcOrd="0" destOrd="0" presId="urn:microsoft.com/office/officeart/2005/8/layout/process2"/>
    <dgm:cxn modelId="{A1A22D10-A35E-466A-A0CD-D0BD65542363}" type="presOf" srcId="{F0F9F08B-626F-42B1-9D2D-07279A34C86E}" destId="{E434B3BD-047B-42E6-BB4E-5D7FD2A7EE4D}" srcOrd="1" destOrd="0" presId="urn:microsoft.com/office/officeart/2005/8/layout/process2"/>
    <dgm:cxn modelId="{52AEB38B-3229-418D-83E7-E742B50E6B2D}" type="presOf" srcId="{42C85126-EE63-469F-9595-4457361FA83E}" destId="{5595F1CD-0764-4DF4-A9E3-CA2BCE8F5AAF}" srcOrd="0" destOrd="0" presId="urn:microsoft.com/office/officeart/2005/8/layout/process2"/>
    <dgm:cxn modelId="{76D4E3DA-0F1C-45C2-9A56-557E206D48C4}" type="presOf" srcId="{AE18EA68-FBA7-4BAC-BE24-148FB69E240A}" destId="{D5612F42-2CDE-44F0-BB92-02847F37F8A8}" srcOrd="0" destOrd="0" presId="urn:microsoft.com/office/officeart/2005/8/layout/process2"/>
    <dgm:cxn modelId="{70AB286E-C45E-4802-A702-224F54D423B6}" type="presOf" srcId="{39D1469E-685A-4694-AE17-705E4CFE94CA}" destId="{09CDE229-56F1-4122-85A0-8B70FBCCEDF5}" srcOrd="0" destOrd="0" presId="urn:microsoft.com/office/officeart/2005/8/layout/process2"/>
    <dgm:cxn modelId="{A719AB44-C232-41E4-AEF8-8127F5040A79}" srcId="{AAA8B56F-5B04-48AF-8FED-C37FB5594C38}" destId="{39D1469E-685A-4694-AE17-705E4CFE94CA}" srcOrd="2" destOrd="0" parTransId="{5FDE7E3F-18E2-42DD-BB66-E0D7EA1B7062}" sibTransId="{106D0F7E-7EA9-427D-95D2-AE66BE85D444}"/>
    <dgm:cxn modelId="{AE184FA3-B6B8-4FB5-82FE-44CD6F21ADB1}" type="presOf" srcId="{AE18EA68-FBA7-4BAC-BE24-148FB69E240A}" destId="{492C4B3E-B4F1-4641-8D51-564E4C37426C}" srcOrd="1" destOrd="0" presId="urn:microsoft.com/office/officeart/2005/8/layout/process2"/>
    <dgm:cxn modelId="{B96631C1-A8A2-47FE-A6DE-E7D55DDBE2FD}" srcId="{AAA8B56F-5B04-48AF-8FED-C37FB5594C38}" destId="{9BB9212D-BEFF-4C6F-B57D-8929D04B53D9}" srcOrd="1" destOrd="0" parTransId="{AFB4A7A6-867A-4CED-AEE1-626C94C46051}" sibTransId="{AE18EA68-FBA7-4BAC-BE24-148FB69E240A}"/>
    <dgm:cxn modelId="{BC6A10C0-A99B-4165-A0BD-931B2EAA2D59}" type="presOf" srcId="{F0F9F08B-626F-42B1-9D2D-07279A34C86E}" destId="{E8B97E96-5562-4AF9-AF56-29FC3F60DA31}" srcOrd="0" destOrd="0" presId="urn:microsoft.com/office/officeart/2005/8/layout/process2"/>
    <dgm:cxn modelId="{45F267F6-0D4F-4BC5-A026-DDC205891FAD}" srcId="{AAA8B56F-5B04-48AF-8FED-C37FB5594C38}" destId="{42C85126-EE63-469F-9595-4457361FA83E}" srcOrd="0" destOrd="0" parTransId="{D9F89C30-20BF-440C-9999-41EA0A065EE4}" sibTransId="{F0F9F08B-626F-42B1-9D2D-07279A34C86E}"/>
    <dgm:cxn modelId="{A9BCAAD3-8404-4B81-84A3-CE00DEBBD556}" type="presParOf" srcId="{0CAF7DE4-E07E-4418-9DDD-E1DF582FBCA0}" destId="{5595F1CD-0764-4DF4-A9E3-CA2BCE8F5AAF}" srcOrd="0" destOrd="0" presId="urn:microsoft.com/office/officeart/2005/8/layout/process2"/>
    <dgm:cxn modelId="{F1C44A98-198A-4539-8914-8208E9B0CCF4}" type="presParOf" srcId="{0CAF7DE4-E07E-4418-9DDD-E1DF582FBCA0}" destId="{E8B97E96-5562-4AF9-AF56-29FC3F60DA31}" srcOrd="1" destOrd="0" presId="urn:microsoft.com/office/officeart/2005/8/layout/process2"/>
    <dgm:cxn modelId="{AC4FC3E2-D7FD-4C22-83E3-EE29E2FC9A88}" type="presParOf" srcId="{E8B97E96-5562-4AF9-AF56-29FC3F60DA31}" destId="{E434B3BD-047B-42E6-BB4E-5D7FD2A7EE4D}" srcOrd="0" destOrd="0" presId="urn:microsoft.com/office/officeart/2005/8/layout/process2"/>
    <dgm:cxn modelId="{6D8C515A-AE95-4A48-8DBA-76ECF8C16785}" type="presParOf" srcId="{0CAF7DE4-E07E-4418-9DDD-E1DF582FBCA0}" destId="{DA698F90-394C-405F-B946-58DE92D465D1}" srcOrd="2" destOrd="0" presId="urn:microsoft.com/office/officeart/2005/8/layout/process2"/>
    <dgm:cxn modelId="{E165EF7A-67D8-4218-875A-8A29F0416B0B}" type="presParOf" srcId="{0CAF7DE4-E07E-4418-9DDD-E1DF582FBCA0}" destId="{D5612F42-2CDE-44F0-BB92-02847F37F8A8}" srcOrd="3" destOrd="0" presId="urn:microsoft.com/office/officeart/2005/8/layout/process2"/>
    <dgm:cxn modelId="{20CE4CFF-6269-4853-BAD1-6E6DA29BB828}" type="presParOf" srcId="{D5612F42-2CDE-44F0-BB92-02847F37F8A8}" destId="{492C4B3E-B4F1-4641-8D51-564E4C37426C}" srcOrd="0" destOrd="0" presId="urn:microsoft.com/office/officeart/2005/8/layout/process2"/>
    <dgm:cxn modelId="{4033179F-471F-4CFF-B29D-CB2B7D714482}" type="presParOf" srcId="{0CAF7DE4-E07E-4418-9DDD-E1DF582FBCA0}" destId="{09CDE229-56F1-4122-85A0-8B70FBCCEDF5}"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A8B56F-5B04-48AF-8FED-C37FB5594C38}" type="doc">
      <dgm:prSet loTypeId="urn:microsoft.com/office/officeart/2005/8/layout/process2" loCatId="process" qsTypeId="urn:microsoft.com/office/officeart/2005/8/quickstyle/simple1" qsCatId="simple" csTypeId="urn:microsoft.com/office/officeart/2005/8/colors/accent1_2" csCatId="accent1" phldr="1"/>
      <dgm:spPr/>
    </dgm:pt>
    <dgm:pt modelId="{DE1B4867-33F7-47A8-9879-CA9CCD9BCCF3}">
      <dgm:prSet phldrT="[Text]" custT="1">
        <dgm:style>
          <a:lnRef idx="1">
            <a:schemeClr val="accent1"/>
          </a:lnRef>
          <a:fillRef idx="2">
            <a:schemeClr val="accent1"/>
          </a:fillRef>
          <a:effectRef idx="1">
            <a:schemeClr val="accent1"/>
          </a:effectRef>
          <a:fontRef idx="minor">
            <a:schemeClr val="dk1"/>
          </a:fontRef>
        </dgm:style>
      </dgm:prSet>
      <dgm:spPr>
        <a:solidFill>
          <a:schemeClr val="tx2"/>
        </a:solidFill>
      </dgm:spPr>
      <dgm:t>
        <a:bodyPr/>
        <a:lstStyle/>
        <a:p>
          <a:pPr rtl="1"/>
          <a:r>
            <a:rPr lang="ar-EG" sz="3600" b="1" dirty="0" smtClean="0">
              <a:solidFill>
                <a:schemeClr val="bg1"/>
              </a:solidFill>
            </a:rPr>
            <a:t>الدرس الأول (المحاليل والذائبية) </a:t>
          </a:r>
          <a:endParaRPr lang="ar-EG" sz="3600" b="1" dirty="0">
            <a:solidFill>
              <a:schemeClr val="bg1"/>
            </a:solidFill>
          </a:endParaRPr>
        </a:p>
      </dgm:t>
    </dgm:pt>
    <dgm:pt modelId="{07476B8B-8737-4AAF-AE6A-4595FE13CD20}" type="parTrans" cxnId="{24EAC4BE-501D-4B75-A9B6-6A0DA19879D1}">
      <dgm:prSet/>
      <dgm:spPr/>
      <dgm:t>
        <a:bodyPr/>
        <a:lstStyle/>
        <a:p>
          <a:pPr rtl="1"/>
          <a:endParaRPr lang="ar-EG"/>
        </a:p>
      </dgm:t>
    </dgm:pt>
    <dgm:pt modelId="{FFA7F8E6-A4AB-4715-BDB9-21801BEF1F2B}" type="sibTrans" cxnId="{24EAC4BE-501D-4B75-A9B6-6A0DA19879D1}">
      <dgm:prSet/>
      <dgm:spPr/>
      <dgm:t>
        <a:bodyPr/>
        <a:lstStyle/>
        <a:p>
          <a:pPr rtl="1"/>
          <a:endParaRPr lang="ar-EG" b="1"/>
        </a:p>
      </dgm:t>
    </dgm:pt>
    <dgm:pt modelId="{42C85126-EE63-469F-9595-4457361FA83E}">
      <dgm:prSet phldrT="[Text]" custT="1">
        <dgm:style>
          <a:lnRef idx="1">
            <a:schemeClr val="accent3"/>
          </a:lnRef>
          <a:fillRef idx="2">
            <a:schemeClr val="accent3"/>
          </a:fillRef>
          <a:effectRef idx="1">
            <a:schemeClr val="accent3"/>
          </a:effectRef>
          <a:fontRef idx="minor">
            <a:schemeClr val="dk1"/>
          </a:fontRef>
        </dgm:style>
      </dgm:prSet>
      <dgm:spPr>
        <a:blipFill rotWithShape="0">
          <a:blip xmlns:r="http://schemas.openxmlformats.org/officeDocument/2006/relationships" r:embed="rId1"/>
          <a:tile tx="0" ty="0" sx="100000" sy="100000" flip="none" algn="tl"/>
        </a:blipFill>
      </dgm:spPr>
      <dgm:t>
        <a:bodyPr/>
        <a:lstStyle/>
        <a:p>
          <a:pPr algn="r" rtl="1"/>
          <a:r>
            <a:rPr lang="ar-EG" sz="1600" b="1" dirty="0" smtClean="0">
              <a:solidFill>
                <a:srgbClr val="FF0000"/>
              </a:solidFill>
            </a:rPr>
            <a:t> </a:t>
          </a:r>
          <a:r>
            <a:rPr lang="ar-EG" sz="3200" b="1" dirty="0" smtClean="0">
              <a:solidFill>
                <a:srgbClr val="FF0000"/>
              </a:solidFill>
            </a:rPr>
            <a:t>1</a:t>
          </a:r>
          <a:r>
            <a:rPr lang="ar-EG" sz="2800" b="1" dirty="0" smtClean="0">
              <a:solidFill>
                <a:srgbClr val="FF0000"/>
              </a:solidFill>
            </a:rPr>
            <a:t> - أن يميزالطالب بين المادة النقية والمخلوط </a:t>
          </a:r>
          <a:r>
            <a:rPr lang="ar-EG" sz="2800" b="1" dirty="0" smtClean="0">
              <a:solidFill>
                <a:schemeClr val="bg1"/>
              </a:solidFill>
            </a:rPr>
            <a:t>.</a:t>
          </a:r>
          <a:endParaRPr lang="ar-EG" sz="2800" b="1" dirty="0">
            <a:solidFill>
              <a:schemeClr val="bg1"/>
            </a:solidFill>
          </a:endParaRPr>
        </a:p>
      </dgm:t>
    </dgm:pt>
    <dgm:pt modelId="{D9F89C30-20BF-440C-9999-41EA0A065EE4}" type="parTrans" cxnId="{45F267F6-0D4F-4BC5-A026-DDC205891FAD}">
      <dgm:prSet/>
      <dgm:spPr/>
      <dgm:t>
        <a:bodyPr/>
        <a:lstStyle/>
        <a:p>
          <a:pPr rtl="1"/>
          <a:endParaRPr lang="ar-EG"/>
        </a:p>
      </dgm:t>
    </dgm:pt>
    <dgm:pt modelId="{F0F9F08B-626F-42B1-9D2D-07279A34C86E}" type="sibTrans" cxnId="{45F267F6-0D4F-4BC5-A026-DDC205891FAD}">
      <dgm:prSet/>
      <dgm:spPr/>
      <dgm:t>
        <a:bodyPr/>
        <a:lstStyle/>
        <a:p>
          <a:pPr rtl="1"/>
          <a:endParaRPr lang="ar-EG" b="1"/>
        </a:p>
      </dgm:t>
    </dgm:pt>
    <dgm:pt modelId="{9BB9212D-BEFF-4C6F-B57D-8929D04B53D9}">
      <dgm:prSet phldrT="[Text]" custT="1">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2"/>
          <a:tile tx="0" ty="0" sx="100000" sy="100000" flip="none" algn="tl"/>
        </a:blipFill>
      </dgm:spPr>
      <dgm:t>
        <a:bodyPr/>
        <a:lstStyle/>
        <a:p>
          <a:pPr algn="r" rtl="1"/>
          <a:r>
            <a:rPr lang="ar-EG" sz="3200" b="1" dirty="0" smtClean="0">
              <a:solidFill>
                <a:srgbClr val="002060"/>
              </a:solidFill>
            </a:rPr>
            <a:t>2 – </a:t>
          </a:r>
          <a:r>
            <a:rPr lang="ar-EG" sz="2800" b="1" dirty="0" smtClean="0">
              <a:solidFill>
                <a:srgbClr val="002060"/>
              </a:solidFill>
            </a:rPr>
            <a:t>أن يصف الطالب نوعين مختلفين من المخاليط .</a:t>
          </a:r>
          <a:endParaRPr lang="ar-EG" sz="2800" b="1" dirty="0">
            <a:solidFill>
              <a:srgbClr val="002060"/>
            </a:solidFill>
          </a:endParaRPr>
        </a:p>
      </dgm:t>
    </dgm:pt>
    <dgm:pt modelId="{AFB4A7A6-867A-4CED-AEE1-626C94C46051}" type="parTrans" cxnId="{B96631C1-A8A2-47FE-A6DE-E7D55DDBE2FD}">
      <dgm:prSet/>
      <dgm:spPr/>
      <dgm:t>
        <a:bodyPr/>
        <a:lstStyle/>
        <a:p>
          <a:pPr rtl="1"/>
          <a:endParaRPr lang="ar-EG"/>
        </a:p>
      </dgm:t>
    </dgm:pt>
    <dgm:pt modelId="{AE18EA68-FBA7-4BAC-BE24-148FB69E240A}" type="sibTrans" cxnId="{B96631C1-A8A2-47FE-A6DE-E7D55DDBE2FD}">
      <dgm:prSet/>
      <dgm:spPr/>
      <dgm:t>
        <a:bodyPr/>
        <a:lstStyle/>
        <a:p>
          <a:pPr rtl="1"/>
          <a:endParaRPr lang="ar-EG" b="1"/>
        </a:p>
      </dgm:t>
    </dgm:pt>
    <dgm:pt modelId="{2C0B9BD0-68DB-48A7-ABDA-5CDE34E283F7}">
      <dgm:prSet phldrT="[Text]" custT="1">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3"/>
          <a:tile tx="0" ty="0" sx="100000" sy="100000" flip="none" algn="tl"/>
        </a:blipFill>
      </dgm:spPr>
      <dgm:t>
        <a:bodyPr/>
        <a:lstStyle/>
        <a:p>
          <a:pPr algn="r" rtl="1"/>
          <a:r>
            <a:rPr lang="ar-EG" sz="2800" b="1" dirty="0" smtClean="0">
              <a:solidFill>
                <a:schemeClr val="bg1"/>
              </a:solidFill>
            </a:rPr>
            <a:t>3 – أن يصف الطالب أنواعا مختلفة من المحاليل .</a:t>
          </a:r>
          <a:endParaRPr lang="ar-EG" sz="2800" b="1" dirty="0">
            <a:solidFill>
              <a:schemeClr val="bg1"/>
            </a:solidFill>
          </a:endParaRPr>
        </a:p>
      </dgm:t>
    </dgm:pt>
    <dgm:pt modelId="{9D7B08CE-8F46-40E6-88E9-E355F841D4E0}" type="parTrans" cxnId="{0E51EBD6-A904-4793-89F6-26F6F4AAD5D1}">
      <dgm:prSet/>
      <dgm:spPr/>
      <dgm:t>
        <a:bodyPr/>
        <a:lstStyle/>
        <a:p>
          <a:pPr rtl="1"/>
          <a:endParaRPr lang="ar-EG"/>
        </a:p>
      </dgm:t>
    </dgm:pt>
    <dgm:pt modelId="{FD1F73FF-9D49-4CF8-9C1C-25B452572157}" type="sibTrans" cxnId="{0E51EBD6-A904-4793-89F6-26F6F4AAD5D1}">
      <dgm:prSet/>
      <dgm:spPr/>
      <dgm:t>
        <a:bodyPr/>
        <a:lstStyle/>
        <a:p>
          <a:pPr rtl="1"/>
          <a:endParaRPr lang="ar-EG" b="1"/>
        </a:p>
      </dgm:t>
    </dgm:pt>
    <dgm:pt modelId="{830B90AF-EDC0-4C4B-8D20-4F11AD8610D1}">
      <dgm:prSet phldrT="[Text]" custT="1">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4"/>
          <a:tile tx="0" ty="0" sx="100000" sy="100000" flip="none" algn="tl"/>
        </a:blipFill>
      </dgm:spPr>
      <dgm:t>
        <a:bodyPr/>
        <a:lstStyle/>
        <a:p>
          <a:pPr algn="r" rtl="1"/>
          <a:r>
            <a:rPr lang="ar-EG" sz="2800" b="1" dirty="0" smtClean="0">
              <a:solidFill>
                <a:schemeClr val="bg2">
                  <a:lumMod val="50000"/>
                </a:schemeClr>
              </a:solidFill>
            </a:rPr>
            <a:t>4 – أن يفسر الطالب لماذا يعد الماء مذيبا عاما جيدا.</a:t>
          </a:r>
          <a:endParaRPr lang="ar-EG" sz="2800" b="1" dirty="0">
            <a:solidFill>
              <a:schemeClr val="bg2">
                <a:lumMod val="50000"/>
              </a:schemeClr>
            </a:solidFill>
          </a:endParaRPr>
        </a:p>
      </dgm:t>
    </dgm:pt>
    <dgm:pt modelId="{6179F85A-0A94-49E3-9D82-DB354BD65703}" type="parTrans" cxnId="{E7633FDB-896B-4766-9ABD-F5ECD84344F1}">
      <dgm:prSet/>
      <dgm:spPr/>
      <dgm:t>
        <a:bodyPr/>
        <a:lstStyle/>
        <a:p>
          <a:pPr rtl="1"/>
          <a:endParaRPr lang="ar-EG"/>
        </a:p>
      </dgm:t>
    </dgm:pt>
    <dgm:pt modelId="{89B05BF0-86EA-4797-8618-72F93D8F05BF}" type="sibTrans" cxnId="{E7633FDB-896B-4766-9ABD-F5ECD84344F1}">
      <dgm:prSet/>
      <dgm:spPr/>
      <dgm:t>
        <a:bodyPr/>
        <a:lstStyle/>
        <a:p>
          <a:pPr rtl="1"/>
          <a:endParaRPr lang="ar-EG" b="1"/>
        </a:p>
      </dgm:t>
    </dgm:pt>
    <dgm:pt modelId="{FBAEB3AF-75DE-4714-97EA-6F60379ABE0D}">
      <dgm:prSet phldrT="[Text]" custT="1">
        <dgm:style>
          <a:lnRef idx="1">
            <a:schemeClr val="accent2"/>
          </a:lnRef>
          <a:fillRef idx="2">
            <a:schemeClr val="accent2"/>
          </a:fillRef>
          <a:effectRef idx="1">
            <a:schemeClr val="accent2"/>
          </a:effectRef>
          <a:fontRef idx="minor">
            <a:schemeClr val="dk1"/>
          </a:fontRef>
        </dgm:style>
      </dgm:prSet>
      <dgm:spPr>
        <a:solidFill>
          <a:schemeClr val="accent1">
            <a:lumMod val="20000"/>
            <a:lumOff val="80000"/>
          </a:schemeClr>
        </a:solidFill>
      </dgm:spPr>
      <dgm:t>
        <a:bodyPr/>
        <a:lstStyle/>
        <a:p>
          <a:pPr algn="r" rtl="1"/>
          <a:r>
            <a:rPr lang="ar-EG" sz="2800" b="1" dirty="0" smtClean="0">
              <a:solidFill>
                <a:schemeClr val="accent5">
                  <a:lumMod val="50000"/>
                </a:schemeClr>
              </a:solidFill>
            </a:rPr>
            <a:t>5 – </a:t>
          </a:r>
          <a:r>
            <a:rPr lang="ar-EG" sz="2400" b="1" dirty="0" smtClean="0">
              <a:solidFill>
                <a:schemeClr val="accent5">
                  <a:lumMod val="50000"/>
                </a:schemeClr>
              </a:solidFill>
            </a:rPr>
            <a:t>أن يحدد الطالب العوامل المؤثرة في كمية المذاب التي تذوب في مذيب ما</a:t>
          </a:r>
          <a:r>
            <a:rPr lang="ar-EG" sz="2400" b="1" dirty="0" smtClean="0">
              <a:solidFill>
                <a:schemeClr val="bg1"/>
              </a:solidFill>
            </a:rPr>
            <a:t>.</a:t>
          </a:r>
          <a:endParaRPr lang="ar-EG" sz="2400" b="1" dirty="0">
            <a:solidFill>
              <a:schemeClr val="bg1"/>
            </a:solidFill>
          </a:endParaRPr>
        </a:p>
      </dgm:t>
    </dgm:pt>
    <dgm:pt modelId="{AEA554DC-F7AF-4102-B884-6988A49DD031}" type="parTrans" cxnId="{1AE81D38-4F8A-4E01-8F06-3932611F3643}">
      <dgm:prSet/>
      <dgm:spPr/>
      <dgm:t>
        <a:bodyPr/>
        <a:lstStyle/>
        <a:p>
          <a:pPr rtl="1"/>
          <a:endParaRPr lang="ar-SA"/>
        </a:p>
      </dgm:t>
    </dgm:pt>
    <dgm:pt modelId="{F3384E10-7152-43E0-96E9-D4DEF3B60BCF}" type="sibTrans" cxnId="{1AE81D38-4F8A-4E01-8F06-3932611F3643}">
      <dgm:prSet/>
      <dgm:spPr/>
      <dgm:t>
        <a:bodyPr/>
        <a:lstStyle/>
        <a:p>
          <a:pPr rtl="1"/>
          <a:endParaRPr lang="ar-EG" b="1"/>
        </a:p>
      </dgm:t>
    </dgm:pt>
    <dgm:pt modelId="{B5F7058C-7B41-49AE-9964-028F0325B1FE}">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40000"/>
            <a:lumOff val="60000"/>
          </a:schemeClr>
        </a:solidFill>
      </dgm:spPr>
      <dgm:t>
        <a:bodyPr/>
        <a:lstStyle/>
        <a:p>
          <a:pPr algn="r" rtl="1"/>
          <a:r>
            <a:rPr lang="ar-EG" sz="2800" b="1" dirty="0" smtClean="0">
              <a:solidFill>
                <a:srgbClr val="7030A0"/>
              </a:solidFill>
            </a:rPr>
            <a:t>6 – أن يصف الطالب تأثير درجة الحرارة في سرعة الذوبان </a:t>
          </a:r>
          <a:r>
            <a:rPr lang="ar-EG" sz="2800" b="1" dirty="0" smtClean="0">
              <a:solidFill>
                <a:schemeClr val="bg1"/>
              </a:solidFill>
            </a:rPr>
            <a:t>.</a:t>
          </a:r>
          <a:endParaRPr lang="ar-EG" sz="2800" b="1" dirty="0">
            <a:solidFill>
              <a:schemeClr val="bg1"/>
            </a:solidFill>
          </a:endParaRPr>
        </a:p>
      </dgm:t>
    </dgm:pt>
    <dgm:pt modelId="{B571D23F-B2C6-4B95-BDF2-9FEF3F06F001}" type="parTrans" cxnId="{DD4D888B-E41F-42D4-BD85-D486572A8433}">
      <dgm:prSet/>
      <dgm:spPr/>
      <dgm:t>
        <a:bodyPr/>
        <a:lstStyle/>
        <a:p>
          <a:pPr rtl="1"/>
          <a:endParaRPr lang="ar-SA"/>
        </a:p>
      </dgm:t>
    </dgm:pt>
    <dgm:pt modelId="{2338AB08-D037-481B-9A49-089F9A8BEBB7}" type="sibTrans" cxnId="{DD4D888B-E41F-42D4-BD85-D486572A8433}">
      <dgm:prSet/>
      <dgm:spPr/>
      <dgm:t>
        <a:bodyPr/>
        <a:lstStyle/>
        <a:p>
          <a:pPr rtl="1"/>
          <a:endParaRPr lang="ar-SA"/>
        </a:p>
      </dgm:t>
    </dgm:pt>
    <dgm:pt modelId="{0CAF7DE4-E07E-4418-9DDD-E1DF582FBCA0}" type="pres">
      <dgm:prSet presAssocID="{AAA8B56F-5B04-48AF-8FED-C37FB5594C38}" presName="linearFlow" presStyleCnt="0">
        <dgm:presLayoutVars>
          <dgm:resizeHandles val="exact"/>
        </dgm:presLayoutVars>
      </dgm:prSet>
      <dgm:spPr/>
    </dgm:pt>
    <dgm:pt modelId="{4670A60E-0D80-4F95-B9C3-585F6C0A10F4}" type="pres">
      <dgm:prSet presAssocID="{DE1B4867-33F7-47A8-9879-CA9CCD9BCCF3}" presName="node" presStyleLbl="node1" presStyleIdx="0" presStyleCnt="7" custScaleX="262180" custLinFactNeighborX="-3906" custLinFactNeighborY="-14467">
        <dgm:presLayoutVars>
          <dgm:bulletEnabled val="1"/>
        </dgm:presLayoutVars>
      </dgm:prSet>
      <dgm:spPr/>
      <dgm:t>
        <a:bodyPr/>
        <a:lstStyle/>
        <a:p>
          <a:pPr rtl="1"/>
          <a:endParaRPr lang="ar-EG"/>
        </a:p>
      </dgm:t>
    </dgm:pt>
    <dgm:pt modelId="{6AB1A4DD-9229-4BCC-98CE-B9F8432BBF8D}" type="pres">
      <dgm:prSet presAssocID="{FFA7F8E6-A4AB-4715-BDB9-21801BEF1F2B}" presName="sibTrans" presStyleLbl="sibTrans2D1" presStyleIdx="0" presStyleCnt="6"/>
      <dgm:spPr/>
      <dgm:t>
        <a:bodyPr/>
        <a:lstStyle/>
        <a:p>
          <a:pPr rtl="1"/>
          <a:endParaRPr lang="ar-EG"/>
        </a:p>
      </dgm:t>
    </dgm:pt>
    <dgm:pt modelId="{3446910C-68E8-4CA4-AA59-589B65DB8B04}" type="pres">
      <dgm:prSet presAssocID="{FFA7F8E6-A4AB-4715-BDB9-21801BEF1F2B}" presName="connectorText" presStyleLbl="sibTrans2D1" presStyleIdx="0" presStyleCnt="6"/>
      <dgm:spPr/>
      <dgm:t>
        <a:bodyPr/>
        <a:lstStyle/>
        <a:p>
          <a:pPr rtl="1"/>
          <a:endParaRPr lang="ar-EG"/>
        </a:p>
      </dgm:t>
    </dgm:pt>
    <dgm:pt modelId="{5595F1CD-0764-4DF4-A9E3-CA2BCE8F5AAF}" type="pres">
      <dgm:prSet presAssocID="{42C85126-EE63-469F-9595-4457361FA83E}" presName="node" presStyleLbl="node1" presStyleIdx="1" presStyleCnt="7" custScaleX="328127" custLinFactNeighborY="-18864">
        <dgm:presLayoutVars>
          <dgm:bulletEnabled val="1"/>
        </dgm:presLayoutVars>
      </dgm:prSet>
      <dgm:spPr/>
      <dgm:t>
        <a:bodyPr/>
        <a:lstStyle/>
        <a:p>
          <a:pPr rtl="1"/>
          <a:endParaRPr lang="ar-EG"/>
        </a:p>
      </dgm:t>
    </dgm:pt>
    <dgm:pt modelId="{E8B97E96-5562-4AF9-AF56-29FC3F60DA31}" type="pres">
      <dgm:prSet presAssocID="{F0F9F08B-626F-42B1-9D2D-07279A34C86E}" presName="sibTrans" presStyleLbl="sibTrans2D1" presStyleIdx="1" presStyleCnt="6"/>
      <dgm:spPr/>
      <dgm:t>
        <a:bodyPr/>
        <a:lstStyle/>
        <a:p>
          <a:pPr rtl="1"/>
          <a:endParaRPr lang="ar-EG"/>
        </a:p>
      </dgm:t>
    </dgm:pt>
    <dgm:pt modelId="{E434B3BD-047B-42E6-BB4E-5D7FD2A7EE4D}" type="pres">
      <dgm:prSet presAssocID="{F0F9F08B-626F-42B1-9D2D-07279A34C86E}" presName="connectorText" presStyleLbl="sibTrans2D1" presStyleIdx="1" presStyleCnt="6"/>
      <dgm:spPr/>
      <dgm:t>
        <a:bodyPr/>
        <a:lstStyle/>
        <a:p>
          <a:pPr rtl="1"/>
          <a:endParaRPr lang="ar-EG"/>
        </a:p>
      </dgm:t>
    </dgm:pt>
    <dgm:pt modelId="{DA698F90-394C-405F-B946-58DE92D465D1}" type="pres">
      <dgm:prSet presAssocID="{9BB9212D-BEFF-4C6F-B57D-8929D04B53D9}" presName="node" presStyleLbl="node1" presStyleIdx="2" presStyleCnt="7" custScaleX="328127" custLinFactNeighborY="-23261">
        <dgm:presLayoutVars>
          <dgm:bulletEnabled val="1"/>
        </dgm:presLayoutVars>
      </dgm:prSet>
      <dgm:spPr/>
      <dgm:t>
        <a:bodyPr/>
        <a:lstStyle/>
        <a:p>
          <a:pPr rtl="1"/>
          <a:endParaRPr lang="ar-EG"/>
        </a:p>
      </dgm:t>
    </dgm:pt>
    <dgm:pt modelId="{867D21FD-99D9-42FC-86C6-C475C5B8A70F}" type="pres">
      <dgm:prSet presAssocID="{AE18EA68-FBA7-4BAC-BE24-148FB69E240A}" presName="sibTrans" presStyleLbl="sibTrans2D1" presStyleIdx="2" presStyleCnt="6"/>
      <dgm:spPr/>
      <dgm:t>
        <a:bodyPr/>
        <a:lstStyle/>
        <a:p>
          <a:pPr rtl="1"/>
          <a:endParaRPr lang="ar-EG"/>
        </a:p>
      </dgm:t>
    </dgm:pt>
    <dgm:pt modelId="{36715C15-B081-4D10-9B3D-0092DDBADB66}" type="pres">
      <dgm:prSet presAssocID="{AE18EA68-FBA7-4BAC-BE24-148FB69E240A}" presName="connectorText" presStyleLbl="sibTrans2D1" presStyleIdx="2" presStyleCnt="6"/>
      <dgm:spPr/>
      <dgm:t>
        <a:bodyPr/>
        <a:lstStyle/>
        <a:p>
          <a:pPr rtl="1"/>
          <a:endParaRPr lang="ar-EG"/>
        </a:p>
      </dgm:t>
    </dgm:pt>
    <dgm:pt modelId="{AA121217-4F46-4AEE-BB05-D4C5BED5B05F}" type="pres">
      <dgm:prSet presAssocID="{2C0B9BD0-68DB-48A7-ABDA-5CDE34E283F7}" presName="node" presStyleLbl="node1" presStyleIdx="3" presStyleCnt="7" custScaleX="336244" custLinFactNeighborX="2189" custLinFactNeighborY="-1247">
        <dgm:presLayoutVars>
          <dgm:bulletEnabled val="1"/>
        </dgm:presLayoutVars>
      </dgm:prSet>
      <dgm:spPr/>
      <dgm:t>
        <a:bodyPr/>
        <a:lstStyle/>
        <a:p>
          <a:pPr rtl="1"/>
          <a:endParaRPr lang="ar-EG"/>
        </a:p>
      </dgm:t>
    </dgm:pt>
    <dgm:pt modelId="{8ABC5B19-ED8B-4424-9770-5705828F0073}" type="pres">
      <dgm:prSet presAssocID="{FD1F73FF-9D49-4CF8-9C1C-25B452572157}" presName="sibTrans" presStyleLbl="sibTrans2D1" presStyleIdx="3" presStyleCnt="6"/>
      <dgm:spPr/>
      <dgm:t>
        <a:bodyPr/>
        <a:lstStyle/>
        <a:p>
          <a:pPr rtl="1"/>
          <a:endParaRPr lang="ar-EG"/>
        </a:p>
      </dgm:t>
    </dgm:pt>
    <dgm:pt modelId="{96B0A5E3-2EA9-4352-8437-D56DF22447C8}" type="pres">
      <dgm:prSet presAssocID="{FD1F73FF-9D49-4CF8-9C1C-25B452572157}" presName="connectorText" presStyleLbl="sibTrans2D1" presStyleIdx="3" presStyleCnt="6"/>
      <dgm:spPr/>
      <dgm:t>
        <a:bodyPr/>
        <a:lstStyle/>
        <a:p>
          <a:pPr rtl="1"/>
          <a:endParaRPr lang="ar-EG"/>
        </a:p>
      </dgm:t>
    </dgm:pt>
    <dgm:pt modelId="{655EA012-0AE9-4296-8133-DE931603DB1B}" type="pres">
      <dgm:prSet presAssocID="{830B90AF-EDC0-4C4B-8D20-4F11AD8610D1}" presName="node" presStyleLbl="node1" presStyleIdx="4" presStyleCnt="7" custScaleX="331866">
        <dgm:presLayoutVars>
          <dgm:bulletEnabled val="1"/>
        </dgm:presLayoutVars>
      </dgm:prSet>
      <dgm:spPr/>
      <dgm:t>
        <a:bodyPr/>
        <a:lstStyle/>
        <a:p>
          <a:pPr rtl="1"/>
          <a:endParaRPr lang="ar-EG"/>
        </a:p>
      </dgm:t>
    </dgm:pt>
    <dgm:pt modelId="{D0FC5FF9-70C6-481A-892E-3217DC5B4DC3}" type="pres">
      <dgm:prSet presAssocID="{89B05BF0-86EA-4797-8618-72F93D8F05BF}" presName="sibTrans" presStyleLbl="sibTrans2D1" presStyleIdx="4" presStyleCnt="6"/>
      <dgm:spPr/>
      <dgm:t>
        <a:bodyPr/>
        <a:lstStyle/>
        <a:p>
          <a:pPr rtl="1"/>
          <a:endParaRPr lang="ar-EG"/>
        </a:p>
      </dgm:t>
    </dgm:pt>
    <dgm:pt modelId="{9E381446-06E2-4F8C-B86A-163A2609DEB8}" type="pres">
      <dgm:prSet presAssocID="{89B05BF0-86EA-4797-8618-72F93D8F05BF}" presName="connectorText" presStyleLbl="sibTrans2D1" presStyleIdx="4" presStyleCnt="6"/>
      <dgm:spPr/>
      <dgm:t>
        <a:bodyPr/>
        <a:lstStyle/>
        <a:p>
          <a:pPr rtl="1"/>
          <a:endParaRPr lang="ar-EG"/>
        </a:p>
      </dgm:t>
    </dgm:pt>
    <dgm:pt modelId="{DECE67B5-2FB6-4EFF-9195-FE7EA7538090}" type="pres">
      <dgm:prSet presAssocID="{FBAEB3AF-75DE-4714-97EA-6F60379ABE0D}" presName="node" presStyleLbl="node1" presStyleIdx="5" presStyleCnt="7" custScaleX="337490">
        <dgm:presLayoutVars>
          <dgm:bulletEnabled val="1"/>
        </dgm:presLayoutVars>
      </dgm:prSet>
      <dgm:spPr/>
      <dgm:t>
        <a:bodyPr/>
        <a:lstStyle/>
        <a:p>
          <a:pPr rtl="1"/>
          <a:endParaRPr lang="ar-EG"/>
        </a:p>
      </dgm:t>
    </dgm:pt>
    <dgm:pt modelId="{9A0E62A2-AA23-41A1-B591-E378108E46C4}" type="pres">
      <dgm:prSet presAssocID="{F3384E10-7152-43E0-96E9-D4DEF3B60BCF}" presName="sibTrans" presStyleLbl="sibTrans2D1" presStyleIdx="5" presStyleCnt="6"/>
      <dgm:spPr/>
      <dgm:t>
        <a:bodyPr/>
        <a:lstStyle/>
        <a:p>
          <a:pPr rtl="1"/>
          <a:endParaRPr lang="ar-EG"/>
        </a:p>
      </dgm:t>
    </dgm:pt>
    <dgm:pt modelId="{3BD8E30E-C308-4669-9797-07F197222F13}" type="pres">
      <dgm:prSet presAssocID="{F3384E10-7152-43E0-96E9-D4DEF3B60BCF}" presName="connectorText" presStyleLbl="sibTrans2D1" presStyleIdx="5" presStyleCnt="6"/>
      <dgm:spPr/>
      <dgm:t>
        <a:bodyPr/>
        <a:lstStyle/>
        <a:p>
          <a:pPr rtl="1"/>
          <a:endParaRPr lang="ar-EG"/>
        </a:p>
      </dgm:t>
    </dgm:pt>
    <dgm:pt modelId="{5098CEB4-4E9D-4E4D-A0D5-E845177125A4}" type="pres">
      <dgm:prSet presAssocID="{B5F7058C-7B41-49AE-9964-028F0325B1FE}" presName="node" presStyleLbl="node1" presStyleIdx="6" presStyleCnt="7" custScaleX="326241">
        <dgm:presLayoutVars>
          <dgm:bulletEnabled val="1"/>
        </dgm:presLayoutVars>
      </dgm:prSet>
      <dgm:spPr/>
      <dgm:t>
        <a:bodyPr/>
        <a:lstStyle/>
        <a:p>
          <a:pPr rtl="1"/>
          <a:endParaRPr lang="ar-EG"/>
        </a:p>
      </dgm:t>
    </dgm:pt>
  </dgm:ptLst>
  <dgm:cxnLst>
    <dgm:cxn modelId="{93F8E9A7-EC34-4D92-BF7C-19BEB28FD3DF}" type="presOf" srcId="{F0F9F08B-626F-42B1-9D2D-07279A34C86E}" destId="{E434B3BD-047B-42E6-BB4E-5D7FD2A7EE4D}" srcOrd="1" destOrd="0" presId="urn:microsoft.com/office/officeart/2005/8/layout/process2"/>
    <dgm:cxn modelId="{46D4388E-704E-4B7B-A37F-2076F1028730}" type="presOf" srcId="{89B05BF0-86EA-4797-8618-72F93D8F05BF}" destId="{9E381446-06E2-4F8C-B86A-163A2609DEB8}" srcOrd="1" destOrd="0" presId="urn:microsoft.com/office/officeart/2005/8/layout/process2"/>
    <dgm:cxn modelId="{EDA32F50-86D5-45BB-A84A-0E95D374EB93}" type="presOf" srcId="{FD1F73FF-9D49-4CF8-9C1C-25B452572157}" destId="{96B0A5E3-2EA9-4352-8437-D56DF22447C8}" srcOrd="1" destOrd="0" presId="urn:microsoft.com/office/officeart/2005/8/layout/process2"/>
    <dgm:cxn modelId="{70C3EF2D-ABA3-4A4D-82FC-F266494A32F8}" type="presOf" srcId="{AE18EA68-FBA7-4BAC-BE24-148FB69E240A}" destId="{36715C15-B081-4D10-9B3D-0092DDBADB66}" srcOrd="1" destOrd="0" presId="urn:microsoft.com/office/officeart/2005/8/layout/process2"/>
    <dgm:cxn modelId="{DD4D888B-E41F-42D4-BD85-D486572A8433}" srcId="{AAA8B56F-5B04-48AF-8FED-C37FB5594C38}" destId="{B5F7058C-7B41-49AE-9964-028F0325B1FE}" srcOrd="6" destOrd="0" parTransId="{B571D23F-B2C6-4B95-BDF2-9FEF3F06F001}" sibTransId="{2338AB08-D037-481B-9A49-089F9A8BEBB7}"/>
    <dgm:cxn modelId="{E863FBAA-5C6F-4305-B949-D97EDD47599E}" type="presOf" srcId="{2C0B9BD0-68DB-48A7-ABDA-5CDE34E283F7}" destId="{AA121217-4F46-4AEE-BB05-D4C5BED5B05F}" srcOrd="0" destOrd="0" presId="urn:microsoft.com/office/officeart/2005/8/layout/process2"/>
    <dgm:cxn modelId="{E7633FDB-896B-4766-9ABD-F5ECD84344F1}" srcId="{AAA8B56F-5B04-48AF-8FED-C37FB5594C38}" destId="{830B90AF-EDC0-4C4B-8D20-4F11AD8610D1}" srcOrd="4" destOrd="0" parTransId="{6179F85A-0A94-49E3-9D82-DB354BD65703}" sibTransId="{89B05BF0-86EA-4797-8618-72F93D8F05BF}"/>
    <dgm:cxn modelId="{FB114765-1F0A-4F58-AFDD-BCDB57C724B8}" type="presOf" srcId="{DE1B4867-33F7-47A8-9879-CA9CCD9BCCF3}" destId="{4670A60E-0D80-4F95-B9C3-585F6C0A10F4}" srcOrd="0" destOrd="0" presId="urn:microsoft.com/office/officeart/2005/8/layout/process2"/>
    <dgm:cxn modelId="{68E01094-CBAF-468C-9560-5A07178311D5}" type="presOf" srcId="{AE18EA68-FBA7-4BAC-BE24-148FB69E240A}" destId="{867D21FD-99D9-42FC-86C6-C475C5B8A70F}" srcOrd="0" destOrd="0" presId="urn:microsoft.com/office/officeart/2005/8/layout/process2"/>
    <dgm:cxn modelId="{0E51EBD6-A904-4793-89F6-26F6F4AAD5D1}" srcId="{AAA8B56F-5B04-48AF-8FED-C37FB5594C38}" destId="{2C0B9BD0-68DB-48A7-ABDA-5CDE34E283F7}" srcOrd="3" destOrd="0" parTransId="{9D7B08CE-8F46-40E6-88E9-E355F841D4E0}" sibTransId="{FD1F73FF-9D49-4CF8-9C1C-25B452572157}"/>
    <dgm:cxn modelId="{52DAFA2A-B0DB-4F86-AA0A-86116E27A0F8}" type="presOf" srcId="{830B90AF-EDC0-4C4B-8D20-4F11AD8610D1}" destId="{655EA012-0AE9-4296-8133-DE931603DB1B}" srcOrd="0" destOrd="0" presId="urn:microsoft.com/office/officeart/2005/8/layout/process2"/>
    <dgm:cxn modelId="{B1C095E8-FEDE-4193-A388-F51AC74D19EC}" type="presOf" srcId="{F3384E10-7152-43E0-96E9-D4DEF3B60BCF}" destId="{9A0E62A2-AA23-41A1-B591-E378108E46C4}" srcOrd="0" destOrd="0" presId="urn:microsoft.com/office/officeart/2005/8/layout/process2"/>
    <dgm:cxn modelId="{6A31EA85-AE36-4D70-968C-F9FF260D5FA1}" type="presOf" srcId="{89B05BF0-86EA-4797-8618-72F93D8F05BF}" destId="{D0FC5FF9-70C6-481A-892E-3217DC5B4DC3}" srcOrd="0" destOrd="0" presId="urn:microsoft.com/office/officeart/2005/8/layout/process2"/>
    <dgm:cxn modelId="{37294D47-BCC5-481C-951D-71CAE0F9226F}" type="presOf" srcId="{FBAEB3AF-75DE-4714-97EA-6F60379ABE0D}" destId="{DECE67B5-2FB6-4EFF-9195-FE7EA7538090}" srcOrd="0" destOrd="0" presId="urn:microsoft.com/office/officeart/2005/8/layout/process2"/>
    <dgm:cxn modelId="{1AE81D38-4F8A-4E01-8F06-3932611F3643}" srcId="{AAA8B56F-5B04-48AF-8FED-C37FB5594C38}" destId="{FBAEB3AF-75DE-4714-97EA-6F60379ABE0D}" srcOrd="5" destOrd="0" parTransId="{AEA554DC-F7AF-4102-B884-6988A49DD031}" sibTransId="{F3384E10-7152-43E0-96E9-D4DEF3B60BCF}"/>
    <dgm:cxn modelId="{42D8DB33-F259-410D-95DE-A738F94BA198}" type="presOf" srcId="{FFA7F8E6-A4AB-4715-BDB9-21801BEF1F2B}" destId="{3446910C-68E8-4CA4-AA59-589B65DB8B04}" srcOrd="1" destOrd="0" presId="urn:microsoft.com/office/officeart/2005/8/layout/process2"/>
    <dgm:cxn modelId="{45F267F6-0D4F-4BC5-A026-DDC205891FAD}" srcId="{AAA8B56F-5B04-48AF-8FED-C37FB5594C38}" destId="{42C85126-EE63-469F-9595-4457361FA83E}" srcOrd="1" destOrd="0" parTransId="{D9F89C30-20BF-440C-9999-41EA0A065EE4}" sibTransId="{F0F9F08B-626F-42B1-9D2D-07279A34C86E}"/>
    <dgm:cxn modelId="{2AF076FE-15C7-4648-A423-855D2D3FC8E9}" type="presOf" srcId="{F0F9F08B-626F-42B1-9D2D-07279A34C86E}" destId="{E8B97E96-5562-4AF9-AF56-29FC3F60DA31}" srcOrd="0" destOrd="0" presId="urn:microsoft.com/office/officeart/2005/8/layout/process2"/>
    <dgm:cxn modelId="{16E174C8-5989-419B-B668-40AF3ACBED24}" type="presOf" srcId="{B5F7058C-7B41-49AE-9964-028F0325B1FE}" destId="{5098CEB4-4E9D-4E4D-A0D5-E845177125A4}" srcOrd="0" destOrd="0" presId="urn:microsoft.com/office/officeart/2005/8/layout/process2"/>
    <dgm:cxn modelId="{24EAC4BE-501D-4B75-A9B6-6A0DA19879D1}" srcId="{AAA8B56F-5B04-48AF-8FED-C37FB5594C38}" destId="{DE1B4867-33F7-47A8-9879-CA9CCD9BCCF3}" srcOrd="0" destOrd="0" parTransId="{07476B8B-8737-4AAF-AE6A-4595FE13CD20}" sibTransId="{FFA7F8E6-A4AB-4715-BDB9-21801BEF1F2B}"/>
    <dgm:cxn modelId="{AE31235B-4B58-4C67-88D5-50C24AA74067}" type="presOf" srcId="{42C85126-EE63-469F-9595-4457361FA83E}" destId="{5595F1CD-0764-4DF4-A9E3-CA2BCE8F5AAF}" srcOrd="0" destOrd="0" presId="urn:microsoft.com/office/officeart/2005/8/layout/process2"/>
    <dgm:cxn modelId="{59489BDB-91CF-48FE-83CB-1E6948B35FD8}" type="presOf" srcId="{AAA8B56F-5B04-48AF-8FED-C37FB5594C38}" destId="{0CAF7DE4-E07E-4418-9DDD-E1DF582FBCA0}" srcOrd="0" destOrd="0" presId="urn:microsoft.com/office/officeart/2005/8/layout/process2"/>
    <dgm:cxn modelId="{8FFA6ADE-CD35-4E0F-BCDC-64D742AB3503}" type="presOf" srcId="{FD1F73FF-9D49-4CF8-9C1C-25B452572157}" destId="{8ABC5B19-ED8B-4424-9770-5705828F0073}" srcOrd="0" destOrd="0" presId="urn:microsoft.com/office/officeart/2005/8/layout/process2"/>
    <dgm:cxn modelId="{74782B86-0731-4AD9-B0E3-FD68AD999877}" type="presOf" srcId="{F3384E10-7152-43E0-96E9-D4DEF3B60BCF}" destId="{3BD8E30E-C308-4669-9797-07F197222F13}" srcOrd="1" destOrd="0" presId="urn:microsoft.com/office/officeart/2005/8/layout/process2"/>
    <dgm:cxn modelId="{A85DC6C0-270F-402F-808E-3A232C621117}" type="presOf" srcId="{9BB9212D-BEFF-4C6F-B57D-8929D04B53D9}" destId="{DA698F90-394C-405F-B946-58DE92D465D1}" srcOrd="0" destOrd="0" presId="urn:microsoft.com/office/officeart/2005/8/layout/process2"/>
    <dgm:cxn modelId="{B96631C1-A8A2-47FE-A6DE-E7D55DDBE2FD}" srcId="{AAA8B56F-5B04-48AF-8FED-C37FB5594C38}" destId="{9BB9212D-BEFF-4C6F-B57D-8929D04B53D9}" srcOrd="2" destOrd="0" parTransId="{AFB4A7A6-867A-4CED-AEE1-626C94C46051}" sibTransId="{AE18EA68-FBA7-4BAC-BE24-148FB69E240A}"/>
    <dgm:cxn modelId="{BEAC7FAD-59E2-46E8-8FBC-26F06299E25C}" type="presOf" srcId="{FFA7F8E6-A4AB-4715-BDB9-21801BEF1F2B}" destId="{6AB1A4DD-9229-4BCC-98CE-B9F8432BBF8D}" srcOrd="0" destOrd="0" presId="urn:microsoft.com/office/officeart/2005/8/layout/process2"/>
    <dgm:cxn modelId="{B9AF3CE9-7864-4480-ACC4-30613CE00378}" type="presParOf" srcId="{0CAF7DE4-E07E-4418-9DDD-E1DF582FBCA0}" destId="{4670A60E-0D80-4F95-B9C3-585F6C0A10F4}" srcOrd="0" destOrd="0" presId="urn:microsoft.com/office/officeart/2005/8/layout/process2"/>
    <dgm:cxn modelId="{04FAC249-819A-4D79-8EF9-AE3D9A437F02}" type="presParOf" srcId="{0CAF7DE4-E07E-4418-9DDD-E1DF582FBCA0}" destId="{6AB1A4DD-9229-4BCC-98CE-B9F8432BBF8D}" srcOrd="1" destOrd="0" presId="urn:microsoft.com/office/officeart/2005/8/layout/process2"/>
    <dgm:cxn modelId="{D0812116-057D-41CC-91A2-DD4D35186015}" type="presParOf" srcId="{6AB1A4DD-9229-4BCC-98CE-B9F8432BBF8D}" destId="{3446910C-68E8-4CA4-AA59-589B65DB8B04}" srcOrd="0" destOrd="0" presId="urn:microsoft.com/office/officeart/2005/8/layout/process2"/>
    <dgm:cxn modelId="{B409774C-D0F8-4256-A37E-69B6B0AF4B4F}" type="presParOf" srcId="{0CAF7DE4-E07E-4418-9DDD-E1DF582FBCA0}" destId="{5595F1CD-0764-4DF4-A9E3-CA2BCE8F5AAF}" srcOrd="2" destOrd="0" presId="urn:microsoft.com/office/officeart/2005/8/layout/process2"/>
    <dgm:cxn modelId="{BA56406D-2013-479C-85B2-E6DA4C0CF98D}" type="presParOf" srcId="{0CAF7DE4-E07E-4418-9DDD-E1DF582FBCA0}" destId="{E8B97E96-5562-4AF9-AF56-29FC3F60DA31}" srcOrd="3" destOrd="0" presId="urn:microsoft.com/office/officeart/2005/8/layout/process2"/>
    <dgm:cxn modelId="{44382039-3D19-4152-9F8F-BB8B12D2F8A1}" type="presParOf" srcId="{E8B97E96-5562-4AF9-AF56-29FC3F60DA31}" destId="{E434B3BD-047B-42E6-BB4E-5D7FD2A7EE4D}" srcOrd="0" destOrd="0" presId="urn:microsoft.com/office/officeart/2005/8/layout/process2"/>
    <dgm:cxn modelId="{A82FF03F-F2E4-44AE-9B34-649752E9FD58}" type="presParOf" srcId="{0CAF7DE4-E07E-4418-9DDD-E1DF582FBCA0}" destId="{DA698F90-394C-405F-B946-58DE92D465D1}" srcOrd="4" destOrd="0" presId="urn:microsoft.com/office/officeart/2005/8/layout/process2"/>
    <dgm:cxn modelId="{8AC546D5-8A34-4B4C-BFDE-859030041C12}" type="presParOf" srcId="{0CAF7DE4-E07E-4418-9DDD-E1DF582FBCA0}" destId="{867D21FD-99D9-42FC-86C6-C475C5B8A70F}" srcOrd="5" destOrd="0" presId="urn:microsoft.com/office/officeart/2005/8/layout/process2"/>
    <dgm:cxn modelId="{E90A8DBF-2F1E-46E0-912B-E4215D10B6D5}" type="presParOf" srcId="{867D21FD-99D9-42FC-86C6-C475C5B8A70F}" destId="{36715C15-B081-4D10-9B3D-0092DDBADB66}" srcOrd="0" destOrd="0" presId="urn:microsoft.com/office/officeart/2005/8/layout/process2"/>
    <dgm:cxn modelId="{D8F96EDB-F000-45D1-B615-68A3CEC49138}" type="presParOf" srcId="{0CAF7DE4-E07E-4418-9DDD-E1DF582FBCA0}" destId="{AA121217-4F46-4AEE-BB05-D4C5BED5B05F}" srcOrd="6" destOrd="0" presId="urn:microsoft.com/office/officeart/2005/8/layout/process2"/>
    <dgm:cxn modelId="{A595FAA6-ADD7-46D2-A43D-32DD5499D3C0}" type="presParOf" srcId="{0CAF7DE4-E07E-4418-9DDD-E1DF582FBCA0}" destId="{8ABC5B19-ED8B-4424-9770-5705828F0073}" srcOrd="7" destOrd="0" presId="urn:microsoft.com/office/officeart/2005/8/layout/process2"/>
    <dgm:cxn modelId="{F4867372-2805-4B49-A0AE-E6446799AF5B}" type="presParOf" srcId="{8ABC5B19-ED8B-4424-9770-5705828F0073}" destId="{96B0A5E3-2EA9-4352-8437-D56DF22447C8}" srcOrd="0" destOrd="0" presId="urn:microsoft.com/office/officeart/2005/8/layout/process2"/>
    <dgm:cxn modelId="{92CCBEEB-19C3-4DBC-88D6-1D8B3FEEC290}" type="presParOf" srcId="{0CAF7DE4-E07E-4418-9DDD-E1DF582FBCA0}" destId="{655EA012-0AE9-4296-8133-DE931603DB1B}" srcOrd="8" destOrd="0" presId="urn:microsoft.com/office/officeart/2005/8/layout/process2"/>
    <dgm:cxn modelId="{868A5E0F-9D61-498E-B9E6-A1B84451089A}" type="presParOf" srcId="{0CAF7DE4-E07E-4418-9DDD-E1DF582FBCA0}" destId="{D0FC5FF9-70C6-481A-892E-3217DC5B4DC3}" srcOrd="9" destOrd="0" presId="urn:microsoft.com/office/officeart/2005/8/layout/process2"/>
    <dgm:cxn modelId="{F3E00C6D-E282-42C7-9A76-B92A4C44C047}" type="presParOf" srcId="{D0FC5FF9-70C6-481A-892E-3217DC5B4DC3}" destId="{9E381446-06E2-4F8C-B86A-163A2609DEB8}" srcOrd="0" destOrd="0" presId="urn:microsoft.com/office/officeart/2005/8/layout/process2"/>
    <dgm:cxn modelId="{07CF9B32-4C62-407F-B1D4-76A63A27A5E1}" type="presParOf" srcId="{0CAF7DE4-E07E-4418-9DDD-E1DF582FBCA0}" destId="{DECE67B5-2FB6-4EFF-9195-FE7EA7538090}" srcOrd="10" destOrd="0" presId="urn:microsoft.com/office/officeart/2005/8/layout/process2"/>
    <dgm:cxn modelId="{6B6D51DF-1D3F-41B8-BDAD-E36B3B3F1501}" type="presParOf" srcId="{0CAF7DE4-E07E-4418-9DDD-E1DF582FBCA0}" destId="{9A0E62A2-AA23-41A1-B591-E378108E46C4}" srcOrd="11" destOrd="0" presId="urn:microsoft.com/office/officeart/2005/8/layout/process2"/>
    <dgm:cxn modelId="{D7998E75-4C8B-4AE5-8D54-181E3B9CF0BE}" type="presParOf" srcId="{9A0E62A2-AA23-41A1-B591-E378108E46C4}" destId="{3BD8E30E-C308-4669-9797-07F197222F13}" srcOrd="0" destOrd="0" presId="urn:microsoft.com/office/officeart/2005/8/layout/process2"/>
    <dgm:cxn modelId="{CD16957A-AC30-44C9-A4E3-B8CD83709121}" type="presParOf" srcId="{0CAF7DE4-E07E-4418-9DDD-E1DF582FBCA0}" destId="{5098CEB4-4E9D-4E4D-A0D5-E845177125A4}" srcOrd="12" destOrd="0" presId="urn:microsoft.com/office/officeart/2005/8/layout/process2"/>
  </dgm:cxnLst>
  <dgm:bg>
    <a:solidFill>
      <a:schemeClr val="tx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A8B56F-5B04-48AF-8FED-C37FB5594C38}" type="doc">
      <dgm:prSet loTypeId="urn:microsoft.com/office/officeart/2005/8/layout/process2" loCatId="process" qsTypeId="urn:microsoft.com/office/officeart/2005/8/quickstyle/simple1" qsCatId="simple" csTypeId="urn:microsoft.com/office/officeart/2005/8/colors/accent1_2" csCatId="accent1" phldr="1"/>
      <dgm:spPr/>
    </dgm:pt>
    <dgm:pt modelId="{DE1B4867-33F7-47A8-9879-CA9CCD9BCCF3}">
      <dgm:prSet phldrT="[Text]" custT="1">
        <dgm:style>
          <a:lnRef idx="1">
            <a:schemeClr val="accent1"/>
          </a:lnRef>
          <a:fillRef idx="2">
            <a:schemeClr val="accent1"/>
          </a:fillRef>
          <a:effectRef idx="1">
            <a:schemeClr val="accent1"/>
          </a:effectRef>
          <a:fontRef idx="minor">
            <a:schemeClr val="dk1"/>
          </a:fontRef>
        </dgm:style>
      </dgm:prSet>
      <dgm:spPr/>
      <dgm:t>
        <a:bodyPr/>
        <a:lstStyle/>
        <a:p>
          <a:pPr rtl="1"/>
          <a:r>
            <a:rPr lang="ar-EG" sz="3600" b="1" dirty="0" smtClean="0">
              <a:solidFill>
                <a:schemeClr val="bg1"/>
              </a:solidFill>
            </a:rPr>
            <a:t>الدرس الثاني (المحاليل الحمضية والقاعدية) </a:t>
          </a:r>
          <a:endParaRPr lang="ar-EG" sz="3600" b="1" dirty="0">
            <a:solidFill>
              <a:schemeClr val="bg1"/>
            </a:solidFill>
          </a:endParaRPr>
        </a:p>
      </dgm:t>
    </dgm:pt>
    <dgm:pt modelId="{07476B8B-8737-4AAF-AE6A-4595FE13CD20}" type="parTrans" cxnId="{24EAC4BE-501D-4B75-A9B6-6A0DA19879D1}">
      <dgm:prSet/>
      <dgm:spPr/>
      <dgm:t>
        <a:bodyPr/>
        <a:lstStyle/>
        <a:p>
          <a:pPr rtl="1"/>
          <a:endParaRPr lang="ar-EG"/>
        </a:p>
      </dgm:t>
    </dgm:pt>
    <dgm:pt modelId="{FFA7F8E6-A4AB-4715-BDB9-21801BEF1F2B}" type="sibTrans" cxnId="{24EAC4BE-501D-4B75-A9B6-6A0DA19879D1}">
      <dgm:prSet/>
      <dgm:spPr/>
      <dgm:t>
        <a:bodyPr/>
        <a:lstStyle/>
        <a:p>
          <a:pPr rtl="1"/>
          <a:endParaRPr lang="ar-EG" b="1"/>
        </a:p>
      </dgm:t>
    </dgm:pt>
    <dgm:pt modelId="{42C85126-EE63-469F-9595-4457361FA83E}">
      <dgm:prSet phldrT="[Text]" custT="1">
        <dgm:style>
          <a:lnRef idx="1">
            <a:schemeClr val="accent3"/>
          </a:lnRef>
          <a:fillRef idx="2">
            <a:schemeClr val="accent3"/>
          </a:fillRef>
          <a:effectRef idx="1">
            <a:schemeClr val="accent3"/>
          </a:effectRef>
          <a:fontRef idx="minor">
            <a:schemeClr val="dk1"/>
          </a:fontRef>
        </dgm:style>
      </dgm:prSet>
      <dgm:spPr/>
      <dgm:t>
        <a:bodyPr/>
        <a:lstStyle/>
        <a:p>
          <a:pPr algn="r" rtl="1"/>
          <a:r>
            <a:rPr lang="ar-EG" sz="1600" b="1" dirty="0" smtClean="0">
              <a:solidFill>
                <a:schemeClr val="bg1"/>
              </a:solidFill>
            </a:rPr>
            <a:t> </a:t>
          </a:r>
          <a:r>
            <a:rPr lang="ar-EG" sz="3200" b="1" dirty="0" smtClean="0">
              <a:solidFill>
                <a:schemeClr val="bg1"/>
              </a:solidFill>
            </a:rPr>
            <a:t>1</a:t>
          </a:r>
          <a:r>
            <a:rPr lang="ar-EG" sz="2800" b="1" dirty="0" smtClean="0">
              <a:solidFill>
                <a:schemeClr val="bg1"/>
              </a:solidFill>
            </a:rPr>
            <a:t> - أن يقارن الطالب بين خصائص الحموض والقواعد.</a:t>
          </a:r>
          <a:endParaRPr lang="ar-EG" sz="2800" b="1" dirty="0">
            <a:solidFill>
              <a:schemeClr val="bg1"/>
            </a:solidFill>
          </a:endParaRPr>
        </a:p>
      </dgm:t>
    </dgm:pt>
    <dgm:pt modelId="{D9F89C30-20BF-440C-9999-41EA0A065EE4}" type="parTrans" cxnId="{45F267F6-0D4F-4BC5-A026-DDC205891FAD}">
      <dgm:prSet/>
      <dgm:spPr/>
      <dgm:t>
        <a:bodyPr/>
        <a:lstStyle/>
        <a:p>
          <a:pPr rtl="1"/>
          <a:endParaRPr lang="ar-EG"/>
        </a:p>
      </dgm:t>
    </dgm:pt>
    <dgm:pt modelId="{F0F9F08B-626F-42B1-9D2D-07279A34C86E}" type="sibTrans" cxnId="{45F267F6-0D4F-4BC5-A026-DDC205891FAD}">
      <dgm:prSet/>
      <dgm:spPr/>
      <dgm:t>
        <a:bodyPr/>
        <a:lstStyle/>
        <a:p>
          <a:pPr rtl="1"/>
          <a:endParaRPr lang="ar-EG" b="1"/>
        </a:p>
      </dgm:t>
    </dgm:pt>
    <dgm:pt modelId="{9BB9212D-BEFF-4C6F-B57D-8929D04B53D9}">
      <dgm:prSet phldrT="[Text]" custT="1">
        <dgm:style>
          <a:lnRef idx="1">
            <a:schemeClr val="accent2"/>
          </a:lnRef>
          <a:fillRef idx="2">
            <a:schemeClr val="accent2"/>
          </a:fillRef>
          <a:effectRef idx="1">
            <a:schemeClr val="accent2"/>
          </a:effectRef>
          <a:fontRef idx="minor">
            <a:schemeClr val="dk1"/>
          </a:fontRef>
        </dgm:style>
      </dgm:prSet>
      <dgm:spPr/>
      <dgm:t>
        <a:bodyPr/>
        <a:lstStyle/>
        <a:p>
          <a:pPr algn="r" rtl="1"/>
          <a:r>
            <a:rPr lang="ar-EG" sz="3200" b="1" dirty="0" smtClean="0">
              <a:solidFill>
                <a:schemeClr val="bg1"/>
              </a:solidFill>
            </a:rPr>
            <a:t>2 – </a:t>
          </a:r>
          <a:r>
            <a:rPr lang="ar-EG" sz="2800" b="1" dirty="0" smtClean="0">
              <a:solidFill>
                <a:schemeClr val="bg1"/>
              </a:solidFill>
            </a:rPr>
            <a:t>أن يصف الطالب على الأستخدامات التطبيقية للحموض والقواعد.</a:t>
          </a:r>
          <a:endParaRPr lang="ar-EG" sz="2800" b="1" dirty="0">
            <a:solidFill>
              <a:schemeClr val="bg1"/>
            </a:solidFill>
          </a:endParaRPr>
        </a:p>
      </dgm:t>
    </dgm:pt>
    <dgm:pt modelId="{AFB4A7A6-867A-4CED-AEE1-626C94C46051}" type="parTrans" cxnId="{B96631C1-A8A2-47FE-A6DE-E7D55DDBE2FD}">
      <dgm:prSet/>
      <dgm:spPr/>
      <dgm:t>
        <a:bodyPr/>
        <a:lstStyle/>
        <a:p>
          <a:pPr rtl="1"/>
          <a:endParaRPr lang="ar-EG"/>
        </a:p>
      </dgm:t>
    </dgm:pt>
    <dgm:pt modelId="{AE18EA68-FBA7-4BAC-BE24-148FB69E240A}" type="sibTrans" cxnId="{B96631C1-A8A2-47FE-A6DE-E7D55DDBE2FD}">
      <dgm:prSet/>
      <dgm:spPr/>
      <dgm:t>
        <a:bodyPr/>
        <a:lstStyle/>
        <a:p>
          <a:pPr rtl="1"/>
          <a:endParaRPr lang="ar-EG" b="1"/>
        </a:p>
      </dgm:t>
    </dgm:pt>
    <dgm:pt modelId="{2C0B9BD0-68DB-48A7-ABDA-5CDE34E283F7}">
      <dgm:prSet phldrT="[Text]" custT="1">
        <dgm:style>
          <a:lnRef idx="1">
            <a:schemeClr val="accent2"/>
          </a:lnRef>
          <a:fillRef idx="2">
            <a:schemeClr val="accent2"/>
          </a:fillRef>
          <a:effectRef idx="1">
            <a:schemeClr val="accent2"/>
          </a:effectRef>
          <a:fontRef idx="minor">
            <a:schemeClr val="dk1"/>
          </a:fontRef>
        </dgm:style>
      </dgm:prSet>
      <dgm:spPr>
        <a:solidFill>
          <a:srgbClr val="92D050"/>
        </a:solidFill>
      </dgm:spPr>
      <dgm:t>
        <a:bodyPr/>
        <a:lstStyle/>
        <a:p>
          <a:pPr algn="r" rtl="1"/>
          <a:r>
            <a:rPr lang="ar-EG" sz="2800" b="1" dirty="0" smtClean="0">
              <a:solidFill>
                <a:schemeClr val="bg1"/>
              </a:solidFill>
            </a:rPr>
            <a:t>3 – أن يوضح الطالب أستخدامات مقياس الحموض </a:t>
          </a:r>
          <a:r>
            <a:rPr lang="en-US" sz="2800" b="1" dirty="0" smtClean="0">
              <a:solidFill>
                <a:schemeClr val="bg1"/>
              </a:solidFill>
            </a:rPr>
            <a:t>PH</a:t>
          </a:r>
          <a:r>
            <a:rPr lang="ar-SA" sz="2800" b="1" dirty="0" smtClean="0">
              <a:solidFill>
                <a:schemeClr val="bg1"/>
              </a:solidFill>
            </a:rPr>
            <a:t> لوصف قوة الحمض أو القاعدة</a:t>
          </a:r>
          <a:r>
            <a:rPr lang="ar-EG" sz="2800" b="1" dirty="0" smtClean="0">
              <a:solidFill>
                <a:schemeClr val="bg1"/>
              </a:solidFill>
            </a:rPr>
            <a:t>.</a:t>
          </a:r>
          <a:endParaRPr lang="ar-EG" sz="2800" b="1" dirty="0">
            <a:solidFill>
              <a:schemeClr val="bg1"/>
            </a:solidFill>
          </a:endParaRPr>
        </a:p>
      </dgm:t>
    </dgm:pt>
    <dgm:pt modelId="{9D7B08CE-8F46-40E6-88E9-E355F841D4E0}" type="parTrans" cxnId="{0E51EBD6-A904-4793-89F6-26F6F4AAD5D1}">
      <dgm:prSet/>
      <dgm:spPr/>
      <dgm:t>
        <a:bodyPr/>
        <a:lstStyle/>
        <a:p>
          <a:pPr rtl="1"/>
          <a:endParaRPr lang="ar-EG"/>
        </a:p>
      </dgm:t>
    </dgm:pt>
    <dgm:pt modelId="{FD1F73FF-9D49-4CF8-9C1C-25B452572157}" type="sibTrans" cxnId="{0E51EBD6-A904-4793-89F6-26F6F4AAD5D1}">
      <dgm:prSet/>
      <dgm:spPr/>
      <dgm:t>
        <a:bodyPr/>
        <a:lstStyle/>
        <a:p>
          <a:pPr rtl="1"/>
          <a:endParaRPr lang="ar-EG" b="1"/>
        </a:p>
      </dgm:t>
    </dgm:pt>
    <dgm:pt modelId="{830B90AF-EDC0-4C4B-8D20-4F11AD8610D1}">
      <dgm:prSet phldrT="[Text]" custT="1">
        <dgm:style>
          <a:lnRef idx="1">
            <a:schemeClr val="accent2"/>
          </a:lnRef>
          <a:fillRef idx="2">
            <a:schemeClr val="accent2"/>
          </a:fillRef>
          <a:effectRef idx="1">
            <a:schemeClr val="accent2"/>
          </a:effectRef>
          <a:fontRef idx="minor">
            <a:schemeClr val="dk1"/>
          </a:fontRef>
        </dgm:style>
      </dgm:prSet>
      <dgm:spPr>
        <a:solidFill>
          <a:srgbClr val="00B0F0"/>
        </a:solidFill>
      </dgm:spPr>
      <dgm:t>
        <a:bodyPr/>
        <a:lstStyle/>
        <a:p>
          <a:pPr algn="r" rtl="1"/>
          <a:r>
            <a:rPr lang="ar-EG" sz="2800" b="1" dirty="0" smtClean="0">
              <a:solidFill>
                <a:schemeClr val="bg1"/>
              </a:solidFill>
            </a:rPr>
            <a:t>4 – أن يصف </a:t>
          </a:r>
          <a:r>
            <a:rPr lang="ar-EG" sz="2800" b="1" smtClean="0">
              <a:solidFill>
                <a:schemeClr val="bg1"/>
              </a:solidFill>
            </a:rPr>
            <a:t>الطالب تفاعل الحمض مع القاعدة .</a:t>
          </a:r>
          <a:endParaRPr lang="ar-EG" sz="2800" b="1" dirty="0">
            <a:solidFill>
              <a:schemeClr val="bg1"/>
            </a:solidFill>
          </a:endParaRPr>
        </a:p>
      </dgm:t>
    </dgm:pt>
    <dgm:pt modelId="{6179F85A-0A94-49E3-9D82-DB354BD65703}" type="parTrans" cxnId="{E7633FDB-896B-4766-9ABD-F5ECD84344F1}">
      <dgm:prSet/>
      <dgm:spPr/>
      <dgm:t>
        <a:bodyPr/>
        <a:lstStyle/>
        <a:p>
          <a:pPr rtl="1"/>
          <a:endParaRPr lang="ar-EG"/>
        </a:p>
      </dgm:t>
    </dgm:pt>
    <dgm:pt modelId="{89B05BF0-86EA-4797-8618-72F93D8F05BF}" type="sibTrans" cxnId="{E7633FDB-896B-4766-9ABD-F5ECD84344F1}">
      <dgm:prSet/>
      <dgm:spPr/>
      <dgm:t>
        <a:bodyPr/>
        <a:lstStyle/>
        <a:p>
          <a:pPr rtl="1"/>
          <a:endParaRPr lang="ar-EG"/>
        </a:p>
      </dgm:t>
    </dgm:pt>
    <dgm:pt modelId="{0CAF7DE4-E07E-4418-9DDD-E1DF582FBCA0}" type="pres">
      <dgm:prSet presAssocID="{AAA8B56F-5B04-48AF-8FED-C37FB5594C38}" presName="linearFlow" presStyleCnt="0">
        <dgm:presLayoutVars>
          <dgm:resizeHandles val="exact"/>
        </dgm:presLayoutVars>
      </dgm:prSet>
      <dgm:spPr/>
    </dgm:pt>
    <dgm:pt modelId="{4670A60E-0D80-4F95-B9C3-585F6C0A10F4}" type="pres">
      <dgm:prSet presAssocID="{DE1B4867-33F7-47A8-9879-CA9CCD9BCCF3}" presName="node" presStyleLbl="node1" presStyleIdx="0" presStyleCnt="5" custScaleX="192365" custScaleY="105825" custLinFactNeighborX="-3978" custLinFactNeighborY="-61539">
        <dgm:presLayoutVars>
          <dgm:bulletEnabled val="1"/>
        </dgm:presLayoutVars>
      </dgm:prSet>
      <dgm:spPr/>
      <dgm:t>
        <a:bodyPr/>
        <a:lstStyle/>
        <a:p>
          <a:pPr rtl="1"/>
          <a:endParaRPr lang="ar-EG"/>
        </a:p>
      </dgm:t>
    </dgm:pt>
    <dgm:pt modelId="{6AB1A4DD-9229-4BCC-98CE-B9F8432BBF8D}" type="pres">
      <dgm:prSet presAssocID="{FFA7F8E6-A4AB-4715-BDB9-21801BEF1F2B}" presName="sibTrans" presStyleLbl="sibTrans2D1" presStyleIdx="0" presStyleCnt="4"/>
      <dgm:spPr/>
      <dgm:t>
        <a:bodyPr/>
        <a:lstStyle/>
        <a:p>
          <a:pPr rtl="1"/>
          <a:endParaRPr lang="ar-EG"/>
        </a:p>
      </dgm:t>
    </dgm:pt>
    <dgm:pt modelId="{3446910C-68E8-4CA4-AA59-589B65DB8B04}" type="pres">
      <dgm:prSet presAssocID="{FFA7F8E6-A4AB-4715-BDB9-21801BEF1F2B}" presName="connectorText" presStyleLbl="sibTrans2D1" presStyleIdx="0" presStyleCnt="4"/>
      <dgm:spPr/>
      <dgm:t>
        <a:bodyPr/>
        <a:lstStyle/>
        <a:p>
          <a:pPr rtl="1"/>
          <a:endParaRPr lang="ar-EG"/>
        </a:p>
      </dgm:t>
    </dgm:pt>
    <dgm:pt modelId="{5595F1CD-0764-4DF4-A9E3-CA2BCE8F5AAF}" type="pres">
      <dgm:prSet presAssocID="{42C85126-EE63-469F-9595-4457361FA83E}" presName="node" presStyleLbl="node1" presStyleIdx="1" presStyleCnt="5" custScaleX="168800" custLinFactNeighborX="-5948" custLinFactNeighborY="-17363">
        <dgm:presLayoutVars>
          <dgm:bulletEnabled val="1"/>
        </dgm:presLayoutVars>
      </dgm:prSet>
      <dgm:spPr/>
      <dgm:t>
        <a:bodyPr/>
        <a:lstStyle/>
        <a:p>
          <a:pPr rtl="1"/>
          <a:endParaRPr lang="ar-EG"/>
        </a:p>
      </dgm:t>
    </dgm:pt>
    <dgm:pt modelId="{E8B97E96-5562-4AF9-AF56-29FC3F60DA31}" type="pres">
      <dgm:prSet presAssocID="{F0F9F08B-626F-42B1-9D2D-07279A34C86E}" presName="sibTrans" presStyleLbl="sibTrans2D1" presStyleIdx="1" presStyleCnt="4"/>
      <dgm:spPr/>
      <dgm:t>
        <a:bodyPr/>
        <a:lstStyle/>
        <a:p>
          <a:pPr rtl="1"/>
          <a:endParaRPr lang="ar-EG"/>
        </a:p>
      </dgm:t>
    </dgm:pt>
    <dgm:pt modelId="{E434B3BD-047B-42E6-BB4E-5D7FD2A7EE4D}" type="pres">
      <dgm:prSet presAssocID="{F0F9F08B-626F-42B1-9D2D-07279A34C86E}" presName="connectorText" presStyleLbl="sibTrans2D1" presStyleIdx="1" presStyleCnt="4"/>
      <dgm:spPr/>
      <dgm:t>
        <a:bodyPr/>
        <a:lstStyle/>
        <a:p>
          <a:pPr rtl="1"/>
          <a:endParaRPr lang="ar-EG"/>
        </a:p>
      </dgm:t>
    </dgm:pt>
    <dgm:pt modelId="{DA698F90-394C-405F-B946-58DE92D465D1}" type="pres">
      <dgm:prSet presAssocID="{9BB9212D-BEFF-4C6F-B57D-8929D04B53D9}" presName="node" presStyleLbl="node1" presStyleIdx="2" presStyleCnt="5" custScaleX="172754" custLinFactNeighborX="-5957" custLinFactNeighborY="-23261">
        <dgm:presLayoutVars>
          <dgm:bulletEnabled val="1"/>
        </dgm:presLayoutVars>
      </dgm:prSet>
      <dgm:spPr/>
      <dgm:t>
        <a:bodyPr/>
        <a:lstStyle/>
        <a:p>
          <a:pPr rtl="1"/>
          <a:endParaRPr lang="ar-EG"/>
        </a:p>
      </dgm:t>
    </dgm:pt>
    <dgm:pt modelId="{867D21FD-99D9-42FC-86C6-C475C5B8A70F}" type="pres">
      <dgm:prSet presAssocID="{AE18EA68-FBA7-4BAC-BE24-148FB69E240A}" presName="sibTrans" presStyleLbl="sibTrans2D1" presStyleIdx="2" presStyleCnt="4"/>
      <dgm:spPr/>
      <dgm:t>
        <a:bodyPr/>
        <a:lstStyle/>
        <a:p>
          <a:pPr rtl="1"/>
          <a:endParaRPr lang="ar-EG"/>
        </a:p>
      </dgm:t>
    </dgm:pt>
    <dgm:pt modelId="{36715C15-B081-4D10-9B3D-0092DDBADB66}" type="pres">
      <dgm:prSet presAssocID="{AE18EA68-FBA7-4BAC-BE24-148FB69E240A}" presName="connectorText" presStyleLbl="sibTrans2D1" presStyleIdx="2" presStyleCnt="4"/>
      <dgm:spPr/>
      <dgm:t>
        <a:bodyPr/>
        <a:lstStyle/>
        <a:p>
          <a:pPr rtl="1"/>
          <a:endParaRPr lang="ar-EG"/>
        </a:p>
      </dgm:t>
    </dgm:pt>
    <dgm:pt modelId="{AA121217-4F46-4AEE-BB05-D4C5BED5B05F}" type="pres">
      <dgm:prSet presAssocID="{2C0B9BD0-68DB-48A7-ABDA-5CDE34E283F7}" presName="node" presStyleLbl="node1" presStyleIdx="3" presStyleCnt="5" custScaleX="172345" custLinFactNeighborX="-3768" custLinFactNeighborY="-1247">
        <dgm:presLayoutVars>
          <dgm:bulletEnabled val="1"/>
        </dgm:presLayoutVars>
      </dgm:prSet>
      <dgm:spPr/>
      <dgm:t>
        <a:bodyPr/>
        <a:lstStyle/>
        <a:p>
          <a:pPr rtl="1"/>
          <a:endParaRPr lang="ar-EG"/>
        </a:p>
      </dgm:t>
    </dgm:pt>
    <dgm:pt modelId="{8ABC5B19-ED8B-4424-9770-5705828F0073}" type="pres">
      <dgm:prSet presAssocID="{FD1F73FF-9D49-4CF8-9C1C-25B452572157}" presName="sibTrans" presStyleLbl="sibTrans2D1" presStyleIdx="3" presStyleCnt="4"/>
      <dgm:spPr/>
      <dgm:t>
        <a:bodyPr/>
        <a:lstStyle/>
        <a:p>
          <a:pPr rtl="1"/>
          <a:endParaRPr lang="ar-EG"/>
        </a:p>
      </dgm:t>
    </dgm:pt>
    <dgm:pt modelId="{96B0A5E3-2EA9-4352-8437-D56DF22447C8}" type="pres">
      <dgm:prSet presAssocID="{FD1F73FF-9D49-4CF8-9C1C-25B452572157}" presName="connectorText" presStyleLbl="sibTrans2D1" presStyleIdx="3" presStyleCnt="4"/>
      <dgm:spPr/>
      <dgm:t>
        <a:bodyPr/>
        <a:lstStyle/>
        <a:p>
          <a:pPr rtl="1"/>
          <a:endParaRPr lang="ar-EG"/>
        </a:p>
      </dgm:t>
    </dgm:pt>
    <dgm:pt modelId="{655EA012-0AE9-4296-8133-DE931603DB1B}" type="pres">
      <dgm:prSet presAssocID="{830B90AF-EDC0-4C4B-8D20-4F11AD8610D1}" presName="node" presStyleLbl="node1" presStyleIdx="4" presStyleCnt="5" custScaleX="172755" custLinFactNeighborX="-3973">
        <dgm:presLayoutVars>
          <dgm:bulletEnabled val="1"/>
        </dgm:presLayoutVars>
      </dgm:prSet>
      <dgm:spPr/>
      <dgm:t>
        <a:bodyPr/>
        <a:lstStyle/>
        <a:p>
          <a:pPr rtl="1"/>
          <a:endParaRPr lang="ar-EG"/>
        </a:p>
      </dgm:t>
    </dgm:pt>
  </dgm:ptLst>
  <dgm:cxnLst>
    <dgm:cxn modelId="{A0A3FD6A-B980-459C-9673-4FE3497609D0}" type="presOf" srcId="{42C85126-EE63-469F-9595-4457361FA83E}" destId="{5595F1CD-0764-4DF4-A9E3-CA2BCE8F5AAF}" srcOrd="0" destOrd="0" presId="urn:microsoft.com/office/officeart/2005/8/layout/process2"/>
    <dgm:cxn modelId="{DD64C937-8142-4D9B-BE35-34F811DD4376}" type="presOf" srcId="{FFA7F8E6-A4AB-4715-BDB9-21801BEF1F2B}" destId="{3446910C-68E8-4CA4-AA59-589B65DB8B04}" srcOrd="1" destOrd="0" presId="urn:microsoft.com/office/officeart/2005/8/layout/process2"/>
    <dgm:cxn modelId="{FB8C5B83-3E2E-4850-B13D-62D9BFA4A3A5}" type="presOf" srcId="{F0F9F08B-626F-42B1-9D2D-07279A34C86E}" destId="{E434B3BD-047B-42E6-BB4E-5D7FD2A7EE4D}" srcOrd="1" destOrd="0" presId="urn:microsoft.com/office/officeart/2005/8/layout/process2"/>
    <dgm:cxn modelId="{8006F4F7-B261-4E8D-AC13-B01A6076AE1C}" type="presOf" srcId="{DE1B4867-33F7-47A8-9879-CA9CCD9BCCF3}" destId="{4670A60E-0D80-4F95-B9C3-585F6C0A10F4}" srcOrd="0" destOrd="0" presId="urn:microsoft.com/office/officeart/2005/8/layout/process2"/>
    <dgm:cxn modelId="{D6FF37FE-14E6-42FD-AACC-AD3B6BDC96CB}" type="presOf" srcId="{F0F9F08B-626F-42B1-9D2D-07279A34C86E}" destId="{E8B97E96-5562-4AF9-AF56-29FC3F60DA31}" srcOrd="0" destOrd="0" presId="urn:microsoft.com/office/officeart/2005/8/layout/process2"/>
    <dgm:cxn modelId="{B96631C1-A8A2-47FE-A6DE-E7D55DDBE2FD}" srcId="{AAA8B56F-5B04-48AF-8FED-C37FB5594C38}" destId="{9BB9212D-BEFF-4C6F-B57D-8929D04B53D9}" srcOrd="2" destOrd="0" parTransId="{AFB4A7A6-867A-4CED-AEE1-626C94C46051}" sibTransId="{AE18EA68-FBA7-4BAC-BE24-148FB69E240A}"/>
    <dgm:cxn modelId="{65BFB64D-C521-4D82-B6EE-9B74601B6BE4}" type="presOf" srcId="{AE18EA68-FBA7-4BAC-BE24-148FB69E240A}" destId="{36715C15-B081-4D10-9B3D-0092DDBADB66}" srcOrd="1" destOrd="0" presId="urn:microsoft.com/office/officeart/2005/8/layout/process2"/>
    <dgm:cxn modelId="{24EAC4BE-501D-4B75-A9B6-6A0DA19879D1}" srcId="{AAA8B56F-5B04-48AF-8FED-C37FB5594C38}" destId="{DE1B4867-33F7-47A8-9879-CA9CCD9BCCF3}" srcOrd="0" destOrd="0" parTransId="{07476B8B-8737-4AAF-AE6A-4595FE13CD20}" sibTransId="{FFA7F8E6-A4AB-4715-BDB9-21801BEF1F2B}"/>
    <dgm:cxn modelId="{E7633FDB-896B-4766-9ABD-F5ECD84344F1}" srcId="{AAA8B56F-5B04-48AF-8FED-C37FB5594C38}" destId="{830B90AF-EDC0-4C4B-8D20-4F11AD8610D1}" srcOrd="4" destOrd="0" parTransId="{6179F85A-0A94-49E3-9D82-DB354BD65703}" sibTransId="{89B05BF0-86EA-4797-8618-72F93D8F05BF}"/>
    <dgm:cxn modelId="{A5243386-3BDB-445D-ADBB-99E1D8FD6A9C}" type="presOf" srcId="{AAA8B56F-5B04-48AF-8FED-C37FB5594C38}" destId="{0CAF7DE4-E07E-4418-9DDD-E1DF582FBCA0}" srcOrd="0" destOrd="0" presId="urn:microsoft.com/office/officeart/2005/8/layout/process2"/>
    <dgm:cxn modelId="{3FF5ECBB-39A2-47AF-BCDB-EEE33A59E226}" type="presOf" srcId="{830B90AF-EDC0-4C4B-8D20-4F11AD8610D1}" destId="{655EA012-0AE9-4296-8133-DE931603DB1B}" srcOrd="0" destOrd="0" presId="urn:microsoft.com/office/officeart/2005/8/layout/process2"/>
    <dgm:cxn modelId="{23B21CCC-0D41-47B0-942E-B1AF84A9AE3F}" type="presOf" srcId="{2C0B9BD0-68DB-48A7-ABDA-5CDE34E283F7}" destId="{AA121217-4F46-4AEE-BB05-D4C5BED5B05F}" srcOrd="0" destOrd="0" presId="urn:microsoft.com/office/officeart/2005/8/layout/process2"/>
    <dgm:cxn modelId="{4F282434-1F8C-429B-8A1A-058A0A3A9EB8}" type="presOf" srcId="{9BB9212D-BEFF-4C6F-B57D-8929D04B53D9}" destId="{DA698F90-394C-405F-B946-58DE92D465D1}" srcOrd="0" destOrd="0" presId="urn:microsoft.com/office/officeart/2005/8/layout/process2"/>
    <dgm:cxn modelId="{45F267F6-0D4F-4BC5-A026-DDC205891FAD}" srcId="{AAA8B56F-5B04-48AF-8FED-C37FB5594C38}" destId="{42C85126-EE63-469F-9595-4457361FA83E}" srcOrd="1" destOrd="0" parTransId="{D9F89C30-20BF-440C-9999-41EA0A065EE4}" sibTransId="{F0F9F08B-626F-42B1-9D2D-07279A34C86E}"/>
    <dgm:cxn modelId="{82BA477B-B053-4601-97A8-B7586920E267}" type="presOf" srcId="{FD1F73FF-9D49-4CF8-9C1C-25B452572157}" destId="{96B0A5E3-2EA9-4352-8437-D56DF22447C8}" srcOrd="1" destOrd="0" presId="urn:microsoft.com/office/officeart/2005/8/layout/process2"/>
    <dgm:cxn modelId="{B73D8081-8A66-44F8-AB67-A47EBE3E0531}" type="presOf" srcId="{FD1F73FF-9D49-4CF8-9C1C-25B452572157}" destId="{8ABC5B19-ED8B-4424-9770-5705828F0073}" srcOrd="0" destOrd="0" presId="urn:microsoft.com/office/officeart/2005/8/layout/process2"/>
    <dgm:cxn modelId="{6B13E416-B2FA-4467-A6D1-0D2D2C058EFC}" type="presOf" srcId="{AE18EA68-FBA7-4BAC-BE24-148FB69E240A}" destId="{867D21FD-99D9-42FC-86C6-C475C5B8A70F}" srcOrd="0" destOrd="0" presId="urn:microsoft.com/office/officeart/2005/8/layout/process2"/>
    <dgm:cxn modelId="{9FEE23D5-DF4F-4AAB-BF96-63A30B672802}" type="presOf" srcId="{FFA7F8E6-A4AB-4715-BDB9-21801BEF1F2B}" destId="{6AB1A4DD-9229-4BCC-98CE-B9F8432BBF8D}" srcOrd="0" destOrd="0" presId="urn:microsoft.com/office/officeart/2005/8/layout/process2"/>
    <dgm:cxn modelId="{0E51EBD6-A904-4793-89F6-26F6F4AAD5D1}" srcId="{AAA8B56F-5B04-48AF-8FED-C37FB5594C38}" destId="{2C0B9BD0-68DB-48A7-ABDA-5CDE34E283F7}" srcOrd="3" destOrd="0" parTransId="{9D7B08CE-8F46-40E6-88E9-E355F841D4E0}" sibTransId="{FD1F73FF-9D49-4CF8-9C1C-25B452572157}"/>
    <dgm:cxn modelId="{10174136-B3ED-4036-BB0E-C26E26DEA662}" type="presParOf" srcId="{0CAF7DE4-E07E-4418-9DDD-E1DF582FBCA0}" destId="{4670A60E-0D80-4F95-B9C3-585F6C0A10F4}" srcOrd="0" destOrd="0" presId="urn:microsoft.com/office/officeart/2005/8/layout/process2"/>
    <dgm:cxn modelId="{DEBB4D77-6095-417F-804D-7C6F04BE0FCE}" type="presParOf" srcId="{0CAF7DE4-E07E-4418-9DDD-E1DF582FBCA0}" destId="{6AB1A4DD-9229-4BCC-98CE-B9F8432BBF8D}" srcOrd="1" destOrd="0" presId="urn:microsoft.com/office/officeart/2005/8/layout/process2"/>
    <dgm:cxn modelId="{61AB3F34-D806-4065-AAAB-0EC99417ABE4}" type="presParOf" srcId="{6AB1A4DD-9229-4BCC-98CE-B9F8432BBF8D}" destId="{3446910C-68E8-4CA4-AA59-589B65DB8B04}" srcOrd="0" destOrd="0" presId="urn:microsoft.com/office/officeart/2005/8/layout/process2"/>
    <dgm:cxn modelId="{4441FDC7-1D8E-4B61-A381-1A126EDAB664}" type="presParOf" srcId="{0CAF7DE4-E07E-4418-9DDD-E1DF582FBCA0}" destId="{5595F1CD-0764-4DF4-A9E3-CA2BCE8F5AAF}" srcOrd="2" destOrd="0" presId="urn:microsoft.com/office/officeart/2005/8/layout/process2"/>
    <dgm:cxn modelId="{101AE0E5-65CE-4F0F-A981-DF727D9E3B1C}" type="presParOf" srcId="{0CAF7DE4-E07E-4418-9DDD-E1DF582FBCA0}" destId="{E8B97E96-5562-4AF9-AF56-29FC3F60DA31}" srcOrd="3" destOrd="0" presId="urn:microsoft.com/office/officeart/2005/8/layout/process2"/>
    <dgm:cxn modelId="{F7F4574D-5B09-4E7D-9281-564B010BD80A}" type="presParOf" srcId="{E8B97E96-5562-4AF9-AF56-29FC3F60DA31}" destId="{E434B3BD-047B-42E6-BB4E-5D7FD2A7EE4D}" srcOrd="0" destOrd="0" presId="urn:microsoft.com/office/officeart/2005/8/layout/process2"/>
    <dgm:cxn modelId="{A5EA94FD-4F3B-4441-BDB1-EFAA96DEE3AF}" type="presParOf" srcId="{0CAF7DE4-E07E-4418-9DDD-E1DF582FBCA0}" destId="{DA698F90-394C-405F-B946-58DE92D465D1}" srcOrd="4" destOrd="0" presId="urn:microsoft.com/office/officeart/2005/8/layout/process2"/>
    <dgm:cxn modelId="{CBAB201E-7AAB-4966-863F-AA173427B0B2}" type="presParOf" srcId="{0CAF7DE4-E07E-4418-9DDD-E1DF582FBCA0}" destId="{867D21FD-99D9-42FC-86C6-C475C5B8A70F}" srcOrd="5" destOrd="0" presId="urn:microsoft.com/office/officeart/2005/8/layout/process2"/>
    <dgm:cxn modelId="{B8AAAA73-C8CE-44DF-B6C9-BF69ECCC03FB}" type="presParOf" srcId="{867D21FD-99D9-42FC-86C6-C475C5B8A70F}" destId="{36715C15-B081-4D10-9B3D-0092DDBADB66}" srcOrd="0" destOrd="0" presId="urn:microsoft.com/office/officeart/2005/8/layout/process2"/>
    <dgm:cxn modelId="{A8FBC1A6-8153-4E0D-9E76-308C5CDFB2C6}" type="presParOf" srcId="{0CAF7DE4-E07E-4418-9DDD-E1DF582FBCA0}" destId="{AA121217-4F46-4AEE-BB05-D4C5BED5B05F}" srcOrd="6" destOrd="0" presId="urn:microsoft.com/office/officeart/2005/8/layout/process2"/>
    <dgm:cxn modelId="{7E0A019E-824C-4515-8C67-638DC2F10052}" type="presParOf" srcId="{0CAF7DE4-E07E-4418-9DDD-E1DF582FBCA0}" destId="{8ABC5B19-ED8B-4424-9770-5705828F0073}" srcOrd="7" destOrd="0" presId="urn:microsoft.com/office/officeart/2005/8/layout/process2"/>
    <dgm:cxn modelId="{CFE09E84-78F2-4ED5-9367-445A8C49441B}" type="presParOf" srcId="{8ABC5B19-ED8B-4424-9770-5705828F0073}" destId="{96B0A5E3-2EA9-4352-8437-D56DF22447C8}" srcOrd="0" destOrd="0" presId="urn:microsoft.com/office/officeart/2005/8/layout/process2"/>
    <dgm:cxn modelId="{15888BF8-8943-4345-8D9A-AC885FDFEAF2}" type="presParOf" srcId="{0CAF7DE4-E07E-4418-9DDD-E1DF582FBCA0}" destId="{655EA012-0AE9-4296-8133-DE931603DB1B}" srcOrd="8" destOrd="0" presId="urn:microsoft.com/office/officeart/2005/8/layout/process2"/>
  </dgm:cxnLst>
  <dgm:bg>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0A60E-0D80-4F95-B9C3-585F6C0A10F4}">
      <dsp:nvSpPr>
        <dsp:cNvPr id="0" name=""/>
        <dsp:cNvSpPr/>
      </dsp:nvSpPr>
      <dsp:spPr>
        <a:xfrm>
          <a:off x="610234" y="0"/>
          <a:ext cx="5034385" cy="1015007"/>
        </a:xfrm>
        <a:prstGeom prst="roundRect">
          <a:avLst>
            <a:gd name="adj" fmla="val 10000"/>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1">
              <a:shade val="95000"/>
              <a:satMod val="105000"/>
            </a:schemeClr>
          </a:solidFill>
          <a:prstDash val="solid"/>
        </a:ln>
        <a:effectLst>
          <a:innerShdw blurRad="63500">
            <a:srgbClr val="000000">
              <a:alpha val="60000"/>
            </a:srgbClr>
          </a:inn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EG" sz="3600" b="1" kern="1200" dirty="0" smtClean="0">
              <a:solidFill>
                <a:schemeClr val="bg1"/>
              </a:solidFill>
            </a:rPr>
            <a:t>الدرس الأول (أسلوب العلم) </a:t>
          </a:r>
          <a:endParaRPr lang="ar-EG" sz="3600" b="1" kern="1200" dirty="0">
            <a:solidFill>
              <a:schemeClr val="bg1"/>
            </a:solidFill>
          </a:endParaRPr>
        </a:p>
      </dsp:txBody>
      <dsp:txXfrm>
        <a:off x="639963" y="29729"/>
        <a:ext cx="4974927" cy="955549"/>
      </dsp:txXfrm>
    </dsp:sp>
    <dsp:sp modelId="{6AB1A4DD-9229-4BCC-98CE-B9F8432BBF8D}">
      <dsp:nvSpPr>
        <dsp:cNvPr id="0" name=""/>
        <dsp:cNvSpPr/>
      </dsp:nvSpPr>
      <dsp:spPr>
        <a:xfrm rot="5216653">
          <a:off x="3010186" y="993507"/>
          <a:ext cx="310756"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ar-EG" sz="2000" b="1" kern="1200"/>
        </a:p>
      </dsp:txBody>
      <dsp:txXfrm rot="-5400000">
        <a:off x="3026054" y="1066572"/>
        <a:ext cx="274051" cy="217529"/>
      </dsp:txXfrm>
    </dsp:sp>
    <dsp:sp modelId="{5595F1CD-0764-4DF4-A9E3-CA2BCE8F5AAF}">
      <dsp:nvSpPr>
        <dsp:cNvPr id="0" name=""/>
        <dsp:cNvSpPr/>
      </dsp:nvSpPr>
      <dsp:spPr>
        <a:xfrm>
          <a:off x="0" y="1428760"/>
          <a:ext cx="6407402" cy="1015007"/>
        </a:xfrm>
        <a:prstGeom prst="roundRect">
          <a:avLst>
            <a:gd name="adj" fmla="val 10000"/>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3">
              <a:shade val="95000"/>
              <a:satMod val="105000"/>
            </a:schemeClr>
          </a:solidFill>
          <a:prstDash val="solid"/>
        </a:ln>
        <a:effectLst>
          <a:innerShdw blurRad="63500">
            <a:srgbClr val="000000">
              <a:alpha val="60000"/>
            </a:srgbClr>
          </a:inn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7160" tIns="137160" rIns="137160" bIns="137160" numCol="1" spcCol="1270" anchor="ctr" anchorCtr="0">
          <a:noAutofit/>
        </a:bodyPr>
        <a:lstStyle/>
        <a:p>
          <a:pPr lvl="0" algn="r" defTabSz="1600200" rtl="1">
            <a:lnSpc>
              <a:spcPct val="90000"/>
            </a:lnSpc>
            <a:spcBef>
              <a:spcPct val="0"/>
            </a:spcBef>
            <a:spcAft>
              <a:spcPct val="35000"/>
            </a:spcAft>
          </a:pPr>
          <a:r>
            <a:rPr lang="ar-EG" sz="3600" b="1" kern="1200" dirty="0" smtClean="0">
              <a:solidFill>
                <a:schemeClr val="bg1"/>
              </a:solidFill>
            </a:rPr>
            <a:t> </a:t>
          </a:r>
          <a:r>
            <a:rPr lang="ar-EG" sz="3600" b="1" kern="1200" dirty="0" smtClean="0">
              <a:solidFill>
                <a:srgbClr val="FF0000"/>
              </a:solidFill>
            </a:rPr>
            <a:t>1 - أن يوضح الطالب مفهوم علم الآثار </a:t>
          </a:r>
          <a:r>
            <a:rPr lang="ar-EG" sz="3600" b="1" kern="1200" dirty="0" smtClean="0">
              <a:solidFill>
                <a:schemeClr val="bg1"/>
              </a:solidFill>
            </a:rPr>
            <a:t>.</a:t>
          </a:r>
          <a:endParaRPr lang="ar-EG" sz="3600" b="1" kern="1200" dirty="0">
            <a:solidFill>
              <a:schemeClr val="bg1"/>
            </a:solidFill>
          </a:endParaRPr>
        </a:p>
      </dsp:txBody>
      <dsp:txXfrm>
        <a:off x="29729" y="1458489"/>
        <a:ext cx="6347944" cy="955549"/>
      </dsp:txXfrm>
    </dsp:sp>
    <dsp:sp modelId="{E8B97E96-5562-4AF9-AF56-29FC3F60DA31}">
      <dsp:nvSpPr>
        <dsp:cNvPr id="0" name=""/>
        <dsp:cNvSpPr/>
      </dsp:nvSpPr>
      <dsp:spPr>
        <a:xfrm rot="5400000">
          <a:off x="3021755" y="2457986"/>
          <a:ext cx="363891"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rtl="1">
            <a:lnSpc>
              <a:spcPct val="90000"/>
            </a:lnSpc>
            <a:spcBef>
              <a:spcPct val="0"/>
            </a:spcBef>
            <a:spcAft>
              <a:spcPct val="35000"/>
            </a:spcAft>
          </a:pPr>
          <a:endParaRPr lang="ar-EG" sz="2400" b="1" kern="1200"/>
        </a:p>
      </dsp:txBody>
      <dsp:txXfrm rot="-5400000">
        <a:off x="3066676" y="2504417"/>
        <a:ext cx="274051" cy="254724"/>
      </dsp:txXfrm>
    </dsp:sp>
    <dsp:sp modelId="{DA698F90-394C-405F-B946-58DE92D465D1}">
      <dsp:nvSpPr>
        <dsp:cNvPr id="0" name=""/>
        <dsp:cNvSpPr/>
      </dsp:nvSpPr>
      <dsp:spPr>
        <a:xfrm>
          <a:off x="0" y="2928957"/>
          <a:ext cx="6407402" cy="1015007"/>
        </a:xfrm>
        <a:prstGeom prst="roundRect">
          <a:avLst>
            <a:gd name="adj" fmla="val 10000"/>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2">
              <a:shade val="95000"/>
              <a:satMod val="105000"/>
            </a:schemeClr>
          </a:solidFill>
          <a:prstDash val="solid"/>
        </a:ln>
        <a:effectLst>
          <a:innerShdw blurRad="63500">
            <a:srgbClr val="000000">
              <a:alpha val="60000"/>
            </a:srgbClr>
          </a:inn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0" tIns="152400" rIns="152400" bIns="152400" numCol="1" spcCol="1270" anchor="ctr" anchorCtr="0">
          <a:noAutofit/>
        </a:bodyPr>
        <a:lstStyle/>
        <a:p>
          <a:pPr lvl="0" algn="r" defTabSz="1778000" rtl="1">
            <a:lnSpc>
              <a:spcPct val="90000"/>
            </a:lnSpc>
            <a:spcBef>
              <a:spcPct val="0"/>
            </a:spcBef>
            <a:spcAft>
              <a:spcPct val="35000"/>
            </a:spcAft>
          </a:pPr>
          <a:r>
            <a:rPr lang="ar-EG" sz="4000" b="1" kern="1200" dirty="0" smtClean="0">
              <a:solidFill>
                <a:srgbClr val="FF0000"/>
              </a:solidFill>
            </a:rPr>
            <a:t>2 – </a:t>
          </a:r>
          <a:r>
            <a:rPr lang="ar-EG" sz="3600" b="1" kern="1200" dirty="0" smtClean="0">
              <a:solidFill>
                <a:srgbClr val="FF0000"/>
              </a:solidFill>
            </a:rPr>
            <a:t>أن يقارن الطالب بين العلم والتقنية </a:t>
          </a:r>
          <a:r>
            <a:rPr lang="ar-EG" sz="3600" b="1" kern="1200" dirty="0" smtClean="0">
              <a:solidFill>
                <a:schemeClr val="bg1"/>
              </a:solidFill>
            </a:rPr>
            <a:t>.</a:t>
          </a:r>
          <a:endParaRPr lang="ar-EG" sz="3600" b="1" kern="1200" dirty="0">
            <a:solidFill>
              <a:schemeClr val="bg1"/>
            </a:solidFill>
          </a:endParaRPr>
        </a:p>
      </dsp:txBody>
      <dsp:txXfrm>
        <a:off x="29729" y="2958686"/>
        <a:ext cx="6347944" cy="955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0A60E-0D80-4F95-B9C3-585F6C0A10F4}">
      <dsp:nvSpPr>
        <dsp:cNvPr id="0" name=""/>
        <dsp:cNvSpPr/>
      </dsp:nvSpPr>
      <dsp:spPr>
        <a:xfrm>
          <a:off x="847090" y="0"/>
          <a:ext cx="7153940" cy="983892"/>
        </a:xfrm>
        <a:prstGeom prst="roundRect">
          <a:avLst>
            <a:gd name="adj" fmla="val 10000"/>
          </a:avLst>
        </a:prstGeom>
        <a:gradFill rotWithShape="1">
          <a:gsLst>
            <a:gs pos="0">
              <a:schemeClr val="accent1">
                <a:tint val="80000"/>
                <a:satMod val="150000"/>
              </a:schemeClr>
            </a:gs>
            <a:gs pos="100000">
              <a:schemeClr val="accent1">
                <a:tint val="100000"/>
                <a:shade val="80000"/>
                <a:satMod val="150000"/>
              </a:schemeClr>
            </a:gs>
          </a:gsLst>
          <a:lin ang="16200000" scaled="1"/>
        </a:gradFill>
        <a:ln w="12700" cap="flat" cmpd="sng" algn="ctr">
          <a:solidFill>
            <a:schemeClr val="accent1">
              <a:shade val="95000"/>
              <a:satMod val="105000"/>
            </a:schemeClr>
          </a:solidFill>
          <a:prstDash val="solid"/>
        </a:ln>
        <a:effectLst>
          <a:innerShdw blurRad="63500">
            <a:srgbClr val="000000">
              <a:alpha val="60000"/>
            </a:srgbClr>
          </a:inn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EG" sz="3600" b="1" kern="1200" dirty="0" smtClean="0">
              <a:solidFill>
                <a:schemeClr val="bg1"/>
              </a:solidFill>
            </a:rPr>
            <a:t>الدرس الثاني (المحاليل الحمضية والقاعدية) </a:t>
          </a:r>
          <a:endParaRPr lang="ar-EG" sz="3600" b="1" kern="1200" dirty="0">
            <a:solidFill>
              <a:schemeClr val="bg1"/>
            </a:solidFill>
          </a:endParaRPr>
        </a:p>
      </dsp:txBody>
      <dsp:txXfrm>
        <a:off x="875907" y="28817"/>
        <a:ext cx="7096306" cy="926258"/>
      </dsp:txXfrm>
    </dsp:sp>
    <dsp:sp modelId="{6AB1A4DD-9229-4BCC-98CE-B9F8432BBF8D}">
      <dsp:nvSpPr>
        <dsp:cNvPr id="0" name=""/>
        <dsp:cNvSpPr/>
      </dsp:nvSpPr>
      <dsp:spPr>
        <a:xfrm rot="5586940">
          <a:off x="4240549" y="969270"/>
          <a:ext cx="292284" cy="4183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ar-EG" sz="1500" b="1" kern="1200"/>
        </a:p>
      </dsp:txBody>
      <dsp:txXfrm rot="-5400000">
        <a:off x="4263560" y="1032382"/>
        <a:ext cx="251028" cy="204599"/>
      </dsp:txXfrm>
    </dsp:sp>
    <dsp:sp modelId="{5595F1CD-0764-4DF4-A9E3-CA2BCE8F5AAF}">
      <dsp:nvSpPr>
        <dsp:cNvPr id="0" name=""/>
        <dsp:cNvSpPr/>
      </dsp:nvSpPr>
      <dsp:spPr>
        <a:xfrm>
          <a:off x="1212011" y="1373029"/>
          <a:ext cx="6277571" cy="929735"/>
        </a:xfrm>
        <a:prstGeom prst="roundRect">
          <a:avLst>
            <a:gd name="adj" fmla="val 10000"/>
          </a:avLst>
        </a:prstGeom>
        <a:gradFill rotWithShape="1">
          <a:gsLst>
            <a:gs pos="0">
              <a:schemeClr val="accent3">
                <a:tint val="80000"/>
                <a:satMod val="150000"/>
              </a:schemeClr>
            </a:gs>
            <a:gs pos="100000">
              <a:schemeClr val="accent3">
                <a:tint val="100000"/>
                <a:shade val="80000"/>
                <a:satMod val="150000"/>
              </a:schemeClr>
            </a:gs>
          </a:gsLst>
          <a:lin ang="16200000" scaled="1"/>
        </a:gradFill>
        <a:ln w="12700" cap="flat" cmpd="sng" algn="ctr">
          <a:solidFill>
            <a:schemeClr val="accent3">
              <a:shade val="95000"/>
              <a:satMod val="105000"/>
            </a:schemeClr>
          </a:solidFill>
          <a:prstDash val="solid"/>
        </a:ln>
        <a:effectLst>
          <a:innerShdw blurRad="63500">
            <a:srgbClr val="000000">
              <a:alpha val="60000"/>
            </a:srgbClr>
          </a:inn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ar-EG" sz="1600" b="1" kern="1200" dirty="0" smtClean="0">
              <a:solidFill>
                <a:schemeClr val="bg1"/>
              </a:solidFill>
            </a:rPr>
            <a:t> </a:t>
          </a:r>
          <a:r>
            <a:rPr lang="ar-EG" sz="3200" b="1" kern="1200" dirty="0" smtClean="0">
              <a:solidFill>
                <a:schemeClr val="bg1"/>
              </a:solidFill>
            </a:rPr>
            <a:t>1</a:t>
          </a:r>
          <a:r>
            <a:rPr lang="ar-EG" sz="2800" b="1" kern="1200" dirty="0" smtClean="0">
              <a:solidFill>
                <a:schemeClr val="bg1"/>
              </a:solidFill>
            </a:rPr>
            <a:t> - أن يقارن الطالب بين خصائص الحموض والقواعد.</a:t>
          </a:r>
          <a:endParaRPr lang="ar-EG" sz="2800" b="1" kern="1200" dirty="0">
            <a:solidFill>
              <a:schemeClr val="bg1"/>
            </a:solidFill>
          </a:endParaRPr>
        </a:p>
      </dsp:txBody>
      <dsp:txXfrm>
        <a:off x="1239242" y="1400260"/>
        <a:ext cx="6223109" cy="875273"/>
      </dsp:txXfrm>
    </dsp:sp>
    <dsp:sp modelId="{E8B97E96-5562-4AF9-AF56-29FC3F60DA31}">
      <dsp:nvSpPr>
        <dsp:cNvPr id="0" name=""/>
        <dsp:cNvSpPr/>
      </dsp:nvSpPr>
      <dsp:spPr>
        <a:xfrm rot="5400842">
          <a:off x="4186586" y="2312298"/>
          <a:ext cx="328087" cy="4183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ar-EG" sz="1700" b="1" kern="1200"/>
        </a:p>
      </dsp:txBody>
      <dsp:txXfrm rot="-5400000">
        <a:off x="4225128" y="2357444"/>
        <a:ext cx="251028" cy="229661"/>
      </dsp:txXfrm>
    </dsp:sp>
    <dsp:sp modelId="{DA698F90-394C-405F-B946-58DE92D465D1}">
      <dsp:nvSpPr>
        <dsp:cNvPr id="0" name=""/>
        <dsp:cNvSpPr/>
      </dsp:nvSpPr>
      <dsp:spPr>
        <a:xfrm>
          <a:off x="1138153" y="2740214"/>
          <a:ext cx="6424618" cy="929735"/>
        </a:xfrm>
        <a:prstGeom prst="roundRect">
          <a:avLst>
            <a:gd name="adj" fmla="val 10000"/>
          </a:avLst>
        </a:prstGeom>
        <a:gradFill rotWithShape="1">
          <a:gsLst>
            <a:gs pos="0">
              <a:schemeClr val="accent2">
                <a:tint val="80000"/>
                <a:satMod val="150000"/>
              </a:schemeClr>
            </a:gs>
            <a:gs pos="100000">
              <a:schemeClr val="accent2">
                <a:tint val="100000"/>
                <a:shade val="80000"/>
                <a:satMod val="150000"/>
              </a:schemeClr>
            </a:gs>
          </a:gsLst>
          <a:lin ang="16200000" scaled="1"/>
        </a:gradFill>
        <a:ln w="12700" cap="flat" cmpd="sng" algn="ctr">
          <a:solidFill>
            <a:schemeClr val="accent2">
              <a:shade val="95000"/>
              <a:satMod val="105000"/>
            </a:schemeClr>
          </a:solidFill>
          <a:prstDash val="solid"/>
        </a:ln>
        <a:effectLst>
          <a:innerShdw blurRad="63500">
            <a:srgbClr val="000000">
              <a:alpha val="60000"/>
            </a:srgbClr>
          </a:inn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ar-EG" sz="3200" b="1" kern="1200" dirty="0" smtClean="0">
              <a:solidFill>
                <a:schemeClr val="bg1"/>
              </a:solidFill>
            </a:rPr>
            <a:t>2 – </a:t>
          </a:r>
          <a:r>
            <a:rPr lang="ar-EG" sz="2800" b="1" kern="1200" dirty="0" smtClean="0">
              <a:solidFill>
                <a:schemeClr val="bg1"/>
              </a:solidFill>
            </a:rPr>
            <a:t>أن يصف الطالب على الأستخدامات التطبيقية للحموض والقواعد.</a:t>
          </a:r>
          <a:endParaRPr lang="ar-EG" sz="2800" b="1" kern="1200" dirty="0">
            <a:solidFill>
              <a:schemeClr val="bg1"/>
            </a:solidFill>
          </a:endParaRPr>
        </a:p>
      </dsp:txBody>
      <dsp:txXfrm>
        <a:off x="1165384" y="2767445"/>
        <a:ext cx="6370156" cy="875273"/>
      </dsp:txXfrm>
    </dsp:sp>
    <dsp:sp modelId="{867D21FD-99D9-42FC-86C6-C475C5B8A70F}">
      <dsp:nvSpPr>
        <dsp:cNvPr id="0" name=""/>
        <dsp:cNvSpPr/>
      </dsp:nvSpPr>
      <dsp:spPr>
        <a:xfrm rot="5213230">
          <a:off x="4178150" y="3744360"/>
          <a:ext cx="426031" cy="4183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ar-EG" sz="2200" b="1" kern="1200"/>
        </a:p>
      </dsp:txBody>
      <dsp:txXfrm rot="-5400000">
        <a:off x="4262243" y="3740628"/>
        <a:ext cx="251028" cy="300517"/>
      </dsp:txXfrm>
    </dsp:sp>
    <dsp:sp modelId="{AA121217-4F46-4AEE-BB05-D4C5BED5B05F}">
      <dsp:nvSpPr>
        <dsp:cNvPr id="0" name=""/>
        <dsp:cNvSpPr/>
      </dsp:nvSpPr>
      <dsp:spPr>
        <a:xfrm>
          <a:off x="1227166" y="4237152"/>
          <a:ext cx="6409408" cy="929735"/>
        </a:xfrm>
        <a:prstGeom prst="roundRect">
          <a:avLst>
            <a:gd name="adj" fmla="val 10000"/>
          </a:avLst>
        </a:prstGeom>
        <a:solidFill>
          <a:srgbClr val="92D050"/>
        </a:solidFill>
        <a:ln w="12700" cap="flat" cmpd="sng" algn="ctr">
          <a:solidFill>
            <a:schemeClr val="accent2">
              <a:shade val="95000"/>
              <a:satMod val="105000"/>
            </a:schemeClr>
          </a:solidFill>
          <a:prstDash val="solid"/>
        </a:ln>
        <a:effectLst>
          <a:innerShdw blurRad="63500">
            <a:srgbClr val="000000">
              <a:alpha val="60000"/>
            </a:srgbClr>
          </a:inn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ar-EG" sz="2800" b="1" kern="1200" dirty="0" smtClean="0">
              <a:solidFill>
                <a:schemeClr val="bg1"/>
              </a:solidFill>
            </a:rPr>
            <a:t>3 – أن يوضح الطالب أستخدامات مقياس الحموض </a:t>
          </a:r>
          <a:r>
            <a:rPr lang="en-US" sz="2800" b="1" kern="1200" dirty="0" smtClean="0">
              <a:solidFill>
                <a:schemeClr val="bg1"/>
              </a:solidFill>
            </a:rPr>
            <a:t>PH</a:t>
          </a:r>
          <a:r>
            <a:rPr lang="ar-SA" sz="2800" b="1" kern="1200" dirty="0" smtClean="0">
              <a:solidFill>
                <a:schemeClr val="bg1"/>
              </a:solidFill>
            </a:rPr>
            <a:t> لوصف قوة الحمض أو القاعدة</a:t>
          </a:r>
          <a:r>
            <a:rPr lang="ar-EG" sz="2800" b="1" kern="1200" dirty="0" smtClean="0">
              <a:solidFill>
                <a:schemeClr val="bg1"/>
              </a:solidFill>
            </a:rPr>
            <a:t>.</a:t>
          </a:r>
          <a:endParaRPr lang="ar-EG" sz="2800" b="1" kern="1200" dirty="0">
            <a:solidFill>
              <a:schemeClr val="bg1"/>
            </a:solidFill>
          </a:endParaRPr>
        </a:p>
      </dsp:txBody>
      <dsp:txXfrm>
        <a:off x="1254397" y="4264383"/>
        <a:ext cx="6354946" cy="875273"/>
      </dsp:txXfrm>
    </dsp:sp>
    <dsp:sp modelId="{8ABC5B19-ED8B-4424-9770-5705828F0073}">
      <dsp:nvSpPr>
        <dsp:cNvPr id="0" name=""/>
        <dsp:cNvSpPr/>
      </dsp:nvSpPr>
      <dsp:spPr>
        <a:xfrm rot="5418715">
          <a:off x="4251556" y="5193029"/>
          <a:ext cx="353003" cy="4183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ar-EG" sz="1800" b="1" kern="1200"/>
        </a:p>
      </dsp:txBody>
      <dsp:txXfrm rot="-5400000">
        <a:off x="4302832" y="5225718"/>
        <a:ext cx="251028" cy="247102"/>
      </dsp:txXfrm>
    </dsp:sp>
    <dsp:sp modelId="{655EA012-0AE9-4296-8133-DE931603DB1B}">
      <dsp:nvSpPr>
        <dsp:cNvPr id="0" name=""/>
        <dsp:cNvSpPr/>
      </dsp:nvSpPr>
      <dsp:spPr>
        <a:xfrm>
          <a:off x="1211918" y="5637552"/>
          <a:ext cx="6424655" cy="929735"/>
        </a:xfrm>
        <a:prstGeom prst="roundRect">
          <a:avLst>
            <a:gd name="adj" fmla="val 10000"/>
          </a:avLst>
        </a:prstGeom>
        <a:solidFill>
          <a:srgbClr val="00B0F0"/>
        </a:solidFill>
        <a:ln w="12700" cap="flat" cmpd="sng" algn="ctr">
          <a:solidFill>
            <a:schemeClr val="accent2">
              <a:shade val="95000"/>
              <a:satMod val="105000"/>
            </a:schemeClr>
          </a:solidFill>
          <a:prstDash val="solid"/>
        </a:ln>
        <a:effectLst>
          <a:innerShdw blurRad="63500">
            <a:srgbClr val="000000">
              <a:alpha val="60000"/>
            </a:srgbClr>
          </a:inn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ar-EG" sz="2800" b="1" kern="1200" dirty="0" smtClean="0">
              <a:solidFill>
                <a:schemeClr val="bg1"/>
              </a:solidFill>
            </a:rPr>
            <a:t>4 – أن يصف </a:t>
          </a:r>
          <a:r>
            <a:rPr lang="ar-EG" sz="2800" b="1" kern="1200" smtClean="0">
              <a:solidFill>
                <a:schemeClr val="bg1"/>
              </a:solidFill>
            </a:rPr>
            <a:t>الطالب تفاعل الحمض مع القاعدة .</a:t>
          </a:r>
          <a:endParaRPr lang="ar-EG" sz="2800" b="1" kern="1200" dirty="0">
            <a:solidFill>
              <a:schemeClr val="bg1"/>
            </a:solidFill>
          </a:endParaRPr>
        </a:p>
      </dsp:txBody>
      <dsp:txXfrm>
        <a:off x="1239149" y="5664783"/>
        <a:ext cx="6370193" cy="8752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0DFCDEE-4FAF-4B44-9021-01862A067D7F}" type="datetimeFigureOut">
              <a:rPr lang="ar-SA" smtClean="0"/>
              <a:pPr/>
              <a:t>27/01/39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4B72A8A-A11C-4ECC-B2B8-031502412547}" type="slidenum">
              <a:rPr lang="ar-SA" smtClean="0"/>
              <a:pPr/>
              <a:t>‹#›</a:t>
            </a:fld>
            <a:endParaRPr lang="ar-SA"/>
          </a:p>
        </p:txBody>
      </p:sp>
    </p:spTree>
    <p:extLst>
      <p:ext uri="{BB962C8B-B14F-4D97-AF65-F5344CB8AC3E}">
        <p14:creationId xmlns:p14="http://schemas.microsoft.com/office/powerpoint/2010/main" val="33087299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pPr/>
              <a:t>1</a:t>
            </a:fld>
            <a:endParaRPr lang="ar-SA"/>
          </a:p>
        </p:txBody>
      </p:sp>
    </p:spTree>
    <p:extLst>
      <p:ext uri="{BB962C8B-B14F-4D97-AF65-F5344CB8AC3E}">
        <p14:creationId xmlns:p14="http://schemas.microsoft.com/office/powerpoint/2010/main" val="2762850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30</a:t>
            </a:fld>
            <a:endParaRPr lang="ar-SA">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37</a:t>
            </a:fld>
            <a:endParaRPr lang="ar-SA">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40</a:t>
            </a:fld>
            <a:endParaRPr lang="ar-SA" dirty="0">
              <a:solidFill>
                <a:prstClr val="black"/>
              </a:solidFill>
            </a:endParaRPr>
          </a:p>
        </p:txBody>
      </p:sp>
    </p:spTree>
    <p:extLst>
      <p:ext uri="{BB962C8B-B14F-4D97-AF65-F5344CB8AC3E}">
        <p14:creationId xmlns:p14="http://schemas.microsoft.com/office/powerpoint/2010/main" val="573933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pPr/>
              <a:t>42</a:t>
            </a:fld>
            <a:endParaRPr lang="ar-SA"/>
          </a:p>
        </p:txBody>
      </p:sp>
    </p:spTree>
    <p:extLst>
      <p:ext uri="{BB962C8B-B14F-4D97-AF65-F5344CB8AC3E}">
        <p14:creationId xmlns:p14="http://schemas.microsoft.com/office/powerpoint/2010/main" val="2361780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44</a:t>
            </a:fld>
            <a:endParaRPr lang="ar-SA" dirty="0">
              <a:solidFill>
                <a:prstClr val="black"/>
              </a:solidFill>
            </a:endParaRPr>
          </a:p>
        </p:txBody>
      </p:sp>
    </p:spTree>
    <p:extLst>
      <p:ext uri="{BB962C8B-B14F-4D97-AF65-F5344CB8AC3E}">
        <p14:creationId xmlns:p14="http://schemas.microsoft.com/office/powerpoint/2010/main" val="573933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46</a:t>
            </a:fld>
            <a:endParaRPr lang="ar-SA">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47</a:t>
            </a:fld>
            <a:endParaRPr lang="ar-SA">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51</a:t>
            </a:fld>
            <a:endParaRPr lang="ar-SA">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54</a:t>
            </a:fld>
            <a:endParaRPr lang="ar-SA" dirty="0">
              <a:solidFill>
                <a:prstClr val="black"/>
              </a:solidFill>
            </a:endParaRPr>
          </a:p>
        </p:txBody>
      </p:sp>
    </p:spTree>
    <p:extLst>
      <p:ext uri="{BB962C8B-B14F-4D97-AF65-F5344CB8AC3E}">
        <p14:creationId xmlns:p14="http://schemas.microsoft.com/office/powerpoint/2010/main" val="573933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55</a:t>
            </a:fld>
            <a:endParaRPr lang="ar-SA">
              <a:solidFill>
                <a:prstClr val="black"/>
              </a:solidFill>
            </a:endParaRPr>
          </a:p>
        </p:txBody>
      </p:sp>
    </p:spTree>
    <p:extLst>
      <p:ext uri="{BB962C8B-B14F-4D97-AF65-F5344CB8AC3E}">
        <p14:creationId xmlns:p14="http://schemas.microsoft.com/office/powerpoint/2010/main" val="57393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7</a:t>
            </a:fld>
            <a:endParaRPr lang="ar-SA"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56</a:t>
            </a:fld>
            <a:endParaRPr lang="ar-SA">
              <a:solidFill>
                <a:prstClr val="black"/>
              </a:solidFill>
            </a:endParaRPr>
          </a:p>
        </p:txBody>
      </p:sp>
    </p:spTree>
    <p:extLst>
      <p:ext uri="{BB962C8B-B14F-4D97-AF65-F5344CB8AC3E}">
        <p14:creationId xmlns:p14="http://schemas.microsoft.com/office/powerpoint/2010/main" val="2361780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59</a:t>
            </a:fld>
            <a:endParaRPr lang="ar-SA">
              <a:solidFill>
                <a:prstClr val="black"/>
              </a:solidFill>
            </a:endParaRPr>
          </a:p>
        </p:txBody>
      </p:sp>
    </p:spTree>
    <p:extLst>
      <p:ext uri="{BB962C8B-B14F-4D97-AF65-F5344CB8AC3E}">
        <p14:creationId xmlns:p14="http://schemas.microsoft.com/office/powerpoint/2010/main" val="573933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63</a:t>
            </a:fld>
            <a:endParaRPr lang="ar-SA">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64</a:t>
            </a:fld>
            <a:endParaRPr lang="ar-SA">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70</a:t>
            </a:fld>
            <a:endParaRPr lang="ar-SA">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71</a:t>
            </a:fld>
            <a:endParaRPr lang="ar-SA">
              <a:solidFill>
                <a:prstClr val="black"/>
              </a:solidFill>
            </a:endParaRPr>
          </a:p>
        </p:txBody>
      </p:sp>
    </p:spTree>
    <p:extLst>
      <p:ext uri="{BB962C8B-B14F-4D97-AF65-F5344CB8AC3E}">
        <p14:creationId xmlns:p14="http://schemas.microsoft.com/office/powerpoint/2010/main" val="573933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72</a:t>
            </a:fld>
            <a:endParaRPr lang="ar-SA">
              <a:solidFill>
                <a:prstClr val="black"/>
              </a:solidFill>
            </a:endParaRPr>
          </a:p>
        </p:txBody>
      </p:sp>
    </p:spTree>
    <p:extLst>
      <p:ext uri="{BB962C8B-B14F-4D97-AF65-F5344CB8AC3E}">
        <p14:creationId xmlns:p14="http://schemas.microsoft.com/office/powerpoint/2010/main" val="573933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74</a:t>
            </a:fld>
            <a:endParaRPr lang="ar-SA">
              <a:solidFill>
                <a:prstClr val="black"/>
              </a:solidFill>
            </a:endParaRPr>
          </a:p>
        </p:txBody>
      </p:sp>
    </p:spTree>
    <p:extLst>
      <p:ext uri="{BB962C8B-B14F-4D97-AF65-F5344CB8AC3E}">
        <p14:creationId xmlns:p14="http://schemas.microsoft.com/office/powerpoint/2010/main" val="573933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77</a:t>
            </a:fld>
            <a:endParaRPr lang="ar-SA">
              <a:solidFill>
                <a:prstClr val="black"/>
              </a:solidFill>
            </a:endParaRPr>
          </a:p>
        </p:txBody>
      </p:sp>
    </p:spTree>
    <p:extLst>
      <p:ext uri="{BB962C8B-B14F-4D97-AF65-F5344CB8AC3E}">
        <p14:creationId xmlns:p14="http://schemas.microsoft.com/office/powerpoint/2010/main" val="573933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78</a:t>
            </a:fld>
            <a:endParaRPr lang="ar-SA">
              <a:solidFill>
                <a:prstClr val="black"/>
              </a:solidFill>
            </a:endParaRPr>
          </a:p>
        </p:txBody>
      </p:sp>
    </p:spTree>
    <p:extLst>
      <p:ext uri="{BB962C8B-B14F-4D97-AF65-F5344CB8AC3E}">
        <p14:creationId xmlns:p14="http://schemas.microsoft.com/office/powerpoint/2010/main" val="57393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14</a:t>
            </a:fld>
            <a:endParaRPr lang="ar-SA">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82</a:t>
            </a:fld>
            <a:endParaRPr lang="ar-SA">
              <a:solidFill>
                <a:prstClr val="black"/>
              </a:solidFill>
            </a:endParaRPr>
          </a:p>
        </p:txBody>
      </p:sp>
    </p:spTree>
    <p:extLst>
      <p:ext uri="{BB962C8B-B14F-4D97-AF65-F5344CB8AC3E}">
        <p14:creationId xmlns:p14="http://schemas.microsoft.com/office/powerpoint/2010/main" val="573933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84</a:t>
            </a:fld>
            <a:endParaRPr lang="ar-SA">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85</a:t>
            </a:fld>
            <a:endParaRPr lang="ar-SA">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89</a:t>
            </a:fld>
            <a:endParaRPr lang="ar-SA">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90</a:t>
            </a:fld>
            <a:endParaRPr lang="ar-SA">
              <a:solidFill>
                <a:prstClr val="black"/>
              </a:solidFill>
            </a:endParaRPr>
          </a:p>
        </p:txBody>
      </p:sp>
    </p:spTree>
    <p:extLst>
      <p:ext uri="{BB962C8B-B14F-4D97-AF65-F5344CB8AC3E}">
        <p14:creationId xmlns:p14="http://schemas.microsoft.com/office/powerpoint/2010/main" val="2361780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91</a:t>
            </a:fld>
            <a:endParaRPr lang="ar-SA">
              <a:solidFill>
                <a:prstClr val="black"/>
              </a:solidFill>
            </a:endParaRPr>
          </a:p>
        </p:txBody>
      </p:sp>
    </p:spTree>
    <p:extLst>
      <p:ext uri="{BB962C8B-B14F-4D97-AF65-F5344CB8AC3E}">
        <p14:creationId xmlns:p14="http://schemas.microsoft.com/office/powerpoint/2010/main" val="2361780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93</a:t>
            </a:fld>
            <a:endParaRPr lang="ar-SA">
              <a:solidFill>
                <a:prstClr val="black"/>
              </a:solidFill>
            </a:endParaRPr>
          </a:p>
        </p:txBody>
      </p:sp>
    </p:spTree>
    <p:extLst>
      <p:ext uri="{BB962C8B-B14F-4D97-AF65-F5344CB8AC3E}">
        <p14:creationId xmlns:p14="http://schemas.microsoft.com/office/powerpoint/2010/main" val="573933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94</a:t>
            </a:fld>
            <a:endParaRPr lang="ar-SA">
              <a:solidFill>
                <a:prstClr val="black"/>
              </a:solidFill>
            </a:endParaRPr>
          </a:p>
        </p:txBody>
      </p:sp>
    </p:spTree>
    <p:extLst>
      <p:ext uri="{BB962C8B-B14F-4D97-AF65-F5344CB8AC3E}">
        <p14:creationId xmlns:p14="http://schemas.microsoft.com/office/powerpoint/2010/main" val="2361780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96</a:t>
            </a:fld>
            <a:endParaRPr lang="ar-SA">
              <a:solidFill>
                <a:prstClr val="black"/>
              </a:solidFill>
            </a:endParaRPr>
          </a:p>
        </p:txBody>
      </p:sp>
    </p:spTree>
    <p:extLst>
      <p:ext uri="{BB962C8B-B14F-4D97-AF65-F5344CB8AC3E}">
        <p14:creationId xmlns:p14="http://schemas.microsoft.com/office/powerpoint/2010/main" val="2361780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pPr/>
              <a:t>97</a:t>
            </a:fld>
            <a:endParaRPr lang="ar-SA"/>
          </a:p>
        </p:txBody>
      </p:sp>
    </p:spTree>
    <p:extLst>
      <p:ext uri="{BB962C8B-B14F-4D97-AF65-F5344CB8AC3E}">
        <p14:creationId xmlns:p14="http://schemas.microsoft.com/office/powerpoint/2010/main" val="699137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15</a:t>
            </a:fld>
            <a:endParaRPr lang="ar-SA">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99</a:t>
            </a:fld>
            <a:endParaRPr lang="ar-SA">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100</a:t>
            </a:fld>
            <a:endParaRPr lang="ar-SA">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107</a:t>
            </a:fld>
            <a:endParaRPr lang="ar-SA">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pPr/>
              <a:t>111</a:t>
            </a:fld>
            <a:endParaRPr lang="ar-SA"/>
          </a:p>
        </p:txBody>
      </p:sp>
    </p:spTree>
    <p:extLst>
      <p:ext uri="{BB962C8B-B14F-4D97-AF65-F5344CB8AC3E}">
        <p14:creationId xmlns:p14="http://schemas.microsoft.com/office/powerpoint/2010/main" val="31712106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114</a:t>
            </a:fld>
            <a:endParaRPr lang="ar-SA">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118</a:t>
            </a:fld>
            <a:endParaRPr lang="ar-SA">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119</a:t>
            </a:fld>
            <a:endParaRPr lang="ar-SA">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122</a:t>
            </a:fld>
            <a:endParaRPr lang="ar-SA">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139</a:t>
            </a:fld>
            <a:endParaRPr lang="ar-SA">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22</a:t>
            </a:fld>
            <a:endParaRPr lang="ar-SA">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23</a:t>
            </a:fld>
            <a:endParaRPr lang="ar-SA">
              <a:solidFill>
                <a:prstClr val="black"/>
              </a:solidFill>
            </a:endParaRPr>
          </a:p>
        </p:txBody>
      </p:sp>
    </p:spTree>
    <p:extLst>
      <p:ext uri="{BB962C8B-B14F-4D97-AF65-F5344CB8AC3E}">
        <p14:creationId xmlns:p14="http://schemas.microsoft.com/office/powerpoint/2010/main" val="573933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24</a:t>
            </a:fld>
            <a:endParaRPr lang="ar-SA">
              <a:solidFill>
                <a:prstClr val="black"/>
              </a:solidFill>
            </a:endParaRPr>
          </a:p>
        </p:txBody>
      </p:sp>
    </p:spTree>
    <p:extLst>
      <p:ext uri="{BB962C8B-B14F-4D97-AF65-F5344CB8AC3E}">
        <p14:creationId xmlns:p14="http://schemas.microsoft.com/office/powerpoint/2010/main" val="57393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25</a:t>
            </a:fld>
            <a:endParaRPr lang="ar-SA">
              <a:solidFill>
                <a:prstClr val="black"/>
              </a:solidFill>
            </a:endParaRPr>
          </a:p>
        </p:txBody>
      </p:sp>
    </p:spTree>
    <p:extLst>
      <p:ext uri="{BB962C8B-B14F-4D97-AF65-F5344CB8AC3E}">
        <p14:creationId xmlns:p14="http://schemas.microsoft.com/office/powerpoint/2010/main" val="573933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74B72A8A-A11C-4ECC-B2B8-031502412547}" type="slidenum">
              <a:rPr lang="ar-SA" smtClean="0">
                <a:solidFill>
                  <a:prstClr val="black"/>
                </a:solidFill>
              </a:rPr>
              <a:pPr/>
              <a:t>26</a:t>
            </a:fld>
            <a:endParaRPr lang="ar-SA">
              <a:solidFill>
                <a:prstClr val="black"/>
              </a:solidFill>
            </a:endParaRPr>
          </a:p>
        </p:txBody>
      </p:sp>
    </p:spTree>
    <p:extLst>
      <p:ext uri="{BB962C8B-B14F-4D97-AF65-F5344CB8AC3E}">
        <p14:creationId xmlns:p14="http://schemas.microsoft.com/office/powerpoint/2010/main" val="573933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audio" Target="../media/audio1.wav"/></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audio" Target="../media/audio1.wav"/></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2.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audio" Target="../media/audio1.wav"/></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audio" Target="../media/audio1.wav"/></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44.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46.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47.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48.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49.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52.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53.xml.rels><?xml version="1.0" encoding="UTF-8" standalone="yes"?>
<Relationships xmlns="http://schemas.openxmlformats.org/package/2006/relationships"><Relationship Id="rId2" Type="http://schemas.openxmlformats.org/officeDocument/2006/relationships/slideMaster" Target="../slideMasters/slideMaster23.xml"/><Relationship Id="rId1" Type="http://schemas.openxmlformats.org/officeDocument/2006/relationships/audio" Target="../media/audio1.wav"/></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77.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79.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81.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82.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85.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86.xml.rels><?xml version="1.0" encoding="UTF-8" standalone="yes"?>
<Relationships xmlns="http://schemas.openxmlformats.org/package/2006/relationships"><Relationship Id="rId2" Type="http://schemas.openxmlformats.org/officeDocument/2006/relationships/slideMaster" Target="../slideMasters/slideMaster26.xml"/><Relationship Id="rId1" Type="http://schemas.openxmlformats.org/officeDocument/2006/relationships/audio" Target="../media/audio1.wav"/></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2.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3.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4.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5.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8.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19.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32.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34.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35.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36.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37.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41.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audio" Target="../media/audio1.wav"/></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43.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45.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46.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47.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48.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51.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52.xml.rels><?xml version="1.0" encoding="UTF-8" standalone="yes"?>
<Relationships xmlns="http://schemas.openxmlformats.org/package/2006/relationships"><Relationship Id="rId2" Type="http://schemas.openxmlformats.org/officeDocument/2006/relationships/slideMaster" Target="../slideMasters/slideMaster32.xml"/><Relationship Id="rId1" Type="http://schemas.openxmlformats.org/officeDocument/2006/relationships/audio" Target="../media/audio1.wav"/></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5.xml"/><Relationship Id="rId1" Type="http://schemas.openxmlformats.org/officeDocument/2006/relationships/audio" Target="../media/audio1.wav"/></Relationships>
</file>

<file path=ppt/slideLayouts/_rels/slideLayout376.xml.rels><?xml version="1.0" encoding="UTF-8" standalone="yes"?>
<Relationships xmlns="http://schemas.openxmlformats.org/package/2006/relationships"><Relationship Id="rId2" Type="http://schemas.openxmlformats.org/officeDocument/2006/relationships/slideMaster" Target="../slideMasters/slideMaster35.xml"/><Relationship Id="rId1" Type="http://schemas.openxmlformats.org/officeDocument/2006/relationships/audio" Target="../media/audio1.wav"/></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5.xml"/><Relationship Id="rId1" Type="http://schemas.openxmlformats.org/officeDocument/2006/relationships/audio" Target="../media/audio1.wav"/></Relationships>
</file>

<file path=ppt/slideLayouts/_rels/slideLayout378.xml.rels><?xml version="1.0" encoding="UTF-8" standalone="yes"?>
<Relationships xmlns="http://schemas.openxmlformats.org/package/2006/relationships"><Relationship Id="rId2" Type="http://schemas.openxmlformats.org/officeDocument/2006/relationships/slideMaster" Target="../slideMasters/slideMaster35.xml"/><Relationship Id="rId1" Type="http://schemas.openxmlformats.org/officeDocument/2006/relationships/audio" Target="../media/audio1.wav"/></Relationships>
</file>

<file path=ppt/slideLayouts/_rels/slideLayout379.xml.rels><?xml version="1.0" encoding="UTF-8" standalone="yes"?>
<Relationships xmlns="http://schemas.openxmlformats.org/package/2006/relationships"><Relationship Id="rId2" Type="http://schemas.openxmlformats.org/officeDocument/2006/relationships/slideMaster" Target="../slideMasters/slideMaster35.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2" Type="http://schemas.openxmlformats.org/officeDocument/2006/relationships/slideMaster" Target="../slideMasters/slideMaster35.xml"/><Relationship Id="rId1" Type="http://schemas.openxmlformats.org/officeDocument/2006/relationships/audio" Target="../media/audio1.wav"/></Relationships>
</file>

<file path=ppt/slideLayouts/_rels/slideLayout381.xml.rels><?xml version="1.0" encoding="UTF-8" standalone="yes"?>
<Relationships xmlns="http://schemas.openxmlformats.org/package/2006/relationships"><Relationship Id="rId2" Type="http://schemas.openxmlformats.org/officeDocument/2006/relationships/slideMaster" Target="../slideMasters/slideMaster35.xml"/><Relationship Id="rId1" Type="http://schemas.openxmlformats.org/officeDocument/2006/relationships/audio" Target="../media/audio1.wav"/></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5.xml"/><Relationship Id="rId1" Type="http://schemas.openxmlformats.org/officeDocument/2006/relationships/audio" Target="../media/audio1.wav"/></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5.xml"/><Relationship Id="rId1" Type="http://schemas.openxmlformats.org/officeDocument/2006/relationships/audio" Target="../media/audio1.wav"/></Relationships>
</file>

<file path=ppt/slideLayouts/_rels/slideLayout384.xml.rels><?xml version="1.0" encoding="UTF-8" standalone="yes"?>
<Relationships xmlns="http://schemas.openxmlformats.org/package/2006/relationships"><Relationship Id="rId2" Type="http://schemas.openxmlformats.org/officeDocument/2006/relationships/slideMaster" Target="../slideMasters/slideMaster35.xml"/><Relationship Id="rId1" Type="http://schemas.openxmlformats.org/officeDocument/2006/relationships/audio" Target="../media/audio1.wav"/></Relationships>
</file>

<file path=ppt/slideLayouts/_rels/slideLayout385.xml.rels><?xml version="1.0" encoding="UTF-8" standalone="yes"?>
<Relationships xmlns="http://schemas.openxmlformats.org/package/2006/relationships"><Relationship Id="rId2" Type="http://schemas.openxmlformats.org/officeDocument/2006/relationships/slideMaster" Target="../slideMasters/slideMaster35.xml"/><Relationship Id="rId1" Type="http://schemas.openxmlformats.org/officeDocument/2006/relationships/audio" Target="../media/audio1.wav"/></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pPr/>
              <a:t>27/01/39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pPr/>
              <a:t>27/01/39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pPr/>
              <a:t>‹#›</a:t>
            </a:fld>
            <a:endParaRPr lang="ar-S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3"/>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ar-SA" smtClean="0"/>
              <a:t>انقر لتحرير نمط العنوان الرئيسي</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a:xfrm>
            <a:off x="228600" y="5715000"/>
            <a:ext cx="2667000" cy="228600"/>
          </a:xfrm>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188415218"/>
      </p:ext>
    </p:extLst>
  </p:cSld>
  <p:clrMapOvr>
    <a:masterClrMapping/>
  </p:clrMapOvr>
  <p:transition spd="slow" advTm="60000">
    <p:wheel spokes="8"/>
    <p:sndAc>
      <p:stSnd>
        <p:snd r:embed="rId1" name="chimes.wav"/>
      </p:stSnd>
    </p:sndAc>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832843000"/>
      </p:ext>
    </p:extLst>
  </p:cSld>
  <p:clrMapOvr>
    <a:masterClrMapping/>
  </p:clrMapOvr>
  <p:transition spd="slow" advTm="60000">
    <p:wheel spokes="8"/>
    <p:sndAc>
      <p:stSnd>
        <p:snd r:embed="rId1" name="chimes.wav"/>
      </p:stSnd>
    </p:sndAc>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3"/>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992071078"/>
      </p:ext>
    </p:extLst>
  </p:cSld>
  <p:clrMapOvr>
    <a:masterClrMapping/>
  </p:clrMapOvr>
  <p:transition spd="slow" advTm="60000">
    <p:wheel spokes="8"/>
    <p:sndAc>
      <p:stSnd>
        <p:snd r:embed="rId1" name="chimes.wav"/>
      </p:stSnd>
    </p:sndAc>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363981201"/>
      </p:ext>
    </p:extLst>
  </p:cSld>
  <p:clrMapOvr>
    <a:masterClrMapping/>
  </p:clrMapOvr>
  <p:transition spd="slow" advTm="60000">
    <p:wheel spokes="8"/>
    <p:sndAc>
      <p:stSnd>
        <p:snd r:embed="rId1" name="chimes.wav"/>
      </p:stSnd>
    </p:sndAc>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7" name="Date Placeholder 6"/>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Footer Placeholder 7"/>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9" name="Slide Number Placeholder 8"/>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727589976"/>
      </p:ext>
    </p:extLst>
  </p:cSld>
  <p:clrMapOvr>
    <a:masterClrMapping/>
  </p:clrMapOvr>
  <p:transition spd="slow" advTm="60000">
    <p:wheel spokes="8"/>
    <p:sndAc>
      <p:stSnd>
        <p:snd r:embed="rId1" name="chimes.wav"/>
      </p:stSnd>
    </p:sndAc>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Date Placeholder 2"/>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Footer Placeholder 3"/>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Slide Number Placeholder 4"/>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639102044"/>
      </p:ext>
    </p:extLst>
  </p:cSld>
  <p:clrMapOvr>
    <a:masterClrMapping/>
  </p:clrMapOvr>
  <p:transition spd="slow" advTm="60000">
    <p:wheel spokes="8"/>
    <p:sndAc>
      <p:stSnd>
        <p:snd r:embed="rId1" name="chimes.wav"/>
      </p:stSnd>
    </p:sndAc>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3" name="Footer Placeholder 2"/>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Slide Number Placeholder 3"/>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334297100"/>
      </p:ext>
    </p:extLst>
  </p:cSld>
  <p:clrMapOvr>
    <a:masterClrMapping/>
  </p:clrMapOvr>
  <p:transition spd="slow" advTm="60000">
    <p:wheel spokes="8"/>
    <p:sndAc>
      <p:stSnd>
        <p:snd r:embed="rId1" name="chimes.wav"/>
      </p:stSnd>
    </p:sndAc>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ar-SA" smtClean="0"/>
              <a:t>انقر لتحرير نمط العنوان الرئيسي</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008549271"/>
      </p:ext>
    </p:extLst>
  </p:cSld>
  <p:clrMapOvr>
    <a:masterClrMapping/>
  </p:clrMapOvr>
  <p:transition spd="slow" advTm="60000">
    <p:wheel spokes="8"/>
    <p:sndAc>
      <p:stSnd>
        <p:snd r:embed="rId1" name="chimes.wav"/>
      </p:stSnd>
    </p:sndAc>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ar-SA" smtClean="0"/>
              <a:t>انقر لتحرير نمط العنوان الرئيسي</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158280201"/>
      </p:ext>
    </p:extLst>
  </p:cSld>
  <p:clrMapOvr>
    <a:masterClrMapping/>
  </p:clrMapOvr>
  <p:transition spd="slow" advTm="60000">
    <p:wheel spokes="8"/>
    <p:sndAc>
      <p:stSnd>
        <p:snd r:embed="rId1" name="chimes.wav"/>
      </p:stSnd>
    </p:sndAc>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509754095"/>
      </p:ext>
    </p:extLst>
  </p:cSld>
  <p:clrMapOvr>
    <a:masterClrMapping/>
  </p:clrMapOvr>
  <p:transition spd="slow" advTm="60000">
    <p:wheel spokes="8"/>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pPr/>
              <a:t>27/01/39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pPr/>
              <a:t>‹#›</a:t>
            </a:fld>
            <a:endParaRPr lang="ar-SA"/>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4194067487"/>
      </p:ext>
    </p:extLst>
  </p:cSld>
  <p:clrMapOvr>
    <a:masterClrMapping/>
  </p:clrMapOvr>
  <p:transition spd="slow" advTm="60000">
    <p:wheel spokes="8"/>
    <p:sndAc>
      <p:stSnd>
        <p:snd r:embed="rId1" name="chimes.wav"/>
      </p:stSnd>
    </p:sndAc>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3"/>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ar-SA" smtClean="0"/>
              <a:t>انقر لتحرير نمط العنوان الرئيسي</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a:xfrm>
            <a:off x="228600" y="5715000"/>
            <a:ext cx="2667000" cy="228600"/>
          </a:xfrm>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123597478"/>
      </p:ext>
    </p:extLst>
  </p:cSld>
  <p:clrMapOvr>
    <a:masterClrMapping/>
  </p:clrMapOvr>
  <p:transition spd="slow" advTm="60000">
    <p:wheel spokes="8"/>
    <p:sndAc>
      <p:stSnd>
        <p:snd r:embed="rId1" name="chimes.wav"/>
      </p:stSnd>
    </p:sndAc>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880093412"/>
      </p:ext>
    </p:extLst>
  </p:cSld>
  <p:clrMapOvr>
    <a:masterClrMapping/>
  </p:clrMapOvr>
  <p:transition spd="slow" advTm="60000">
    <p:wheel spokes="8"/>
    <p:sndAc>
      <p:stSnd>
        <p:snd r:embed="rId1" name="chimes.wav"/>
      </p:stSnd>
    </p:sndAc>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3"/>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232826080"/>
      </p:ext>
    </p:extLst>
  </p:cSld>
  <p:clrMapOvr>
    <a:masterClrMapping/>
  </p:clrMapOvr>
  <p:transition spd="slow" advTm="60000">
    <p:wheel spokes="8"/>
    <p:sndAc>
      <p:stSnd>
        <p:snd r:embed="rId1" name="chimes.wav"/>
      </p:stSnd>
    </p:sndAc>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4265413337"/>
      </p:ext>
    </p:extLst>
  </p:cSld>
  <p:clrMapOvr>
    <a:masterClrMapping/>
  </p:clrMapOvr>
  <p:transition spd="slow" advTm="60000">
    <p:wheel spokes="8"/>
    <p:sndAc>
      <p:stSnd>
        <p:snd r:embed="rId1" name="chimes.wav"/>
      </p:stSnd>
    </p:sndAc>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7" name="Date Placeholder 6"/>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Footer Placeholder 7"/>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9" name="Slide Number Placeholder 8"/>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884460149"/>
      </p:ext>
    </p:extLst>
  </p:cSld>
  <p:clrMapOvr>
    <a:masterClrMapping/>
  </p:clrMapOvr>
  <p:transition spd="slow" advTm="60000">
    <p:wheel spokes="8"/>
    <p:sndAc>
      <p:stSnd>
        <p:snd r:embed="rId1" name="chimes.wav"/>
      </p:stSnd>
    </p:sndAc>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Date Placeholder 2"/>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Footer Placeholder 3"/>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Slide Number Placeholder 4"/>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91022229"/>
      </p:ext>
    </p:extLst>
  </p:cSld>
  <p:clrMapOvr>
    <a:masterClrMapping/>
  </p:clrMapOvr>
  <p:transition spd="slow" advTm="60000">
    <p:wheel spokes="8"/>
    <p:sndAc>
      <p:stSnd>
        <p:snd r:embed="rId1" name="chimes.wav"/>
      </p:stSnd>
    </p:sndAc>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3" name="Footer Placeholder 2"/>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Slide Number Placeholder 3"/>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284773832"/>
      </p:ext>
    </p:extLst>
  </p:cSld>
  <p:clrMapOvr>
    <a:masterClrMapping/>
  </p:clrMapOvr>
  <p:transition spd="slow" advTm="60000">
    <p:wheel spokes="8"/>
    <p:sndAc>
      <p:stSnd>
        <p:snd r:embed="rId1" name="chimes.wav"/>
      </p:stSnd>
    </p:sndAc>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ar-SA" smtClean="0"/>
              <a:t>انقر لتحرير نمط العنوان الرئيسي</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536245383"/>
      </p:ext>
    </p:extLst>
  </p:cSld>
  <p:clrMapOvr>
    <a:masterClrMapping/>
  </p:clrMapOvr>
  <p:transition spd="slow" advTm="60000">
    <p:wheel spokes="8"/>
    <p:sndAc>
      <p:stSnd>
        <p:snd r:embed="rId1" name="chimes.wav"/>
      </p:stSnd>
    </p:sndAc>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ar-SA" smtClean="0"/>
              <a:t>انقر لتحرير نمط العنوان الرئيسي</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718196030"/>
      </p:ext>
    </p:extLst>
  </p:cSld>
  <p:clrMapOvr>
    <a:masterClrMapping/>
  </p:clrMapOvr>
  <p:transition spd="slow" advTm="60000">
    <p:wheel spokes="8"/>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553116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68393555"/>
      </p:ext>
    </p:extLst>
  </p:cSld>
  <p:clrMapOvr>
    <a:masterClrMapping/>
  </p:clrMapOvr>
  <p:transition spd="slow" advTm="60000">
    <p:wheel spokes="8"/>
    <p:sndAc>
      <p:stSnd>
        <p:snd r:embed="rId1" name="chimes.wav"/>
      </p:stSnd>
    </p:sndAc>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406034624"/>
      </p:ext>
    </p:extLst>
  </p:cSld>
  <p:clrMapOvr>
    <a:masterClrMapping/>
  </p:clrMapOvr>
  <p:transition spd="slow" advTm="60000">
    <p:wheel spokes="8"/>
    <p:sndAc>
      <p:stSnd>
        <p:snd r:embed="rId1" name="chimes.wav"/>
      </p:stSnd>
    </p:sndAc>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44589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796155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794763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415284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320632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055835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855934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35622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04437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573766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8340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572388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617106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992603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697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586309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778418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188259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19124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13359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421391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790391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88369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342989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3"/>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ar-SA" smtClean="0"/>
              <a:t>انقر لتحرير نمط العنوان الرئيسي</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a:xfrm>
            <a:off x="228600" y="5715000"/>
            <a:ext cx="2667000" cy="228600"/>
          </a:xfrm>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895047559"/>
      </p:ext>
    </p:extLst>
  </p:cSld>
  <p:clrMapOvr>
    <a:masterClrMapping/>
  </p:clrMapOvr>
  <p:transition spd="slow" advTm="60000">
    <p:wheel spokes="8"/>
    <p:sndAc>
      <p:stSnd>
        <p:snd r:embed="rId1" name="chimes.wav"/>
      </p:stSnd>
    </p:sndAc>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4263976570"/>
      </p:ext>
    </p:extLst>
  </p:cSld>
  <p:clrMapOvr>
    <a:masterClrMapping/>
  </p:clrMapOvr>
  <p:transition spd="slow" advTm="60000">
    <p:wheel spokes="8"/>
    <p:sndAc>
      <p:stSnd>
        <p:snd r:embed="rId1" name="chimes.wav"/>
      </p:stSnd>
    </p:sndAc>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3"/>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6331871"/>
      </p:ext>
    </p:extLst>
  </p:cSld>
  <p:clrMapOvr>
    <a:masterClrMapping/>
  </p:clrMapOvr>
  <p:transition spd="slow" advTm="60000">
    <p:wheel spokes="8"/>
    <p:sndAc>
      <p:stSnd>
        <p:snd r:embed="rId1" name="chimes.wav"/>
      </p:stSnd>
    </p:sndAc>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690405390"/>
      </p:ext>
    </p:extLst>
  </p:cSld>
  <p:clrMapOvr>
    <a:masterClrMapping/>
  </p:clrMapOvr>
  <p:transition spd="slow" advTm="60000">
    <p:wheel spokes="8"/>
    <p:sndAc>
      <p:stSnd>
        <p:snd r:embed="rId1" name="chimes.wav"/>
      </p:stSnd>
    </p:sndAc>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7" name="Date Placeholder 6"/>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Footer Placeholder 7"/>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9" name="Slide Number Placeholder 8"/>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660899631"/>
      </p:ext>
    </p:extLst>
  </p:cSld>
  <p:clrMapOvr>
    <a:masterClrMapping/>
  </p:clrMapOvr>
  <p:transition spd="slow" advTm="60000">
    <p:wheel spokes="8"/>
    <p:sndAc>
      <p:stSnd>
        <p:snd r:embed="rId1" name="chimes.wav"/>
      </p:stSnd>
    </p:sndAc>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Date Placeholder 2"/>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Footer Placeholder 3"/>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Slide Number Placeholder 4"/>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987520059"/>
      </p:ext>
    </p:extLst>
  </p:cSld>
  <p:clrMapOvr>
    <a:masterClrMapping/>
  </p:clrMapOvr>
  <p:transition spd="slow" advTm="60000">
    <p:wheel spokes="8"/>
    <p:sndAc>
      <p:stSnd>
        <p:snd r:embed="rId1" name="chimes.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515220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3" name="Footer Placeholder 2"/>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Slide Number Placeholder 3"/>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441579948"/>
      </p:ext>
    </p:extLst>
  </p:cSld>
  <p:clrMapOvr>
    <a:masterClrMapping/>
  </p:clrMapOvr>
  <p:transition spd="slow" advTm="60000">
    <p:wheel spokes="8"/>
    <p:sndAc>
      <p:stSnd>
        <p:snd r:embed="rId1" name="chimes.wav"/>
      </p:stSnd>
    </p:sndAc>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ar-SA" smtClean="0"/>
              <a:t>انقر لتحرير نمط العنوان الرئيسي</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948892907"/>
      </p:ext>
    </p:extLst>
  </p:cSld>
  <p:clrMapOvr>
    <a:masterClrMapping/>
  </p:clrMapOvr>
  <p:transition spd="slow" advTm="60000">
    <p:wheel spokes="8"/>
    <p:sndAc>
      <p:stSnd>
        <p:snd r:embed="rId1" name="chimes.wav"/>
      </p:stSnd>
    </p:sndAc>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ar-SA" smtClean="0"/>
              <a:t>انقر لتحرير نمط العنوان الرئيسي</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564584436"/>
      </p:ext>
    </p:extLst>
  </p:cSld>
  <p:clrMapOvr>
    <a:masterClrMapping/>
  </p:clrMapOvr>
  <p:transition spd="slow" advTm="60000">
    <p:wheel spokes="8"/>
    <p:sndAc>
      <p:stSnd>
        <p:snd r:embed="rId1" name="chimes.wav"/>
      </p:stSnd>
    </p:sndAc>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118025010"/>
      </p:ext>
    </p:extLst>
  </p:cSld>
  <p:clrMapOvr>
    <a:masterClrMapping/>
  </p:clrMapOvr>
  <p:transition spd="slow" advTm="60000">
    <p:wheel spokes="8"/>
    <p:sndAc>
      <p:stSnd>
        <p:snd r:embed="rId1" name="chimes.wav"/>
      </p:stSnd>
    </p:sndAc>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080210782"/>
      </p:ext>
    </p:extLst>
  </p:cSld>
  <p:clrMapOvr>
    <a:masterClrMapping/>
  </p:clrMapOvr>
  <p:transition spd="slow" advTm="60000">
    <p:wheel spokes="8"/>
    <p:sndAc>
      <p:stSnd>
        <p:snd r:embed="rId1" name="chimes.wav"/>
      </p:stSnd>
    </p:sndAc>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3"/>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ar-SA" smtClean="0"/>
              <a:t>انقر لتحرير نمط العنوان الرئيسي</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a:xfrm>
            <a:off x="228600" y="5715000"/>
            <a:ext cx="2667000" cy="228600"/>
          </a:xfrm>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492630870"/>
      </p:ext>
    </p:extLst>
  </p:cSld>
  <p:clrMapOvr>
    <a:masterClrMapping/>
  </p:clrMapOvr>
  <p:transition spd="slow" advTm="60000">
    <p:wheel spokes="8"/>
    <p:sndAc>
      <p:stSnd>
        <p:snd r:embed="rId1" name="chimes.wav"/>
      </p:stSnd>
    </p:sndAc>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245152557"/>
      </p:ext>
    </p:extLst>
  </p:cSld>
  <p:clrMapOvr>
    <a:masterClrMapping/>
  </p:clrMapOvr>
  <p:transition spd="slow" advTm="60000">
    <p:wheel spokes="8"/>
    <p:sndAc>
      <p:stSnd>
        <p:snd r:embed="rId1" name="chimes.wav"/>
      </p:stSnd>
    </p:sndAc>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3"/>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623177699"/>
      </p:ext>
    </p:extLst>
  </p:cSld>
  <p:clrMapOvr>
    <a:masterClrMapping/>
  </p:clrMapOvr>
  <p:transition spd="slow" advTm="60000">
    <p:wheel spokes="8"/>
    <p:sndAc>
      <p:stSnd>
        <p:snd r:embed="rId1" name="chimes.wav"/>
      </p:stSnd>
    </p:sndAc>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748758593"/>
      </p:ext>
    </p:extLst>
  </p:cSld>
  <p:clrMapOvr>
    <a:masterClrMapping/>
  </p:clrMapOvr>
  <p:transition spd="slow" advTm="60000">
    <p:wheel spokes="8"/>
    <p:sndAc>
      <p:stSnd>
        <p:snd r:embed="rId1" name="chimes.wav"/>
      </p:stSnd>
    </p:sndAc>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7" name="Date Placeholder 6"/>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Footer Placeholder 7"/>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9" name="Slide Number Placeholder 8"/>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505469928"/>
      </p:ext>
    </p:extLst>
  </p:cSld>
  <p:clrMapOvr>
    <a:masterClrMapping/>
  </p:clrMapOvr>
  <p:transition spd="slow" advTm="60000">
    <p:wheel spokes="8"/>
    <p:sndAc>
      <p:stSnd>
        <p:snd r:embed="rId1" name="chimes.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5060385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Date Placeholder 2"/>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Footer Placeholder 3"/>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Slide Number Placeholder 4"/>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687429432"/>
      </p:ext>
    </p:extLst>
  </p:cSld>
  <p:clrMapOvr>
    <a:masterClrMapping/>
  </p:clrMapOvr>
  <p:transition spd="slow" advTm="60000">
    <p:wheel spokes="8"/>
    <p:sndAc>
      <p:stSnd>
        <p:snd r:embed="rId1" name="chimes.wav"/>
      </p:stSnd>
    </p:sndAc>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3" name="Footer Placeholder 2"/>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Slide Number Placeholder 3"/>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400327475"/>
      </p:ext>
    </p:extLst>
  </p:cSld>
  <p:clrMapOvr>
    <a:masterClrMapping/>
  </p:clrMapOvr>
  <p:transition spd="slow" advTm="60000">
    <p:wheel spokes="8"/>
    <p:sndAc>
      <p:stSnd>
        <p:snd r:embed="rId1" name="chimes.wav"/>
      </p:stSnd>
    </p:sndAc>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ar-SA" smtClean="0"/>
              <a:t>انقر لتحرير نمط العنوان الرئيسي</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446071363"/>
      </p:ext>
    </p:extLst>
  </p:cSld>
  <p:clrMapOvr>
    <a:masterClrMapping/>
  </p:clrMapOvr>
  <p:transition spd="slow" advTm="60000">
    <p:wheel spokes="8"/>
    <p:sndAc>
      <p:stSnd>
        <p:snd r:embed="rId1" name="chimes.wav"/>
      </p:stSnd>
    </p:sndAc>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ar-SA" smtClean="0"/>
              <a:t>انقر لتحرير نمط العنوان الرئيسي</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556985776"/>
      </p:ext>
    </p:extLst>
  </p:cSld>
  <p:clrMapOvr>
    <a:masterClrMapping/>
  </p:clrMapOvr>
  <p:transition spd="slow" advTm="60000">
    <p:wheel spokes="8"/>
    <p:sndAc>
      <p:stSnd>
        <p:snd r:embed="rId1" name="chimes.wav"/>
      </p:stSnd>
    </p:sndAc>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422951308"/>
      </p:ext>
    </p:extLst>
  </p:cSld>
  <p:clrMapOvr>
    <a:masterClrMapping/>
  </p:clrMapOvr>
  <p:transition spd="slow" advTm="60000">
    <p:wheel spokes="8"/>
    <p:sndAc>
      <p:stSnd>
        <p:snd r:embed="rId1" name="chimes.wav"/>
      </p:stSnd>
    </p:sndAc>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28438235"/>
      </p:ext>
    </p:extLst>
  </p:cSld>
  <p:clrMapOvr>
    <a:masterClrMapping/>
  </p:clrMapOvr>
  <p:transition spd="slow" advTm="60000">
    <p:wheel spokes="8"/>
    <p:sndAc>
      <p:stSnd>
        <p:snd r:embed="rId1" name="chimes.wav"/>
      </p:stSnd>
    </p:sndAc>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3"/>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ar-SA" smtClean="0"/>
              <a:t>انقر لتحرير نمط العنوان الرئيسي</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a:xfrm>
            <a:off x="228600" y="5715000"/>
            <a:ext cx="2667000" cy="228600"/>
          </a:xfrm>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50573721"/>
      </p:ext>
    </p:extLst>
  </p:cSld>
  <p:clrMapOvr>
    <a:masterClrMapping/>
  </p:clrMapOvr>
  <p:transition spd="slow" advTm="60000">
    <p:wheel spokes="8"/>
    <p:sndAc>
      <p:stSnd>
        <p:snd r:embed="rId1" name="chimes.wav"/>
      </p:stSnd>
    </p:sndAc>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039083127"/>
      </p:ext>
    </p:extLst>
  </p:cSld>
  <p:clrMapOvr>
    <a:masterClrMapping/>
  </p:clrMapOvr>
  <p:transition spd="slow" advTm="60000">
    <p:wheel spokes="8"/>
    <p:sndAc>
      <p:stSnd>
        <p:snd r:embed="rId1" name="chimes.wav"/>
      </p:stSnd>
    </p:sndAc>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3"/>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124901475"/>
      </p:ext>
    </p:extLst>
  </p:cSld>
  <p:clrMapOvr>
    <a:masterClrMapping/>
  </p:clrMapOvr>
  <p:transition spd="slow" advTm="60000">
    <p:wheel spokes="8"/>
    <p:sndAc>
      <p:stSnd>
        <p:snd r:embed="rId1" name="chimes.wav"/>
      </p:stSnd>
    </p:sndAc>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927599171"/>
      </p:ext>
    </p:extLst>
  </p:cSld>
  <p:clrMapOvr>
    <a:masterClrMapping/>
  </p:clrMapOvr>
  <p:transition spd="slow" advTm="60000">
    <p:wheel spokes="8"/>
    <p:sndAc>
      <p:stSnd>
        <p:snd r:embed="rId1" name="chimes.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099258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7" name="Date Placeholder 6"/>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Footer Placeholder 7"/>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9" name="Slide Number Placeholder 8"/>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77143227"/>
      </p:ext>
    </p:extLst>
  </p:cSld>
  <p:clrMapOvr>
    <a:masterClrMapping/>
  </p:clrMapOvr>
  <p:transition spd="slow" advTm="60000">
    <p:wheel spokes="8"/>
    <p:sndAc>
      <p:stSnd>
        <p:snd r:embed="rId1" name="chimes.wav"/>
      </p:stSnd>
    </p:sndAc>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Date Placeholder 2"/>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Footer Placeholder 3"/>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Slide Number Placeholder 4"/>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305942959"/>
      </p:ext>
    </p:extLst>
  </p:cSld>
  <p:clrMapOvr>
    <a:masterClrMapping/>
  </p:clrMapOvr>
  <p:transition spd="slow" advTm="60000">
    <p:wheel spokes="8"/>
    <p:sndAc>
      <p:stSnd>
        <p:snd r:embed="rId1" name="chimes.wav"/>
      </p:stSnd>
    </p:sndAc>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3" name="Footer Placeholder 2"/>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Slide Number Placeholder 3"/>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539639491"/>
      </p:ext>
    </p:extLst>
  </p:cSld>
  <p:clrMapOvr>
    <a:masterClrMapping/>
  </p:clrMapOvr>
  <p:transition spd="slow" advTm="60000">
    <p:wheel spokes="8"/>
    <p:sndAc>
      <p:stSnd>
        <p:snd r:embed="rId1" name="chimes.wav"/>
      </p:stSnd>
    </p:sndAc>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ar-SA" smtClean="0"/>
              <a:t>انقر لتحرير نمط العنوان الرئيسي</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534892552"/>
      </p:ext>
    </p:extLst>
  </p:cSld>
  <p:clrMapOvr>
    <a:masterClrMapping/>
  </p:clrMapOvr>
  <p:transition spd="slow" advTm="60000">
    <p:wheel spokes="8"/>
    <p:sndAc>
      <p:stSnd>
        <p:snd r:embed="rId1" name="chimes.wav"/>
      </p:stSnd>
    </p:sndAc>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ar-SA" smtClean="0"/>
              <a:t>انقر لتحرير نمط العنوان الرئيسي</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666660444"/>
      </p:ext>
    </p:extLst>
  </p:cSld>
  <p:clrMapOvr>
    <a:masterClrMapping/>
  </p:clrMapOvr>
  <p:transition spd="slow" advTm="60000">
    <p:wheel spokes="8"/>
    <p:sndAc>
      <p:stSnd>
        <p:snd r:embed="rId1" name="chimes.wav"/>
      </p:stSnd>
    </p:sndAc>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54160753"/>
      </p:ext>
    </p:extLst>
  </p:cSld>
  <p:clrMapOvr>
    <a:masterClrMapping/>
  </p:clrMapOvr>
  <p:transition spd="slow" advTm="60000">
    <p:wheel spokes="8"/>
    <p:sndAc>
      <p:stSnd>
        <p:snd r:embed="rId1" name="chimes.wav"/>
      </p:stSnd>
    </p:sndAc>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146326943"/>
      </p:ext>
    </p:extLst>
  </p:cSld>
  <p:clrMapOvr>
    <a:masterClrMapping/>
  </p:clrMapOvr>
  <p:transition spd="slow" advTm="60000">
    <p:wheel spokes="8"/>
    <p:sndAc>
      <p:stSnd>
        <p:snd r:embed="rId1" name="chimes.wav"/>
      </p:stSnd>
    </p:sndAc>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593155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7058449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89329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176694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6106489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669265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3049079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9280599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6234265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831841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912308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376976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3"/>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ar-SA" smtClean="0"/>
              <a:t>انقر لتحرير نمط العنوان الرئيسي</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a:xfrm>
            <a:off x="228600" y="5715000"/>
            <a:ext cx="2667000" cy="228600"/>
          </a:xfrm>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156763087"/>
      </p:ext>
    </p:extLst>
  </p:cSld>
  <p:clrMapOvr>
    <a:masterClrMapping/>
  </p:clrMapOvr>
  <p:transition spd="slow" advTm="60000">
    <p:wheel spokes="8"/>
    <p:sndAc>
      <p:stSnd>
        <p:snd r:embed="rId1" name="chimes.wav"/>
      </p:stSnd>
    </p:sndAc>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301878567"/>
      </p:ext>
    </p:extLst>
  </p:cSld>
  <p:clrMapOvr>
    <a:masterClrMapping/>
  </p:clrMapOvr>
  <p:transition spd="slow" advTm="60000">
    <p:wheel spokes="8"/>
    <p:sndAc>
      <p:stSnd>
        <p:snd r:embed="rId1" name="chimes.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874218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3"/>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555616835"/>
      </p:ext>
    </p:extLst>
  </p:cSld>
  <p:clrMapOvr>
    <a:masterClrMapping/>
  </p:clrMapOvr>
  <p:transition spd="slow" advTm="60000">
    <p:wheel spokes="8"/>
    <p:sndAc>
      <p:stSnd>
        <p:snd r:embed="rId1" name="chimes.wav"/>
      </p:stSnd>
    </p:sndAc>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753507523"/>
      </p:ext>
    </p:extLst>
  </p:cSld>
  <p:clrMapOvr>
    <a:masterClrMapping/>
  </p:clrMapOvr>
  <p:transition spd="slow" advTm="60000">
    <p:wheel spokes="8"/>
    <p:sndAc>
      <p:stSnd>
        <p:snd r:embed="rId1" name="chimes.wav"/>
      </p:stSnd>
    </p:sndAc>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7" name="Date Placeholder 6"/>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Footer Placeholder 7"/>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9" name="Slide Number Placeholder 8"/>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156663177"/>
      </p:ext>
    </p:extLst>
  </p:cSld>
  <p:clrMapOvr>
    <a:masterClrMapping/>
  </p:clrMapOvr>
  <p:transition spd="slow" advTm="60000">
    <p:wheel spokes="8"/>
    <p:sndAc>
      <p:stSnd>
        <p:snd r:embed="rId1" name="chimes.wav"/>
      </p:stSnd>
    </p:sndAc>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Date Placeholder 2"/>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Footer Placeholder 3"/>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Slide Number Placeholder 4"/>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625603525"/>
      </p:ext>
    </p:extLst>
  </p:cSld>
  <p:clrMapOvr>
    <a:masterClrMapping/>
  </p:clrMapOvr>
  <p:transition spd="slow" advTm="60000">
    <p:wheel spokes="8"/>
    <p:sndAc>
      <p:stSnd>
        <p:snd r:embed="rId1" name="chimes.wav"/>
      </p:stSnd>
    </p:sndAc>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3" name="Footer Placeholder 2"/>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Slide Number Placeholder 3"/>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871535024"/>
      </p:ext>
    </p:extLst>
  </p:cSld>
  <p:clrMapOvr>
    <a:masterClrMapping/>
  </p:clrMapOvr>
  <p:transition spd="slow" advTm="60000">
    <p:wheel spokes="8"/>
    <p:sndAc>
      <p:stSnd>
        <p:snd r:embed="rId1" name="chimes.wav"/>
      </p:stSnd>
    </p:sndAc>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ar-SA" smtClean="0"/>
              <a:t>انقر لتحرير نمط العنوان الرئيسي</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9625769"/>
      </p:ext>
    </p:extLst>
  </p:cSld>
  <p:clrMapOvr>
    <a:masterClrMapping/>
  </p:clrMapOvr>
  <p:transition spd="slow" advTm="60000">
    <p:wheel spokes="8"/>
    <p:sndAc>
      <p:stSnd>
        <p:snd r:embed="rId1" name="chimes.wav"/>
      </p:stSnd>
    </p:sndAc>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ar-SA" smtClean="0"/>
              <a:t>انقر لتحرير نمط العنوان الرئيسي</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524288330"/>
      </p:ext>
    </p:extLst>
  </p:cSld>
  <p:clrMapOvr>
    <a:masterClrMapping/>
  </p:clrMapOvr>
  <p:transition spd="slow" advTm="60000">
    <p:wheel spokes="8"/>
    <p:sndAc>
      <p:stSnd>
        <p:snd r:embed="rId1" name="chimes.wav"/>
      </p:stSnd>
    </p:sndAc>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76837421"/>
      </p:ext>
    </p:extLst>
  </p:cSld>
  <p:clrMapOvr>
    <a:masterClrMapping/>
  </p:clrMapOvr>
  <p:transition spd="slow" advTm="60000">
    <p:wheel spokes="8"/>
    <p:sndAc>
      <p:stSnd>
        <p:snd r:embed="rId1" name="chimes.wav"/>
      </p:stSnd>
    </p:sndAc>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416773145"/>
      </p:ext>
    </p:extLst>
  </p:cSld>
  <p:clrMapOvr>
    <a:masterClrMapping/>
  </p:clrMapOvr>
  <p:transition spd="slow" advTm="60000">
    <p:wheel spokes="8"/>
    <p:sndAc>
      <p:stSnd>
        <p:snd r:embed="rId1" name="chimes.wav"/>
      </p:stSnd>
    </p:sndAc>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7570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pPr/>
              <a:t>27/01/39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5782301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3879325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5284441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9014476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7245991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008475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077966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811705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917647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505852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13674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5326555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618289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7162511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243604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3281142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8282160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6905530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0315738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130783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4245599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14768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28459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6982145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133122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2412695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5020579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608235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1934197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8609030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820003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1923740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43550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1258412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6566959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7781100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7718059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3671533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6544806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1684369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2675671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9312786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1133542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25120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7769645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3871625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513870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8921444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3"/>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ar-SA" smtClean="0"/>
              <a:t>انقر لتحرير نمط العنوان الرئيسي</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a:xfrm>
            <a:off x="228600" y="5715000"/>
            <a:ext cx="2667000" cy="228600"/>
          </a:xfrm>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258640618"/>
      </p:ext>
    </p:extLst>
  </p:cSld>
  <p:clrMapOvr>
    <a:masterClrMapping/>
  </p:clrMapOvr>
  <p:transition spd="slow" advTm="60000">
    <p:wheel spokes="8"/>
    <p:sndAc>
      <p:stSnd>
        <p:snd r:embed="rId1" name="chimes.wav"/>
      </p:stSnd>
    </p:sndAc>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33492553"/>
      </p:ext>
    </p:extLst>
  </p:cSld>
  <p:clrMapOvr>
    <a:masterClrMapping/>
  </p:clrMapOvr>
  <p:transition spd="slow" advTm="60000">
    <p:wheel spokes="8"/>
    <p:sndAc>
      <p:stSnd>
        <p:snd r:embed="rId1" name="chimes.wav"/>
      </p:stSnd>
    </p:sndAc>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3"/>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719318028"/>
      </p:ext>
    </p:extLst>
  </p:cSld>
  <p:clrMapOvr>
    <a:masterClrMapping/>
  </p:clrMapOvr>
  <p:transition spd="slow" advTm="60000">
    <p:wheel spokes="8"/>
    <p:sndAc>
      <p:stSnd>
        <p:snd r:embed="rId1" name="chimes.wav"/>
      </p:stSnd>
    </p:sndAc>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172323023"/>
      </p:ext>
    </p:extLst>
  </p:cSld>
  <p:clrMapOvr>
    <a:masterClrMapping/>
  </p:clrMapOvr>
  <p:transition spd="slow" advTm="60000">
    <p:wheel spokes="8"/>
    <p:sndAc>
      <p:stSnd>
        <p:snd r:embed="rId1" name="chimes.wav"/>
      </p:stSnd>
    </p:sndAc>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7" name="Date Placeholder 6"/>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Footer Placeholder 7"/>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9" name="Slide Number Placeholder 8"/>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960108785"/>
      </p:ext>
    </p:extLst>
  </p:cSld>
  <p:clrMapOvr>
    <a:masterClrMapping/>
  </p:clrMapOvr>
  <p:transition spd="slow" advTm="60000">
    <p:wheel spokes="8"/>
    <p:sndAc>
      <p:stSnd>
        <p:snd r:embed="rId1" name="chimes.wav"/>
      </p:stSnd>
    </p:sndAc>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Date Placeholder 2"/>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Footer Placeholder 3"/>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Slide Number Placeholder 4"/>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485151419"/>
      </p:ext>
    </p:extLst>
  </p:cSld>
  <p:clrMapOvr>
    <a:masterClrMapping/>
  </p:clrMapOvr>
  <p:transition spd="slow" advTm="60000">
    <p:wheel spokes="8"/>
    <p:sndAc>
      <p:stSnd>
        <p:snd r:embed="rId1" name="chimes.wav"/>
      </p:stSnd>
    </p:sndAc>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3" name="Footer Placeholder 2"/>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Slide Number Placeholder 3"/>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927607823"/>
      </p:ext>
    </p:extLst>
  </p:cSld>
  <p:clrMapOvr>
    <a:masterClrMapping/>
  </p:clrMapOvr>
  <p:transition spd="slow" advTm="60000">
    <p:wheel spokes="8"/>
    <p:sndAc>
      <p:stSnd>
        <p:snd r:embed="rId1" name="chimes.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2607799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ar-SA" smtClean="0"/>
              <a:t>انقر لتحرير نمط العنوان الرئيسي</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076970379"/>
      </p:ext>
    </p:extLst>
  </p:cSld>
  <p:clrMapOvr>
    <a:masterClrMapping/>
  </p:clrMapOvr>
  <p:transition spd="slow" advTm="60000">
    <p:wheel spokes="8"/>
    <p:sndAc>
      <p:stSnd>
        <p:snd r:embed="rId1" name="chimes.wav"/>
      </p:stSnd>
    </p:sndAc>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ar-SA" smtClean="0"/>
              <a:t>انقر لتحرير نمط العنوان الرئيسي</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029587178"/>
      </p:ext>
    </p:extLst>
  </p:cSld>
  <p:clrMapOvr>
    <a:masterClrMapping/>
  </p:clrMapOvr>
  <p:transition spd="slow" advTm="60000">
    <p:wheel spokes="8"/>
    <p:sndAc>
      <p:stSnd>
        <p:snd r:embed="rId1" name="chimes.wav"/>
      </p:stSnd>
    </p:sndAc>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620300106"/>
      </p:ext>
    </p:extLst>
  </p:cSld>
  <p:clrMapOvr>
    <a:masterClrMapping/>
  </p:clrMapOvr>
  <p:transition spd="slow" advTm="60000">
    <p:wheel spokes="8"/>
    <p:sndAc>
      <p:stSnd>
        <p:snd r:embed="rId1" name="chimes.wav"/>
      </p:stSnd>
    </p:sndAc>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910188932"/>
      </p:ext>
    </p:extLst>
  </p:cSld>
  <p:clrMapOvr>
    <a:masterClrMapping/>
  </p:clrMapOvr>
  <p:transition spd="slow" advTm="60000">
    <p:wheel spokes="8"/>
    <p:sndAc>
      <p:stSnd>
        <p:snd r:embed="rId1" name="chimes.wav"/>
      </p:stSnd>
    </p:sndAc>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1830530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7180907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8764931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7622840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4050019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48752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6883058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1602473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6426629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112513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2403345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951515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6492934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4714470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799172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1800515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74541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1854023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97084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6330180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1998281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0771478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3758183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9476846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3"/>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ar-SA" smtClean="0"/>
              <a:t>انقر لتحرير نمط العنوان الرئيسي</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a:xfrm>
            <a:off x="228600" y="5715000"/>
            <a:ext cx="2667000" cy="228600"/>
          </a:xfrm>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680420189"/>
      </p:ext>
    </p:extLst>
  </p:cSld>
  <p:clrMapOvr>
    <a:masterClrMapping/>
  </p:clrMapOvr>
  <p:transition spd="slow" advTm="60000">
    <p:wheel spokes="8"/>
    <p:sndAc>
      <p:stSnd>
        <p:snd r:embed="rId1" name="chimes.wav"/>
      </p:stSnd>
    </p:sndAc>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097711419"/>
      </p:ext>
    </p:extLst>
  </p:cSld>
  <p:clrMapOvr>
    <a:masterClrMapping/>
  </p:clrMapOvr>
  <p:transition spd="slow" advTm="60000">
    <p:wheel spokes="8"/>
    <p:sndAc>
      <p:stSnd>
        <p:snd r:embed="rId1" name="chimes.wav"/>
      </p:stSnd>
    </p:sndAc>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3"/>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624936431"/>
      </p:ext>
    </p:extLst>
  </p:cSld>
  <p:clrMapOvr>
    <a:masterClrMapping/>
  </p:clrMapOvr>
  <p:transition spd="slow" advTm="60000">
    <p:wheel spokes="8"/>
    <p:sndAc>
      <p:stSnd>
        <p:snd r:embed="rId1" name="chimes.wav"/>
      </p:stSnd>
    </p:sndAc>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522552393"/>
      </p:ext>
    </p:extLst>
  </p:cSld>
  <p:clrMapOvr>
    <a:masterClrMapping/>
  </p:clrMapOvr>
  <p:transition spd="slow" advTm="60000">
    <p:wheel spokes="8"/>
    <p:sndAc>
      <p:stSnd>
        <p:snd r:embed="rId1" name="chimes.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0552033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7" name="Date Placeholder 6"/>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Footer Placeholder 7"/>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9" name="Slide Number Placeholder 8"/>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626336224"/>
      </p:ext>
    </p:extLst>
  </p:cSld>
  <p:clrMapOvr>
    <a:masterClrMapping/>
  </p:clrMapOvr>
  <p:transition spd="slow" advTm="60000">
    <p:wheel spokes="8"/>
    <p:sndAc>
      <p:stSnd>
        <p:snd r:embed="rId1" name="chimes.wav"/>
      </p:stSnd>
    </p:sndAc>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Date Placeholder 2"/>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Footer Placeholder 3"/>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Slide Number Placeholder 4"/>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448048520"/>
      </p:ext>
    </p:extLst>
  </p:cSld>
  <p:clrMapOvr>
    <a:masterClrMapping/>
  </p:clrMapOvr>
  <p:transition spd="slow" advTm="60000">
    <p:wheel spokes="8"/>
    <p:sndAc>
      <p:stSnd>
        <p:snd r:embed="rId1" name="chimes.wav"/>
      </p:stSnd>
    </p:sndAc>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3" name="Footer Placeholder 2"/>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Slide Number Placeholder 3"/>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014791278"/>
      </p:ext>
    </p:extLst>
  </p:cSld>
  <p:clrMapOvr>
    <a:masterClrMapping/>
  </p:clrMapOvr>
  <p:transition spd="slow" advTm="60000">
    <p:wheel spokes="8"/>
    <p:sndAc>
      <p:stSnd>
        <p:snd r:embed="rId1" name="chimes.wav"/>
      </p:stSnd>
    </p:sndAc>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ar-SA" smtClean="0"/>
              <a:t>انقر لتحرير نمط العنوان الرئيسي</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164522207"/>
      </p:ext>
    </p:extLst>
  </p:cSld>
  <p:clrMapOvr>
    <a:masterClrMapping/>
  </p:clrMapOvr>
  <p:transition spd="slow" advTm="60000">
    <p:wheel spokes="8"/>
    <p:sndAc>
      <p:stSnd>
        <p:snd r:embed="rId1" name="chimes.wav"/>
      </p:stSnd>
    </p:sndAc>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ar-SA" smtClean="0"/>
              <a:t>انقر لتحرير نمط العنوان الرئيسي</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875757972"/>
      </p:ext>
    </p:extLst>
  </p:cSld>
  <p:clrMapOvr>
    <a:masterClrMapping/>
  </p:clrMapOvr>
  <p:transition spd="slow" advTm="60000">
    <p:wheel spokes="8"/>
    <p:sndAc>
      <p:stSnd>
        <p:snd r:embed="rId1" name="chimes.wav"/>
      </p:stSnd>
    </p:sndAc>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921046268"/>
      </p:ext>
    </p:extLst>
  </p:cSld>
  <p:clrMapOvr>
    <a:masterClrMapping/>
  </p:clrMapOvr>
  <p:transition spd="slow" advTm="60000">
    <p:wheel spokes="8"/>
    <p:sndAc>
      <p:stSnd>
        <p:snd r:embed="rId1" name="chimes.wav"/>
      </p:stSnd>
    </p:sndAc>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28848850"/>
      </p:ext>
    </p:extLst>
  </p:cSld>
  <p:clrMapOvr>
    <a:masterClrMapping/>
  </p:clrMapOvr>
  <p:transition spd="slow" advTm="60000">
    <p:wheel spokes="8"/>
    <p:sndAc>
      <p:stSnd>
        <p:snd r:embed="rId1" name="chimes.wav"/>
      </p:stSnd>
    </p:sndAc>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6105337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4103611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37416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0495524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2549825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7965391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8750655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4960153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6326869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9485580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4092630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545933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3198971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85410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pPr/>
              <a:t>27/01/39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416140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0725258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8097263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1804962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5460100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537431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2787673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6465136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3080706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7444005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3"/>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ar-SA" smtClean="0"/>
              <a:t>انقر لتحرير نمط العنوان الرئيسي</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a:xfrm>
            <a:off x="228600" y="5715000"/>
            <a:ext cx="2667000" cy="228600"/>
          </a:xfrm>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373573645"/>
      </p:ext>
    </p:extLst>
  </p:cSld>
  <p:clrMapOvr>
    <a:masterClrMapping/>
  </p:clrMapOvr>
  <p:transition spd="slow" advTm="60000">
    <p:wheel spokes="8"/>
    <p:sndAc>
      <p:stSnd>
        <p:snd r:embed="rId1" name="chimes.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2387284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427754318"/>
      </p:ext>
    </p:extLst>
  </p:cSld>
  <p:clrMapOvr>
    <a:masterClrMapping/>
  </p:clrMapOvr>
  <p:transition spd="slow" advTm="60000">
    <p:wheel spokes="8"/>
    <p:sndAc>
      <p:stSnd>
        <p:snd r:embed="rId1" name="chimes.wav"/>
      </p:stSnd>
    </p:sndAc>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3"/>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22168182"/>
      </p:ext>
    </p:extLst>
  </p:cSld>
  <p:clrMapOvr>
    <a:masterClrMapping/>
  </p:clrMapOvr>
  <p:transition spd="slow" advTm="60000">
    <p:wheel spokes="8"/>
    <p:sndAc>
      <p:stSnd>
        <p:snd r:embed="rId1" name="chimes.wav"/>
      </p:stSnd>
    </p:sndAc>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78409026"/>
      </p:ext>
    </p:extLst>
  </p:cSld>
  <p:clrMapOvr>
    <a:masterClrMapping/>
  </p:clrMapOvr>
  <p:transition spd="slow" advTm="60000">
    <p:wheel spokes="8"/>
    <p:sndAc>
      <p:stSnd>
        <p:snd r:embed="rId1" name="chimes.wav"/>
      </p:stSnd>
    </p:sndAc>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7" name="Date Placeholder 6"/>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Footer Placeholder 7"/>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9" name="Slide Number Placeholder 8"/>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631967331"/>
      </p:ext>
    </p:extLst>
  </p:cSld>
  <p:clrMapOvr>
    <a:masterClrMapping/>
  </p:clrMapOvr>
  <p:transition spd="slow" advTm="60000">
    <p:wheel spokes="8"/>
    <p:sndAc>
      <p:stSnd>
        <p:snd r:embed="rId1" name="chimes.wav"/>
      </p:stSnd>
    </p:sndAc>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Date Placeholder 2"/>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Footer Placeholder 3"/>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Slide Number Placeholder 4"/>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279723939"/>
      </p:ext>
    </p:extLst>
  </p:cSld>
  <p:clrMapOvr>
    <a:masterClrMapping/>
  </p:clrMapOvr>
  <p:transition spd="slow" advTm="60000">
    <p:wheel spokes="8"/>
    <p:sndAc>
      <p:stSnd>
        <p:snd r:embed="rId1" name="chimes.wav"/>
      </p:stSnd>
    </p:sndAc>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3" name="Footer Placeholder 2"/>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Slide Number Placeholder 3"/>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312382963"/>
      </p:ext>
    </p:extLst>
  </p:cSld>
  <p:clrMapOvr>
    <a:masterClrMapping/>
  </p:clrMapOvr>
  <p:transition spd="slow" advTm="60000">
    <p:wheel spokes="8"/>
    <p:sndAc>
      <p:stSnd>
        <p:snd r:embed="rId1" name="chimes.wav"/>
      </p:stSnd>
    </p:sndAc>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ar-SA" smtClean="0"/>
              <a:t>انقر لتحرير نمط العنوان الرئيسي</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238909011"/>
      </p:ext>
    </p:extLst>
  </p:cSld>
  <p:clrMapOvr>
    <a:masterClrMapping/>
  </p:clrMapOvr>
  <p:transition spd="slow" advTm="60000">
    <p:wheel spokes="8"/>
    <p:sndAc>
      <p:stSnd>
        <p:snd r:embed="rId1" name="chimes.wav"/>
      </p:stSnd>
    </p:sndAc>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ar-SA" smtClean="0"/>
              <a:t>انقر لتحرير نمط العنوان الرئيسي</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183169828"/>
      </p:ext>
    </p:extLst>
  </p:cSld>
  <p:clrMapOvr>
    <a:masterClrMapping/>
  </p:clrMapOvr>
  <p:transition spd="slow" advTm="60000">
    <p:wheel spokes="8"/>
    <p:sndAc>
      <p:stSnd>
        <p:snd r:embed="rId1" name="chimes.wav"/>
      </p:stSnd>
    </p:sndAc>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979503150"/>
      </p:ext>
    </p:extLst>
  </p:cSld>
  <p:clrMapOvr>
    <a:masterClrMapping/>
  </p:clrMapOvr>
  <p:transition spd="slow" advTm="60000">
    <p:wheel spokes="8"/>
    <p:sndAc>
      <p:stSnd>
        <p:snd r:embed="rId1" name="chimes.wav"/>
      </p:stSnd>
    </p:sndAc>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50749804"/>
      </p:ext>
    </p:extLst>
  </p:cSld>
  <p:clrMapOvr>
    <a:masterClrMapping/>
  </p:clrMapOvr>
  <p:transition spd="slow" advTm="60000">
    <p:wheel spokes="8"/>
    <p:sndAc>
      <p:stSnd>
        <p:snd r:embed="rId1" name="chimes.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314783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9032183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9940695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3259839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995464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1948615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6243828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5471867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1575824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4115291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374492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740135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8584506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3"/>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ar-SA" smtClean="0"/>
              <a:t>انقر لتحرير نمط العنوان الرئيسي</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a:xfrm>
            <a:off x="228600" y="5715000"/>
            <a:ext cx="2667000" cy="228600"/>
          </a:xfrm>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4192844830"/>
      </p:ext>
    </p:extLst>
  </p:cSld>
  <p:clrMapOvr>
    <a:masterClrMapping/>
  </p:clrMapOvr>
  <p:transition spd="slow" advTm="60000">
    <p:wheel spokes="8"/>
    <p:sndAc>
      <p:stSnd>
        <p:snd r:embed="rId1" name="chimes.wav"/>
      </p:stSnd>
    </p:sndAc>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690651652"/>
      </p:ext>
    </p:extLst>
  </p:cSld>
  <p:clrMapOvr>
    <a:masterClrMapping/>
  </p:clrMapOvr>
  <p:transition spd="slow" advTm="60000">
    <p:wheel spokes="8"/>
    <p:sndAc>
      <p:stSnd>
        <p:snd r:embed="rId1" name="chimes.wav"/>
      </p:stSnd>
    </p:sndAc>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3"/>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848239400"/>
      </p:ext>
    </p:extLst>
  </p:cSld>
  <p:clrMapOvr>
    <a:masterClrMapping/>
  </p:clrMapOvr>
  <p:transition spd="slow" advTm="60000">
    <p:wheel spokes="8"/>
    <p:sndAc>
      <p:stSnd>
        <p:snd r:embed="rId1" name="chimes.wav"/>
      </p:stSnd>
    </p:sndAc>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779524657"/>
      </p:ext>
    </p:extLst>
  </p:cSld>
  <p:clrMapOvr>
    <a:masterClrMapping/>
  </p:clrMapOvr>
  <p:transition spd="slow" advTm="60000">
    <p:wheel spokes="8"/>
    <p:sndAc>
      <p:stSnd>
        <p:snd r:embed="rId1" name="chimes.wav"/>
      </p:stSnd>
    </p:sndAc>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7" name="Date Placeholder 6"/>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Footer Placeholder 7"/>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9" name="Slide Number Placeholder 8"/>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429967932"/>
      </p:ext>
    </p:extLst>
  </p:cSld>
  <p:clrMapOvr>
    <a:masterClrMapping/>
  </p:clrMapOvr>
  <p:transition spd="slow" advTm="60000">
    <p:wheel spokes="8"/>
    <p:sndAc>
      <p:stSnd>
        <p:snd r:embed="rId1" name="chimes.wav"/>
      </p:stSnd>
    </p:sndAc>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Date Placeholder 2"/>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Footer Placeholder 3"/>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Slide Number Placeholder 4"/>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787338034"/>
      </p:ext>
    </p:extLst>
  </p:cSld>
  <p:clrMapOvr>
    <a:masterClrMapping/>
  </p:clrMapOvr>
  <p:transition spd="slow" advTm="60000">
    <p:wheel spokes="8"/>
    <p:sndAc>
      <p:stSnd>
        <p:snd r:embed="rId1" name="chimes.wav"/>
      </p:stSnd>
    </p:sndAc>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3" name="Footer Placeholder 2"/>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Slide Number Placeholder 3"/>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731540683"/>
      </p:ext>
    </p:extLst>
  </p:cSld>
  <p:clrMapOvr>
    <a:masterClrMapping/>
  </p:clrMapOvr>
  <p:transition spd="slow" advTm="60000">
    <p:wheel spokes="8"/>
    <p:sndAc>
      <p:stSnd>
        <p:snd r:embed="rId1" name="chimes.wav"/>
      </p:stSnd>
    </p:sndAc>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ar-SA" smtClean="0"/>
              <a:t>انقر لتحرير نمط العنوان الرئيسي</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772054853"/>
      </p:ext>
    </p:extLst>
  </p:cSld>
  <p:clrMapOvr>
    <a:masterClrMapping/>
  </p:clrMapOvr>
  <p:transition spd="slow" advTm="60000">
    <p:wheel spokes="8"/>
    <p:sndAc>
      <p:stSnd>
        <p:snd r:embed="rId1" name="chimes.wav"/>
      </p:stSnd>
    </p:sndAc>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ar-SA" smtClean="0"/>
              <a:t>انقر لتحرير نمط العنوان الرئيسي</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380551232"/>
      </p:ext>
    </p:extLst>
  </p:cSld>
  <p:clrMapOvr>
    <a:masterClrMapping/>
  </p:clrMapOvr>
  <p:transition spd="slow" advTm="60000">
    <p:wheel spokes="8"/>
    <p:sndAc>
      <p:stSnd>
        <p:snd r:embed="rId1" name="chimes.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3566689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143341622"/>
      </p:ext>
    </p:extLst>
  </p:cSld>
  <p:clrMapOvr>
    <a:masterClrMapping/>
  </p:clrMapOvr>
  <p:transition spd="slow" advTm="60000">
    <p:wheel spokes="8"/>
    <p:sndAc>
      <p:stSnd>
        <p:snd r:embed="rId1" name="chimes.wav"/>
      </p:stSnd>
    </p:sndAc>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988290879"/>
      </p:ext>
    </p:extLst>
  </p:cSld>
  <p:clrMapOvr>
    <a:masterClrMapping/>
  </p:clrMapOvr>
  <p:transition spd="slow" advTm="60000">
    <p:wheel spokes="8"/>
    <p:sndAc>
      <p:stSnd>
        <p:snd r:embed="rId1" name="chimes.wav"/>
      </p:stSnd>
    </p:sndAc>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3"/>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ar-SA" smtClean="0"/>
              <a:t>انقر لتحرير نمط العنوان الرئيسي</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a:xfrm>
            <a:off x="228600" y="5715000"/>
            <a:ext cx="2667000" cy="228600"/>
          </a:xfrm>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05254298"/>
      </p:ext>
    </p:extLst>
  </p:cSld>
  <p:clrMapOvr>
    <a:masterClrMapping/>
  </p:clrMapOvr>
  <p:transition spd="slow" advTm="60000">
    <p:wheel spokes="8"/>
    <p:sndAc>
      <p:stSnd>
        <p:snd r:embed="rId1" name="chimes.wav"/>
      </p:stSnd>
    </p:sndAc>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594657687"/>
      </p:ext>
    </p:extLst>
  </p:cSld>
  <p:clrMapOvr>
    <a:masterClrMapping/>
  </p:clrMapOvr>
  <p:transition spd="slow" advTm="60000">
    <p:wheel spokes="8"/>
    <p:sndAc>
      <p:stSnd>
        <p:snd r:embed="rId1" name="chimes.wav"/>
      </p:stSnd>
    </p:sndAc>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3"/>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639493003"/>
      </p:ext>
    </p:extLst>
  </p:cSld>
  <p:clrMapOvr>
    <a:masterClrMapping/>
  </p:clrMapOvr>
  <p:transition spd="slow" advTm="60000">
    <p:wheel spokes="8"/>
    <p:sndAc>
      <p:stSnd>
        <p:snd r:embed="rId1" name="chimes.wav"/>
      </p:stSnd>
    </p:sndAc>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738271382"/>
      </p:ext>
    </p:extLst>
  </p:cSld>
  <p:clrMapOvr>
    <a:masterClrMapping/>
  </p:clrMapOvr>
  <p:transition spd="slow" advTm="60000">
    <p:wheel spokes="8"/>
    <p:sndAc>
      <p:stSnd>
        <p:snd r:embed="rId1" name="chimes.wav"/>
      </p:stSnd>
    </p:sndAc>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7" name="Date Placeholder 6"/>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Footer Placeholder 7"/>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9" name="Slide Number Placeholder 8"/>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4018701885"/>
      </p:ext>
    </p:extLst>
  </p:cSld>
  <p:clrMapOvr>
    <a:masterClrMapping/>
  </p:clrMapOvr>
  <p:transition spd="slow" advTm="60000">
    <p:wheel spokes="8"/>
    <p:sndAc>
      <p:stSnd>
        <p:snd r:embed="rId1" name="chimes.wav"/>
      </p:stSnd>
    </p:sndAc>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Date Placeholder 2"/>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Footer Placeholder 3"/>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Slide Number Placeholder 4"/>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700316481"/>
      </p:ext>
    </p:extLst>
  </p:cSld>
  <p:clrMapOvr>
    <a:masterClrMapping/>
  </p:clrMapOvr>
  <p:transition spd="slow" advTm="60000">
    <p:wheel spokes="8"/>
    <p:sndAc>
      <p:stSnd>
        <p:snd r:embed="rId1" name="chimes.wav"/>
      </p:stSnd>
    </p:sndAc>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3" name="Footer Placeholder 2"/>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Slide Number Placeholder 3"/>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73679619"/>
      </p:ext>
    </p:extLst>
  </p:cSld>
  <p:clrMapOvr>
    <a:masterClrMapping/>
  </p:clrMapOvr>
  <p:transition spd="slow" advTm="60000">
    <p:wheel spokes="8"/>
    <p:sndAc>
      <p:stSnd>
        <p:snd r:embed="rId1" name="chimes.wav"/>
      </p:stSnd>
    </p:sndAc>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ar-SA" smtClean="0"/>
              <a:t>انقر لتحرير نمط العنوان الرئيسي</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421681026"/>
      </p:ext>
    </p:extLst>
  </p:cSld>
  <p:clrMapOvr>
    <a:masterClrMapping/>
  </p:clrMapOvr>
  <p:transition spd="slow" advTm="60000">
    <p:wheel spokes="8"/>
    <p:sndAc>
      <p:stSnd>
        <p:snd r:embed="rId1" name="chimes.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4973712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ar-SA" smtClean="0"/>
              <a:t>انقر لتحرير نمط العنوان الرئيسي</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648013309"/>
      </p:ext>
    </p:extLst>
  </p:cSld>
  <p:clrMapOvr>
    <a:masterClrMapping/>
  </p:clrMapOvr>
  <p:transition spd="slow" advTm="60000">
    <p:wheel spokes="8"/>
    <p:sndAc>
      <p:stSnd>
        <p:snd r:embed="rId1" name="chimes.wav"/>
      </p:stSnd>
    </p:sndAc>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392648270"/>
      </p:ext>
    </p:extLst>
  </p:cSld>
  <p:clrMapOvr>
    <a:masterClrMapping/>
  </p:clrMapOvr>
  <p:transition spd="slow" advTm="60000">
    <p:wheel spokes="8"/>
    <p:sndAc>
      <p:stSnd>
        <p:snd r:embed="rId1" name="chimes.wav"/>
      </p:stSnd>
    </p:sndAc>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759325878"/>
      </p:ext>
    </p:extLst>
  </p:cSld>
  <p:clrMapOvr>
    <a:masterClrMapping/>
  </p:clrMapOvr>
  <p:transition spd="slow" advTm="60000">
    <p:wheel spokes="8"/>
    <p:sndAc>
      <p:stSnd>
        <p:snd r:embed="rId1" name="chimes.wav"/>
      </p:stSnd>
    </p:sndAc>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2327545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3130445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4748101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9750240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2211848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7944046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29444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3121914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51720453"/>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08073194"/>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5057268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9136450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07506755"/>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1852764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5599740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5328264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3804778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77506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9956761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7599328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4522552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133128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9801958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104983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3"/>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ar-SA" smtClean="0"/>
              <a:t>انقر لتحرير نمط العنوان الرئيسي</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a:xfrm>
            <a:off x="228600" y="5715000"/>
            <a:ext cx="2667000" cy="228600"/>
          </a:xfrm>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514447133"/>
      </p:ext>
    </p:extLst>
  </p:cSld>
  <p:clrMapOvr>
    <a:masterClrMapping/>
  </p:clrMapOvr>
  <p:transition spd="slow" advTm="60000">
    <p:wheel spokes="8"/>
    <p:sndAc>
      <p:stSnd>
        <p:snd r:embed="rId1" name="chimes.wav"/>
      </p:stSnd>
    </p:sndAc>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742918615"/>
      </p:ext>
    </p:extLst>
  </p:cSld>
  <p:clrMapOvr>
    <a:masterClrMapping/>
  </p:clrMapOvr>
  <p:transition spd="slow" advTm="60000">
    <p:wheel spokes="8"/>
    <p:sndAc>
      <p:stSnd>
        <p:snd r:embed="rId1" name="chimes.wav"/>
      </p:stSnd>
    </p:sndAc>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3"/>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631635968"/>
      </p:ext>
    </p:extLst>
  </p:cSld>
  <p:clrMapOvr>
    <a:masterClrMapping/>
  </p:clrMapOvr>
  <p:transition spd="slow" advTm="60000">
    <p:wheel spokes="8"/>
    <p:sndAc>
      <p:stSnd>
        <p:snd r:embed="rId1" name="chimes.wav"/>
      </p:stSnd>
    </p:sndAc>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066913392"/>
      </p:ext>
    </p:extLst>
  </p:cSld>
  <p:clrMapOvr>
    <a:masterClrMapping/>
  </p:clrMapOvr>
  <p:transition spd="slow" advTm="60000">
    <p:wheel spokes="8"/>
    <p:sndAc>
      <p:stSnd>
        <p:snd r:embed="rId1" name="chimes.wav"/>
      </p:stSnd>
    </p:sndAc>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7" name="Date Placeholder 6"/>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Footer Placeholder 7"/>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9" name="Slide Number Placeholder 8"/>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400457261"/>
      </p:ext>
    </p:extLst>
  </p:cSld>
  <p:clrMapOvr>
    <a:masterClrMapping/>
  </p:clrMapOvr>
  <p:transition spd="slow" advTm="60000">
    <p:wheel spokes="8"/>
    <p:sndAc>
      <p:stSnd>
        <p:snd r:embed="rId1" name="chimes.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9069196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Date Placeholder 2"/>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Footer Placeholder 3"/>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Slide Number Placeholder 4"/>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928576515"/>
      </p:ext>
    </p:extLst>
  </p:cSld>
  <p:clrMapOvr>
    <a:masterClrMapping/>
  </p:clrMapOvr>
  <p:transition spd="slow" advTm="60000">
    <p:wheel spokes="8"/>
    <p:sndAc>
      <p:stSnd>
        <p:snd r:embed="rId1" name="chimes.wav"/>
      </p:stSnd>
    </p:sndAc>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3" name="Footer Placeholder 2"/>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Slide Number Placeholder 3"/>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774283263"/>
      </p:ext>
    </p:extLst>
  </p:cSld>
  <p:clrMapOvr>
    <a:masterClrMapping/>
  </p:clrMapOvr>
  <p:transition spd="slow" advTm="60000">
    <p:wheel spokes="8"/>
    <p:sndAc>
      <p:stSnd>
        <p:snd r:embed="rId1" name="chimes.wav"/>
      </p:stSnd>
    </p:sndAc>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ar-SA" smtClean="0"/>
              <a:t>انقر لتحرير نمط العنوان الرئيسي</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118214751"/>
      </p:ext>
    </p:extLst>
  </p:cSld>
  <p:clrMapOvr>
    <a:masterClrMapping/>
  </p:clrMapOvr>
  <p:transition spd="slow" advTm="60000">
    <p:wheel spokes="8"/>
    <p:sndAc>
      <p:stSnd>
        <p:snd r:embed="rId1" name="chimes.wav"/>
      </p:stSnd>
    </p:sndAc>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ar-SA" smtClean="0"/>
              <a:t>انقر لتحرير نمط العنوان الرئيسي</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140159669"/>
      </p:ext>
    </p:extLst>
  </p:cSld>
  <p:clrMapOvr>
    <a:masterClrMapping/>
  </p:clrMapOvr>
  <p:transition spd="slow" advTm="60000">
    <p:wheel spokes="8"/>
    <p:sndAc>
      <p:stSnd>
        <p:snd r:embed="rId1" name="chimes.wav"/>
      </p:stSnd>
    </p:sndAc>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886294057"/>
      </p:ext>
    </p:extLst>
  </p:cSld>
  <p:clrMapOvr>
    <a:masterClrMapping/>
  </p:clrMapOvr>
  <p:transition spd="slow" advTm="60000">
    <p:wheel spokes="8"/>
    <p:sndAc>
      <p:stSnd>
        <p:snd r:embed="rId1" name="chimes.wav"/>
      </p:stSnd>
    </p:sndAc>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333463614"/>
      </p:ext>
    </p:extLst>
  </p:cSld>
  <p:clrMapOvr>
    <a:masterClrMapping/>
  </p:clrMapOvr>
  <p:transition spd="slow" advTm="60000">
    <p:wheel spokes="8"/>
    <p:sndAc>
      <p:stSnd>
        <p:snd r:embed="rId1" name="chimes.wav"/>
      </p:stSnd>
    </p:sndAc>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F010DF3-CE59-417D-A2B6-1E5F1276CB18}"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E02C60-B9CD-417E-B0D1-E5BB873724C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97851440"/>
      </p:ext>
    </p:extLst>
  </p:cSld>
  <p:clrMapOvr>
    <a:masterClrMapping/>
  </p:clrMapOvr>
  <p:transition>
    <p:dissolve/>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A2080A-E629-432B-B6C9-6257213B09E7}"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E572BE-F437-4AA0-968B-D5AEF40238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86121128"/>
      </p:ext>
    </p:extLst>
  </p:cSld>
  <p:clrMapOvr>
    <a:masterClrMapping/>
  </p:clrMapOvr>
  <p:transition>
    <p:dissolve/>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6A5BC8-BE96-41FB-9B24-23F079B3BD95}"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0304C5-A130-4626-9470-E36FD4A6503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8875297"/>
      </p:ext>
    </p:extLst>
  </p:cSld>
  <p:clrMapOvr>
    <a:masterClrMapping/>
  </p:clrMapOvr>
  <p:transition>
    <p:dissolve/>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8959EF5-D1E2-42C7-969F-32B6AAEF0187}"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2B0B0BB-B594-4DB2-BCEE-FBF6993CCE3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7176573"/>
      </p:ext>
    </p:extLst>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1750728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4770F32-EACE-4E1D-B9B4-5B52312DA212}"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E9B13B4-4064-4558-A035-14CB75ACDBD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5061143"/>
      </p:ext>
    </p:extLst>
  </p:cSld>
  <p:clrMapOvr>
    <a:masterClrMapping/>
  </p:clrMapOvr>
  <p:transition>
    <p:dissolve/>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BBD329D-E048-4B2A-81A0-BBF807A01444}"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BEA67EB-B9E1-4E6D-B452-271F5A3F31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0616332"/>
      </p:ext>
    </p:extLst>
  </p:cSld>
  <p:clrMapOvr>
    <a:masterClrMapping/>
  </p:clrMapOvr>
  <p:transition>
    <p:dissolve/>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1D8E9D-EC0C-42F9-87A2-4BA21BBEAC4D}"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4A682F4-DD10-4123-BBEC-87F5677C502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67401262"/>
      </p:ext>
    </p:extLst>
  </p:cSld>
  <p:clrMapOvr>
    <a:masterClrMapping/>
  </p:clrMapOvr>
  <p:transition>
    <p:dissolve/>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DD256A-A1A5-4A83-8C83-39B9911EC4DD}"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713C92B-479D-4FA6-A974-B50DE88489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0143525"/>
      </p:ext>
    </p:extLst>
  </p:cSld>
  <p:clrMapOvr>
    <a:masterClrMapping/>
  </p:clrMapOvr>
  <p:transition>
    <p:dissolve/>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09B6C0-D740-41EE-9AFD-1BA4A841B52F}"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3604AFA-2B61-4A88-973B-90201F63367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32075945"/>
      </p:ext>
    </p:extLst>
  </p:cSld>
  <p:clrMapOvr>
    <a:masterClrMapping/>
  </p:clrMapOvr>
  <p:transition>
    <p:dissolve/>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6D8115-0954-4587-9CB8-1F992459BEEC}"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B9D842-C81C-4ECA-9C77-2BCE6AD471D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23591090"/>
      </p:ext>
    </p:extLst>
  </p:cSld>
  <p:clrMapOvr>
    <a:masterClrMapping/>
  </p:clrMapOvr>
  <p:transition>
    <p:dissolve/>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3BE73A-B60C-421A-9B55-5AA8D7B90639}"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CE050E-2A77-4202-89CC-12D49BB81A1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52156023"/>
      </p:ext>
    </p:extLst>
  </p:cSld>
  <p:clrMapOvr>
    <a:masterClrMapping/>
  </p:clrMapOvr>
  <p:transition>
    <p:dissolve/>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E17F911-B674-4675-ADBA-95A275F777D0}"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9CACB7-592B-4F2E-AC46-988779655A5E}" type="slidenum">
              <a:rPr lang="en-US" altLang="ar-SA"/>
              <a:pPr>
                <a:defRPr/>
              </a:pPr>
              <a:t>‹#›</a:t>
            </a:fld>
            <a:endParaRPr lang="en-US" altLang="ar-SA"/>
          </a:p>
        </p:txBody>
      </p:sp>
    </p:spTree>
    <p:extLst>
      <p:ext uri="{BB962C8B-B14F-4D97-AF65-F5344CB8AC3E}">
        <p14:creationId xmlns:p14="http://schemas.microsoft.com/office/powerpoint/2010/main" val="2103975437"/>
      </p:ext>
    </p:extLst>
  </p:cSld>
  <p:clrMapOvr>
    <a:masterClrMapping/>
  </p:clrMapOvr>
  <p:transition>
    <p:dissolve/>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DC0A31-7C89-464C-8DE1-81DE0EAF3F43}"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5D22B5-01D0-46B7-A2AB-0B4A1DA91147}" type="slidenum">
              <a:rPr lang="en-US" altLang="ar-SA"/>
              <a:pPr>
                <a:defRPr/>
              </a:pPr>
              <a:t>‹#›</a:t>
            </a:fld>
            <a:endParaRPr lang="en-US" altLang="ar-SA"/>
          </a:p>
        </p:txBody>
      </p:sp>
    </p:spTree>
    <p:extLst>
      <p:ext uri="{BB962C8B-B14F-4D97-AF65-F5344CB8AC3E}">
        <p14:creationId xmlns:p14="http://schemas.microsoft.com/office/powerpoint/2010/main" val="3936744338"/>
      </p:ext>
    </p:extLst>
  </p:cSld>
  <p:clrMapOvr>
    <a:masterClrMapping/>
  </p:clrMapOvr>
  <p:transition>
    <p:dissolve/>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160F7A8-6680-4B9C-8461-6BF4D83A1C9F}"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CCBB48-6A9D-4D15-B7BE-EE49EE4C1AC9}" type="slidenum">
              <a:rPr lang="en-US" altLang="ar-SA"/>
              <a:pPr>
                <a:defRPr/>
              </a:pPr>
              <a:t>‹#›</a:t>
            </a:fld>
            <a:endParaRPr lang="en-US" altLang="ar-SA"/>
          </a:p>
        </p:txBody>
      </p:sp>
    </p:spTree>
    <p:extLst>
      <p:ext uri="{BB962C8B-B14F-4D97-AF65-F5344CB8AC3E}">
        <p14:creationId xmlns:p14="http://schemas.microsoft.com/office/powerpoint/2010/main" val="452721338"/>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pPr/>
              <a:t>27/01/39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pPr/>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1920442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E9D7C76-4E31-4176-BD14-8EE71D8114A4}"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113FFE-1F9E-483A-ADC0-4CC256DEDCF3}" type="slidenum">
              <a:rPr lang="en-US" altLang="ar-SA"/>
              <a:pPr>
                <a:defRPr/>
              </a:pPr>
              <a:t>‹#›</a:t>
            </a:fld>
            <a:endParaRPr lang="en-US" altLang="ar-SA"/>
          </a:p>
        </p:txBody>
      </p:sp>
    </p:spTree>
    <p:extLst>
      <p:ext uri="{BB962C8B-B14F-4D97-AF65-F5344CB8AC3E}">
        <p14:creationId xmlns:p14="http://schemas.microsoft.com/office/powerpoint/2010/main" val="838746641"/>
      </p:ext>
    </p:extLst>
  </p:cSld>
  <p:clrMapOvr>
    <a:masterClrMapping/>
  </p:clrMapOvr>
  <p:transition>
    <p:dissolve/>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1484A1-619E-472F-9919-C918CB7BEE3E}"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9CDCA0A-6471-4877-9730-6B98FE799777}" type="slidenum">
              <a:rPr lang="en-US" altLang="ar-SA"/>
              <a:pPr>
                <a:defRPr/>
              </a:pPr>
              <a:t>‹#›</a:t>
            </a:fld>
            <a:endParaRPr lang="en-US" altLang="ar-SA"/>
          </a:p>
        </p:txBody>
      </p:sp>
    </p:spTree>
    <p:extLst>
      <p:ext uri="{BB962C8B-B14F-4D97-AF65-F5344CB8AC3E}">
        <p14:creationId xmlns:p14="http://schemas.microsoft.com/office/powerpoint/2010/main" val="1043076558"/>
      </p:ext>
    </p:extLst>
  </p:cSld>
  <p:clrMapOvr>
    <a:masterClrMapping/>
  </p:clrMapOvr>
  <p:transition>
    <p:dissolve/>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E6D726-7C3A-4B0C-A9C5-D016198133EE}"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05DBC3-DBD8-4DC6-A4E6-85D0534F798E}" type="slidenum">
              <a:rPr lang="en-US" altLang="ar-SA"/>
              <a:pPr>
                <a:defRPr/>
              </a:pPr>
              <a:t>‹#›</a:t>
            </a:fld>
            <a:endParaRPr lang="en-US" altLang="ar-SA"/>
          </a:p>
        </p:txBody>
      </p:sp>
    </p:spTree>
    <p:extLst>
      <p:ext uri="{BB962C8B-B14F-4D97-AF65-F5344CB8AC3E}">
        <p14:creationId xmlns:p14="http://schemas.microsoft.com/office/powerpoint/2010/main" val="3083722427"/>
      </p:ext>
    </p:extLst>
  </p:cSld>
  <p:clrMapOvr>
    <a:masterClrMapping/>
  </p:clrMapOvr>
  <p:transition>
    <p:dissolve/>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2C3FB8-3EB6-4BC1-A914-080600DDEA2E}"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0B5E68C-8311-4A32-BE2A-7E275180C5EC}" type="slidenum">
              <a:rPr lang="en-US" altLang="ar-SA"/>
              <a:pPr>
                <a:defRPr/>
              </a:pPr>
              <a:t>‹#›</a:t>
            </a:fld>
            <a:endParaRPr lang="en-US" altLang="ar-SA"/>
          </a:p>
        </p:txBody>
      </p:sp>
    </p:spTree>
    <p:extLst>
      <p:ext uri="{BB962C8B-B14F-4D97-AF65-F5344CB8AC3E}">
        <p14:creationId xmlns:p14="http://schemas.microsoft.com/office/powerpoint/2010/main" val="2215472962"/>
      </p:ext>
    </p:extLst>
  </p:cSld>
  <p:clrMapOvr>
    <a:masterClrMapping/>
  </p:clrMapOvr>
  <p:transition>
    <p:dissolve/>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B34F80-189B-47DA-9826-1BE502CD86BB}"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7B0D758-2467-4BF5-86DA-5C3973C03923}" type="slidenum">
              <a:rPr lang="en-US" altLang="ar-SA"/>
              <a:pPr>
                <a:defRPr/>
              </a:pPr>
              <a:t>‹#›</a:t>
            </a:fld>
            <a:endParaRPr lang="en-US" altLang="ar-SA"/>
          </a:p>
        </p:txBody>
      </p:sp>
    </p:spTree>
    <p:extLst>
      <p:ext uri="{BB962C8B-B14F-4D97-AF65-F5344CB8AC3E}">
        <p14:creationId xmlns:p14="http://schemas.microsoft.com/office/powerpoint/2010/main" val="3365037555"/>
      </p:ext>
    </p:extLst>
  </p:cSld>
  <p:clrMapOvr>
    <a:masterClrMapping/>
  </p:clrMapOvr>
  <p:transition>
    <p:dissolve/>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F43228-2A68-4568-9522-D5E13A2B1948}"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6B4844-C35D-42BB-85C5-7CEA1EAB9914}" type="slidenum">
              <a:rPr lang="en-US" altLang="ar-SA"/>
              <a:pPr>
                <a:defRPr/>
              </a:pPr>
              <a:t>‹#›</a:t>
            </a:fld>
            <a:endParaRPr lang="en-US" altLang="ar-SA"/>
          </a:p>
        </p:txBody>
      </p:sp>
    </p:spTree>
    <p:extLst>
      <p:ext uri="{BB962C8B-B14F-4D97-AF65-F5344CB8AC3E}">
        <p14:creationId xmlns:p14="http://schemas.microsoft.com/office/powerpoint/2010/main" val="156361850"/>
      </p:ext>
    </p:extLst>
  </p:cSld>
  <p:clrMapOvr>
    <a:masterClrMapping/>
  </p:clrMapOvr>
  <p:transition>
    <p:dissolve/>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0E1581-1C14-4FFE-A3F8-9EE1963413DE}"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0BB6A8-979A-41DD-83A7-92D7B140013B}" type="slidenum">
              <a:rPr lang="en-US" altLang="ar-SA"/>
              <a:pPr>
                <a:defRPr/>
              </a:pPr>
              <a:t>‹#›</a:t>
            </a:fld>
            <a:endParaRPr lang="en-US" altLang="ar-SA"/>
          </a:p>
        </p:txBody>
      </p:sp>
    </p:spTree>
    <p:extLst>
      <p:ext uri="{BB962C8B-B14F-4D97-AF65-F5344CB8AC3E}">
        <p14:creationId xmlns:p14="http://schemas.microsoft.com/office/powerpoint/2010/main" val="3405239036"/>
      </p:ext>
    </p:extLst>
  </p:cSld>
  <p:clrMapOvr>
    <a:masterClrMapping/>
  </p:clrMapOvr>
  <p:transition>
    <p:dissolve/>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EC638F-8112-4349-9CFB-8965ED20AB0D}"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0E8A71-13B8-474E-8CC7-7C5046205E1B}" type="slidenum">
              <a:rPr lang="en-US" altLang="ar-SA"/>
              <a:pPr>
                <a:defRPr/>
              </a:pPr>
              <a:t>‹#›</a:t>
            </a:fld>
            <a:endParaRPr lang="en-US" altLang="ar-SA"/>
          </a:p>
        </p:txBody>
      </p:sp>
    </p:spTree>
    <p:extLst>
      <p:ext uri="{BB962C8B-B14F-4D97-AF65-F5344CB8AC3E}">
        <p14:creationId xmlns:p14="http://schemas.microsoft.com/office/powerpoint/2010/main" val="4214475079"/>
      </p:ext>
    </p:extLst>
  </p:cSld>
  <p:clrMapOvr>
    <a:masterClrMapping/>
  </p:clrMapOvr>
  <p:transition>
    <p:dissolve/>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51470820"/>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092064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94903093"/>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9905011"/>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3845219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2314417"/>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56235169"/>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80129005"/>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47925917"/>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10072547"/>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5426034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32609150"/>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12228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39175646"/>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82229715"/>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8647017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0622608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8164755"/>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61001821"/>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79052798"/>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89205228"/>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0459563"/>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52175545"/>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72990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666500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120790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113782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48714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891276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30419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56467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pPr/>
              <a:t>27/01/39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pPr/>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37316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28876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784595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121673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860552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424174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576127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196354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19708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5281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pPr/>
              <a:t>27/01/39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pPr/>
              <a:t>‹#›</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574862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308866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340750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662440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077924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58703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471729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21236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81978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1391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pPr/>
              <a:t>27/01/39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pPr/>
              <a:t>‹#›</a:t>
            </a:fld>
            <a:endParaRPr lang="ar-S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52685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294394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316921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379753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851541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943814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936037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007233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3"/>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ar-SA" smtClean="0"/>
              <a:t>انقر لتحرير نمط العنوان الرئيسي</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a:xfrm>
            <a:off x="228600" y="5715000"/>
            <a:ext cx="2667000" cy="228600"/>
          </a:xfrm>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801235653"/>
      </p:ext>
    </p:extLst>
  </p:cSld>
  <p:clrMapOvr>
    <a:masterClrMapping/>
  </p:clrMapOvr>
  <p:transition spd="slow" advTm="60000">
    <p:wheel spokes="8"/>
    <p:sndAc>
      <p:stSnd>
        <p:snd r:embed="rId1" name="chimes.wav"/>
      </p:st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102448388"/>
      </p:ext>
    </p:extLst>
  </p:cSld>
  <p:clrMapOvr>
    <a:masterClrMapping/>
  </p:clrMapOvr>
  <p:transition spd="slow" advTm="60000">
    <p:wheel spokes="8"/>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pPr/>
              <a:t>27/01/39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pPr/>
              <a:t>‹#›</a:t>
            </a:fld>
            <a:endParaRPr lang="ar-S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3"/>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664319734"/>
      </p:ext>
    </p:extLst>
  </p:cSld>
  <p:clrMapOvr>
    <a:masterClrMapping/>
  </p:clrMapOvr>
  <p:transition spd="slow" advTm="60000">
    <p:wheel spokes="8"/>
    <p:sndAc>
      <p:stSnd>
        <p:snd r:embed="rId1" name="chimes.wav"/>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858870346"/>
      </p:ext>
    </p:extLst>
  </p:cSld>
  <p:clrMapOvr>
    <a:masterClrMapping/>
  </p:clrMapOvr>
  <p:transition spd="slow" advTm="60000">
    <p:wheel spokes="8"/>
    <p:sndAc>
      <p:stSnd>
        <p:snd r:embed="rId1" name="chimes.wav"/>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7" name="Date Placeholder 6"/>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Footer Placeholder 7"/>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9" name="Slide Number Placeholder 8"/>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025010340"/>
      </p:ext>
    </p:extLst>
  </p:cSld>
  <p:clrMapOvr>
    <a:masterClrMapping/>
  </p:clrMapOvr>
  <p:transition spd="slow" advTm="60000">
    <p:wheel spokes="8"/>
    <p:sndAc>
      <p:stSnd>
        <p:snd r:embed="rId1" name="chimes.wav"/>
      </p:stSnd>
    </p:sndAc>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Date Placeholder 2"/>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Footer Placeholder 3"/>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Slide Number Placeholder 4"/>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789645760"/>
      </p:ext>
    </p:extLst>
  </p:cSld>
  <p:clrMapOvr>
    <a:masterClrMapping/>
  </p:clrMapOvr>
  <p:transition spd="slow" advTm="60000">
    <p:wheel spokes="8"/>
    <p:sndAc>
      <p:stSnd>
        <p:snd r:embed="rId1" name="chimes.wav"/>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3" name="Footer Placeholder 2"/>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Slide Number Placeholder 3"/>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92906743"/>
      </p:ext>
    </p:extLst>
  </p:cSld>
  <p:clrMapOvr>
    <a:masterClrMapping/>
  </p:clrMapOvr>
  <p:transition spd="slow" advTm="60000">
    <p:wheel spokes="8"/>
    <p:sndAc>
      <p:stSnd>
        <p:snd r:embed="rId1" name="chimes.wav"/>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ar-SA" smtClean="0"/>
              <a:t>انقر لتحرير نمط العنوان الرئيسي</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171980013"/>
      </p:ext>
    </p:extLst>
  </p:cSld>
  <p:clrMapOvr>
    <a:masterClrMapping/>
  </p:clrMapOvr>
  <p:transition spd="slow" advTm="60000">
    <p:wheel spokes="8"/>
    <p:sndAc>
      <p:stSnd>
        <p:snd r:embed="rId1" name="chimes.wav"/>
      </p:stSnd>
    </p:sndAc>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ar-SA" smtClean="0"/>
              <a:t>انقر لتحرير نمط العنوان الرئيسي</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268179061"/>
      </p:ext>
    </p:extLst>
  </p:cSld>
  <p:clrMapOvr>
    <a:masterClrMapping/>
  </p:clrMapOvr>
  <p:transition spd="slow" advTm="60000">
    <p:wheel spokes="8"/>
    <p:sndAc>
      <p:stSnd>
        <p:snd r:embed="rId1" name="chimes.wav"/>
      </p:st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393590038"/>
      </p:ext>
    </p:extLst>
  </p:cSld>
  <p:clrMapOvr>
    <a:masterClrMapping/>
  </p:clrMapOvr>
  <p:transition spd="slow" advTm="60000">
    <p:wheel spokes="8"/>
    <p:sndAc>
      <p:stSnd>
        <p:snd r:embed="rId1" name="chimes.wav"/>
      </p:stSnd>
    </p:sndAc>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728508739"/>
      </p:ext>
    </p:extLst>
  </p:cSld>
  <p:clrMapOvr>
    <a:masterClrMapping/>
  </p:clrMapOvr>
  <p:transition spd="slow" advTm="60000">
    <p:wheel spokes="8"/>
    <p:sndAc>
      <p:stSnd>
        <p:snd r:embed="rId1" name="chimes.wav"/>
      </p:st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8" name="Picture 7" descr="Firelight title.png"/>
          <p:cNvPicPr>
            <a:picLocks noChangeAspect="1"/>
          </p:cNvPicPr>
          <p:nvPr/>
        </p:nvPicPr>
        <p:blipFill>
          <a:blip r:embed="rId3"/>
          <a:srcRect l="43431" t="21353" b="20413"/>
          <a:stretch>
            <a:fillRect/>
          </a:stretch>
        </p:blipFill>
        <p:spPr>
          <a:xfrm>
            <a:off x="0" y="0"/>
            <a:ext cx="3672304" cy="6858000"/>
          </a:xfrm>
          <a:prstGeom prst="rect">
            <a:avLst/>
          </a:prstGeom>
        </p:spPr>
      </p:pic>
      <p:sp>
        <p:nvSpPr>
          <p:cNvPr id="2" name="Title 1"/>
          <p:cNvSpPr>
            <a:spLocks noGrp="1"/>
          </p:cNvSpPr>
          <p:nvPr>
            <p:ph type="ctrTitle"/>
          </p:nvPr>
        </p:nvSpPr>
        <p:spPr>
          <a:xfrm>
            <a:off x="1752600" y="1219200"/>
            <a:ext cx="6400800" cy="1600200"/>
          </a:xfrm>
        </p:spPr>
        <p:txBody>
          <a:bodyPr anchor="b" anchorCtr="0"/>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ar-SA" smtClean="0"/>
              <a:t>انقر لتحرير نمط العنوان الرئيسي</a:t>
            </a:r>
            <a:endParaRPr/>
          </a:p>
        </p:txBody>
      </p:sp>
      <p:sp>
        <p:nvSpPr>
          <p:cNvPr id="3" name="Subtitle 2"/>
          <p:cNvSpPr>
            <a:spLocks noGrp="1"/>
          </p:cNvSpPr>
          <p:nvPr>
            <p:ph type="subTitle" idx="1"/>
          </p:nvPr>
        </p:nvSpPr>
        <p:spPr>
          <a:xfrm>
            <a:off x="2438400" y="2971800"/>
            <a:ext cx="5715000" cy="1295400"/>
          </a:xfrm>
        </p:spPr>
        <p:txBody>
          <a:bodyPr>
            <a:normAutofit/>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a:p>
        </p:txBody>
      </p:sp>
      <p:sp>
        <p:nvSpPr>
          <p:cNvPr id="4" name="Date Placeholder 3"/>
          <p:cNvSpPr>
            <a:spLocks noGrp="1"/>
          </p:cNvSpPr>
          <p:nvPr>
            <p:ph type="dt" sz="half" idx="10"/>
          </p:nvPr>
        </p:nvSpPr>
        <p:spPr>
          <a:xfrm>
            <a:off x="228600" y="5943600"/>
            <a:ext cx="2133600" cy="228600"/>
          </a:xfrm>
        </p:spPr>
        <p:txBody>
          <a:bodyPr/>
          <a:lstStyle>
            <a:lvl1pPr algn="l">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a:xfrm>
            <a:off x="228600" y="5715000"/>
            <a:ext cx="2667000" cy="228600"/>
          </a:xfrm>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a:xfrm>
            <a:off x="228600" y="6248400"/>
            <a:ext cx="533400" cy="228600"/>
          </a:xfrm>
        </p:spPr>
        <p:txBody>
          <a:bodyPr/>
          <a:lstStyle>
            <a:lvl1pPr algn="l">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970995754"/>
      </p:ext>
    </p:extLst>
  </p:cSld>
  <p:clrMapOvr>
    <a:masterClrMapping/>
  </p:clrMapOvr>
  <p:transition spd="slow" advTm="60000">
    <p:wheel spokes="8"/>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21F3BFC-6F05-4AA0-87E3-D268A14A32FB}" type="datetimeFigureOut">
              <a:rPr lang="ar-SA" smtClean="0"/>
              <a:pPr/>
              <a:t>27/01/39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A04DF94-00FB-45DC-B1B4-FA9B6D569B03}" type="slidenum">
              <a:rPr lang="ar-SA" smtClean="0"/>
              <a:pPr/>
              <a:t>‹#›</a:t>
            </a:fld>
            <a:endParaRPr lang="ar-SA"/>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080727107"/>
      </p:ext>
    </p:extLst>
  </p:cSld>
  <p:clrMapOvr>
    <a:masterClrMapping/>
  </p:clrMapOvr>
  <p:transition spd="slow" advTm="60000">
    <p:wheel spokes="8"/>
    <p:sndAc>
      <p:stSnd>
        <p:snd r:embed="rId1" name="chimes.wav"/>
      </p:st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8" name="Picture 7" descr="Firelight section.png"/>
          <p:cNvPicPr>
            <a:picLocks noChangeAspect="1"/>
          </p:cNvPicPr>
          <p:nvPr/>
        </p:nvPicPr>
        <p:blipFill>
          <a:blip r:embed="rId3"/>
          <a:srcRect l="7678" r="8563" b="31688"/>
          <a:stretch>
            <a:fillRect/>
          </a:stretch>
        </p:blipFill>
        <p:spPr>
          <a:xfrm>
            <a:off x="0" y="3048000"/>
            <a:ext cx="9144000" cy="3810000"/>
          </a:xfrm>
          <a:prstGeom prst="rect">
            <a:avLst/>
          </a:prstGeom>
        </p:spPr>
      </p:pic>
      <p:sp>
        <p:nvSpPr>
          <p:cNvPr id="2" name="Title 1"/>
          <p:cNvSpPr>
            <a:spLocks noGrp="1"/>
          </p:cNvSpPr>
          <p:nvPr>
            <p:ph type="title"/>
          </p:nvPr>
        </p:nvSpPr>
        <p:spPr>
          <a:xfrm>
            <a:off x="876300" y="2057400"/>
            <a:ext cx="7391400" cy="1590675"/>
          </a:xfrm>
        </p:spPr>
        <p:txBody>
          <a:bodyPr anchor="b" anchorCtr="0">
            <a:normAutofit/>
          </a:bodyPr>
          <a:lstStyle>
            <a:lvl1pPr algn="ctr">
              <a:defRPr sz="4400" b="0" i="0" cap="none" baseline="0"/>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877546" y="3810000"/>
            <a:ext cx="5388909" cy="1423987"/>
          </a:xfrm>
        </p:spPr>
        <p:txBody>
          <a:bodyPr vert="horz" lIns="91440" tIns="45720" rIns="91440" bIns="45720" rtlCol="0">
            <a:normAutofit/>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516588804"/>
      </p:ext>
    </p:extLst>
  </p:cSld>
  <p:clrMapOvr>
    <a:masterClrMapping/>
  </p:clrMapOvr>
  <p:transition spd="slow" advTm="60000">
    <p:wheel spokes="8"/>
    <p:sndAc>
      <p:stSnd>
        <p:snd r:embed="rId1" name="chimes.wav"/>
      </p:stSnd>
    </p:sndAc>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Content Placeholder 2"/>
          <p:cNvSpPr>
            <a:spLocks noGrp="1"/>
          </p:cNvSpPr>
          <p:nvPr>
            <p:ph sz="half" idx="1"/>
          </p:nvPr>
        </p:nvSpPr>
        <p:spPr>
          <a:xfrm>
            <a:off x="13716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Content Placeholder 3"/>
          <p:cNvSpPr>
            <a:spLocks noGrp="1"/>
          </p:cNvSpPr>
          <p:nvPr>
            <p:ph sz="half" idx="2"/>
          </p:nvPr>
        </p:nvSpPr>
        <p:spPr>
          <a:xfrm>
            <a:off x="5029200" y="2057401"/>
            <a:ext cx="2743200" cy="38989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045535003"/>
      </p:ext>
    </p:extLst>
  </p:cSld>
  <p:clrMapOvr>
    <a:masterClrMapping/>
  </p:clrMapOvr>
  <p:transition spd="slow" advTm="60000">
    <p:wheel spokes="8"/>
    <p:sndAc>
      <p:stSnd>
        <p:snd r:embed="rId1" name="chimes.wav"/>
      </p:stSnd>
    </p:sndAc>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ar-SA" smtClean="0"/>
              <a:t>انقر لتحرير نمط العنوان الرئيسي</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716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029200" y="2819400"/>
            <a:ext cx="2743200" cy="31369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7" name="Date Placeholder 6"/>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Footer Placeholder 7"/>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9" name="Slide Number Placeholder 8"/>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668493133"/>
      </p:ext>
    </p:extLst>
  </p:cSld>
  <p:clrMapOvr>
    <a:masterClrMapping/>
  </p:clrMapOvr>
  <p:transition spd="slow" advTm="60000">
    <p:wheel spokes="8"/>
    <p:sndAc>
      <p:stSnd>
        <p:snd r:embed="rId1" name="chimes.wav"/>
      </p:stSnd>
    </p:sndAc>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Date Placeholder 2"/>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Footer Placeholder 3"/>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Slide Number Placeholder 4"/>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4255881088"/>
      </p:ext>
    </p:extLst>
  </p:cSld>
  <p:clrMapOvr>
    <a:masterClrMapping/>
  </p:clrMapOvr>
  <p:transition spd="slow" advTm="60000">
    <p:wheel spokes="8"/>
    <p:sndAc>
      <p:stSnd>
        <p:snd r:embed="rId1" name="chimes.wav"/>
      </p:stSnd>
    </p:sndAc>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3" name="Footer Placeholder 2"/>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Slide Number Placeholder 3"/>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245194894"/>
      </p:ext>
    </p:extLst>
  </p:cSld>
  <p:clrMapOvr>
    <a:masterClrMapping/>
  </p:clrMapOvr>
  <p:transition spd="slow" advTm="60000">
    <p:wheel spokes="8"/>
    <p:sndAc>
      <p:stSnd>
        <p:snd r:embed="rId1" name="chimes.wav"/>
      </p:stSnd>
    </p:sndAc>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pic>
        <p:nvPicPr>
          <p:cNvPr id="9" name="Picture 8"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8488"/>
          </a:xfrm>
        </p:spPr>
        <p:txBody>
          <a:bodyPr anchor="ctr" anchorCtr="0">
            <a:normAutofit/>
          </a:bodyPr>
          <a:lstStyle>
            <a:lvl1pPr algn="l">
              <a:defRPr sz="3600" b="0"/>
            </a:lvl1pPr>
          </a:lstStyle>
          <a:p>
            <a:r>
              <a:rPr lang="ar-SA" smtClean="0"/>
              <a:t>انقر لتحرير نمط العنوان الرئيسي</a:t>
            </a:r>
            <a:endParaRPr/>
          </a:p>
        </p:txBody>
      </p:sp>
      <p:sp>
        <p:nvSpPr>
          <p:cNvPr id="3" name="Content Placeholder 2"/>
          <p:cNvSpPr>
            <a:spLocks noGrp="1"/>
          </p:cNvSpPr>
          <p:nvPr>
            <p:ph idx="1"/>
          </p:nvPr>
        </p:nvSpPr>
        <p:spPr>
          <a:xfrm>
            <a:off x="3886200" y="438150"/>
            <a:ext cx="4419600" cy="5118100"/>
          </a:xfrm>
        </p:spPr>
        <p:txBody>
          <a:bodyPr>
            <a:normAutofit/>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Text Placeholder 3"/>
          <p:cNvSpPr>
            <a:spLocks noGrp="1"/>
          </p:cNvSpPr>
          <p:nvPr>
            <p:ph type="body" sz="half" idx="2"/>
          </p:nvPr>
        </p:nvSpPr>
        <p:spPr>
          <a:xfrm>
            <a:off x="833439" y="2514600"/>
            <a:ext cx="1985962" cy="2362200"/>
          </a:xfrm>
        </p:spPr>
        <p:txBody>
          <a:bodyPr anchor="t" anchorCtr="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306876623"/>
      </p:ext>
    </p:extLst>
  </p:cSld>
  <p:clrMapOvr>
    <a:masterClrMapping/>
  </p:clrMapOvr>
  <p:transition spd="slow" advTm="60000">
    <p:wheel spokes="8"/>
    <p:sndAc>
      <p:stSnd>
        <p:snd r:embed="rId1" name="chimes.wav"/>
      </p:stSnd>
    </p:sndAc>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8" name="Picture 7" descr="Content caption.png"/>
          <p:cNvPicPr>
            <a:picLocks noChangeAspect="1"/>
          </p:cNvPicPr>
          <p:nvPr/>
        </p:nvPicPr>
        <p:blipFill>
          <a:blip r:embed="rId3"/>
          <a:srcRect l="11342" t="23079" r="13047"/>
          <a:stretch>
            <a:fillRect/>
          </a:stretch>
        </p:blipFill>
        <p:spPr>
          <a:xfrm>
            <a:off x="0" y="0"/>
            <a:ext cx="9144000" cy="6095345"/>
          </a:xfrm>
          <a:prstGeom prst="rect">
            <a:avLst/>
          </a:prstGeom>
        </p:spPr>
      </p:pic>
      <p:sp>
        <p:nvSpPr>
          <p:cNvPr id="2" name="Title 1"/>
          <p:cNvSpPr>
            <a:spLocks noGrp="1"/>
          </p:cNvSpPr>
          <p:nvPr>
            <p:ph type="title"/>
          </p:nvPr>
        </p:nvSpPr>
        <p:spPr>
          <a:xfrm>
            <a:off x="835025" y="438150"/>
            <a:ext cx="2743200" cy="1619250"/>
          </a:xfrm>
        </p:spPr>
        <p:txBody>
          <a:bodyPr vert="horz" lIns="91440" tIns="45720" rIns="91440" bIns="45720" rtlCol="0" anchor="ctr" anchorCtr="0">
            <a:normAutofit/>
          </a:bodyP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ar-SA" smtClean="0"/>
              <a:t>انقر لتحرير نمط العنوان الرئيسي</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a:p>
        </p:txBody>
      </p:sp>
      <p:sp>
        <p:nvSpPr>
          <p:cNvPr id="4" name="Text Placeholder 3"/>
          <p:cNvSpPr>
            <a:spLocks noGrp="1"/>
          </p:cNvSpPr>
          <p:nvPr>
            <p:ph type="body" sz="half" idx="2"/>
          </p:nvPr>
        </p:nvSpPr>
        <p:spPr>
          <a:xfrm>
            <a:off x="832104" y="2514600"/>
            <a:ext cx="1984248" cy="2359152"/>
          </a:xfrm>
        </p:spPr>
        <p:txBody>
          <a:bodyPr vert="horz" lIns="91440" tIns="45720" rIns="91440" bIns="45720" rtlCol="0" anchor="t" anchorCtr="0">
            <a:normAutofit/>
          </a:bodyPr>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Tx/>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5"/>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6"/>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882556989"/>
      </p:ext>
    </p:extLst>
  </p:cSld>
  <p:clrMapOvr>
    <a:masterClrMapping/>
  </p:clrMapOvr>
  <p:transition spd="slow" advTm="60000">
    <p:wheel spokes="8"/>
    <p:sndAc>
      <p:stSnd>
        <p:snd r:embed="rId1" name="chimes.wav"/>
      </p:stSnd>
    </p:sndAc>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863861631"/>
      </p:ext>
    </p:extLst>
  </p:cSld>
  <p:clrMapOvr>
    <a:masterClrMapping/>
  </p:clrMapOvr>
  <p:transition spd="slow" advTm="60000">
    <p:wheel spokes="8"/>
    <p:sndAc>
      <p:stSnd>
        <p:snd r:embed="rId1" name="chimes.wav"/>
      </p:stSnd>
    </p:sndAc>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10"/>
          </p:nvPr>
        </p:nvSpPr>
        <p:spPr/>
        <p:txBody>
          <a:body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474695082"/>
      </p:ext>
    </p:extLst>
  </p:cSld>
  <p:clrMapOvr>
    <a:masterClrMapping/>
  </p:clrMapOvr>
  <p:transition spd="slow" advTm="60000">
    <p:wheel spokes="8"/>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audio" Target="../media/audio1.wav"/><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6" Type="http://schemas.openxmlformats.org/officeDocument/2006/relationships/image" Target="../media/image3.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audio" Target="../media/audio1.wav"/><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6" Type="http://schemas.openxmlformats.org/officeDocument/2006/relationships/image" Target="../media/image3.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audio" Target="../media/audio1.wav"/><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6" Type="http://schemas.openxmlformats.org/officeDocument/2006/relationships/image" Target="../media/image3.pn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2.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audio" Target="../media/audio1.wav"/><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6" Type="http://schemas.openxmlformats.org/officeDocument/2006/relationships/image" Target="../media/image3.pn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2.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audio" Target="../media/audio1.wav"/><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6" Type="http://schemas.openxmlformats.org/officeDocument/2006/relationships/image" Target="../media/image3.png"/><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2.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audio" Target="../media/audio1.wav"/><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6" Type="http://schemas.openxmlformats.org/officeDocument/2006/relationships/image" Target="../media/image3.png"/><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2.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audio" Target="../media/audio1.wav"/><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6" Type="http://schemas.openxmlformats.org/officeDocument/2006/relationships/image" Target="../media/image3.png"/><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5" Type="http://schemas.openxmlformats.org/officeDocument/2006/relationships/image" Target="../media/image2.png"/><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1.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audio" Target="../media/audio1.wav"/><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6" Type="http://schemas.openxmlformats.org/officeDocument/2006/relationships/image" Target="../media/image3.png"/><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5" Type="http://schemas.openxmlformats.org/officeDocument/2006/relationships/image" Target="../media/image2.png"/><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1.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audio" Target="../media/audio1.wav"/><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6" Type="http://schemas.openxmlformats.org/officeDocument/2006/relationships/image" Target="../media/image3.png"/><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5" Type="http://schemas.openxmlformats.org/officeDocument/2006/relationships/image" Target="../media/image2.png"/><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audio" Target="../media/audio1.wav"/><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6" Type="http://schemas.openxmlformats.org/officeDocument/2006/relationships/image" Target="../media/image3.png"/><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5" Type="http://schemas.openxmlformats.org/officeDocument/2006/relationships/image" Target="../media/image2.png"/><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image" Target="../media/image1.pn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audio" Target="../media/audio1.wav"/><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6" Type="http://schemas.openxmlformats.org/officeDocument/2006/relationships/image" Target="../media/image3.png"/><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5" Type="http://schemas.openxmlformats.org/officeDocument/2006/relationships/image" Target="../media/image2.png"/><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 Id="rId14" Type="http://schemas.openxmlformats.org/officeDocument/2006/relationships/image" Target="../media/image1.pn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audio" Target="../media/audio1.wav"/><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6" Type="http://schemas.openxmlformats.org/officeDocument/2006/relationships/image" Target="../media/image3.png"/><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5" Type="http://schemas.openxmlformats.org/officeDocument/2006/relationships/image" Target="../media/image2.png"/><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 Id="rId14" Type="http://schemas.openxmlformats.org/officeDocument/2006/relationships/image" Target="../media/image1.pn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7.jpe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8.jpe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audio" Target="../media/audio1.wav"/><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image" Target="../media/image3.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audio" Target="../media/audio1.wav"/><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image" Target="../media/image3.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pPr/>
              <a:t>27/01/39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4"/>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001189523"/>
      </p:ext>
    </p:extLst>
  </p:cSld>
  <p:clrMap bg1="dk1" tx1="lt1" bg2="dk2" tx2="lt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ransition spd="slow" advTm="60000">
    <p:wheel spokes="8"/>
    <p:sndAc>
      <p:stSnd>
        <p:snd r:embed="rId13" name="chimes.wav"/>
      </p:stSnd>
    </p:sndAc>
  </p:transition>
  <p:txStyles>
    <p:titleStyle>
      <a:lvl1pPr algn="ctr" defTabSz="914400" rtl="1"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r" defTabSz="914400" rtl="1" eaLnBrk="1" latinLnBrk="0" hangingPunct="1">
        <a:spcBef>
          <a:spcPts val="1500"/>
        </a:spcBef>
        <a:buFontTx/>
        <a:buBlip>
          <a:blip r:embed="rId15"/>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4"/>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12377604"/>
      </p:ext>
    </p:extLst>
  </p:cSld>
  <p:clrMap bg1="dk1" tx1="lt1" bg2="dk2" tx2="lt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transition spd="slow" advTm="60000">
    <p:wheel spokes="8"/>
    <p:sndAc>
      <p:stSnd>
        <p:snd r:embed="rId13" name="chimes.wav"/>
      </p:stSnd>
    </p:sndAc>
  </p:transition>
  <p:txStyles>
    <p:titleStyle>
      <a:lvl1pPr algn="ctr" defTabSz="914400" rtl="1"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r" defTabSz="914400" rtl="1" eaLnBrk="1" latinLnBrk="0" hangingPunct="1">
        <a:spcBef>
          <a:spcPts val="1500"/>
        </a:spcBef>
        <a:buFontTx/>
        <a:buBlip>
          <a:blip r:embed="rId15"/>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8938343"/>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51799791"/>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4"/>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778050352"/>
      </p:ext>
    </p:extLst>
  </p:cSld>
  <p:clrMap bg1="dk1" tx1="lt1" bg2="dk2" tx2="lt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ransition spd="slow" advTm="60000">
    <p:wheel spokes="8"/>
    <p:sndAc>
      <p:stSnd>
        <p:snd r:embed="rId13" name="chimes.wav"/>
      </p:stSnd>
    </p:sndAc>
  </p:transition>
  <p:txStyles>
    <p:titleStyle>
      <a:lvl1pPr algn="ctr" defTabSz="914400" rtl="1"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r" defTabSz="914400" rtl="1" eaLnBrk="1" latinLnBrk="0" hangingPunct="1">
        <a:spcBef>
          <a:spcPts val="1500"/>
        </a:spcBef>
        <a:buFontTx/>
        <a:buBlip>
          <a:blip r:embed="rId15"/>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4"/>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4036051542"/>
      </p:ext>
    </p:extLst>
  </p:cSld>
  <p:clrMap bg1="dk1" tx1="lt1" bg2="dk2" tx2="lt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transition spd="slow" advTm="60000">
    <p:wheel spokes="8"/>
    <p:sndAc>
      <p:stSnd>
        <p:snd r:embed="rId13" name="chimes.wav"/>
      </p:stSnd>
    </p:sndAc>
  </p:transition>
  <p:txStyles>
    <p:titleStyle>
      <a:lvl1pPr algn="ctr" defTabSz="914400" rtl="1"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r" defTabSz="914400" rtl="1" eaLnBrk="1" latinLnBrk="0" hangingPunct="1">
        <a:spcBef>
          <a:spcPts val="1500"/>
        </a:spcBef>
        <a:buFontTx/>
        <a:buBlip>
          <a:blip r:embed="rId15"/>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4"/>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487078455"/>
      </p:ext>
    </p:extLst>
  </p:cSld>
  <p:clrMap bg1="dk1" tx1="lt1" bg2="dk2" tx2="lt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transition spd="slow" advTm="60000">
    <p:wheel spokes="8"/>
    <p:sndAc>
      <p:stSnd>
        <p:snd r:embed="rId13" name="chimes.wav"/>
      </p:stSnd>
    </p:sndAc>
  </p:transition>
  <p:txStyles>
    <p:titleStyle>
      <a:lvl1pPr algn="ctr" defTabSz="914400" rtl="1"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r" defTabSz="914400" rtl="1" eaLnBrk="1" latinLnBrk="0" hangingPunct="1">
        <a:spcBef>
          <a:spcPts val="1500"/>
        </a:spcBef>
        <a:buFontTx/>
        <a:buBlip>
          <a:blip r:embed="rId15"/>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25379019"/>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4"/>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883035457"/>
      </p:ext>
    </p:extLst>
  </p:cSld>
  <p:clrMap bg1="dk1" tx1="lt1" bg2="dk2" tx2="lt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transition spd="slow" advTm="60000">
    <p:wheel spokes="8"/>
    <p:sndAc>
      <p:stSnd>
        <p:snd r:embed="rId13" name="chimes.wav"/>
      </p:stSnd>
    </p:sndAc>
  </p:transition>
  <p:txStyles>
    <p:titleStyle>
      <a:lvl1pPr algn="ctr" defTabSz="914400" rtl="1"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r" defTabSz="914400" rtl="1" eaLnBrk="1" latinLnBrk="0" hangingPunct="1">
        <a:spcBef>
          <a:spcPts val="1500"/>
        </a:spcBef>
        <a:buFontTx/>
        <a:buBlip>
          <a:blip r:embed="rId15"/>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90748800"/>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015802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28698569"/>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73335838"/>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40672182"/>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4"/>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267808150"/>
      </p:ext>
    </p:extLst>
  </p:cSld>
  <p:clrMap bg1="dk1" tx1="lt1" bg2="dk2" tx2="lt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transition spd="slow" advTm="60000">
    <p:wheel spokes="8"/>
    <p:sndAc>
      <p:stSnd>
        <p:snd r:embed="rId13" name="chimes.wav"/>
      </p:stSnd>
    </p:sndAc>
  </p:transition>
  <p:txStyles>
    <p:titleStyle>
      <a:lvl1pPr algn="ctr" defTabSz="914400" rtl="1"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r" defTabSz="914400" rtl="1" eaLnBrk="1" latinLnBrk="0" hangingPunct="1">
        <a:spcBef>
          <a:spcPts val="1500"/>
        </a:spcBef>
        <a:buFontTx/>
        <a:buBlip>
          <a:blip r:embed="rId15"/>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40033340"/>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84751544"/>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4"/>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741065204"/>
      </p:ext>
    </p:extLst>
  </p:cSld>
  <p:clrMap bg1="dk1" tx1="lt1" bg2="dk2" tx2="lt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Lst>
  <p:transition spd="slow" advTm="60000">
    <p:wheel spokes="8"/>
    <p:sndAc>
      <p:stSnd>
        <p:snd r:embed="rId13" name="chimes.wav"/>
      </p:stSnd>
    </p:sndAc>
  </p:transition>
  <p:txStyles>
    <p:titleStyle>
      <a:lvl1pPr algn="ctr" defTabSz="914400" rtl="1"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r" defTabSz="914400" rtl="1" eaLnBrk="1" latinLnBrk="0" hangingPunct="1">
        <a:spcBef>
          <a:spcPts val="1500"/>
        </a:spcBef>
        <a:buFontTx/>
        <a:buBlip>
          <a:blip r:embed="rId15"/>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38830916"/>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19885171"/>
      </p:ext>
    </p:extLst>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4"/>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184051568"/>
      </p:ext>
    </p:extLst>
  </p:cSld>
  <p:clrMap bg1="dk1" tx1="lt1" bg2="dk2" tx2="lt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Lst>
  <p:transition spd="slow" advTm="60000">
    <p:wheel spokes="8"/>
    <p:sndAc>
      <p:stSnd>
        <p:snd r:embed="rId13" name="chimes.wav"/>
      </p:stSnd>
    </p:sndAc>
  </p:transition>
  <p:txStyles>
    <p:titleStyle>
      <a:lvl1pPr algn="ctr" defTabSz="914400" rtl="1"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r" defTabSz="914400" rtl="1" eaLnBrk="1" latinLnBrk="0" hangingPunct="1">
        <a:spcBef>
          <a:spcPts val="1500"/>
        </a:spcBef>
        <a:buFontTx/>
        <a:buBlip>
          <a:blip r:embed="rId15"/>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1047668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89113855"/>
      </p:ext>
    </p:extLst>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4"/>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2147394380"/>
      </p:ext>
    </p:extLst>
  </p:cSld>
  <p:clrMap bg1="dk1" tx1="lt1" bg2="dk2" tx2="lt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Lst>
  <p:transition spd="slow" advTm="60000">
    <p:wheel spokes="8"/>
    <p:sndAc>
      <p:stSnd>
        <p:snd r:embed="rId13" name="chimes.wav"/>
      </p:stSnd>
    </p:sndAc>
  </p:transition>
  <p:txStyles>
    <p:titleStyle>
      <a:lvl1pPr algn="ctr" defTabSz="914400" rtl="1"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r" defTabSz="914400" rtl="1" eaLnBrk="1" latinLnBrk="0" hangingPunct="1">
        <a:spcBef>
          <a:spcPts val="1500"/>
        </a:spcBef>
        <a:buFontTx/>
        <a:buBlip>
          <a:blip r:embed="rId15"/>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4"/>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574915440"/>
      </p:ext>
    </p:extLst>
  </p:cSld>
  <p:clrMap bg1="dk1" tx1="lt1" bg2="dk2" tx2="lt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Lst>
  <p:transition spd="slow" advTm="60000">
    <p:wheel spokes="8"/>
    <p:sndAc>
      <p:stSnd>
        <p:snd r:embed="rId13" name="chimes.wav"/>
      </p:stSnd>
    </p:sndAc>
  </p:transition>
  <p:txStyles>
    <p:titleStyle>
      <a:lvl1pPr algn="ctr" defTabSz="914400" rtl="1"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r" defTabSz="914400" rtl="1" eaLnBrk="1" latinLnBrk="0" hangingPunct="1">
        <a:spcBef>
          <a:spcPts val="1500"/>
        </a:spcBef>
        <a:buFontTx/>
        <a:buBlip>
          <a:blip r:embed="rId15"/>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21642645"/>
      </p:ext>
    </p:extLst>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 id="2147484822" r:id="rId10"/>
    <p:sldLayoutId id="214748482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00321849"/>
      </p:ext>
    </p:extLst>
  </p:cSld>
  <p:clrMap bg1="lt1" tx1="dk1" bg2="lt2" tx2="dk2" accent1="accent1" accent2="accent2" accent3="accent3" accent4="accent4" accent5="accent5" accent6="accent6" hlink="hlink" folHlink="folHlink"/>
  <p:sldLayoutIdLst>
    <p:sldLayoutId id="2147484825" r:id="rId1"/>
    <p:sldLayoutId id="2147484826" r:id="rId2"/>
    <p:sldLayoutId id="2147484827" r:id="rId3"/>
    <p:sldLayoutId id="2147484828" r:id="rId4"/>
    <p:sldLayoutId id="2147484829" r:id="rId5"/>
    <p:sldLayoutId id="2147484830" r:id="rId6"/>
    <p:sldLayoutId id="2147484831" r:id="rId7"/>
    <p:sldLayoutId id="2147484832" r:id="rId8"/>
    <p:sldLayoutId id="2147484833" r:id="rId9"/>
    <p:sldLayoutId id="2147484834" r:id="rId10"/>
    <p:sldLayoutId id="214748483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4"/>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1306494588"/>
      </p:ext>
    </p:extLst>
  </p:cSld>
  <p:clrMap bg1="dk1" tx1="lt1" bg2="dk2" tx2="lt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Lst>
  <p:transition spd="slow" advTm="60000">
    <p:wheel spokes="8"/>
    <p:sndAc>
      <p:stSnd>
        <p:snd r:embed="rId13" name="chimes.wav"/>
      </p:stSnd>
    </p:sndAc>
  </p:transition>
  <p:txStyles>
    <p:titleStyle>
      <a:lvl1pPr algn="ctr" defTabSz="914400" rtl="1"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r" defTabSz="914400" rtl="1" eaLnBrk="1" latinLnBrk="0" hangingPunct="1">
        <a:spcBef>
          <a:spcPts val="1500"/>
        </a:spcBef>
        <a:buFontTx/>
        <a:buBlip>
          <a:blip r:embed="rId15"/>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71626620-A5E9-4988-9ABA-3945693187DE}"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schemeClr val="tx1">
                    <a:tint val="75000"/>
                  </a:schemeClr>
                </a:solidFill>
                <a:latin typeface="+mn-lt"/>
                <a:cs typeface="+mn-cs"/>
              </a:defRPr>
            </a:lvl1pPr>
          </a:lstStyle>
          <a:p>
            <a:pPr>
              <a:defRPr/>
            </a:pPr>
            <a:fld id="{4C360537-6A5A-40A0-999D-F8C6F82477F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1404594"/>
      </p:ext>
    </p:extLst>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Lst>
  <p:transition>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eaLnBrk="1" fontAlgn="auto" hangingPunct="1">
              <a:spcBef>
                <a:spcPts val="0"/>
              </a:spcBef>
              <a:spcAft>
                <a:spcPts val="0"/>
              </a:spcAft>
              <a:defRPr sz="1200">
                <a:solidFill>
                  <a:schemeClr val="tx1">
                    <a:tint val="75000"/>
                  </a:schemeClr>
                </a:solidFill>
                <a:latin typeface="+mn-lt"/>
                <a:cs typeface="+mn-cs"/>
              </a:defRPr>
            </a:lvl1pPr>
          </a:lstStyle>
          <a:p>
            <a:pPr>
              <a:defRPr/>
            </a:pPr>
            <a:fld id="{BFE83D0A-22ED-40B5-89DE-5D8639DC3E2B}" type="datetimeFigureOut">
              <a:rPr lang="en-US">
                <a:solidFill>
                  <a:prstClr val="black">
                    <a:tint val="75000"/>
                  </a:prstClr>
                </a:solidFill>
              </a:rPr>
              <a:pPr>
                <a:defRPr/>
              </a:pPr>
              <a:t>10/17/2017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rtl="0" fontAlgn="base">
              <a:spcBef>
                <a:spcPct val="0"/>
              </a:spcBef>
              <a:spcAft>
                <a:spcPct val="0"/>
              </a:spcAft>
              <a:defRPr/>
            </a:pPr>
            <a:fld id="{3A039F38-F169-4F63-B313-5FA619867904}" type="slidenum">
              <a:rPr lang="en-US" altLang="ar-SA"/>
              <a:pPr rtl="0" fontAlgn="base">
                <a:spcBef>
                  <a:spcPct val="0"/>
                </a:spcBef>
                <a:spcAft>
                  <a:spcPct val="0"/>
                </a:spcAft>
                <a:defRPr/>
              </a:pPr>
              <a:t>‹#›</a:t>
            </a:fld>
            <a:endParaRPr lang="en-US" altLang="ar-SA"/>
          </a:p>
        </p:txBody>
      </p:sp>
    </p:spTree>
    <p:extLst>
      <p:ext uri="{BB962C8B-B14F-4D97-AF65-F5344CB8AC3E}">
        <p14:creationId xmlns:p14="http://schemas.microsoft.com/office/powerpoint/2010/main" val="4021477590"/>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ransition>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95495967"/>
      </p:ext>
    </p:extLst>
  </p:cSld>
  <p:clrMap bg1="lt1" tx1="dk1" bg2="lt2" tx2="dk2" accent1="accent1" accent2="accent2" accent3="accent3" accent4="accent4" accent5="accent5" accent6="accent6" hlink="hlink" folHlink="folHlink"/>
  <p:sldLayoutIdLst>
    <p:sldLayoutId id="2147484873" r:id="rId1"/>
    <p:sldLayoutId id="2147484874" r:id="rId2"/>
    <p:sldLayoutId id="2147484875" r:id="rId3"/>
    <p:sldLayoutId id="2147484876" r:id="rId4"/>
    <p:sldLayoutId id="2147484877" r:id="rId5"/>
    <p:sldLayoutId id="2147484878" r:id="rId6"/>
    <p:sldLayoutId id="2147484879" r:id="rId7"/>
    <p:sldLayoutId id="2147484880" r:id="rId8"/>
    <p:sldLayoutId id="2147484881" r:id="rId9"/>
    <p:sldLayoutId id="2147484882" r:id="rId10"/>
    <p:sldLayoutId id="21474848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3167268"/>
      </p:ext>
    </p:extLst>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 id="2147484888" r:id="rId4"/>
    <p:sldLayoutId id="2147484889" r:id="rId5"/>
    <p:sldLayoutId id="2147484890" r:id="rId6"/>
    <p:sldLayoutId id="2147484891" r:id="rId7"/>
    <p:sldLayoutId id="2147484892" r:id="rId8"/>
    <p:sldLayoutId id="2147484893" r:id="rId9"/>
    <p:sldLayoutId id="2147484894" r:id="rId10"/>
    <p:sldLayoutId id="21474848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3455877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8371386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51578667"/>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1F3BFC-6F05-4AA0-87E3-D268A14A32FB}" type="datetimeFigureOut">
              <a:rPr lang="ar-SA" smtClean="0">
                <a:solidFill>
                  <a:prstClr val="black">
                    <a:tint val="75000"/>
                  </a:prstClr>
                </a:solidFill>
              </a:rPr>
              <a:pPr/>
              <a:t>27/01/39</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A04DF94-00FB-45DC-B1B4-FA9B6D569B0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74631308"/>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4"/>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4280730520"/>
      </p:ext>
    </p:extLst>
  </p:cSld>
  <p:clrMap bg1="dk1" tx1="lt1" bg2="dk2" tx2="lt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ransition spd="slow" advTm="60000">
    <p:wheel spokes="8"/>
    <p:sndAc>
      <p:stSnd>
        <p:snd r:embed="rId13" name="chimes.wav"/>
      </p:stSnd>
    </p:sndAc>
  </p:transition>
  <p:txStyles>
    <p:titleStyle>
      <a:lvl1pPr algn="ctr" defTabSz="914400" rtl="1"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r" defTabSz="914400" rtl="1" eaLnBrk="1" latinLnBrk="0" hangingPunct="1">
        <a:spcBef>
          <a:spcPts val="1500"/>
        </a:spcBef>
        <a:buFontTx/>
        <a:buBlip>
          <a:blip r:embed="rId15"/>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Firelight content.png"/>
          <p:cNvPicPr>
            <a:picLocks noChangeAspect="1"/>
          </p:cNvPicPr>
          <p:nvPr/>
        </p:nvPicPr>
        <p:blipFill>
          <a:blip r:embed="rId14"/>
          <a:srcRect l="10260" t="11518" r="6261" b="8745"/>
          <a:stretch>
            <a:fillRect/>
          </a:stretch>
        </p:blipFill>
        <p:spPr>
          <a:xfrm>
            <a:off x="0" y="0"/>
            <a:ext cx="9144000" cy="6858000"/>
          </a:xfrm>
          <a:prstGeom prst="rect">
            <a:avLst/>
          </a:prstGeom>
        </p:spPr>
      </p:pic>
      <p:sp>
        <p:nvSpPr>
          <p:cNvPr id="2" name="Title Placeholder 1"/>
          <p:cNvSpPr>
            <a:spLocks noGrp="1"/>
          </p:cNvSpPr>
          <p:nvPr>
            <p:ph type="title"/>
          </p:nvPr>
        </p:nvSpPr>
        <p:spPr>
          <a:xfrm>
            <a:off x="1731368" y="274638"/>
            <a:ext cx="5681265" cy="1477962"/>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028A51E2-B091-4FA8-BE9F-A0ABBA0B0570}" type="datetimeFigureOut">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27/01/1439</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fld id="{766FC78B-E45A-426D-A5FB-FF75D13B8C33}" type="slidenum">
              <a:rPr lang="ar-EG" smtClean="0">
                <a:gradFill flip="none" rotWithShape="1">
                  <a:gsLst>
                    <a:gs pos="0">
                      <a:prstClr val="white">
                        <a:alpha val="70000"/>
                      </a:prstClr>
                    </a:gs>
                    <a:gs pos="50000">
                      <a:prstClr val="white">
                        <a:alpha val="80000"/>
                      </a:prstClr>
                    </a:gs>
                    <a:gs pos="100000">
                      <a:prstClr val="white">
                        <a:alpha val="90000"/>
                      </a:prstClr>
                    </a:gs>
                  </a:gsLst>
                  <a:lin ang="0" scaled="0"/>
                  <a:tileRect/>
                </a:gradFill>
              </a:rPr>
              <a:pPr/>
              <a:t>‹#›</a:t>
            </a:fld>
            <a:endParaRPr lang="ar-EG">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extLst>
      <p:ext uri="{BB962C8B-B14F-4D97-AF65-F5344CB8AC3E}">
        <p14:creationId xmlns:p14="http://schemas.microsoft.com/office/powerpoint/2010/main" val="3811533672"/>
      </p:ext>
    </p:extLst>
  </p:cSld>
  <p:clrMap bg1="dk1" tx1="lt1" bg2="dk2" tx2="lt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transition spd="slow" advTm="60000">
    <p:wheel spokes="8"/>
    <p:sndAc>
      <p:stSnd>
        <p:snd r:embed="rId13" name="chimes.wav"/>
      </p:stSnd>
    </p:sndAc>
  </p:transition>
  <p:txStyles>
    <p:titleStyle>
      <a:lvl1pPr algn="ctr" defTabSz="914400" rtl="1" eaLnBrk="1" latinLnBrk="0" hangingPunct="1">
        <a:spcBef>
          <a:spcPct val="0"/>
        </a:spcBef>
        <a:buNone/>
        <a:defRPr sz="44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p:titleStyle>
    <p:bodyStyle>
      <a:lvl1pPr marL="342900" indent="-342900" algn="r" defTabSz="914400" rtl="1" eaLnBrk="1" latinLnBrk="0" hangingPunct="1">
        <a:spcBef>
          <a:spcPts val="1500"/>
        </a:spcBef>
        <a:buFontTx/>
        <a:buBlip>
          <a:blip r:embed="rId15"/>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r" defTabSz="914400" rtl="1"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r" defTabSz="914400" rtl="1" eaLnBrk="1" latinLnBrk="0" hangingPunct="1">
        <a:spcBef>
          <a:spcPts val="1500"/>
        </a:spcBef>
        <a:buFontTx/>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67.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10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jpeg"/></Relationships>
</file>

<file path=ppt/slides/_rels/slide10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299.xml"/><Relationship Id="rId6" Type="http://schemas.openxmlformats.org/officeDocument/2006/relationships/image" Target="../media/image32.jpg"/><Relationship Id="rId5" Type="http://schemas.openxmlformats.org/officeDocument/2006/relationships/image" Target="../media/image19.jpeg"/><Relationship Id="rId4" Type="http://schemas.openxmlformats.org/officeDocument/2006/relationships/image" Target="../media/image18.jpeg"/></Relationships>
</file>

<file path=ppt/slides/_rels/slide10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audio" Target="../media/audio1.wav"/><Relationship Id="rId1" Type="http://schemas.openxmlformats.org/officeDocument/2006/relationships/slideLayout" Target="../slideLayouts/slideLayout315.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1.wav"/><Relationship Id="rId1" Type="http://schemas.openxmlformats.org/officeDocument/2006/relationships/slideLayout" Target="../slideLayouts/slideLayout33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354.xml"/></Relationships>
</file>

<file path=ppt/slides/_rels/slide10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354.xml"/><Relationship Id="rId4" Type="http://schemas.openxmlformats.org/officeDocument/2006/relationships/audio" Target="../media/audio1.wav"/></Relationships>
</file>

<file path=ppt/slides/_rels/slide10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79.xml"/><Relationship Id="rId6" Type="http://schemas.openxmlformats.org/officeDocument/2006/relationships/audio" Target="../media/audio1.wav"/><Relationship Id="rId5" Type="http://schemas.openxmlformats.org/officeDocument/2006/relationships/image" Target="../media/image19.jpeg"/><Relationship Id="rId4" Type="http://schemas.openxmlformats.org/officeDocument/2006/relationships/image" Target="../media/image18.jpeg"/></Relationships>
</file>

<file path=ppt/slides/_rels/slide10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66.xml"/></Relationships>
</file>

<file path=ppt/slides/_rels/slide10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6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audio" Target="../media/audio1.wav"/><Relationship Id="rId1" Type="http://schemas.openxmlformats.org/officeDocument/2006/relationships/slideLayout" Target="../slideLayouts/slideLayout106.xml"/></Relationships>
</file>

<file path=ppt/slides/_rels/slide11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audio" Target="../media/audio4.wav"/><Relationship Id="rId1" Type="http://schemas.openxmlformats.org/officeDocument/2006/relationships/slideLayout" Target="../slideLayouts/slideLayout266.xml"/><Relationship Id="rId4" Type="http://schemas.openxmlformats.org/officeDocument/2006/relationships/audio" Target="../media/audio4.wav"/></Relationships>
</file>

<file path=ppt/slides/_rels/slide1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348.xml"/><Relationship Id="rId6" Type="http://schemas.openxmlformats.org/officeDocument/2006/relationships/image" Target="../media/image108.png"/><Relationship Id="rId5" Type="http://schemas.openxmlformats.org/officeDocument/2006/relationships/image" Target="../media/image65.jpeg"/><Relationship Id="rId4" Type="http://schemas.openxmlformats.org/officeDocument/2006/relationships/image" Target="../media/image104.jpg"/></Relationships>
</file>

<file path=ppt/slides/_rels/slide112.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audio" Target="../media/audio1.wav"/><Relationship Id="rId1" Type="http://schemas.openxmlformats.org/officeDocument/2006/relationships/slideLayout" Target="../slideLayouts/slideLayout348.xml"/></Relationships>
</file>

<file path=ppt/slides/_rels/slide11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audio" Target="../media/audio2.wav"/><Relationship Id="rId1" Type="http://schemas.openxmlformats.org/officeDocument/2006/relationships/slideLayout" Target="../slideLayouts/slideLayout343.xml"/><Relationship Id="rId4" Type="http://schemas.openxmlformats.org/officeDocument/2006/relationships/audio" Target="../media/audio2.wav"/></Relationships>
</file>

<file path=ppt/slides/_rels/slide1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343.xml"/><Relationship Id="rId6" Type="http://schemas.openxmlformats.org/officeDocument/2006/relationships/audio" Target="../media/audio1.wav"/><Relationship Id="rId5" Type="http://schemas.openxmlformats.org/officeDocument/2006/relationships/image" Target="../media/image19.jpeg"/><Relationship Id="rId4" Type="http://schemas.openxmlformats.org/officeDocument/2006/relationships/image" Target="../media/image18.jpeg"/></Relationships>
</file>

<file path=ppt/slides/_rels/slide115.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audio" Target="../media/audio1.wav"/><Relationship Id="rId1" Type="http://schemas.openxmlformats.org/officeDocument/2006/relationships/slideLayout" Target="../slideLayouts/slideLayout348.xml"/></Relationships>
</file>

<file path=ppt/slides/_rels/slide11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audio" Target="../media/audio1.wav"/><Relationship Id="rId1" Type="http://schemas.openxmlformats.org/officeDocument/2006/relationships/slideLayout" Target="../slideLayouts/slideLayout348.xml"/><Relationship Id="rId4" Type="http://schemas.openxmlformats.org/officeDocument/2006/relationships/image" Target="../media/image109.png"/></Relationships>
</file>

<file path=ppt/slides/_rels/slide1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365.xml"/><Relationship Id="rId6" Type="http://schemas.openxmlformats.org/officeDocument/2006/relationships/image" Target="../media/image32.jpg"/><Relationship Id="rId5" Type="http://schemas.openxmlformats.org/officeDocument/2006/relationships/image" Target="../media/image19.jpeg"/><Relationship Id="rId4" Type="http://schemas.openxmlformats.org/officeDocument/2006/relationships/image" Target="../media/image18.jpeg"/></Relationships>
</file>

<file path=ppt/slides/_rels/slide1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365.xml"/><Relationship Id="rId6" Type="http://schemas.openxmlformats.org/officeDocument/2006/relationships/image" Target="../media/image32.jp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1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365.xml"/></Relationships>
</file>

<file path=ppt/slides/_rels/slide121.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audio" Target="../media/audio1.wav"/><Relationship Id="rId1" Type="http://schemas.openxmlformats.org/officeDocument/2006/relationships/slideLayout" Target="../slideLayouts/slideLayout381.xml"/><Relationship Id="rId6" Type="http://schemas.openxmlformats.org/officeDocument/2006/relationships/image" Target="../media/image113.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1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7.xml"/><Relationship Id="rId1" Type="http://schemas.openxmlformats.org/officeDocument/2006/relationships/slideLayout" Target="../slideLayouts/slideLayout409.xml"/><Relationship Id="rId5" Type="http://schemas.openxmlformats.org/officeDocument/2006/relationships/image" Target="../media/image33.jpg"/><Relationship Id="rId4" Type="http://schemas.openxmlformats.org/officeDocument/2006/relationships/image" Target="../media/image118.gif"/></Relationships>
</file>

<file path=ppt/slides/_rels/slide123.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387.xml"/></Relationships>
</file>

<file path=ppt/slides/_rels/slide12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387.xml"/></Relationships>
</file>

<file path=ppt/slides/_rels/slide12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87.xml"/></Relationships>
</file>

<file path=ppt/slides/_rels/slide12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87.xml"/></Relationships>
</file>

<file path=ppt/slides/_rels/slide127.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387.xml"/></Relationships>
</file>

<file path=ppt/slides/_rels/slide128.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387.xml"/></Relationships>
</file>

<file path=ppt/slides/_rels/slide12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387.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2.xml"/></Relationships>
</file>

<file path=ppt/slides/_rels/slide130.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387.xml"/></Relationships>
</file>

<file path=ppt/slides/_rels/slide13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387.xml"/></Relationships>
</file>

<file path=ppt/slides/_rels/slide13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jpeg"/><Relationship Id="rId1" Type="http://schemas.openxmlformats.org/officeDocument/2006/relationships/slideLayout" Target="../slideLayouts/slideLayout398.xml"/><Relationship Id="rId4" Type="http://schemas.openxmlformats.org/officeDocument/2006/relationships/image" Target="../media/image42.gif"/></Relationships>
</file>

<file path=ppt/slides/_rels/slide133.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387.xml"/></Relationships>
</file>

<file path=ppt/slides/_rels/slide134.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387.xml"/></Relationships>
</file>

<file path=ppt/slides/_rels/slide135.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387.xml"/></Relationships>
</file>

<file path=ppt/slides/_rels/slide13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387.xml"/></Relationships>
</file>

<file path=ppt/slides/_rels/slide137.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387.xml"/></Relationships>
</file>

<file path=ppt/slides/_rels/slide138.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387.xml"/></Relationships>
</file>

<file path=ppt/slides/_rels/slide139.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32.jp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32.jp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11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jpg"/><Relationship Id="rId7" Type="http://schemas.openxmlformats.org/officeDocument/2006/relationships/diagramColors" Target="../diagrams/colors2.xml"/><Relationship Id="rId2" Type="http://schemas.openxmlformats.org/officeDocument/2006/relationships/audio" Target="../media/audio1.wav"/><Relationship Id="rId1" Type="http://schemas.openxmlformats.org/officeDocument/2006/relationships/slideLayout" Target="../slideLayouts/slideLayout1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112.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12.xml"/><Relationship Id="rId6" Type="http://schemas.openxmlformats.org/officeDocument/2006/relationships/audio" Target="../media/audio1.wav"/><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420.xml"/><Relationship Id="rId5" Type="http://schemas.openxmlformats.org/officeDocument/2006/relationships/audio" Target="../media/audio1.wav"/><Relationship Id="rId4" Type="http://schemas.openxmlformats.org/officeDocument/2006/relationships/image" Target="../media/image44.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17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g"/><Relationship Id="rId7" Type="http://schemas.openxmlformats.org/officeDocument/2006/relationships/diagramColors" Target="../diagrams/colors1.xml"/><Relationship Id="rId2" Type="http://schemas.openxmlformats.org/officeDocument/2006/relationships/audio" Target="../media/audio1.wav"/><Relationship Id="rId1" Type="http://schemas.openxmlformats.org/officeDocument/2006/relationships/slideLayout" Target="../slideLayouts/slideLayout8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23.xml"/><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3.xml"/></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jpg"/><Relationship Id="rId7" Type="http://schemas.openxmlformats.org/officeDocument/2006/relationships/diagramColors" Target="../diagrams/colors3.xml"/><Relationship Id="rId2" Type="http://schemas.openxmlformats.org/officeDocument/2006/relationships/audio" Target="../media/audio1.wav"/><Relationship Id="rId1" Type="http://schemas.openxmlformats.org/officeDocument/2006/relationships/slideLayout" Target="../slideLayouts/slideLayout15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00.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9.xml"/><Relationship Id="rId6" Type="http://schemas.openxmlformats.org/officeDocument/2006/relationships/audio" Target="../media/audio1.wav"/><Relationship Id="rId5" Type="http://schemas.openxmlformats.org/officeDocument/2006/relationships/image" Target="../media/image19.jpeg"/><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audio" Target="../media/audio1.wav"/><Relationship Id="rId1" Type="http://schemas.openxmlformats.org/officeDocument/2006/relationships/slideLayout" Target="../slideLayouts/slideLayout161.xml"/><Relationship Id="rId5" Type="http://schemas.openxmlformats.org/officeDocument/2006/relationships/audio" Target="../media/audio1.wav"/><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161.xml"/></Relationships>
</file>

<file path=ppt/slides/_rels/slide4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161.xml"/><Relationship Id="rId6" Type="http://schemas.openxmlformats.org/officeDocument/2006/relationships/image" Target="../media/image63.png"/><Relationship Id="rId5" Type="http://schemas.openxmlformats.org/officeDocument/2006/relationships/image" Target="../media/image66.jp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16.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22.xml"/><Relationship Id="rId6" Type="http://schemas.openxmlformats.org/officeDocument/2006/relationships/image" Target="../media/image32.jpg"/><Relationship Id="rId5" Type="http://schemas.openxmlformats.org/officeDocument/2006/relationships/image" Target="../media/image19.jpeg"/><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33.xml"/><Relationship Id="rId6" Type="http://schemas.openxmlformats.org/officeDocument/2006/relationships/image" Target="../media/image32.jpg"/><Relationship Id="rId5" Type="http://schemas.openxmlformats.org/officeDocument/2006/relationships/image" Target="../media/image19.jpeg"/><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9.xml"/><Relationship Id="rId6" Type="http://schemas.openxmlformats.org/officeDocument/2006/relationships/audio" Target="../media/audio1.wav"/><Relationship Id="rId5" Type="http://schemas.openxmlformats.org/officeDocument/2006/relationships/image" Target="../media/image19.jpeg"/><Relationship Id="rId4" Type="http://schemas.openxmlformats.org/officeDocument/2006/relationships/image" Target="../media/image18.jpeg"/></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61.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audio" Target="../media/audio2.wav"/><Relationship Id="rId1" Type="http://schemas.openxmlformats.org/officeDocument/2006/relationships/slideLayout" Target="../slideLayouts/slideLayout156.xml"/><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78.xml"/><Relationship Id="rId5" Type="http://schemas.openxmlformats.org/officeDocument/2006/relationships/image" Target="../media/image68.jpg"/><Relationship Id="rId4" Type="http://schemas.openxmlformats.org/officeDocument/2006/relationships/image" Target="../media/image65.jpeg"/></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9.xml"/><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84.xml"/><Relationship Id="rId5" Type="http://schemas.openxmlformats.org/officeDocument/2006/relationships/audio" Target="../media/audio1.wav"/><Relationship Id="rId4" Type="http://schemas.openxmlformats.org/officeDocument/2006/relationships/image" Target="../media/image13.jpg"/></Relationships>
</file>

<file path=ppt/slides/_rels/slide5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84.xml"/><Relationship Id="rId4" Type="http://schemas.openxmlformats.org/officeDocument/2006/relationships/audio" Target="../media/audio1.wav"/></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audio" Target="../media/audio2.wav"/><Relationship Id="rId1" Type="http://schemas.openxmlformats.org/officeDocument/2006/relationships/slideLayout" Target="../slideLayouts/slideLayout79.xml"/><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79.xml"/><Relationship Id="rId4" Type="http://schemas.openxmlformats.org/officeDocument/2006/relationships/image" Target="../media/image70.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audio" Target="../media/audio2.wav"/><Relationship Id="rId1" Type="http://schemas.openxmlformats.org/officeDocument/2006/relationships/slideLayout" Target="../slideLayouts/slideLayout79.xml"/><Relationship Id="rId4" Type="http://schemas.openxmlformats.org/officeDocument/2006/relationships/audio" Target="../media/audio2.wav"/></Relationships>
</file>

<file path=ppt/slides/_rels/slide6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19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6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19.jpeg"/><Relationship Id="rId4" Type="http://schemas.openxmlformats.org/officeDocument/2006/relationships/image" Target="../media/image18.jpeg"/></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19.jpeg"/><Relationship Id="rId4" Type="http://schemas.openxmlformats.org/officeDocument/2006/relationships/image" Target="../media/image18.jpeg"/></Relationships>
</file>

<file path=ppt/slides/_rels/slide6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55.xml"/></Relationships>
</file>

<file path=ppt/slides/_rels/slide67.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320.xml"/></Relationships>
</file>

<file path=ppt/slides/_rels/slide68.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320.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255.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audio" Target="../media/audio1.wav"/><Relationship Id="rId5" Type="http://schemas.openxmlformats.org/officeDocument/2006/relationships/image" Target="../media/image19.jpeg"/><Relationship Id="rId4" Type="http://schemas.openxmlformats.org/officeDocument/2006/relationships/image" Target="../media/image18.jpeg"/></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9.xml"/><Relationship Id="rId6" Type="http://schemas.openxmlformats.org/officeDocument/2006/relationships/audio" Target="../media/audio1.wav"/><Relationship Id="rId5" Type="http://schemas.openxmlformats.org/officeDocument/2006/relationships/image" Target="../media/image19.jpeg"/><Relationship Id="rId4" Type="http://schemas.openxmlformats.org/officeDocument/2006/relationships/image" Target="../media/image18.jpeg"/></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9.xml"/><Relationship Id="rId4" Type="http://schemas.openxmlformats.org/officeDocument/2006/relationships/audio" Target="../media/audio1.wav"/></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79.xml"/><Relationship Id="rId4" Type="http://schemas.openxmlformats.org/officeDocument/2006/relationships/audio" Target="../media/audio1.wav"/></Relationships>
</file>

<file path=ppt/slides/_rels/slide7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audio" Target="../media/audio2.wav"/><Relationship Id="rId1" Type="http://schemas.openxmlformats.org/officeDocument/2006/relationships/slideLayout" Target="../slideLayouts/slideLayout79.xml"/><Relationship Id="rId4" Type="http://schemas.openxmlformats.org/officeDocument/2006/relationships/audio" Target="../media/audio2.wav"/></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79.xml"/><Relationship Id="rId4" Type="http://schemas.openxmlformats.org/officeDocument/2006/relationships/image" Target="../media/image70.jpg"/></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audio" Target="../media/audio1.wav"/><Relationship Id="rId1" Type="http://schemas.openxmlformats.org/officeDocument/2006/relationships/slideLayout" Target="../slideLayouts/slideLayout249.xml"/><Relationship Id="rId4" Type="http://schemas.openxmlformats.org/officeDocument/2006/relationships/image" Target="../media/image76.png"/></Relationships>
</file>

<file path=ppt/slides/_rels/slide7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audio" Target="../media/audio2.wav"/><Relationship Id="rId1" Type="http://schemas.openxmlformats.org/officeDocument/2006/relationships/slideLayout" Target="../slideLayouts/slideLayout244.xml"/><Relationship Id="rId4" Type="http://schemas.openxmlformats.org/officeDocument/2006/relationships/audio" Target="../media/audio2.wav"/></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79.xml"/><Relationship Id="rId6" Type="http://schemas.openxmlformats.org/officeDocument/2006/relationships/audio" Target="../media/audio1.wav"/><Relationship Id="rId5" Type="http://schemas.openxmlformats.org/officeDocument/2006/relationships/image" Target="../media/image78.png"/><Relationship Id="rId4" Type="http://schemas.openxmlformats.org/officeDocument/2006/relationships/image" Target="../media/image77.png"/></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79.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image" Target="../media/image79.jpg"/><Relationship Id="rId1" Type="http://schemas.openxmlformats.org/officeDocument/2006/relationships/slideLayout" Target="../slideLayouts/slideLayout266.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audio" Target="../media/audio1.wav"/><Relationship Id="rId1" Type="http://schemas.openxmlformats.org/officeDocument/2006/relationships/slideLayout" Target="../slideLayouts/slideLayout28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8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audio" Target="../media/audio2.wav"/><Relationship Id="rId1" Type="http://schemas.openxmlformats.org/officeDocument/2006/relationships/slideLayout" Target="../slideLayouts/slideLayout277.xml"/><Relationship Id="rId4" Type="http://schemas.openxmlformats.org/officeDocument/2006/relationships/audio" Target="../media/audio2.wav"/></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79.xml"/><Relationship Id="rId5" Type="http://schemas.openxmlformats.org/officeDocument/2006/relationships/image" Target="../media/image87.jpeg"/><Relationship Id="rId4" Type="http://schemas.openxmlformats.org/officeDocument/2006/relationships/image" Target="../media/image70.jpg"/></Relationships>
</file>

<file path=ppt/slides/_rels/slide8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93.xml"/></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19.jpeg"/><Relationship Id="rId4" Type="http://schemas.openxmlformats.org/officeDocument/2006/relationships/image" Target="../media/image18.jpeg"/></Relationships>
</file>

<file path=ppt/slides/_rels/slide8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19.jpeg"/><Relationship Id="rId4" Type="http://schemas.openxmlformats.org/officeDocument/2006/relationships/image" Target="../media/image18.jpeg"/></Relationships>
</file>

<file path=ppt/slides/_rels/slide8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79.xml"/><Relationship Id="rId6" Type="http://schemas.openxmlformats.org/officeDocument/2006/relationships/audio" Target="../media/audio1.wav"/><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9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9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84.xml"/><Relationship Id="rId5" Type="http://schemas.openxmlformats.org/officeDocument/2006/relationships/audio" Target="../media/audio1.wav"/><Relationship Id="rId4" Type="http://schemas.openxmlformats.org/officeDocument/2006/relationships/image" Target="../media/image89.jpg"/></Relationships>
</file>

<file path=ppt/slides/_rels/slide9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84.xml"/><Relationship Id="rId5" Type="http://schemas.openxmlformats.org/officeDocument/2006/relationships/audio" Target="../media/audio1.wav"/><Relationship Id="rId4" Type="http://schemas.openxmlformats.org/officeDocument/2006/relationships/image" Target="../media/image89.jpg"/></Relationships>
</file>

<file path=ppt/slides/_rels/slide9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audio" Target="../media/audio2.wav"/><Relationship Id="rId1" Type="http://schemas.openxmlformats.org/officeDocument/2006/relationships/slideLayout" Target="../slideLayouts/slideLayout79.xml"/><Relationship Id="rId4" Type="http://schemas.openxmlformats.org/officeDocument/2006/relationships/audio" Target="../media/audio2.wav"/></Relationships>
</file>

<file path=ppt/slides/_rels/slide9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79.xml"/><Relationship Id="rId5" Type="http://schemas.openxmlformats.org/officeDocument/2006/relationships/image" Target="../media/image70.jpg"/><Relationship Id="rId4" Type="http://schemas.openxmlformats.org/officeDocument/2006/relationships/image" Target="../media/image90.jpg"/></Relationships>
</file>

<file path=ppt/slides/_rels/slide9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84.xml"/><Relationship Id="rId5" Type="http://schemas.openxmlformats.org/officeDocument/2006/relationships/audio" Target="../media/audio1.wav"/><Relationship Id="rId4" Type="http://schemas.openxmlformats.org/officeDocument/2006/relationships/image" Target="../media/image89.jpg"/></Relationships>
</file>

<file path=ppt/slides/_rels/slide9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audio" Target="../media/audio2.wav"/><Relationship Id="rId1" Type="http://schemas.openxmlformats.org/officeDocument/2006/relationships/slideLayout" Target="../slideLayouts/slideLayout79.xml"/><Relationship Id="rId4" Type="http://schemas.openxmlformats.org/officeDocument/2006/relationships/audio" Target="../media/audio2.wav"/></Relationships>
</file>

<file path=ppt/slides/_rels/slide9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84.xml"/><Relationship Id="rId5" Type="http://schemas.openxmlformats.org/officeDocument/2006/relationships/audio" Target="../media/audio1.wav"/><Relationship Id="rId4" Type="http://schemas.openxmlformats.org/officeDocument/2006/relationships/image" Target="../media/image89.jpg"/></Relationships>
</file>

<file path=ppt/slides/_rels/slide9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9.xml"/><Relationship Id="rId1" Type="http://schemas.openxmlformats.org/officeDocument/2006/relationships/slideLayout" Target="../slideLayouts/slideLayout266.xml"/><Relationship Id="rId4" Type="http://schemas.openxmlformats.org/officeDocument/2006/relationships/image" Target="../media/image92.png"/></Relationships>
</file>

<file path=ppt/slides/_rels/slide9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04.xml"/></Relationships>
</file>

<file path=ppt/slides/_rels/slide9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299.xml"/><Relationship Id="rId6" Type="http://schemas.openxmlformats.org/officeDocument/2006/relationships/image" Target="../media/image32.jp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8640"/>
            <a:ext cx="8784976" cy="6120679"/>
          </a:xfrm>
          <a:prstGeom prst="rect">
            <a:avLst/>
          </a:prstGeom>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3996" y="186179"/>
            <a:ext cx="4762500" cy="2381250"/>
          </a:xfrm>
          <a:prstGeom prst="rect">
            <a:avLst/>
          </a:prstGeom>
        </p:spPr>
      </p:pic>
      <p:sp>
        <p:nvSpPr>
          <p:cNvPr id="5" name="مستطيل 4"/>
          <p:cNvSpPr/>
          <p:nvPr/>
        </p:nvSpPr>
        <p:spPr>
          <a:xfrm>
            <a:off x="0" y="14391"/>
            <a:ext cx="4067944" cy="6843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srgbClr val="002060"/>
                </a:solidFill>
                <a:latin typeface="KaiTi" pitchFamily="49" charset="-122"/>
                <a:ea typeface="KaiTi" pitchFamily="49" charset="-122"/>
                <a:cs typeface="Times New Roman"/>
              </a:rPr>
              <a:t>مادة العلوم</a:t>
            </a:r>
          </a:p>
          <a:p>
            <a:pPr algn="ctr"/>
            <a:r>
              <a:rPr lang="ar-SA" sz="4000" b="1" dirty="0" smtClean="0">
                <a:solidFill>
                  <a:srgbClr val="FF0000"/>
                </a:solidFill>
                <a:latin typeface="KaiTi" pitchFamily="49" charset="-122"/>
                <a:ea typeface="KaiTi" pitchFamily="49" charset="-122"/>
                <a:cs typeface="Times New Roman"/>
              </a:rPr>
              <a:t>الصف الثاني متوسط </a:t>
            </a:r>
            <a:r>
              <a:rPr lang="ar-SA" sz="4000" b="1" dirty="0" smtClean="0">
                <a:solidFill>
                  <a:prstClr val="black"/>
                </a:solidFill>
                <a:latin typeface="KaiTi" pitchFamily="49" charset="-122"/>
                <a:ea typeface="KaiTi" pitchFamily="49" charset="-122"/>
                <a:cs typeface="Times New Roman"/>
              </a:rPr>
              <a:t>الفصل الدراسي الأول</a:t>
            </a:r>
            <a:r>
              <a:rPr lang="ar-SA" sz="2400" b="1" dirty="0" smtClean="0">
                <a:solidFill>
                  <a:prstClr val="black"/>
                </a:solidFill>
                <a:cs typeface="Times New Roman"/>
              </a:rPr>
              <a:t>          </a:t>
            </a:r>
            <a:r>
              <a:rPr lang="ar-SA" sz="4000" b="1" dirty="0">
                <a:solidFill>
                  <a:prstClr val="black"/>
                </a:solidFill>
                <a:cs typeface="Times New Roman"/>
              </a:rPr>
              <a:t/>
            </a:r>
            <a:br>
              <a:rPr lang="ar-SA" sz="4000" b="1" dirty="0">
                <a:solidFill>
                  <a:prstClr val="black"/>
                </a:solidFill>
                <a:cs typeface="Times New Roman"/>
              </a:rPr>
            </a:br>
            <a:r>
              <a:rPr lang="ar-SA" sz="4400" b="1" dirty="0">
                <a:solidFill>
                  <a:srgbClr val="9BBB59">
                    <a:lumMod val="50000"/>
                  </a:srgbClr>
                </a:solidFill>
                <a:cs typeface="Times New Roman"/>
              </a:rPr>
              <a:t>الوحدة </a:t>
            </a:r>
            <a:r>
              <a:rPr lang="ar-SA" sz="4400" b="1" dirty="0" smtClean="0">
                <a:solidFill>
                  <a:srgbClr val="9BBB59">
                    <a:lumMod val="50000"/>
                  </a:srgbClr>
                </a:solidFill>
                <a:cs typeface="Times New Roman"/>
              </a:rPr>
              <a:t>الأولى</a:t>
            </a:r>
            <a:r>
              <a:rPr lang="ar-SA" sz="4400" b="1" dirty="0">
                <a:solidFill>
                  <a:srgbClr val="FF0000"/>
                </a:solidFill>
                <a:cs typeface="Times New Roman"/>
              </a:rPr>
              <a:t/>
            </a:r>
            <a:br>
              <a:rPr lang="ar-SA" sz="4400" b="1" dirty="0">
                <a:solidFill>
                  <a:srgbClr val="FF0000"/>
                </a:solidFill>
                <a:cs typeface="Times New Roman"/>
              </a:rPr>
            </a:br>
            <a:r>
              <a:rPr lang="ar-SA" sz="4000" b="1" dirty="0">
                <a:solidFill>
                  <a:srgbClr val="FF0000"/>
                </a:solidFill>
                <a:cs typeface="Times New Roman"/>
              </a:rPr>
              <a:t>إعداد وتقديم الأستاذ /       </a:t>
            </a:r>
            <a:r>
              <a:rPr lang="ar-SA" sz="2800" b="1" dirty="0">
                <a:solidFill>
                  <a:srgbClr val="C00000"/>
                </a:solidFill>
                <a:cs typeface="Times New Roman"/>
              </a:rPr>
              <a:t/>
            </a:r>
            <a:br>
              <a:rPr lang="ar-SA" sz="2800" b="1" dirty="0">
                <a:solidFill>
                  <a:srgbClr val="C00000"/>
                </a:solidFill>
                <a:cs typeface="Times New Roman"/>
              </a:rPr>
            </a:br>
            <a:endParaRPr lang="ar-SA" sz="1600" dirty="0">
              <a:solidFill>
                <a:prstClr val="black"/>
              </a:solidFill>
            </a:endParaRPr>
          </a:p>
        </p:txBody>
      </p:sp>
      <p:pic>
        <p:nvPicPr>
          <p:cNvPr id="6" name="صورة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784" y="186179"/>
            <a:ext cx="3384376" cy="1370613"/>
          </a:xfrm>
          <a:prstGeom prst="rect">
            <a:avLst/>
          </a:prstGeom>
        </p:spPr>
      </p:pic>
      <p:sp>
        <p:nvSpPr>
          <p:cNvPr id="7" name="شكل بيضاوي 6"/>
          <p:cNvSpPr/>
          <p:nvPr/>
        </p:nvSpPr>
        <p:spPr>
          <a:xfrm>
            <a:off x="107504" y="5013176"/>
            <a:ext cx="3852936" cy="17281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rgbClr val="002060"/>
                </a:solidFill>
                <a:cs typeface="Times New Roman"/>
              </a:rPr>
              <a:t>صابر بن </a:t>
            </a:r>
            <a:r>
              <a:rPr lang="ar-SA" sz="3200" b="1" dirty="0" smtClean="0">
                <a:solidFill>
                  <a:srgbClr val="002060"/>
                </a:solidFill>
                <a:cs typeface="Times New Roman"/>
              </a:rPr>
              <a:t>دخيل الله السيالي</a:t>
            </a:r>
            <a:endParaRPr lang="ar-SA" sz="1100" dirty="0">
              <a:solidFill>
                <a:srgbClr val="002060"/>
              </a:solidFill>
            </a:endParaRPr>
          </a:p>
        </p:txBody>
      </p:sp>
      <p:sp>
        <p:nvSpPr>
          <p:cNvPr id="8" name="مربع نص 7"/>
          <p:cNvSpPr txBox="1"/>
          <p:nvPr/>
        </p:nvSpPr>
        <p:spPr>
          <a:xfrm>
            <a:off x="4273996" y="6021288"/>
            <a:ext cx="4402460" cy="1200329"/>
          </a:xfrm>
          <a:prstGeom prst="rect">
            <a:avLst/>
          </a:prstGeom>
          <a:noFill/>
        </p:spPr>
        <p:txBody>
          <a:bodyPr wrap="square" rtlCol="1">
            <a:spAutoFit/>
          </a:bodyPr>
          <a:lstStyle/>
          <a:p>
            <a:pPr algn="ctr"/>
            <a:r>
              <a:rPr lang="ar-SA" sz="3600" b="1" dirty="0" smtClean="0">
                <a:solidFill>
                  <a:srgbClr val="002060"/>
                </a:solidFill>
              </a:rPr>
              <a:t>مدرسة أبي دجانة المتوسطة</a:t>
            </a:r>
          </a:p>
          <a:p>
            <a:pPr algn="ctr"/>
            <a:endParaRPr lang="ar-SA" sz="3600" b="1" dirty="0">
              <a:solidFill>
                <a:srgbClr val="002060"/>
              </a:solidFill>
            </a:endParaRPr>
          </a:p>
        </p:txBody>
      </p:sp>
      <p:pic>
        <p:nvPicPr>
          <p:cNvPr id="2" name="صورة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784" y="1556792"/>
            <a:ext cx="736775" cy="868396"/>
          </a:xfrm>
          <a:prstGeom prst="rect">
            <a:avLst/>
          </a:prstGeom>
        </p:spPr>
      </p:pic>
    </p:spTree>
    <p:extLst>
      <p:ext uri="{BB962C8B-B14F-4D97-AF65-F5344CB8AC3E}">
        <p14:creationId xmlns:p14="http://schemas.microsoft.com/office/powerpoint/2010/main" val="982994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2285984" y="214313"/>
            <a:ext cx="5022320" cy="1142985"/>
          </a:xfrm>
          <a:prstGeom prst="rect">
            <a:avLst/>
          </a:prstGeom>
          <a:blipFill>
            <a:blip r:embed="rId4"/>
            <a:tile tx="0" ty="0" sx="100000" sy="100000" flip="none" algn="tl"/>
          </a:blipFill>
          <a:ln w="762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7200" b="1" u="sng" dirty="0" smtClean="0">
                <a:solidFill>
                  <a:schemeClr val="bg1"/>
                </a:solidFill>
                <a:latin typeface="Estrangelo Edessa" pitchFamily="66" charset="0"/>
                <a:cs typeface="Estrangelo Edessa" pitchFamily="66" charset="0"/>
              </a:rPr>
              <a:t>فرعا علم الآثــــار</a:t>
            </a:r>
            <a:endParaRPr lang="ar-EG" sz="7200" dirty="0">
              <a:solidFill>
                <a:schemeClr val="bg1"/>
              </a:solidFill>
            </a:endParaRPr>
          </a:p>
        </p:txBody>
      </p:sp>
      <p:pic>
        <p:nvPicPr>
          <p:cNvPr id="2050" name="Picture 2"/>
          <p:cNvPicPr>
            <a:picLocks noChangeAspect="1" noChangeArrowheads="1"/>
          </p:cNvPicPr>
          <p:nvPr/>
        </p:nvPicPr>
        <p:blipFill>
          <a:blip r:embed="rId5"/>
          <a:srcRect/>
          <a:stretch>
            <a:fillRect/>
          </a:stretch>
        </p:blipFill>
        <p:spPr bwMode="auto">
          <a:xfrm>
            <a:off x="-32" y="1571612"/>
            <a:ext cx="6800850" cy="5072098"/>
          </a:xfrm>
          <a:prstGeom prst="rect">
            <a:avLst/>
          </a:prstGeom>
          <a:noFill/>
          <a:ln w="9525">
            <a:noFill/>
            <a:miter lim="800000"/>
            <a:headEnd/>
            <a:tailEnd/>
          </a:ln>
          <a:effectLst/>
        </p:spPr>
      </p:pic>
      <p:pic>
        <p:nvPicPr>
          <p:cNvPr id="2051" name="Picture 3"/>
          <p:cNvPicPr>
            <a:picLocks noChangeAspect="1" noChangeArrowheads="1"/>
          </p:cNvPicPr>
          <p:nvPr/>
        </p:nvPicPr>
        <p:blipFill>
          <a:blip r:embed="rId6"/>
          <a:srcRect/>
          <a:stretch>
            <a:fillRect/>
          </a:stretch>
        </p:blipFill>
        <p:spPr bwMode="auto">
          <a:xfrm>
            <a:off x="6858016" y="2357430"/>
            <a:ext cx="2214546" cy="2928958"/>
          </a:xfrm>
          <a:prstGeom prst="rect">
            <a:avLst/>
          </a:prstGeom>
          <a:noFill/>
          <a:ln w="9525">
            <a:noFill/>
            <a:miter lim="800000"/>
            <a:headEnd/>
            <a:tailEnd/>
          </a:ln>
          <a:effectLst/>
        </p:spPr>
      </p:pic>
    </p:spTree>
    <p:extLst>
      <p:ext uri="{BB962C8B-B14F-4D97-AF65-F5344CB8AC3E}">
        <p14:creationId xmlns:p14="http://schemas.microsoft.com/office/powerpoint/2010/main" val="899942637"/>
      </p:ext>
    </p:extLst>
  </p:cSld>
  <p:clrMapOvr>
    <a:masterClrMapping/>
  </p:clrMapOvr>
  <p:transition spd="slow" advTm="60000">
    <p:wheel spokes="8"/>
    <p:sndAc>
      <p:stSnd>
        <p:snd r:embed="rId2" name="chimes.wav"/>
      </p:stSnd>
    </p:sndAc>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2700000" scaled="0"/>
        </a:gradFill>
        <a:effectLst/>
      </p:bgPr>
    </p:bg>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323528" y="260648"/>
            <a:ext cx="8568952" cy="3310548"/>
          </a:xfrm>
          <a:blipFill>
            <a:blip r:embed="rId5"/>
            <a:tile tx="0" ty="0" sx="100000" sy="100000" flip="none" algn="tl"/>
          </a:blipFill>
        </p:spPr>
      </p:pic>
      <p:sp>
        <p:nvSpPr>
          <p:cNvPr id="3" name="مستطيل 2"/>
          <p:cNvSpPr/>
          <p:nvPr/>
        </p:nvSpPr>
        <p:spPr>
          <a:xfrm>
            <a:off x="323528" y="3573016"/>
            <a:ext cx="8568952" cy="3024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srgbClr val="C00000"/>
                </a:solidFill>
              </a:rPr>
              <a:t>ضع كلمة صح أو خطأ فيما يلي :</a:t>
            </a:r>
          </a:p>
          <a:p>
            <a:pPr algn="ctr"/>
            <a:r>
              <a:rPr lang="ar-SA" sz="4000" b="1" dirty="0" smtClean="0">
                <a:solidFill>
                  <a:prstClr val="black"/>
                </a:solidFill>
              </a:rPr>
              <a:t>في المحلول المركز كمية </a:t>
            </a:r>
            <a:r>
              <a:rPr lang="ar-SA" sz="4000" b="1" dirty="0">
                <a:solidFill>
                  <a:prstClr val="black"/>
                </a:solidFill>
              </a:rPr>
              <a:t>المذاب أكبر من كمية المذيب (       </a:t>
            </a:r>
            <a:r>
              <a:rPr lang="ar-SA" sz="3600" b="1" dirty="0" smtClean="0">
                <a:solidFill>
                  <a:prstClr val="black"/>
                </a:solidFill>
              </a:rPr>
              <a:t>)</a:t>
            </a:r>
            <a:endParaRPr lang="ar-SA" sz="3600" b="1" dirty="0">
              <a:solidFill>
                <a:prstClr val="black"/>
              </a:solidFill>
            </a:endParaRPr>
          </a:p>
        </p:txBody>
      </p:sp>
      <p:sp>
        <p:nvSpPr>
          <p:cNvPr id="5" name="مربع نص 4"/>
          <p:cNvSpPr txBox="1"/>
          <p:nvPr/>
        </p:nvSpPr>
        <p:spPr>
          <a:xfrm>
            <a:off x="3635896" y="5517230"/>
            <a:ext cx="720080" cy="461665"/>
          </a:xfrm>
          <a:prstGeom prst="rect">
            <a:avLst/>
          </a:prstGeom>
          <a:noFill/>
        </p:spPr>
        <p:txBody>
          <a:bodyPr wrap="square" rtlCol="1">
            <a:spAutoFit/>
          </a:bodyPr>
          <a:lstStyle/>
          <a:p>
            <a:r>
              <a:rPr lang="ar-SA" sz="2400" b="1" dirty="0" smtClean="0">
                <a:solidFill>
                  <a:srgbClr val="002060"/>
                </a:solidFill>
              </a:rPr>
              <a:t>صح</a:t>
            </a:r>
            <a:endParaRPr lang="ar-SA" sz="2400" b="1" dirty="0">
              <a:solidFill>
                <a:srgbClr val="002060"/>
              </a:solidFill>
            </a:endParaRPr>
          </a:p>
        </p:txBody>
      </p:sp>
      <p:pic>
        <p:nvPicPr>
          <p:cNvPr id="2" name="صورة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332656"/>
            <a:ext cx="8568952" cy="3240360"/>
          </a:xfrm>
          <a:prstGeom prst="rect">
            <a:avLst/>
          </a:prstGeom>
        </p:spPr>
      </p:pic>
    </p:spTree>
    <p:extLst>
      <p:ext uri="{BB962C8B-B14F-4D97-AF65-F5344CB8AC3E}">
        <p14:creationId xmlns:p14="http://schemas.microsoft.com/office/powerpoint/2010/main" val="2249053803"/>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effectLst/>
      </p:bgPr>
    </p:bg>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332656"/>
            <a:ext cx="3816424" cy="3733800"/>
          </a:xfrm>
        </p:spPr>
      </p:pic>
      <p:sp>
        <p:nvSpPr>
          <p:cNvPr id="3" name="مستطيل 2"/>
          <p:cNvSpPr/>
          <p:nvPr/>
        </p:nvSpPr>
        <p:spPr>
          <a:xfrm>
            <a:off x="4067944" y="332656"/>
            <a:ext cx="4896544" cy="63110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600" dirty="0" smtClean="0">
                <a:solidFill>
                  <a:prstClr val="black"/>
                </a:solidFill>
              </a:rPr>
              <a:t>ا</a:t>
            </a:r>
            <a:r>
              <a:rPr lang="ar-SA" sz="6600" b="1" dirty="0" smtClean="0">
                <a:solidFill>
                  <a:prstClr val="black"/>
                </a:solidFill>
              </a:rPr>
              <a:t>نتهى الدرس</a:t>
            </a:r>
          </a:p>
          <a:p>
            <a:r>
              <a:rPr lang="ar-SA" sz="3600" b="1" dirty="0" smtClean="0">
                <a:solidFill>
                  <a:prstClr val="black"/>
                </a:solidFill>
              </a:rPr>
              <a:t> </a:t>
            </a:r>
            <a:r>
              <a:rPr lang="ar-SA" sz="4000" b="1" dirty="0" smtClean="0">
                <a:solidFill>
                  <a:srgbClr val="002060"/>
                </a:solidFill>
              </a:rPr>
              <a:t>مع تمنياتي للجميع بالتوفيق </a:t>
            </a:r>
            <a:endParaRPr lang="ar-SA" sz="4000" b="1" dirty="0">
              <a:solidFill>
                <a:srgbClr val="FF0000"/>
              </a:solidFill>
            </a:endParaRPr>
          </a:p>
          <a:p>
            <a:pPr algn="ctr"/>
            <a:r>
              <a:rPr lang="ar-SA" sz="4000" b="1" dirty="0" smtClean="0">
                <a:solidFill>
                  <a:srgbClr val="FF0000"/>
                </a:solidFill>
              </a:rPr>
              <a:t>معد هذا العمل:</a:t>
            </a:r>
          </a:p>
          <a:p>
            <a:pPr algn="ctr"/>
            <a:endParaRPr lang="ar-SA" sz="3600" b="1" dirty="0">
              <a:solidFill>
                <a:srgbClr val="FF0000"/>
              </a:solidFill>
            </a:endParaRPr>
          </a:p>
          <a:p>
            <a:pPr algn="ctr"/>
            <a:endParaRPr lang="ar-SA" sz="3600" b="1" dirty="0" smtClean="0">
              <a:solidFill>
                <a:srgbClr val="FF0000"/>
              </a:solidFill>
            </a:endParaRPr>
          </a:p>
          <a:p>
            <a:pPr algn="ctr"/>
            <a:endParaRPr lang="ar-SA" sz="3600" b="1" dirty="0">
              <a:solidFill>
                <a:srgbClr val="FF0000"/>
              </a:solidFill>
            </a:endParaRPr>
          </a:p>
          <a:p>
            <a:pPr algn="ctr"/>
            <a:endParaRPr lang="ar-SA" sz="3600" b="1" dirty="0" smtClean="0">
              <a:solidFill>
                <a:srgbClr val="FF0000"/>
              </a:solidFill>
            </a:endParaRPr>
          </a:p>
          <a:p>
            <a:endParaRPr lang="ar-SA" sz="3600" b="1" dirty="0" smtClean="0">
              <a:solidFill>
                <a:srgbClr val="FF0000"/>
              </a:solidFill>
            </a:endParaRPr>
          </a:p>
        </p:txBody>
      </p:sp>
      <p:sp>
        <p:nvSpPr>
          <p:cNvPr id="6" name="مستطيل 5"/>
          <p:cNvSpPr/>
          <p:nvPr/>
        </p:nvSpPr>
        <p:spPr>
          <a:xfrm>
            <a:off x="251520" y="4077072"/>
            <a:ext cx="3816424" cy="25666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prstClr val="black"/>
                </a:solidFill>
              </a:rPr>
              <a:t>الواجب</a:t>
            </a:r>
          </a:p>
          <a:p>
            <a:pPr algn="ctr"/>
            <a:r>
              <a:rPr lang="ar-SA" sz="3600" b="1" dirty="0" smtClean="0">
                <a:solidFill>
                  <a:srgbClr val="C00000"/>
                </a:solidFill>
              </a:rPr>
              <a:t>س6</a:t>
            </a:r>
          </a:p>
          <a:p>
            <a:pPr algn="ctr"/>
            <a:r>
              <a:rPr lang="ar-SA" sz="3600" b="1" dirty="0" smtClean="0">
                <a:solidFill>
                  <a:srgbClr val="C00000"/>
                </a:solidFill>
              </a:rPr>
              <a:t>صفحة 47  </a:t>
            </a:r>
            <a:endParaRPr lang="ar-SA" sz="3600" b="1" dirty="0">
              <a:solidFill>
                <a:srgbClr val="C00000"/>
              </a:solidFill>
            </a:endParaRPr>
          </a:p>
        </p:txBody>
      </p:sp>
      <p:sp>
        <p:nvSpPr>
          <p:cNvPr id="7" name="شكل بيضاوي 6"/>
          <p:cNvSpPr/>
          <p:nvPr/>
        </p:nvSpPr>
        <p:spPr>
          <a:xfrm>
            <a:off x="4283968" y="3488177"/>
            <a:ext cx="4464496" cy="288032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prstClr val="white"/>
                </a:solidFill>
              </a:rPr>
              <a:t>أ. صابر دخيل الله السيالي</a:t>
            </a:r>
          </a:p>
          <a:p>
            <a:pPr algn="ctr"/>
            <a:r>
              <a:rPr lang="ar-SA" sz="2800" b="1" dirty="0">
                <a:solidFill>
                  <a:prstClr val="white"/>
                </a:solidFill>
              </a:rPr>
              <a:t>معلم مادة العلوم بمتوسطة أبي دجانة </a:t>
            </a:r>
            <a:r>
              <a:rPr lang="ar-SA" sz="2800" b="1" dirty="0" smtClean="0">
                <a:solidFill>
                  <a:prstClr val="white"/>
                </a:solidFill>
              </a:rPr>
              <a:t>بمكة المكرمة..</a:t>
            </a:r>
          </a:p>
          <a:p>
            <a:pPr algn="ctr"/>
            <a:r>
              <a:rPr lang="en-US" sz="2800" b="1" dirty="0">
                <a:solidFill>
                  <a:prstClr val="white"/>
                </a:solidFill>
              </a:rPr>
              <a:t>sabir_511          </a:t>
            </a:r>
            <a:r>
              <a:rPr lang="ar-SA" sz="2800" b="1" dirty="0">
                <a:solidFill>
                  <a:prstClr val="white"/>
                </a:solidFill>
              </a:rPr>
              <a:t>@</a:t>
            </a: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5589240"/>
            <a:ext cx="864096" cy="360808"/>
          </a:xfrm>
          <a:prstGeom prst="rect">
            <a:avLst/>
          </a:prstGeom>
        </p:spPr>
      </p:pic>
    </p:spTree>
    <p:extLst>
      <p:ext uri="{BB962C8B-B14F-4D97-AF65-F5344CB8AC3E}">
        <p14:creationId xmlns:p14="http://schemas.microsoft.com/office/powerpoint/2010/main" val="372711423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
            <a:ext cx="8543925"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4"/>
          <a:srcRect/>
          <a:stretch>
            <a:fillRect/>
          </a:stretch>
        </p:blipFill>
        <p:spPr bwMode="auto">
          <a:xfrm>
            <a:off x="214313" y="123825"/>
            <a:ext cx="3871912" cy="166211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4" name="Picture 4"/>
          <p:cNvPicPr>
            <a:picLocks noChangeAspect="1" noChangeArrowheads="1"/>
          </p:cNvPicPr>
          <p:nvPr/>
        </p:nvPicPr>
        <p:blipFill>
          <a:blip r:embed="rId5"/>
          <a:srcRect/>
          <a:stretch>
            <a:fillRect/>
          </a:stretch>
        </p:blipFill>
        <p:spPr bwMode="auto">
          <a:xfrm>
            <a:off x="214313" y="1928813"/>
            <a:ext cx="3857625" cy="1214437"/>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5" name="Picture 5"/>
          <p:cNvPicPr>
            <a:picLocks noChangeAspect="1" noChangeArrowheads="1"/>
          </p:cNvPicPr>
          <p:nvPr/>
        </p:nvPicPr>
        <p:blipFill>
          <a:blip r:embed="rId6"/>
          <a:srcRect/>
          <a:stretch>
            <a:fillRect/>
          </a:stretch>
        </p:blipFill>
        <p:spPr bwMode="auto">
          <a:xfrm>
            <a:off x="285750" y="3286125"/>
            <a:ext cx="3729038" cy="76200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6" name="Picture 6"/>
          <p:cNvPicPr>
            <a:picLocks noChangeAspect="1" noChangeArrowheads="1"/>
          </p:cNvPicPr>
          <p:nvPr/>
        </p:nvPicPr>
        <p:blipFill>
          <a:blip r:embed="rId7"/>
          <a:srcRect/>
          <a:stretch>
            <a:fillRect/>
          </a:stretch>
        </p:blipFill>
        <p:spPr bwMode="auto">
          <a:xfrm>
            <a:off x="2786063" y="4214813"/>
            <a:ext cx="1219200" cy="48101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7" name="Picture 7"/>
          <p:cNvPicPr>
            <a:picLocks noChangeAspect="1" noChangeArrowheads="1"/>
          </p:cNvPicPr>
          <p:nvPr/>
        </p:nvPicPr>
        <p:blipFill>
          <a:blip r:embed="rId8"/>
          <a:srcRect/>
          <a:stretch>
            <a:fillRect/>
          </a:stretch>
        </p:blipFill>
        <p:spPr bwMode="auto">
          <a:xfrm>
            <a:off x="1928813" y="4857750"/>
            <a:ext cx="2119312" cy="56673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8" name="Picture 8"/>
          <p:cNvPicPr>
            <a:picLocks noChangeAspect="1" noChangeArrowheads="1"/>
          </p:cNvPicPr>
          <p:nvPr/>
        </p:nvPicPr>
        <p:blipFill>
          <a:blip r:embed="rId9"/>
          <a:srcRect/>
          <a:stretch>
            <a:fillRect/>
          </a:stretch>
        </p:blipFill>
        <p:spPr bwMode="auto">
          <a:xfrm>
            <a:off x="357188" y="5572125"/>
            <a:ext cx="3733800" cy="107156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9" name="Picture 9"/>
          <p:cNvPicPr>
            <a:picLocks noChangeAspect="1" noChangeArrowheads="1"/>
          </p:cNvPicPr>
          <p:nvPr/>
        </p:nvPicPr>
        <p:blipFill>
          <a:blip r:embed="rId10"/>
          <a:srcRect/>
          <a:stretch>
            <a:fillRect/>
          </a:stretch>
        </p:blipFill>
        <p:spPr bwMode="auto">
          <a:xfrm>
            <a:off x="6191200" y="142875"/>
            <a:ext cx="2609850" cy="56673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20" name="Picture 10"/>
          <p:cNvPicPr>
            <a:picLocks noChangeAspect="1" noChangeArrowheads="1"/>
          </p:cNvPicPr>
          <p:nvPr/>
        </p:nvPicPr>
        <p:blipFill>
          <a:blip r:embed="rId11"/>
          <a:srcRect/>
          <a:stretch>
            <a:fillRect/>
          </a:stretch>
        </p:blipFill>
        <p:spPr bwMode="auto">
          <a:xfrm>
            <a:off x="5624513" y="857250"/>
            <a:ext cx="3233737" cy="73818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21" name="Picture 11"/>
          <p:cNvPicPr>
            <a:picLocks noChangeAspect="1" noChangeArrowheads="1"/>
          </p:cNvPicPr>
          <p:nvPr/>
        </p:nvPicPr>
        <p:blipFill>
          <a:blip r:embed="rId12"/>
          <a:srcRect/>
          <a:stretch>
            <a:fillRect/>
          </a:stretch>
        </p:blipFill>
        <p:spPr bwMode="auto">
          <a:xfrm>
            <a:off x="5567363" y="1785938"/>
            <a:ext cx="3290887" cy="124301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22" name="Picture 12"/>
          <p:cNvPicPr>
            <a:picLocks noChangeAspect="1" noChangeArrowheads="1"/>
          </p:cNvPicPr>
          <p:nvPr/>
        </p:nvPicPr>
        <p:blipFill>
          <a:blip r:embed="rId13"/>
          <a:srcRect/>
          <a:stretch>
            <a:fillRect/>
          </a:stretch>
        </p:blipFill>
        <p:spPr bwMode="auto">
          <a:xfrm>
            <a:off x="5705475" y="3276600"/>
            <a:ext cx="3152775" cy="122396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2" name="مستطيل 1"/>
          <p:cNvSpPr/>
          <p:nvPr/>
        </p:nvSpPr>
        <p:spPr>
          <a:xfrm>
            <a:off x="7884368" y="6512508"/>
            <a:ext cx="576064" cy="131180"/>
          </a:xfrm>
          <a:prstGeom prst="rect">
            <a:avLst/>
          </a:prstGeom>
          <a:solidFill>
            <a:schemeClr val="tx1"/>
          </a:solidFill>
          <a:ln>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531803446"/>
      </p:ext>
    </p:extLst>
  </p:cSld>
  <p:clrMapOvr>
    <a:masterClrMapping/>
  </p:clrMapOvr>
  <p:transition spd="slow" advTm="6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edg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edg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edge">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edge">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edge">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edge">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edge">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edge">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edge">
                                      <p:cBhvr>
                                        <p:cTn id="5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0431436"/>
              </p:ext>
            </p:extLst>
          </p:nvPr>
        </p:nvGraphicFramePr>
        <p:xfrm>
          <a:off x="0" y="0"/>
          <a:ext cx="9144000" cy="657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loud 2"/>
          <p:cNvSpPr/>
          <p:nvPr/>
        </p:nvSpPr>
        <p:spPr>
          <a:xfrm rot="21006583">
            <a:off x="7226805" y="510309"/>
            <a:ext cx="1857375" cy="857250"/>
          </a:xfrm>
          <a:prstGeom prst="cloud">
            <a:avLst/>
          </a:prstGeom>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ar-EG" sz="2400" b="1" dirty="0">
                <a:solidFill>
                  <a:prstClr val="black"/>
                </a:solidFill>
              </a:rPr>
              <a:t>الأهداف</a:t>
            </a:r>
          </a:p>
        </p:txBody>
      </p:sp>
    </p:spTree>
    <p:extLst>
      <p:ext uri="{BB962C8B-B14F-4D97-AF65-F5344CB8AC3E}">
        <p14:creationId xmlns:p14="http://schemas.microsoft.com/office/powerpoint/2010/main" val="222615141"/>
      </p:ext>
    </p:extLst>
  </p:cSld>
  <p:clrMapOvr>
    <a:masterClrMapping/>
  </p:clrMapOvr>
  <p:transition spd="slow">
    <p:wheel spokes="8"/>
    <p:sndAc>
      <p:stSnd>
        <p:snd r:embed="rId2" name="chimes.wav"/>
      </p:stSnd>
    </p:sndAc>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5" name="مستطيل 4"/>
          <p:cNvSpPr/>
          <p:nvPr/>
        </p:nvSpPr>
        <p:spPr>
          <a:xfrm>
            <a:off x="107504" y="620688"/>
            <a:ext cx="8928992" cy="604867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prstClr val="white"/>
              </a:solidFill>
            </a:endParaRPr>
          </a:p>
        </p:txBody>
      </p:sp>
      <p:sp>
        <p:nvSpPr>
          <p:cNvPr id="2" name="مستطيل 1"/>
          <p:cNvSpPr/>
          <p:nvPr/>
        </p:nvSpPr>
        <p:spPr>
          <a:xfrm>
            <a:off x="3563888" y="0"/>
            <a:ext cx="2448272" cy="6206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prstClr val="black"/>
                </a:solidFill>
              </a:rPr>
              <a:t>التهيئة</a:t>
            </a:r>
            <a:endParaRPr lang="ar-SA" sz="3600" b="1" dirty="0">
              <a:solidFill>
                <a:prstClr val="black"/>
              </a:solidFill>
            </a:endParaRPr>
          </a:p>
        </p:txBody>
      </p:sp>
      <p:sp>
        <p:nvSpPr>
          <p:cNvPr id="12" name="مستطيل 11"/>
          <p:cNvSpPr/>
          <p:nvPr/>
        </p:nvSpPr>
        <p:spPr>
          <a:xfrm>
            <a:off x="1259632" y="836712"/>
            <a:ext cx="6840760"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0000"/>
                </a:solidFill>
              </a:rPr>
              <a:t>ماذا تشاهد في الصورة ؟</a:t>
            </a:r>
            <a:endParaRPr lang="ar-SA" sz="2800" b="1" dirty="0">
              <a:solidFill>
                <a:srgbClr val="FF0000"/>
              </a:solidFill>
            </a:endParaRPr>
          </a:p>
        </p:txBody>
      </p:sp>
      <p:sp>
        <p:nvSpPr>
          <p:cNvPr id="16" name="مستطيل 15"/>
          <p:cNvSpPr/>
          <p:nvPr/>
        </p:nvSpPr>
        <p:spPr>
          <a:xfrm>
            <a:off x="1259632" y="2348880"/>
            <a:ext cx="6840760"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ليمون</a:t>
            </a:r>
            <a:endParaRPr lang="ar-SA" sz="2800" b="1" dirty="0">
              <a:solidFill>
                <a:srgbClr val="002060"/>
              </a:solidFill>
            </a:endParaRPr>
          </a:p>
        </p:txBody>
      </p:sp>
      <p:sp>
        <p:nvSpPr>
          <p:cNvPr id="17" name="مستطيل 16"/>
          <p:cNvSpPr/>
          <p:nvPr/>
        </p:nvSpPr>
        <p:spPr>
          <a:xfrm>
            <a:off x="1259632" y="3654593"/>
            <a:ext cx="6840760"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0000"/>
                </a:solidFill>
              </a:rPr>
              <a:t>ما هو طعم الليمون ؟</a:t>
            </a:r>
            <a:endParaRPr lang="ar-SA" sz="2800" b="1" dirty="0">
              <a:solidFill>
                <a:srgbClr val="FF0000"/>
              </a:solidFill>
            </a:endParaRPr>
          </a:p>
        </p:txBody>
      </p:sp>
      <p:sp>
        <p:nvSpPr>
          <p:cNvPr id="18" name="مستطيل 17"/>
          <p:cNvSpPr/>
          <p:nvPr/>
        </p:nvSpPr>
        <p:spPr>
          <a:xfrm>
            <a:off x="1259632" y="5013176"/>
            <a:ext cx="6840760"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حامض (لاذع)</a:t>
            </a:r>
            <a:endParaRPr lang="ar-SA" sz="2800" b="1" dirty="0">
              <a:solidFill>
                <a:srgbClr val="002060"/>
              </a:solidFill>
            </a:endParaRPr>
          </a:p>
        </p:txBody>
      </p:sp>
    </p:spTree>
    <p:extLst>
      <p:ext uri="{BB962C8B-B14F-4D97-AF65-F5344CB8AC3E}">
        <p14:creationId xmlns:p14="http://schemas.microsoft.com/office/powerpoint/2010/main" val="11452522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5" name="شكل بيضاوي 4"/>
          <p:cNvSpPr/>
          <p:nvPr/>
        </p:nvSpPr>
        <p:spPr>
          <a:xfrm>
            <a:off x="5364088" y="188640"/>
            <a:ext cx="3600400" cy="3384376"/>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b="1" dirty="0" smtClean="0">
                <a:solidFill>
                  <a:prstClr val="black"/>
                </a:solidFill>
              </a:rPr>
              <a:t>الحموض والقواعد</a:t>
            </a:r>
          </a:p>
        </p:txBody>
      </p:sp>
    </p:spTree>
    <p:extLst>
      <p:ext uri="{BB962C8B-B14F-4D97-AF65-F5344CB8AC3E}">
        <p14:creationId xmlns:p14="http://schemas.microsoft.com/office/powerpoint/2010/main" val="3400666299"/>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عنوان 1"/>
          <p:cNvSpPr>
            <a:spLocks noGrp="1"/>
          </p:cNvSpPr>
          <p:nvPr>
            <p:ph idx="1"/>
          </p:nvPr>
        </p:nvSpPr>
        <p:spPr>
          <a:xfrm>
            <a:off x="395536" y="188640"/>
            <a:ext cx="8496944" cy="6408712"/>
          </a:xfr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ar-SA" sz="3600" b="1" dirty="0" smtClean="0"/>
          </a:p>
        </p:txBody>
      </p:sp>
      <p:sp>
        <p:nvSpPr>
          <p:cNvPr id="10" name="مستطيل 9"/>
          <p:cNvSpPr/>
          <p:nvPr/>
        </p:nvSpPr>
        <p:spPr>
          <a:xfrm>
            <a:off x="179512" y="116632"/>
            <a:ext cx="8784976" cy="6552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prstClr val="black"/>
              </a:solidFill>
            </a:endParaRPr>
          </a:p>
        </p:txBody>
      </p:sp>
      <p:sp>
        <p:nvSpPr>
          <p:cNvPr id="11" name="مستطيل 10"/>
          <p:cNvSpPr/>
          <p:nvPr/>
        </p:nvSpPr>
        <p:spPr>
          <a:xfrm>
            <a:off x="4788024" y="476672"/>
            <a:ext cx="3960440" cy="5688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000" b="1" dirty="0" smtClean="0">
              <a:solidFill>
                <a:srgbClr val="FF0000"/>
              </a:solidFill>
            </a:endParaRPr>
          </a:p>
          <a:p>
            <a:pPr algn="ctr"/>
            <a:endParaRPr lang="ar-SA" sz="4000" b="1" dirty="0">
              <a:solidFill>
                <a:srgbClr val="FF0000"/>
              </a:solidFill>
            </a:endParaRPr>
          </a:p>
          <a:p>
            <a:pPr algn="ctr"/>
            <a:r>
              <a:rPr lang="ar-SA" sz="4000" b="1" dirty="0" smtClean="0">
                <a:solidFill>
                  <a:srgbClr val="FF0000"/>
                </a:solidFill>
              </a:rPr>
              <a:t>قارن بين الحموض والقواعد من حيث التعريف والخواص؟</a:t>
            </a:r>
          </a:p>
          <a:p>
            <a:pPr algn="ctr"/>
            <a:endParaRPr lang="ar-SA" sz="4000" b="1" dirty="0">
              <a:solidFill>
                <a:srgbClr val="FF0000"/>
              </a:solidFill>
            </a:endParaRPr>
          </a:p>
          <a:p>
            <a:pPr algn="ctr"/>
            <a:r>
              <a:rPr lang="ar-SA" sz="4000" b="1" dirty="0" smtClean="0">
                <a:solidFill>
                  <a:srgbClr val="00B050"/>
                </a:solidFill>
              </a:rPr>
              <a:t>ماهي استخدامات الحموض؟</a:t>
            </a:r>
          </a:p>
          <a:p>
            <a:pPr algn="ctr"/>
            <a:endParaRPr lang="ar-SA" sz="4000" b="1" dirty="0">
              <a:solidFill>
                <a:srgbClr val="00B050"/>
              </a:solidFill>
            </a:endParaRPr>
          </a:p>
          <a:p>
            <a:pPr algn="ctr"/>
            <a:r>
              <a:rPr lang="ar-SA" sz="4000" b="1" dirty="0" smtClean="0">
                <a:solidFill>
                  <a:prstClr val="black"/>
                </a:solidFill>
              </a:rPr>
              <a:t>ماهي استخدامات القواعد؟ </a:t>
            </a:r>
          </a:p>
          <a:p>
            <a:pPr algn="ctr"/>
            <a:endParaRPr lang="ar-SA" sz="4000" b="1" dirty="0">
              <a:solidFill>
                <a:srgbClr val="00B050"/>
              </a:solidFill>
            </a:endParaRPr>
          </a:p>
          <a:p>
            <a:pPr algn="ctr"/>
            <a:r>
              <a:rPr lang="ar-SA" sz="4000" b="1" dirty="0">
                <a:solidFill>
                  <a:prstClr val="black"/>
                </a:solidFill>
              </a:rPr>
              <a:t> </a:t>
            </a:r>
            <a:endParaRPr lang="ar-SA" sz="4000" b="1" dirty="0">
              <a:solidFill>
                <a:srgbClr val="C0504D">
                  <a:lumMod val="50000"/>
                </a:srgbClr>
              </a:solidFill>
            </a:endParaRPr>
          </a:p>
        </p:txBody>
      </p:sp>
      <p:pic>
        <p:nvPicPr>
          <p:cNvPr id="12" name="صورة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76672"/>
            <a:ext cx="4320480" cy="5688632"/>
          </a:xfrm>
          <a:prstGeom prst="rect">
            <a:avLst/>
          </a:prstGeom>
        </p:spPr>
      </p:pic>
    </p:spTree>
    <p:extLst>
      <p:ext uri="{BB962C8B-B14F-4D97-AF65-F5344CB8AC3E}">
        <p14:creationId xmlns:p14="http://schemas.microsoft.com/office/powerpoint/2010/main" val="3375813801"/>
      </p:ext>
    </p:extLst>
  </p:cSld>
  <p:clrMapOvr>
    <a:masterClrMapping/>
  </p:clrMapOvr>
  <mc:AlternateContent xmlns:mc="http://schemas.openxmlformats.org/markup-compatibility/2006" xmlns:p14="http://schemas.microsoft.com/office/powerpoint/2010/main">
    <mc:Choice Requires="p14">
      <p:transition p14:dur="250" advTm="241000">
        <p14:ripple/>
        <p:sndAc>
          <p:stSnd>
            <p:snd r:embed="rId2" name="chimes.wav"/>
          </p:stSnd>
        </p:sndAc>
      </p:transition>
    </mc:Choice>
    <mc:Fallback xmlns="">
      <p:transition advTm="241000">
        <p:fade/>
        <p:sndAc>
          <p:stSnd>
            <p:snd r:embed="rId4" name="chimes.wav"/>
          </p:stSnd>
        </p:sndAc>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428596" y="357166"/>
            <a:ext cx="8286808" cy="6143668"/>
          </a:xfrm>
          <a:blipFill>
            <a:blip r:embed="rId5"/>
            <a:tile tx="0" ty="0" sx="100000" sy="100000" flip="none" algn="tl"/>
          </a:blipFill>
        </p:spPr>
      </p:pic>
    </p:spTree>
    <p:extLst>
      <p:ext uri="{BB962C8B-B14F-4D97-AF65-F5344CB8AC3E}">
        <p14:creationId xmlns:p14="http://schemas.microsoft.com/office/powerpoint/2010/main" val="1614306426"/>
      </p:ext>
    </p:extLst>
  </p:cSld>
  <p:clrMapOvr>
    <a:masterClrMapping/>
  </p:clrMapOvr>
  <mc:AlternateContent xmlns:mc="http://schemas.openxmlformats.org/markup-compatibility/2006" xmlns:p14="http://schemas.microsoft.com/office/powerpoint/2010/main">
    <mc:Choice Requires="p14">
      <p:transition p14:dur="10" advTm="62000">
        <p14:glitter dir="r"/>
        <p:sndAc>
          <p:stSnd>
            <p:snd r:embed="rId3" name="chimes.wav"/>
          </p:stSnd>
        </p:sndAc>
      </p:transition>
    </mc:Choice>
    <mc:Fallback xmlns="">
      <p:transition advTm="62000">
        <p:fade/>
        <p:sndAc>
          <p:stSnd>
            <p:snd r:embed="rId6" name="chimes.wav"/>
          </p:stSnd>
        </p:sndAc>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428604"/>
            <a:ext cx="8928992" cy="5840435"/>
          </a:xfrm>
          <a:solidFill>
            <a:schemeClr val="bg1"/>
          </a:solidFill>
        </p:spPr>
        <p:txBody>
          <a:bodyPr/>
          <a:lstStyle/>
          <a:p>
            <a:r>
              <a:rPr lang="ar-SA" b="1" dirty="0" smtClean="0">
                <a:solidFill>
                  <a:srgbClr val="C00000"/>
                </a:solidFill>
              </a:rPr>
              <a:t>قارن بين الحموض والقواعد من حيث التعريف والخواص ؟</a:t>
            </a:r>
          </a:p>
        </p:txBody>
      </p:sp>
      <p:graphicFrame>
        <p:nvGraphicFramePr>
          <p:cNvPr id="2" name="جدول 1"/>
          <p:cNvGraphicFramePr>
            <a:graphicFrameLocks noGrp="1"/>
          </p:cNvGraphicFramePr>
          <p:nvPr>
            <p:extLst>
              <p:ext uri="{D42A27DB-BD31-4B8C-83A1-F6EECF244321}">
                <p14:modId xmlns:p14="http://schemas.microsoft.com/office/powerpoint/2010/main" val="2554747348"/>
              </p:ext>
            </p:extLst>
          </p:nvPr>
        </p:nvGraphicFramePr>
        <p:xfrm>
          <a:off x="107504" y="1556792"/>
          <a:ext cx="8934521" cy="4680520"/>
        </p:xfrm>
        <a:graphic>
          <a:graphicData uri="http://schemas.openxmlformats.org/drawingml/2006/table">
            <a:tbl>
              <a:tblPr rtl="1" firstRow="1" bandRow="1">
                <a:tableStyleId>{5C22544A-7EE6-4342-B048-85BDC9FD1C3A}</a:tableStyleId>
              </a:tblPr>
              <a:tblGrid>
                <a:gridCol w="1758841"/>
                <a:gridCol w="3814086"/>
                <a:gridCol w="3361594"/>
              </a:tblGrid>
              <a:tr h="1008112">
                <a:tc>
                  <a:txBody>
                    <a:bodyPr/>
                    <a:lstStyle/>
                    <a:p>
                      <a:pPr rtl="1"/>
                      <a:endParaRPr lang="ar-SA" dirty="0"/>
                    </a:p>
                  </a:txBody>
                  <a:tcPr>
                    <a:solidFill>
                      <a:schemeClr val="bg1"/>
                    </a:solidFill>
                  </a:tcPr>
                </a:tc>
                <a:tc>
                  <a:txBody>
                    <a:bodyPr/>
                    <a:lstStyle/>
                    <a:p>
                      <a:pPr rtl="1"/>
                      <a:r>
                        <a:rPr lang="ar-SA" dirty="0" smtClean="0"/>
                        <a:t>      </a:t>
                      </a:r>
                    </a:p>
                    <a:p>
                      <a:pPr rtl="1"/>
                      <a:r>
                        <a:rPr lang="ar-SA" dirty="0" smtClean="0"/>
                        <a:t>      </a:t>
                      </a:r>
                      <a:r>
                        <a:rPr lang="ar-SA" sz="3200" b="1" dirty="0" smtClean="0"/>
                        <a:t>الحموض</a:t>
                      </a:r>
                      <a:endParaRPr lang="ar-SA" b="1" dirty="0"/>
                    </a:p>
                  </a:txBody>
                  <a:tcPr/>
                </a:tc>
                <a:tc>
                  <a:txBody>
                    <a:bodyPr/>
                    <a:lstStyle/>
                    <a:p>
                      <a:pPr rtl="1"/>
                      <a:r>
                        <a:rPr lang="ar-SA" dirty="0" smtClean="0"/>
                        <a:t>     </a:t>
                      </a:r>
                    </a:p>
                    <a:p>
                      <a:pPr algn="ctr" rtl="1"/>
                      <a:r>
                        <a:rPr lang="ar-SA" sz="3200" b="1" dirty="0" smtClean="0"/>
                        <a:t>القواعد</a:t>
                      </a:r>
                      <a:endParaRPr lang="ar-SA" sz="3200" b="1" dirty="0"/>
                    </a:p>
                  </a:txBody>
                  <a:tcPr/>
                </a:tc>
              </a:tr>
              <a:tr h="1800200">
                <a:tc>
                  <a:txBody>
                    <a:bodyPr/>
                    <a:lstStyle/>
                    <a:p>
                      <a:pPr rtl="1"/>
                      <a:r>
                        <a:rPr lang="ar-SA" dirty="0" smtClean="0"/>
                        <a:t>   </a:t>
                      </a:r>
                    </a:p>
                    <a:p>
                      <a:pPr rtl="1"/>
                      <a:r>
                        <a:rPr lang="ar-SA" dirty="0" smtClean="0"/>
                        <a:t>     </a:t>
                      </a:r>
                      <a:r>
                        <a:rPr lang="ar-SA" sz="3600" b="1" dirty="0" smtClean="0"/>
                        <a:t>التعريف</a:t>
                      </a:r>
                      <a:endParaRPr lang="ar-SA" b="1" dirty="0"/>
                    </a:p>
                  </a:txBody>
                  <a:tcPr/>
                </a:tc>
                <a:tc>
                  <a:txBody>
                    <a:bodyPr/>
                    <a:lstStyle/>
                    <a:p>
                      <a:pPr rtl="1"/>
                      <a:endParaRPr lang="ar-SA" dirty="0"/>
                    </a:p>
                  </a:txBody>
                  <a:tcPr/>
                </a:tc>
                <a:tc>
                  <a:txBody>
                    <a:bodyPr/>
                    <a:lstStyle/>
                    <a:p>
                      <a:pPr rtl="1"/>
                      <a:endParaRPr lang="ar-SA" dirty="0"/>
                    </a:p>
                  </a:txBody>
                  <a:tcPr/>
                </a:tc>
              </a:tr>
              <a:tr h="1872208">
                <a:tc>
                  <a:txBody>
                    <a:bodyPr/>
                    <a:lstStyle/>
                    <a:p>
                      <a:pPr rtl="1"/>
                      <a:r>
                        <a:rPr lang="ar-SA" dirty="0" smtClean="0"/>
                        <a:t>   </a:t>
                      </a:r>
                    </a:p>
                    <a:p>
                      <a:pPr rtl="1"/>
                      <a:r>
                        <a:rPr lang="ar-SA" dirty="0" smtClean="0"/>
                        <a:t>      </a:t>
                      </a:r>
                      <a:r>
                        <a:rPr lang="ar-SA" sz="3200" b="1" dirty="0" smtClean="0"/>
                        <a:t>الخواص</a:t>
                      </a:r>
                      <a:endParaRPr lang="ar-SA" b="1" dirty="0"/>
                    </a:p>
                  </a:txBody>
                  <a:tcPr/>
                </a:tc>
                <a:tc>
                  <a:txBody>
                    <a:bodyPr/>
                    <a:lstStyle/>
                    <a:p>
                      <a:pPr rtl="1"/>
                      <a:endParaRPr lang="ar-SA" dirty="0"/>
                    </a:p>
                  </a:txBody>
                  <a:tcPr/>
                </a:tc>
                <a:tc>
                  <a:txBody>
                    <a:bodyPr/>
                    <a:lstStyle/>
                    <a:p>
                      <a:pPr rtl="1"/>
                      <a:endParaRPr lang="ar-SA" dirty="0"/>
                    </a:p>
                  </a:txBody>
                  <a:tcPr/>
                </a:tc>
              </a:tr>
            </a:tbl>
          </a:graphicData>
        </a:graphic>
      </p:graphicFrame>
      <p:sp>
        <p:nvSpPr>
          <p:cNvPr id="4" name="مربع نص 3"/>
          <p:cNvSpPr txBox="1"/>
          <p:nvPr/>
        </p:nvSpPr>
        <p:spPr>
          <a:xfrm>
            <a:off x="3635896" y="2780928"/>
            <a:ext cx="3600400" cy="1200329"/>
          </a:xfrm>
          <a:prstGeom prst="rect">
            <a:avLst/>
          </a:prstGeom>
          <a:solidFill>
            <a:schemeClr val="bg1"/>
          </a:solidFill>
        </p:spPr>
        <p:txBody>
          <a:bodyPr wrap="square" rtlCol="1">
            <a:spAutoFit/>
          </a:bodyPr>
          <a:lstStyle/>
          <a:p>
            <a:r>
              <a:rPr lang="ar-SA" sz="2400" b="1" dirty="0">
                <a:solidFill>
                  <a:srgbClr val="002060"/>
                </a:solidFill>
              </a:rPr>
              <a:t>الحموض : هي مواد </a:t>
            </a:r>
            <a:r>
              <a:rPr lang="ar-SA" sz="2400" b="1" dirty="0" smtClean="0">
                <a:solidFill>
                  <a:srgbClr val="002060"/>
                </a:solidFill>
              </a:rPr>
              <a:t>تطلق أيونات </a:t>
            </a:r>
            <a:r>
              <a:rPr lang="ar-SA" sz="2400" b="1" dirty="0">
                <a:solidFill>
                  <a:srgbClr val="002060"/>
                </a:solidFill>
              </a:rPr>
              <a:t>الهيدروجين الموجبة </a:t>
            </a:r>
            <a:r>
              <a:rPr lang="ar-SA" sz="2400" b="1" dirty="0" smtClean="0">
                <a:solidFill>
                  <a:srgbClr val="002060"/>
                </a:solidFill>
              </a:rPr>
              <a:t>(</a:t>
            </a:r>
            <a:r>
              <a:rPr lang="en-US" sz="2400" b="1" dirty="0">
                <a:solidFill>
                  <a:srgbClr val="002060"/>
                </a:solidFill>
              </a:rPr>
              <a:t>H</a:t>
            </a:r>
            <a:r>
              <a:rPr lang="en-US" sz="2400" b="1" dirty="0" smtClean="0">
                <a:solidFill>
                  <a:srgbClr val="002060"/>
                </a:solidFill>
              </a:rPr>
              <a:t>+</a:t>
            </a:r>
            <a:r>
              <a:rPr lang="ar-SA" sz="2400" b="1" dirty="0" smtClean="0">
                <a:solidFill>
                  <a:srgbClr val="002060"/>
                </a:solidFill>
              </a:rPr>
              <a:t>) في الماء مكونة أيونات الهيدرونيوم</a:t>
            </a:r>
            <a:endParaRPr lang="en-US" sz="2400" b="1" dirty="0">
              <a:solidFill>
                <a:srgbClr val="002060"/>
              </a:solidFill>
            </a:endParaRPr>
          </a:p>
        </p:txBody>
      </p:sp>
      <p:sp>
        <p:nvSpPr>
          <p:cNvPr id="5" name="مربع نص 4"/>
          <p:cNvSpPr txBox="1"/>
          <p:nvPr/>
        </p:nvSpPr>
        <p:spPr>
          <a:xfrm>
            <a:off x="178982" y="2596262"/>
            <a:ext cx="3168882" cy="1569660"/>
          </a:xfrm>
          <a:prstGeom prst="rect">
            <a:avLst/>
          </a:prstGeom>
          <a:solidFill>
            <a:schemeClr val="bg1"/>
          </a:solidFill>
        </p:spPr>
        <p:txBody>
          <a:bodyPr wrap="square" rtlCol="1">
            <a:spAutoFit/>
          </a:bodyPr>
          <a:lstStyle/>
          <a:p>
            <a:r>
              <a:rPr lang="ar-SA" sz="2400" b="1" dirty="0">
                <a:solidFill>
                  <a:srgbClr val="002060"/>
                </a:solidFill>
              </a:rPr>
              <a:t>هي مواد </a:t>
            </a:r>
            <a:r>
              <a:rPr lang="ar-SA" sz="2400" b="1" dirty="0" smtClean="0">
                <a:solidFill>
                  <a:srgbClr val="002060"/>
                </a:solidFill>
              </a:rPr>
              <a:t>تتقبل أيون الهيدروجين مكونة في الماء أيونات الهيدروكسيد </a:t>
            </a:r>
            <a:r>
              <a:rPr lang="ar-SA" sz="2400" b="1" dirty="0">
                <a:solidFill>
                  <a:srgbClr val="002060"/>
                </a:solidFill>
              </a:rPr>
              <a:t>السالبة </a:t>
            </a:r>
            <a:r>
              <a:rPr lang="en-US" sz="2400" b="1" dirty="0" smtClean="0">
                <a:solidFill>
                  <a:srgbClr val="002060"/>
                </a:solidFill>
              </a:rPr>
              <a:t>OH-)</a:t>
            </a:r>
            <a:r>
              <a:rPr lang="ar-SA" sz="2400" b="1" dirty="0" smtClean="0">
                <a:solidFill>
                  <a:srgbClr val="002060"/>
                </a:solidFill>
              </a:rPr>
              <a:t>).</a:t>
            </a:r>
            <a:endParaRPr lang="en-US" sz="2400" b="1" dirty="0">
              <a:solidFill>
                <a:srgbClr val="002060"/>
              </a:solidFill>
            </a:endParaRPr>
          </a:p>
        </p:txBody>
      </p:sp>
      <p:sp>
        <p:nvSpPr>
          <p:cNvPr id="6" name="مربع نص 5"/>
          <p:cNvSpPr txBox="1"/>
          <p:nvPr/>
        </p:nvSpPr>
        <p:spPr>
          <a:xfrm>
            <a:off x="3635896" y="4437112"/>
            <a:ext cx="3456384" cy="1631216"/>
          </a:xfrm>
          <a:prstGeom prst="rect">
            <a:avLst/>
          </a:prstGeom>
          <a:solidFill>
            <a:schemeClr val="bg1"/>
          </a:solidFill>
        </p:spPr>
        <p:txBody>
          <a:bodyPr wrap="square" rtlCol="1">
            <a:spAutoFit/>
          </a:bodyPr>
          <a:lstStyle/>
          <a:p>
            <a:r>
              <a:rPr lang="ar-SA" sz="2000" b="1" dirty="0">
                <a:solidFill>
                  <a:srgbClr val="002060"/>
                </a:solidFill>
              </a:rPr>
              <a:t>1 – ذات طعم لاذع .</a:t>
            </a:r>
          </a:p>
          <a:p>
            <a:r>
              <a:rPr lang="ar-SA" sz="2000" b="1" dirty="0">
                <a:solidFill>
                  <a:srgbClr val="002060"/>
                </a:solidFill>
              </a:rPr>
              <a:t>2 – لها تأثير كاوي تسبب حروقا للأنسجة .</a:t>
            </a:r>
          </a:p>
          <a:p>
            <a:r>
              <a:rPr lang="ar-SA" sz="2000" b="1" dirty="0">
                <a:solidFill>
                  <a:srgbClr val="002060"/>
                </a:solidFill>
              </a:rPr>
              <a:t>3 – جيدة التوصيل للكهرباء .</a:t>
            </a:r>
          </a:p>
          <a:p>
            <a:r>
              <a:rPr lang="ar-SA" sz="2000" b="1" dirty="0">
                <a:solidFill>
                  <a:srgbClr val="002060"/>
                </a:solidFill>
              </a:rPr>
              <a:t>4 – تتفاعل بشدة مع الفلزات .</a:t>
            </a:r>
          </a:p>
        </p:txBody>
      </p:sp>
      <p:sp>
        <p:nvSpPr>
          <p:cNvPr id="7" name="مربع نص 6"/>
          <p:cNvSpPr txBox="1"/>
          <p:nvPr/>
        </p:nvSpPr>
        <p:spPr>
          <a:xfrm>
            <a:off x="178981" y="4437112"/>
            <a:ext cx="3312633" cy="1631216"/>
          </a:xfrm>
          <a:prstGeom prst="rect">
            <a:avLst/>
          </a:prstGeom>
          <a:solidFill>
            <a:schemeClr val="bg1"/>
          </a:solidFill>
        </p:spPr>
        <p:txBody>
          <a:bodyPr wrap="square" rtlCol="1">
            <a:spAutoFit/>
          </a:bodyPr>
          <a:lstStyle/>
          <a:p>
            <a:r>
              <a:rPr lang="ar-SA" sz="2000" b="1" dirty="0">
                <a:solidFill>
                  <a:srgbClr val="002060"/>
                </a:solidFill>
              </a:rPr>
              <a:t>1 – ذات طعم </a:t>
            </a:r>
            <a:r>
              <a:rPr lang="ar-SA" sz="2000" b="1" dirty="0" smtClean="0">
                <a:solidFill>
                  <a:srgbClr val="002060"/>
                </a:solidFill>
              </a:rPr>
              <a:t>مر </a:t>
            </a:r>
            <a:r>
              <a:rPr lang="ar-SA" sz="2000" b="1" dirty="0">
                <a:solidFill>
                  <a:srgbClr val="002060"/>
                </a:solidFill>
              </a:rPr>
              <a:t>.</a:t>
            </a:r>
          </a:p>
          <a:p>
            <a:r>
              <a:rPr lang="ar-SA" sz="2000" b="1" dirty="0">
                <a:solidFill>
                  <a:srgbClr val="002060"/>
                </a:solidFill>
              </a:rPr>
              <a:t>2 – لها تأثير كاوي تسبب حروقا للأنسجة .</a:t>
            </a:r>
          </a:p>
          <a:p>
            <a:r>
              <a:rPr lang="ar-SA" sz="2000" b="1" dirty="0">
                <a:solidFill>
                  <a:srgbClr val="002060"/>
                </a:solidFill>
              </a:rPr>
              <a:t>3 – جيدة التوصيل للكهرباء .</a:t>
            </a:r>
          </a:p>
          <a:p>
            <a:r>
              <a:rPr lang="ar-SA" sz="2000" b="1" dirty="0">
                <a:solidFill>
                  <a:srgbClr val="002060"/>
                </a:solidFill>
              </a:rPr>
              <a:t>4 – لا تتفاعل بشدة مع الفلزات .</a:t>
            </a:r>
          </a:p>
        </p:txBody>
      </p:sp>
    </p:spTree>
    <p:extLst>
      <p:ext uri="{BB962C8B-B14F-4D97-AF65-F5344CB8AC3E}">
        <p14:creationId xmlns:p14="http://schemas.microsoft.com/office/powerpoint/2010/main" val="154723882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explode.wav"/>
          </p:stSnd>
        </p:sndAc>
      </p:transition>
    </mc:Choice>
    <mc:Fallback xmlns="">
      <p:transition spd="slow">
        <p:fade/>
        <p:sndAc>
          <p:stSnd>
            <p:snd r:embed="rId3"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856984" cy="6336704"/>
          </a:xfrm>
          <a:solidFill>
            <a:schemeClr val="bg1"/>
          </a:solidFill>
        </p:spPr>
        <p:txBody>
          <a:bodyPr>
            <a:normAutofit fontScale="85000" lnSpcReduction="20000"/>
          </a:bodyPr>
          <a:lstStyle/>
          <a:p>
            <a:pPr marL="0" lvl="0" indent="0">
              <a:spcBef>
                <a:spcPts val="0"/>
              </a:spcBef>
              <a:buNone/>
              <a:defRPr/>
            </a:pPr>
            <a:endParaRPr lang="ar-SA" b="1" kern="0" dirty="0" smtClean="0">
              <a:solidFill>
                <a:srgbClr val="0070C0"/>
              </a:solidFill>
              <a:latin typeface="Cambria"/>
              <a:cs typeface="Times New Roman"/>
            </a:endParaRPr>
          </a:p>
          <a:p>
            <a:pPr marL="0" lvl="0" indent="0">
              <a:spcBef>
                <a:spcPts val="0"/>
              </a:spcBef>
              <a:buNone/>
              <a:defRPr/>
            </a:pPr>
            <a:endParaRPr lang="ar-SA" b="1" kern="0" dirty="0">
              <a:solidFill>
                <a:srgbClr val="0070C0"/>
              </a:solidFill>
              <a:latin typeface="Cambria"/>
              <a:cs typeface="Times New Roman"/>
            </a:endParaRPr>
          </a:p>
          <a:p>
            <a:pPr marL="0" lvl="0" indent="0">
              <a:spcBef>
                <a:spcPts val="0"/>
              </a:spcBef>
              <a:buNone/>
              <a:defRPr/>
            </a:pPr>
            <a:endParaRPr lang="ar-SA" b="1" kern="0" dirty="0">
              <a:solidFill>
                <a:srgbClr val="0070C0"/>
              </a:solidFill>
              <a:latin typeface="Cambria"/>
              <a:cs typeface="Times New Roman"/>
            </a:endParaRPr>
          </a:p>
          <a:p>
            <a:pPr marL="0" lvl="0" indent="0">
              <a:spcBef>
                <a:spcPts val="0"/>
              </a:spcBef>
              <a:buNone/>
              <a:defRPr/>
            </a:pPr>
            <a:r>
              <a:rPr lang="ar-EG" b="1" kern="0" dirty="0" smtClean="0">
                <a:solidFill>
                  <a:srgbClr val="0070C0"/>
                </a:solidFill>
                <a:latin typeface="Cambria"/>
                <a:cs typeface="Times New Roman"/>
              </a:rPr>
              <a:t> </a:t>
            </a:r>
            <a:endParaRPr lang="ar-SA" b="1" kern="0" dirty="0" smtClean="0">
              <a:solidFill>
                <a:srgbClr val="0070C0"/>
              </a:solidFill>
              <a:latin typeface="Cambria"/>
              <a:cs typeface="Times New Roman"/>
            </a:endParaRPr>
          </a:p>
          <a:p>
            <a:pPr marL="0" lvl="0" indent="0">
              <a:spcBef>
                <a:spcPts val="0"/>
              </a:spcBef>
              <a:buNone/>
              <a:defRPr/>
            </a:pPr>
            <a:r>
              <a:rPr lang="ar-SA" b="1" kern="0" dirty="0">
                <a:solidFill>
                  <a:schemeClr val="accent2"/>
                </a:solidFill>
                <a:latin typeface="Cambria"/>
                <a:cs typeface="Times New Roman"/>
              </a:rPr>
              <a:t>1</a:t>
            </a:r>
            <a:r>
              <a:rPr lang="ar-EG" b="1" kern="0" dirty="0" smtClean="0">
                <a:solidFill>
                  <a:schemeClr val="accent2"/>
                </a:solidFill>
                <a:latin typeface="Cambria"/>
                <a:cs typeface="Times New Roman"/>
              </a:rPr>
              <a:t>– </a:t>
            </a:r>
            <a:r>
              <a:rPr lang="ar-EG" b="1" kern="0" dirty="0">
                <a:solidFill>
                  <a:schemeClr val="accent2"/>
                </a:solidFill>
                <a:latin typeface="Cambria"/>
                <a:cs typeface="Times New Roman"/>
              </a:rPr>
              <a:t>ا</a:t>
            </a:r>
            <a:r>
              <a:rPr lang="ar-SA" b="1" kern="0" dirty="0">
                <a:solidFill>
                  <a:schemeClr val="accent2"/>
                </a:solidFill>
                <a:latin typeface="Cambria"/>
                <a:cs typeface="Times New Roman"/>
              </a:rPr>
              <a:t>ل</a:t>
            </a:r>
            <a:r>
              <a:rPr lang="ar-EG" b="1" kern="0" dirty="0">
                <a:solidFill>
                  <a:schemeClr val="accent2"/>
                </a:solidFill>
                <a:latin typeface="Cambria"/>
                <a:cs typeface="Times New Roman"/>
              </a:rPr>
              <a:t>خل (حمض </a:t>
            </a:r>
            <a:r>
              <a:rPr lang="ar-EG" b="1" kern="0" dirty="0" err="1">
                <a:solidFill>
                  <a:schemeClr val="accent2"/>
                </a:solidFill>
                <a:latin typeface="Cambria"/>
                <a:cs typeface="Times New Roman"/>
              </a:rPr>
              <a:t>الأسيتيك</a:t>
            </a:r>
            <a:r>
              <a:rPr lang="ar-EG" b="1" kern="0" dirty="0">
                <a:solidFill>
                  <a:schemeClr val="accent2"/>
                </a:solidFill>
                <a:latin typeface="Cambria"/>
                <a:cs typeface="Times New Roman"/>
              </a:rPr>
              <a:t>) </a:t>
            </a:r>
            <a:r>
              <a:rPr lang="ar-SA" b="1" kern="0" dirty="0" smtClean="0">
                <a:solidFill>
                  <a:schemeClr val="accent2"/>
                </a:solidFill>
                <a:latin typeface="Cambria"/>
                <a:cs typeface="Times New Roman"/>
              </a:rPr>
              <a:t>:</a:t>
            </a:r>
          </a:p>
          <a:p>
            <a:pPr marL="0" lvl="0" indent="0">
              <a:spcBef>
                <a:spcPts val="0"/>
              </a:spcBef>
              <a:buNone/>
              <a:defRPr/>
            </a:pPr>
            <a:r>
              <a:rPr lang="ar-EG" b="1" kern="0" dirty="0" smtClean="0">
                <a:solidFill>
                  <a:srgbClr val="0070C0"/>
                </a:solidFill>
                <a:latin typeface="Cambria"/>
                <a:cs typeface="Times New Roman"/>
              </a:rPr>
              <a:t>يستخدم </a:t>
            </a:r>
            <a:r>
              <a:rPr lang="ar-EG" b="1" kern="0" dirty="0">
                <a:solidFill>
                  <a:srgbClr val="0070C0"/>
                </a:solidFill>
                <a:latin typeface="Cambria"/>
                <a:cs typeface="Times New Roman"/>
              </a:rPr>
              <a:t>في الأطعمة .</a:t>
            </a:r>
          </a:p>
          <a:p>
            <a:pPr marL="0" lvl="0" indent="0">
              <a:spcBef>
                <a:spcPts val="0"/>
              </a:spcBef>
              <a:buNone/>
              <a:defRPr/>
            </a:pPr>
            <a:r>
              <a:rPr lang="ar-EG" b="1" kern="0" dirty="0">
                <a:solidFill>
                  <a:schemeClr val="accent2"/>
                </a:solidFill>
                <a:latin typeface="Cambria"/>
                <a:cs typeface="Times New Roman"/>
              </a:rPr>
              <a:t>2 – </a:t>
            </a:r>
            <a:r>
              <a:rPr lang="ar-EG" b="1" kern="0" dirty="0" smtClean="0">
                <a:solidFill>
                  <a:schemeClr val="accent2"/>
                </a:solidFill>
                <a:latin typeface="Cambria"/>
                <a:cs typeface="Times New Roman"/>
              </a:rPr>
              <a:t>(</a:t>
            </a:r>
            <a:r>
              <a:rPr lang="ar-EG" b="1" kern="0" dirty="0">
                <a:solidFill>
                  <a:schemeClr val="accent2"/>
                </a:solidFill>
                <a:latin typeface="Cambria"/>
                <a:cs typeface="Times New Roman"/>
              </a:rPr>
              <a:t>حمض الستريك</a:t>
            </a:r>
            <a:r>
              <a:rPr lang="ar-EG" b="1" kern="0" dirty="0" smtClean="0">
                <a:solidFill>
                  <a:schemeClr val="accent2"/>
                </a:solidFill>
                <a:latin typeface="Cambria"/>
                <a:cs typeface="Times New Roman"/>
              </a:rPr>
              <a:t>)</a:t>
            </a:r>
            <a:r>
              <a:rPr lang="ar-SA" b="1" kern="0" dirty="0" smtClean="0">
                <a:solidFill>
                  <a:schemeClr val="accent2"/>
                </a:solidFill>
                <a:latin typeface="Cambria"/>
                <a:cs typeface="Times New Roman"/>
              </a:rPr>
              <a:t>:</a:t>
            </a:r>
          </a:p>
          <a:p>
            <a:pPr marL="0" lvl="0" indent="0">
              <a:spcBef>
                <a:spcPts val="0"/>
              </a:spcBef>
              <a:buNone/>
              <a:defRPr/>
            </a:pPr>
            <a:r>
              <a:rPr lang="ar-SA" b="1" kern="0" dirty="0" smtClean="0">
                <a:solidFill>
                  <a:srgbClr val="0070C0"/>
                </a:solidFill>
                <a:latin typeface="Cambria"/>
                <a:cs typeface="Times New Roman"/>
              </a:rPr>
              <a:t> يوجد في الليمون والبرتقال و</a:t>
            </a:r>
            <a:r>
              <a:rPr lang="ar-EG" b="1" kern="0" dirty="0" smtClean="0">
                <a:solidFill>
                  <a:srgbClr val="0070C0"/>
                </a:solidFill>
                <a:latin typeface="Cambria"/>
                <a:cs typeface="Times New Roman"/>
              </a:rPr>
              <a:t>يحوي </a:t>
            </a:r>
            <a:r>
              <a:rPr lang="ar-EG" b="1" kern="0" dirty="0">
                <a:solidFill>
                  <a:srgbClr val="0070C0"/>
                </a:solidFill>
                <a:latin typeface="Cambria"/>
                <a:cs typeface="Times New Roman"/>
              </a:rPr>
              <a:t>فيتامين </a:t>
            </a:r>
            <a:r>
              <a:rPr lang="en-US" b="1" kern="0" dirty="0">
                <a:solidFill>
                  <a:srgbClr val="0070C0"/>
                </a:solidFill>
                <a:latin typeface="Cambria"/>
              </a:rPr>
              <a:t>C</a:t>
            </a:r>
            <a:r>
              <a:rPr lang="ar-SA" b="1" kern="0" dirty="0">
                <a:solidFill>
                  <a:srgbClr val="0070C0"/>
                </a:solidFill>
                <a:latin typeface="Cambria"/>
                <a:cs typeface="Times New Roman"/>
              </a:rPr>
              <a:t>.</a:t>
            </a:r>
          </a:p>
          <a:p>
            <a:pPr marL="0" lvl="0" indent="0">
              <a:spcBef>
                <a:spcPts val="0"/>
              </a:spcBef>
              <a:buNone/>
              <a:defRPr/>
            </a:pPr>
            <a:r>
              <a:rPr lang="ar-SA" b="1" kern="0" dirty="0">
                <a:solidFill>
                  <a:schemeClr val="accent2"/>
                </a:solidFill>
                <a:latin typeface="Cambria"/>
                <a:cs typeface="Times New Roman"/>
              </a:rPr>
              <a:t>3 – حمض </a:t>
            </a:r>
            <a:r>
              <a:rPr lang="ar-SA" b="1" kern="0" dirty="0" smtClean="0">
                <a:solidFill>
                  <a:schemeClr val="accent2"/>
                </a:solidFill>
                <a:latin typeface="Cambria"/>
                <a:cs typeface="Times New Roman"/>
              </a:rPr>
              <a:t>الكبريتيك:</a:t>
            </a:r>
          </a:p>
          <a:p>
            <a:pPr marL="0" lvl="0" indent="0">
              <a:spcBef>
                <a:spcPts val="0"/>
              </a:spcBef>
              <a:buNone/>
              <a:defRPr/>
            </a:pPr>
            <a:r>
              <a:rPr lang="ar-SA" b="1" kern="0" dirty="0" smtClean="0">
                <a:solidFill>
                  <a:srgbClr val="0070C0"/>
                </a:solidFill>
                <a:latin typeface="Cambria"/>
                <a:cs typeface="Times New Roman"/>
              </a:rPr>
              <a:t> </a:t>
            </a:r>
            <a:r>
              <a:rPr lang="ar-SA" b="1" kern="0" dirty="0">
                <a:solidFill>
                  <a:srgbClr val="0070C0"/>
                </a:solidFill>
                <a:latin typeface="Cambria"/>
                <a:cs typeface="Times New Roman"/>
              </a:rPr>
              <a:t>يستخدم في صناعة ال</a:t>
            </a:r>
            <a:r>
              <a:rPr lang="ar-EG" b="1" kern="0" dirty="0">
                <a:solidFill>
                  <a:srgbClr val="0070C0"/>
                </a:solidFill>
                <a:latin typeface="Cambria"/>
                <a:cs typeface="Times New Roman"/>
              </a:rPr>
              <a:t>أسمدة والفولاذ والطلاء وشحن البطاريات .</a:t>
            </a:r>
          </a:p>
          <a:p>
            <a:pPr marL="0" lvl="0" indent="0">
              <a:spcBef>
                <a:spcPts val="0"/>
              </a:spcBef>
              <a:buNone/>
              <a:defRPr/>
            </a:pPr>
            <a:r>
              <a:rPr lang="ar-EG" b="1" kern="0" dirty="0">
                <a:solidFill>
                  <a:schemeClr val="accent2"/>
                </a:solidFill>
                <a:latin typeface="Cambria"/>
                <a:cs typeface="Times New Roman"/>
              </a:rPr>
              <a:t>4 – حمض النيتريك </a:t>
            </a:r>
            <a:r>
              <a:rPr lang="ar-SA" b="1" kern="0" dirty="0" smtClean="0">
                <a:solidFill>
                  <a:schemeClr val="accent2"/>
                </a:solidFill>
                <a:latin typeface="Cambria"/>
                <a:cs typeface="Times New Roman"/>
              </a:rPr>
              <a:t>:</a:t>
            </a:r>
          </a:p>
          <a:p>
            <a:pPr marL="0" lvl="0" indent="0">
              <a:spcBef>
                <a:spcPts val="0"/>
              </a:spcBef>
              <a:buNone/>
              <a:defRPr/>
            </a:pPr>
            <a:r>
              <a:rPr lang="ar-EG" b="1" kern="0" dirty="0" smtClean="0">
                <a:solidFill>
                  <a:srgbClr val="0070C0"/>
                </a:solidFill>
                <a:latin typeface="Cambria"/>
                <a:cs typeface="Times New Roman"/>
              </a:rPr>
              <a:t>يستخدم </a:t>
            </a:r>
            <a:r>
              <a:rPr lang="ar-EG" b="1" kern="0" dirty="0">
                <a:solidFill>
                  <a:srgbClr val="0070C0"/>
                </a:solidFill>
                <a:latin typeface="Cambria"/>
                <a:cs typeface="Times New Roman"/>
              </a:rPr>
              <a:t>في صناعة الأسمدة و الأصباغ .</a:t>
            </a:r>
            <a:endParaRPr lang="ar-SA" b="1" kern="0" dirty="0">
              <a:solidFill>
                <a:srgbClr val="0070C0"/>
              </a:solidFill>
              <a:latin typeface="Cambria"/>
              <a:cs typeface="Times New Roman"/>
            </a:endParaRPr>
          </a:p>
          <a:p>
            <a:pPr marL="0" lvl="0" indent="0">
              <a:spcBef>
                <a:spcPts val="0"/>
              </a:spcBef>
              <a:buNone/>
              <a:defRPr/>
            </a:pPr>
            <a:r>
              <a:rPr lang="ar-SA" b="1" kern="0" dirty="0">
                <a:solidFill>
                  <a:schemeClr val="accent2"/>
                </a:solidFill>
                <a:latin typeface="Cambria"/>
                <a:cs typeface="Times New Roman"/>
              </a:rPr>
              <a:t>5</a:t>
            </a:r>
            <a:r>
              <a:rPr lang="ar-EG" b="1" kern="0" dirty="0">
                <a:solidFill>
                  <a:schemeClr val="accent2"/>
                </a:solidFill>
                <a:latin typeface="Cambria"/>
                <a:cs typeface="Times New Roman"/>
              </a:rPr>
              <a:t> – حمض </a:t>
            </a:r>
            <a:r>
              <a:rPr lang="ar-SA" b="1" kern="0" dirty="0" smtClean="0">
                <a:solidFill>
                  <a:schemeClr val="accent2"/>
                </a:solidFill>
                <a:latin typeface="Cambria"/>
                <a:cs typeface="Times New Roman"/>
              </a:rPr>
              <a:t>الهيدروكلوريك:</a:t>
            </a:r>
          </a:p>
          <a:p>
            <a:pPr marL="0" lvl="0" indent="0">
              <a:spcBef>
                <a:spcPts val="0"/>
              </a:spcBef>
              <a:buNone/>
              <a:defRPr/>
            </a:pPr>
            <a:r>
              <a:rPr lang="ar-EG" b="1" kern="0" dirty="0" smtClean="0">
                <a:solidFill>
                  <a:srgbClr val="0070C0"/>
                </a:solidFill>
                <a:latin typeface="Cambria"/>
                <a:cs typeface="Times New Roman"/>
              </a:rPr>
              <a:t> </a:t>
            </a:r>
            <a:r>
              <a:rPr lang="ar-EG" b="1" kern="0" dirty="0">
                <a:solidFill>
                  <a:srgbClr val="0070C0"/>
                </a:solidFill>
                <a:latin typeface="Cambria"/>
                <a:cs typeface="Times New Roman"/>
              </a:rPr>
              <a:t>يستخدم في </a:t>
            </a:r>
            <a:r>
              <a:rPr lang="ar-SA" b="1" kern="0" dirty="0">
                <a:solidFill>
                  <a:srgbClr val="0070C0"/>
                </a:solidFill>
                <a:latin typeface="Cambria"/>
                <a:cs typeface="Times New Roman"/>
              </a:rPr>
              <a:t>تنظيف المعادن</a:t>
            </a:r>
            <a:r>
              <a:rPr lang="ar-EG" b="1" kern="0" dirty="0">
                <a:solidFill>
                  <a:srgbClr val="0070C0"/>
                </a:solidFill>
                <a:latin typeface="Cambria"/>
                <a:cs typeface="Times New Roman"/>
              </a:rPr>
              <a:t>.</a:t>
            </a:r>
            <a:endParaRPr lang="ar-SA" b="1" kern="0" dirty="0">
              <a:solidFill>
                <a:srgbClr val="0070C0"/>
              </a:solidFill>
              <a:latin typeface="Cambria"/>
              <a:cs typeface="Times New Roman"/>
            </a:endParaRPr>
          </a:p>
          <a:p>
            <a:pPr marL="0" lvl="0" indent="0">
              <a:spcBef>
                <a:spcPts val="0"/>
              </a:spcBef>
              <a:buNone/>
              <a:defRPr/>
            </a:pPr>
            <a:r>
              <a:rPr lang="ar-SA" b="1" kern="0" dirty="0">
                <a:solidFill>
                  <a:schemeClr val="accent2"/>
                </a:solidFill>
                <a:latin typeface="Cambria"/>
                <a:cs typeface="Times New Roman"/>
              </a:rPr>
              <a:t>6</a:t>
            </a:r>
            <a:r>
              <a:rPr lang="ar-EG" b="1" kern="0" dirty="0">
                <a:solidFill>
                  <a:schemeClr val="accent2"/>
                </a:solidFill>
                <a:latin typeface="Cambria"/>
                <a:cs typeface="Times New Roman"/>
              </a:rPr>
              <a:t> – حمض ال</a:t>
            </a:r>
            <a:r>
              <a:rPr lang="ar-SA" b="1" kern="0" dirty="0" smtClean="0">
                <a:solidFill>
                  <a:schemeClr val="accent2"/>
                </a:solidFill>
                <a:latin typeface="Cambria"/>
                <a:cs typeface="Times New Roman"/>
              </a:rPr>
              <a:t>كربونيك:</a:t>
            </a:r>
            <a:r>
              <a:rPr lang="ar-EG" b="1" kern="0" dirty="0" smtClean="0">
                <a:solidFill>
                  <a:schemeClr val="accent2"/>
                </a:solidFill>
                <a:latin typeface="Cambria"/>
                <a:cs typeface="Times New Roman"/>
              </a:rPr>
              <a:t> </a:t>
            </a:r>
            <a:endParaRPr lang="ar-SA" b="1" kern="0" dirty="0" smtClean="0">
              <a:solidFill>
                <a:schemeClr val="accent2"/>
              </a:solidFill>
              <a:latin typeface="Cambria"/>
              <a:cs typeface="Times New Roman"/>
            </a:endParaRPr>
          </a:p>
          <a:p>
            <a:pPr marL="0" lvl="0" indent="0">
              <a:spcBef>
                <a:spcPts val="0"/>
              </a:spcBef>
              <a:buNone/>
              <a:defRPr/>
            </a:pPr>
            <a:r>
              <a:rPr lang="ar-SA" b="1" kern="0" dirty="0" smtClean="0">
                <a:solidFill>
                  <a:srgbClr val="0070C0"/>
                </a:solidFill>
                <a:latin typeface="Cambria"/>
                <a:cs typeface="Times New Roman"/>
              </a:rPr>
              <a:t>له </a:t>
            </a:r>
            <a:r>
              <a:rPr lang="ar-SA" b="1" kern="0" dirty="0">
                <a:solidFill>
                  <a:srgbClr val="0070C0"/>
                </a:solidFill>
                <a:latin typeface="Cambria"/>
                <a:cs typeface="Times New Roman"/>
              </a:rPr>
              <a:t>دور أساسي في تكوين </a:t>
            </a:r>
            <a:r>
              <a:rPr lang="ar-SA" b="1" kern="0" dirty="0" smtClean="0">
                <a:solidFill>
                  <a:srgbClr val="0070C0"/>
                </a:solidFill>
                <a:latin typeface="Cambria"/>
                <a:cs typeface="Times New Roman"/>
              </a:rPr>
              <a:t>الكهوف</a:t>
            </a:r>
            <a:endParaRPr lang="ar-SA" sz="2800" b="1" kern="0" dirty="0" smtClean="0">
              <a:solidFill>
                <a:srgbClr val="0070C0"/>
              </a:solidFill>
              <a:latin typeface="Cambria"/>
              <a:cs typeface="Times New Roman"/>
            </a:endParaRPr>
          </a:p>
          <a:p>
            <a:pPr marL="0" lvl="0" indent="0">
              <a:spcBef>
                <a:spcPts val="0"/>
              </a:spcBef>
              <a:buNone/>
              <a:defRPr/>
            </a:pPr>
            <a:r>
              <a:rPr lang="ar-SA" sz="3300" b="1" kern="0" dirty="0" smtClean="0">
                <a:solidFill>
                  <a:schemeClr val="accent2"/>
                </a:solidFill>
                <a:latin typeface="Cambria"/>
                <a:cs typeface="Times New Roman"/>
              </a:rPr>
              <a:t>7- حمض </a:t>
            </a:r>
            <a:r>
              <a:rPr lang="ar-SA" sz="3300" b="1" kern="0" dirty="0" err="1" smtClean="0">
                <a:solidFill>
                  <a:schemeClr val="accent2"/>
                </a:solidFill>
                <a:latin typeface="Cambria"/>
                <a:cs typeface="Times New Roman"/>
              </a:rPr>
              <a:t>الفورميك</a:t>
            </a:r>
            <a:r>
              <a:rPr lang="ar-SA" sz="3300" b="1" kern="0" dirty="0" smtClean="0">
                <a:solidFill>
                  <a:schemeClr val="accent2"/>
                </a:solidFill>
                <a:latin typeface="Cambria"/>
                <a:cs typeface="Times New Roman"/>
              </a:rPr>
              <a:t>:</a:t>
            </a:r>
          </a:p>
          <a:p>
            <a:pPr marL="0" lvl="0" indent="0">
              <a:spcBef>
                <a:spcPts val="0"/>
              </a:spcBef>
              <a:buNone/>
              <a:defRPr/>
            </a:pPr>
            <a:r>
              <a:rPr lang="ar-SA" sz="3300" b="1" kern="0" dirty="0" smtClean="0">
                <a:solidFill>
                  <a:srgbClr val="0070C0"/>
                </a:solidFill>
                <a:latin typeface="Cambria"/>
                <a:cs typeface="Times New Roman"/>
              </a:rPr>
              <a:t>يوجد في النمل.</a:t>
            </a:r>
            <a:endParaRPr lang="ar-SA" sz="3300" b="1" kern="0" dirty="0">
              <a:solidFill>
                <a:srgbClr val="0070C0"/>
              </a:solidFill>
              <a:latin typeface="Cambria"/>
              <a:cs typeface="Times New Roman"/>
            </a:endParaRPr>
          </a:p>
          <a:p>
            <a:endParaRPr lang="ar-SA" b="1" dirty="0" smtClean="0">
              <a:solidFill>
                <a:srgbClr val="C00000"/>
              </a:solidFill>
            </a:endParaRPr>
          </a:p>
        </p:txBody>
      </p:sp>
      <p:sp>
        <p:nvSpPr>
          <p:cNvPr id="4" name="Rounded Rectangle 1"/>
          <p:cNvSpPr/>
          <p:nvPr/>
        </p:nvSpPr>
        <p:spPr>
          <a:xfrm>
            <a:off x="1857356" y="332656"/>
            <a:ext cx="5786478" cy="1008112"/>
          </a:xfrm>
          <a:prstGeom prst="roundRect">
            <a:avLst/>
          </a:prstGeom>
          <a:solidFill>
            <a:schemeClr val="accent2">
              <a:lumMod val="60000"/>
              <a:lumOff val="40000"/>
            </a:schemeClr>
          </a:solidFill>
          <a:ln w="57150" cap="flat" cmpd="sng" algn="ctr">
            <a:solidFill>
              <a:sysClr val="windowText" lastClr="000000">
                <a:alpha val="90000"/>
              </a:sys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sz="6600" b="1" i="0" u="none" strike="noStrike" kern="0" cap="none" spc="0" normalizeH="0" baseline="0" noProof="0" dirty="0" smtClean="0">
                <a:ln>
                  <a:noFill/>
                </a:ln>
                <a:solidFill>
                  <a:prstClr val="black"/>
                </a:solidFill>
                <a:effectLst/>
                <a:uLnTx/>
                <a:uFillTx/>
                <a:latin typeface="Arabic Typesetting" pitchFamily="66" charset="-78"/>
                <a:cs typeface="Arabic Typesetting" pitchFamily="66" charset="-78"/>
              </a:rPr>
              <a:t>استخدامات الحموض</a:t>
            </a:r>
            <a:endParaRPr kumimoji="0" lang="ar-EG" sz="6600" b="1" i="0" u="none" strike="noStrike" kern="0" cap="none" spc="0" normalizeH="0" baseline="0" noProof="0" dirty="0">
              <a:ln>
                <a:noFill/>
              </a:ln>
              <a:solidFill>
                <a:prstClr val="black"/>
              </a:solidFill>
              <a:effectLst/>
              <a:uLnTx/>
              <a:uFillTx/>
              <a:latin typeface="Arabic Typesetting" pitchFamily="66" charset="-78"/>
              <a:cs typeface="Arabic Typesetting" pitchFamily="66" charset="-78"/>
            </a:endParaRPr>
          </a:p>
        </p:txBody>
      </p:sp>
      <p:pic>
        <p:nvPicPr>
          <p:cNvPr id="5" name="Picture 2"/>
          <p:cNvPicPr>
            <a:picLocks noChangeAspect="1" noChangeArrowheads="1"/>
          </p:cNvPicPr>
          <p:nvPr/>
        </p:nvPicPr>
        <p:blipFill>
          <a:blip r:embed="rId2"/>
          <a:srcRect/>
          <a:stretch>
            <a:fillRect/>
          </a:stretch>
        </p:blipFill>
        <p:spPr bwMode="auto">
          <a:xfrm>
            <a:off x="539552" y="3920037"/>
            <a:ext cx="3384376" cy="2533299"/>
          </a:xfrm>
          <a:prstGeom prst="rect">
            <a:avLst/>
          </a:prstGeom>
          <a:noFill/>
          <a:ln w="9525">
            <a:noFill/>
            <a:miter lim="800000"/>
            <a:headEnd/>
            <a:tailEnd/>
          </a:ln>
          <a:effectLst/>
        </p:spPr>
      </p:pic>
    </p:spTree>
    <p:extLst>
      <p:ext uri="{BB962C8B-B14F-4D97-AF65-F5344CB8AC3E}">
        <p14:creationId xmlns:p14="http://schemas.microsoft.com/office/powerpoint/2010/main" val="151568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 calcmode="lin" valueType="num">
                                      <p:cBhvr additive="base">
                                        <p:cTn id="7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 calcmode="lin" valueType="num">
                                      <p:cBhvr additive="base">
                                        <p:cTn id="7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6" end="16"/>
                                            </p:txEl>
                                          </p:spTgt>
                                        </p:tgtEl>
                                        <p:attrNameLst>
                                          <p:attrName>style.visibility</p:attrName>
                                        </p:attrNameLst>
                                      </p:cBhvr>
                                      <p:to>
                                        <p:strVal val="visible"/>
                                      </p:to>
                                    </p:set>
                                    <p:anim calcmode="lin" valueType="num">
                                      <p:cBhvr additive="base">
                                        <p:cTn id="8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7" end="17"/>
                                            </p:txEl>
                                          </p:spTgt>
                                        </p:tgtEl>
                                        <p:attrNameLst>
                                          <p:attrName>style.visibility</p:attrName>
                                        </p:attrNameLst>
                                      </p:cBhvr>
                                      <p:to>
                                        <p:strVal val="visible"/>
                                      </p:to>
                                    </p:set>
                                    <p:anim calcmode="lin" valueType="num">
                                      <p:cBhvr additive="base">
                                        <p:cTn id="9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1921704" y="214313"/>
            <a:ext cx="5328592" cy="766415"/>
          </a:xfrm>
          <a:prstGeom prst="rect">
            <a:avLst/>
          </a:prstGeom>
          <a:solidFill>
            <a:schemeClr val="tx1"/>
          </a:solidFill>
          <a:ln w="762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4800" dirty="0" smtClean="0">
                <a:solidFill>
                  <a:schemeClr val="bg1"/>
                </a:solidFill>
              </a:rPr>
              <a:t>ماهي القطع الأثرية ؟ </a:t>
            </a:r>
            <a:endParaRPr lang="ar-EG" sz="4800" dirty="0">
              <a:solidFill>
                <a:schemeClr val="bg1"/>
              </a:solidFill>
            </a:endParaRPr>
          </a:p>
        </p:txBody>
      </p:sp>
      <p:sp>
        <p:nvSpPr>
          <p:cNvPr id="5" name="Rounded Rectangle 4"/>
          <p:cNvSpPr/>
          <p:nvPr/>
        </p:nvSpPr>
        <p:spPr>
          <a:xfrm>
            <a:off x="261174" y="1139644"/>
            <a:ext cx="8643967" cy="1080120"/>
          </a:xfrm>
          <a:prstGeom prst="round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100000" t="100000"/>
            </a:path>
            <a:tileRect r="-100000" b="-100000"/>
          </a:gradFill>
          <a:ln w="5715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3600" b="1" dirty="0" smtClean="0">
                <a:solidFill>
                  <a:schemeClr val="tx1"/>
                </a:solidFill>
                <a:latin typeface="Arabic Typesetting" pitchFamily="66" charset="-78"/>
                <a:cs typeface="Arabic Typesetting" pitchFamily="66" charset="-78"/>
              </a:rPr>
              <a:t>أشياء صنعها الانسان قديما ولها أهمية تاريخية وثقافية مثل الأدوات والأسلحة</a:t>
            </a:r>
            <a:r>
              <a:rPr lang="ar-EG" sz="3600" b="1" dirty="0" smtClean="0">
                <a:solidFill>
                  <a:schemeClr val="tx1"/>
                </a:solidFill>
                <a:latin typeface="Arabic Typesetting" pitchFamily="66" charset="-78"/>
                <a:cs typeface="Arabic Typesetting" pitchFamily="66" charset="-78"/>
              </a:rPr>
              <a:t>. و</a:t>
            </a:r>
            <a:r>
              <a:rPr lang="ar-SA" sz="3600" b="1" dirty="0" smtClean="0">
                <a:solidFill>
                  <a:schemeClr val="tx1"/>
                </a:solidFill>
                <a:latin typeface="Arabic Typesetting" pitchFamily="66" charset="-78"/>
                <a:cs typeface="Arabic Typesetting" pitchFamily="66" charset="-78"/>
              </a:rPr>
              <a:t>قد تم اكتشافها بعدة طرق منها :</a:t>
            </a:r>
            <a:endParaRPr lang="ar-EG" sz="3600" b="1" dirty="0">
              <a:solidFill>
                <a:schemeClr val="tx1"/>
              </a:solidFill>
              <a:latin typeface="Arabic Typesetting" pitchFamily="66" charset="-78"/>
              <a:cs typeface="Arabic Typesetting" pitchFamily="66" charset="-78"/>
            </a:endParaRPr>
          </a:p>
        </p:txBody>
      </p:sp>
      <p:sp>
        <p:nvSpPr>
          <p:cNvPr id="3" name="شكل بيضاوي 2"/>
          <p:cNvSpPr/>
          <p:nvPr/>
        </p:nvSpPr>
        <p:spPr>
          <a:xfrm>
            <a:off x="6588224" y="2348880"/>
            <a:ext cx="2341462" cy="9361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800" b="1" dirty="0">
                <a:solidFill>
                  <a:prstClr val="black"/>
                </a:solidFill>
                <a:latin typeface="Arabic Typesetting" pitchFamily="66" charset="-78"/>
                <a:cs typeface="Arabic Typesetting" pitchFamily="66" charset="-78"/>
              </a:rPr>
              <a:t>(</a:t>
            </a:r>
            <a:r>
              <a:rPr lang="ar-EG" sz="2800" b="1" dirty="0" smtClean="0">
                <a:solidFill>
                  <a:prstClr val="black"/>
                </a:solidFill>
                <a:latin typeface="Arabic Typesetting" pitchFamily="66" charset="-78"/>
                <a:cs typeface="Arabic Typesetting" pitchFamily="66" charset="-78"/>
              </a:rPr>
              <a:t>1)</a:t>
            </a:r>
            <a:r>
              <a:rPr lang="ar-SA" sz="2800" b="1" dirty="0" smtClean="0">
                <a:solidFill>
                  <a:prstClr val="black"/>
                </a:solidFill>
                <a:latin typeface="Arabic Typesetting" pitchFamily="66" charset="-78"/>
                <a:cs typeface="Arabic Typesetting" pitchFamily="66" charset="-78"/>
              </a:rPr>
              <a:t> التقنية</a:t>
            </a:r>
            <a:endParaRPr lang="ar-EG" sz="2800" b="1" dirty="0">
              <a:solidFill>
                <a:prstClr val="black"/>
              </a:solidFill>
              <a:latin typeface="Arabic Typesetting" pitchFamily="66" charset="-78"/>
              <a:cs typeface="Arabic Typesetting" pitchFamily="66" charset="-78"/>
            </a:endParaRPr>
          </a:p>
        </p:txBody>
      </p:sp>
      <p:sp>
        <p:nvSpPr>
          <p:cNvPr id="6" name="شكل بيضاوي 5"/>
          <p:cNvSpPr/>
          <p:nvPr/>
        </p:nvSpPr>
        <p:spPr>
          <a:xfrm>
            <a:off x="611560" y="2348880"/>
            <a:ext cx="2634656" cy="93610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3200" b="1" dirty="0" smtClean="0">
                <a:solidFill>
                  <a:prstClr val="black"/>
                </a:solidFill>
                <a:latin typeface="Arabic Typesetting" pitchFamily="66" charset="-78"/>
                <a:cs typeface="Arabic Typesetting" pitchFamily="66" charset="-78"/>
              </a:rPr>
              <a:t>(</a:t>
            </a:r>
            <a:r>
              <a:rPr lang="ar-SA" sz="3200" b="1" dirty="0" smtClean="0">
                <a:solidFill>
                  <a:prstClr val="black"/>
                </a:solidFill>
                <a:latin typeface="Arabic Typesetting" pitchFamily="66" charset="-78"/>
                <a:cs typeface="Arabic Typesetting" pitchFamily="66" charset="-78"/>
              </a:rPr>
              <a:t>3</a:t>
            </a:r>
            <a:r>
              <a:rPr lang="ar-EG" sz="3200" b="1" dirty="0" smtClean="0">
                <a:solidFill>
                  <a:prstClr val="black"/>
                </a:solidFill>
                <a:latin typeface="Arabic Typesetting" pitchFamily="66" charset="-78"/>
                <a:cs typeface="Arabic Typesetting" pitchFamily="66" charset="-78"/>
              </a:rPr>
              <a:t>)</a:t>
            </a:r>
            <a:r>
              <a:rPr lang="ar-SA" sz="3200" b="1" dirty="0" smtClean="0">
                <a:solidFill>
                  <a:prstClr val="black"/>
                </a:solidFill>
                <a:latin typeface="Arabic Typesetting" pitchFamily="66" charset="-78"/>
                <a:cs typeface="Arabic Typesetting" pitchFamily="66" charset="-78"/>
              </a:rPr>
              <a:t> العمل المختبري</a:t>
            </a:r>
            <a:endParaRPr lang="ar-EG" sz="3200" b="1" dirty="0">
              <a:solidFill>
                <a:prstClr val="black"/>
              </a:solidFill>
              <a:latin typeface="Arabic Typesetting" pitchFamily="66" charset="-78"/>
              <a:cs typeface="Arabic Typesetting" pitchFamily="66" charset="-78"/>
            </a:endParaRPr>
          </a:p>
        </p:txBody>
      </p:sp>
      <p:sp>
        <p:nvSpPr>
          <p:cNvPr id="8" name="شكل بيضاوي 7"/>
          <p:cNvSpPr/>
          <p:nvPr/>
        </p:nvSpPr>
        <p:spPr>
          <a:xfrm>
            <a:off x="3635896" y="2348880"/>
            <a:ext cx="2507740" cy="93610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400" b="1" dirty="0" smtClean="0">
                <a:solidFill>
                  <a:prstClr val="black"/>
                </a:solidFill>
                <a:latin typeface="Arabic Typesetting" pitchFamily="66" charset="-78"/>
                <a:cs typeface="Arabic Typesetting" pitchFamily="66" charset="-78"/>
              </a:rPr>
              <a:t>(</a:t>
            </a:r>
            <a:r>
              <a:rPr lang="ar-SA" sz="2400" b="1" dirty="0" smtClean="0">
                <a:solidFill>
                  <a:prstClr val="black"/>
                </a:solidFill>
                <a:latin typeface="Arabic Typesetting" pitchFamily="66" charset="-78"/>
                <a:cs typeface="Arabic Typesetting" pitchFamily="66" charset="-78"/>
              </a:rPr>
              <a:t>2</a:t>
            </a:r>
            <a:r>
              <a:rPr lang="ar-EG" sz="2400" b="1" dirty="0" smtClean="0">
                <a:solidFill>
                  <a:prstClr val="black"/>
                </a:solidFill>
                <a:latin typeface="Arabic Typesetting" pitchFamily="66" charset="-78"/>
                <a:cs typeface="Arabic Typesetting" pitchFamily="66" charset="-78"/>
              </a:rPr>
              <a:t>)</a:t>
            </a:r>
            <a:r>
              <a:rPr lang="ar-SA" sz="2400" b="1" dirty="0" smtClean="0">
                <a:solidFill>
                  <a:prstClr val="black"/>
                </a:solidFill>
                <a:latin typeface="Arabic Typesetting" pitchFamily="66" charset="-78"/>
                <a:cs typeface="Arabic Typesetting" pitchFamily="66" charset="-78"/>
              </a:rPr>
              <a:t> عمليات الحفر والتنقيب</a:t>
            </a:r>
            <a:endParaRPr lang="ar-EG" sz="2400" b="1" dirty="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2381295740"/>
      </p:ext>
    </p:extLst>
  </p:cSld>
  <p:clrMapOvr>
    <a:masterClrMapping/>
  </p:clrMapOvr>
  <p:transition spd="slow">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 fill="hold"/>
                                        <p:tgtEl>
                                          <p:spTgt spid="5"/>
                                        </p:tgtEl>
                                        <p:attrNameLst>
                                          <p:attrName>ppt_x</p:attrName>
                                        </p:attrNameLst>
                                      </p:cBhvr>
                                      <p:tavLst>
                                        <p:tav tm="0">
                                          <p:val>
                                            <p:strVal val="#ppt_x"/>
                                          </p:val>
                                        </p:tav>
                                        <p:tav tm="100000">
                                          <p:val>
                                            <p:strVal val="#ppt_x"/>
                                          </p:val>
                                        </p:tav>
                                      </p:tavLst>
                                    </p:anim>
                                    <p:anim calcmode="lin" valueType="num">
                                      <p:cBhvr additive="base">
                                        <p:cTn id="8" dur="1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84976" cy="6480720"/>
          </a:xfrm>
          <a:solidFill>
            <a:schemeClr val="bg1"/>
          </a:solidFill>
        </p:spPr>
        <p:txBody>
          <a:bodyPr/>
          <a:lstStyle/>
          <a:p>
            <a:pPr>
              <a:defRPr/>
            </a:pPr>
            <a:endParaRPr lang="ar-SA" sz="2400" b="1" dirty="0" smtClean="0">
              <a:solidFill>
                <a:srgbClr val="9F1C00">
                  <a:lumMod val="40000"/>
                  <a:lumOff val="60000"/>
                </a:srgbClr>
              </a:solidFill>
            </a:endParaRPr>
          </a:p>
          <a:p>
            <a:pPr>
              <a:defRPr/>
            </a:pPr>
            <a:endParaRPr lang="ar-SA" sz="2400" b="1" dirty="0">
              <a:solidFill>
                <a:srgbClr val="9F1C00">
                  <a:lumMod val="40000"/>
                  <a:lumOff val="60000"/>
                </a:srgbClr>
              </a:solidFill>
            </a:endParaRPr>
          </a:p>
          <a:p>
            <a:pPr>
              <a:defRPr/>
            </a:pPr>
            <a:endParaRPr lang="ar-SA" sz="2400" b="1" dirty="0" smtClean="0">
              <a:solidFill>
                <a:srgbClr val="9F1C00">
                  <a:lumMod val="40000"/>
                  <a:lumOff val="60000"/>
                </a:srgbClr>
              </a:solidFill>
            </a:endParaRPr>
          </a:p>
          <a:p>
            <a:pPr>
              <a:defRPr/>
            </a:pPr>
            <a:r>
              <a:rPr lang="ar-SA" sz="2400" b="1" dirty="0">
                <a:solidFill>
                  <a:srgbClr val="9F1C00">
                    <a:lumMod val="40000"/>
                    <a:lumOff val="60000"/>
                  </a:srgbClr>
                </a:solidFill>
              </a:rPr>
              <a:t>1</a:t>
            </a:r>
            <a:r>
              <a:rPr lang="ar-EG" b="1" dirty="0" smtClean="0">
                <a:solidFill>
                  <a:srgbClr val="9F1C00">
                    <a:lumMod val="40000"/>
                    <a:lumOff val="60000"/>
                  </a:srgbClr>
                </a:solidFill>
              </a:rPr>
              <a:t> </a:t>
            </a:r>
            <a:r>
              <a:rPr lang="ar-EG" b="1" dirty="0">
                <a:solidFill>
                  <a:srgbClr val="9F1C00">
                    <a:lumMod val="40000"/>
                    <a:lumOff val="60000"/>
                  </a:srgbClr>
                </a:solidFill>
              </a:rPr>
              <a:t>– هيدروكسيد الكالسيوم </a:t>
            </a:r>
            <a:r>
              <a:rPr lang="ar-SA" b="1" dirty="0" smtClean="0">
                <a:solidFill>
                  <a:srgbClr val="9F1C00">
                    <a:lumMod val="40000"/>
                    <a:lumOff val="60000"/>
                  </a:srgbClr>
                </a:solidFill>
              </a:rPr>
              <a:t>:  </a:t>
            </a:r>
          </a:p>
          <a:p>
            <a:pPr>
              <a:defRPr/>
            </a:pPr>
            <a:r>
              <a:rPr lang="ar-EG" b="1" dirty="0" smtClean="0">
                <a:solidFill>
                  <a:srgbClr val="002060"/>
                </a:solidFill>
              </a:rPr>
              <a:t>يستخدم لتحديد الملاعب الرياضية ومعالجة حموضة التربة في الحقول والبساتين .</a:t>
            </a:r>
            <a:endParaRPr lang="ar-EG" b="1" dirty="0">
              <a:solidFill>
                <a:srgbClr val="002060"/>
              </a:solidFill>
            </a:endParaRPr>
          </a:p>
          <a:p>
            <a:pPr>
              <a:defRPr/>
            </a:pPr>
            <a:r>
              <a:rPr lang="ar-EG" b="1" dirty="0">
                <a:solidFill>
                  <a:srgbClr val="9F1C00">
                    <a:lumMod val="40000"/>
                    <a:lumOff val="60000"/>
                  </a:srgbClr>
                </a:solidFill>
              </a:rPr>
              <a:t>2 – هيدروكسيد </a:t>
            </a:r>
            <a:r>
              <a:rPr lang="ar-EG" b="1" dirty="0" smtClean="0">
                <a:solidFill>
                  <a:srgbClr val="9F1C00">
                    <a:lumMod val="40000"/>
                    <a:lumOff val="60000"/>
                  </a:srgbClr>
                </a:solidFill>
              </a:rPr>
              <a:t>الصوديوم</a:t>
            </a:r>
            <a:r>
              <a:rPr lang="ar-SA" b="1" dirty="0" smtClean="0">
                <a:solidFill>
                  <a:srgbClr val="9F1C00">
                    <a:lumMod val="40000"/>
                    <a:lumOff val="60000"/>
                  </a:srgbClr>
                </a:solidFill>
              </a:rPr>
              <a:t>:</a:t>
            </a:r>
            <a:r>
              <a:rPr lang="ar-EG" b="1" dirty="0" smtClean="0">
                <a:solidFill>
                  <a:srgbClr val="9F1C00">
                    <a:lumMod val="40000"/>
                    <a:lumOff val="60000"/>
                  </a:srgbClr>
                </a:solidFill>
              </a:rPr>
              <a:t>  </a:t>
            </a:r>
            <a:r>
              <a:rPr lang="ar-SA" b="1" dirty="0" smtClean="0">
                <a:solidFill>
                  <a:srgbClr val="9F1C00">
                    <a:lumMod val="40000"/>
                    <a:lumOff val="60000"/>
                  </a:srgbClr>
                </a:solidFill>
              </a:rPr>
              <a:t>  </a:t>
            </a:r>
          </a:p>
          <a:p>
            <a:pPr>
              <a:defRPr/>
            </a:pPr>
            <a:r>
              <a:rPr lang="ar-EG" b="1" dirty="0" smtClean="0">
                <a:solidFill>
                  <a:srgbClr val="002060"/>
                </a:solidFill>
              </a:rPr>
              <a:t>يستخدم في صناعة الصابون ،وفي تنظيف الأفران ، وتسليك المجاري والصرف .</a:t>
            </a:r>
            <a:endParaRPr lang="ar-SA" b="1" dirty="0">
              <a:solidFill>
                <a:srgbClr val="002060"/>
              </a:solidFill>
            </a:endParaRPr>
          </a:p>
          <a:p>
            <a:pPr lvl="0">
              <a:defRPr/>
            </a:pPr>
            <a:r>
              <a:rPr lang="ar-EG" b="1" dirty="0">
                <a:solidFill>
                  <a:srgbClr val="9F1C00">
                    <a:lumMod val="40000"/>
                    <a:lumOff val="60000"/>
                  </a:srgbClr>
                </a:solidFill>
              </a:rPr>
              <a:t>2 – هيدروكسيد ال</a:t>
            </a:r>
            <a:r>
              <a:rPr lang="ar-SA" b="1" dirty="0">
                <a:solidFill>
                  <a:srgbClr val="9F1C00">
                    <a:lumMod val="40000"/>
                    <a:lumOff val="60000"/>
                  </a:srgbClr>
                </a:solidFill>
              </a:rPr>
              <a:t>مغنسيوم</a:t>
            </a:r>
            <a:r>
              <a:rPr lang="ar-EG" b="1" dirty="0">
                <a:solidFill>
                  <a:srgbClr val="9F1C00">
                    <a:lumMod val="40000"/>
                    <a:lumOff val="60000"/>
                  </a:srgbClr>
                </a:solidFill>
              </a:rPr>
              <a:t> </a:t>
            </a:r>
            <a:r>
              <a:rPr lang="ar-SA" b="1" dirty="0" smtClean="0">
                <a:solidFill>
                  <a:srgbClr val="9F1C00">
                    <a:lumMod val="40000"/>
                    <a:lumOff val="60000"/>
                  </a:srgbClr>
                </a:solidFill>
              </a:rPr>
              <a:t>:</a:t>
            </a:r>
            <a:r>
              <a:rPr lang="ar-EG" b="1" dirty="0" smtClean="0">
                <a:solidFill>
                  <a:srgbClr val="9F1C00">
                    <a:lumMod val="40000"/>
                    <a:lumOff val="60000"/>
                  </a:srgbClr>
                </a:solidFill>
              </a:rPr>
              <a:t> </a:t>
            </a:r>
            <a:r>
              <a:rPr lang="ar-SA" b="1" dirty="0" smtClean="0">
                <a:solidFill>
                  <a:srgbClr val="9F1C00">
                    <a:lumMod val="40000"/>
                    <a:lumOff val="60000"/>
                  </a:srgbClr>
                </a:solidFill>
              </a:rPr>
              <a:t> </a:t>
            </a:r>
          </a:p>
          <a:p>
            <a:pPr lvl="0">
              <a:defRPr/>
            </a:pPr>
            <a:r>
              <a:rPr lang="ar-EG" b="1" dirty="0" smtClean="0">
                <a:solidFill>
                  <a:srgbClr val="002060"/>
                </a:solidFill>
              </a:rPr>
              <a:t>يستخدم في</a:t>
            </a:r>
            <a:r>
              <a:rPr lang="ar-SA" b="1" dirty="0" smtClean="0">
                <a:solidFill>
                  <a:srgbClr val="002060"/>
                </a:solidFill>
              </a:rPr>
              <a:t> تخفيف حموضة المعدة</a:t>
            </a:r>
            <a:r>
              <a:rPr lang="ar-EG" b="1" dirty="0" smtClean="0">
                <a:solidFill>
                  <a:srgbClr val="002060"/>
                </a:solidFill>
              </a:rPr>
              <a:t>.</a:t>
            </a:r>
          </a:p>
          <a:p>
            <a:endParaRPr lang="ar-SA" b="1" dirty="0" smtClean="0">
              <a:solidFill>
                <a:srgbClr val="C00000"/>
              </a:solidFill>
            </a:endParaRPr>
          </a:p>
        </p:txBody>
      </p:sp>
      <p:sp>
        <p:nvSpPr>
          <p:cNvPr id="4" name="Rounded Rectangle 1"/>
          <p:cNvSpPr/>
          <p:nvPr/>
        </p:nvSpPr>
        <p:spPr>
          <a:xfrm>
            <a:off x="1799692" y="476672"/>
            <a:ext cx="5786478" cy="1071547"/>
          </a:xfrm>
          <a:prstGeom prst="roundRect">
            <a:avLst/>
          </a:prstGeom>
          <a:solidFill>
            <a:schemeClr val="accent1">
              <a:lumMod val="40000"/>
              <a:lumOff val="60000"/>
            </a:schemeClr>
          </a:solidFill>
          <a:ln w="57150" cap="flat" cmpd="sng" algn="ctr">
            <a:solidFill>
              <a:sysClr val="windowText" lastClr="000000">
                <a:alpha val="90000"/>
              </a:sys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sz="6600" b="1" i="0" u="none" strike="noStrike" kern="0" cap="none" spc="0" normalizeH="0" baseline="0" noProof="0" dirty="0" smtClean="0">
                <a:ln>
                  <a:noFill/>
                </a:ln>
                <a:solidFill>
                  <a:prstClr val="black"/>
                </a:solidFill>
                <a:effectLst/>
                <a:uLnTx/>
                <a:uFillTx/>
                <a:latin typeface="Arabic Typesetting" pitchFamily="66" charset="-78"/>
                <a:cs typeface="Arabic Typesetting" pitchFamily="66" charset="-78"/>
              </a:rPr>
              <a:t>استخدامات القواعد</a:t>
            </a:r>
            <a:endParaRPr kumimoji="0" lang="ar-EG" sz="6600" b="1" i="0" u="none" strike="noStrike" kern="0" cap="none" spc="0" normalizeH="0" baseline="0" noProof="0" dirty="0">
              <a:ln>
                <a:noFill/>
              </a:ln>
              <a:solidFill>
                <a:prstClr val="black"/>
              </a:solidFill>
              <a:effectLst/>
              <a:uLnTx/>
              <a:uFillTx/>
              <a:latin typeface="Arabic Typesetting" pitchFamily="66" charset="-78"/>
              <a:cs typeface="Arabic Typesetting" pitchFamily="66" charset="-78"/>
            </a:endParaRPr>
          </a:p>
        </p:txBody>
      </p:sp>
      <p:pic>
        <p:nvPicPr>
          <p:cNvPr id="5" name="Picture 3"/>
          <p:cNvPicPr>
            <a:picLocks noChangeAspect="1" noChangeArrowheads="1"/>
          </p:cNvPicPr>
          <p:nvPr/>
        </p:nvPicPr>
        <p:blipFill>
          <a:blip r:embed="rId3"/>
          <a:srcRect/>
          <a:stretch>
            <a:fillRect/>
          </a:stretch>
        </p:blipFill>
        <p:spPr bwMode="auto">
          <a:xfrm>
            <a:off x="467544" y="4797152"/>
            <a:ext cx="2664296" cy="1728192"/>
          </a:xfrm>
          <a:prstGeom prst="rect">
            <a:avLst/>
          </a:prstGeom>
          <a:noFill/>
          <a:ln w="9525">
            <a:noFill/>
            <a:miter lim="800000"/>
            <a:headEnd/>
            <a:tailEnd/>
          </a:ln>
          <a:effectLst/>
        </p:spPr>
      </p:pic>
    </p:spTree>
    <p:extLst>
      <p:ext uri="{BB962C8B-B14F-4D97-AF65-F5344CB8AC3E}">
        <p14:creationId xmlns:p14="http://schemas.microsoft.com/office/powerpoint/2010/main" val="181139898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oin.wav"/>
          </p:stSnd>
        </p:sndAc>
      </p:transition>
    </mc:Choice>
    <mc:Fallback xmlns="">
      <p:transition spd="slow">
        <p:sndAc>
          <p:stSnd>
            <p:snd r:embed="rId4"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9000" r="-29000"/>
          </a:stretch>
        </a:blipFill>
        <a:effectLst/>
      </p:bgPr>
    </p:bg>
    <p:spTree>
      <p:nvGrpSpPr>
        <p:cNvPr id="1" name=""/>
        <p:cNvGrpSpPr/>
        <p:nvPr/>
      </p:nvGrpSpPr>
      <p:grpSpPr>
        <a:xfrm>
          <a:off x="0" y="0"/>
          <a:ext cx="0" cy="0"/>
          <a:chOff x="0" y="0"/>
          <a:chExt cx="0" cy="0"/>
        </a:xfrm>
      </p:grpSpPr>
      <p:sp>
        <p:nvSpPr>
          <p:cNvPr id="13" name="Oval 12"/>
          <p:cNvSpPr/>
          <p:nvPr/>
        </p:nvSpPr>
        <p:spPr>
          <a:xfrm>
            <a:off x="290388" y="2563517"/>
            <a:ext cx="8458076" cy="1513555"/>
          </a:xfrm>
          <a:prstGeom prst="ellipse">
            <a:avLst/>
          </a:prstGeom>
          <a:blipFill>
            <a:blip r:embed="rId5"/>
            <a:tile tx="0" ty="0" sx="100000" sy="100000" flip="none" algn="tl"/>
          </a:blipFill>
          <a:ln w="5715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smtClean="0">
                <a:solidFill>
                  <a:srgbClr val="002060"/>
                </a:solidFill>
              </a:rPr>
              <a:t>1 – </a:t>
            </a:r>
            <a:r>
              <a:rPr lang="en-US" sz="2400" b="1" dirty="0" smtClean="0">
                <a:solidFill>
                  <a:srgbClr val="002060"/>
                </a:solidFill>
              </a:rPr>
              <a:t>PH</a:t>
            </a:r>
            <a:r>
              <a:rPr lang="ar-SA" sz="2400" b="1" dirty="0" smtClean="0">
                <a:solidFill>
                  <a:srgbClr val="002060"/>
                </a:solidFill>
              </a:rPr>
              <a:t> &lt; 7 يكون المحلول المائي..............</a:t>
            </a:r>
          </a:p>
          <a:p>
            <a:pPr algn="ctr">
              <a:defRPr/>
            </a:pPr>
            <a:r>
              <a:rPr lang="ar-SA" sz="2400" b="1" dirty="0" smtClean="0">
                <a:solidFill>
                  <a:srgbClr val="002060"/>
                </a:solidFill>
              </a:rPr>
              <a:t>2 - </a:t>
            </a:r>
            <a:r>
              <a:rPr lang="en-US" sz="2400" b="1" dirty="0" smtClean="0">
                <a:solidFill>
                  <a:srgbClr val="002060"/>
                </a:solidFill>
              </a:rPr>
              <a:t>PH</a:t>
            </a:r>
            <a:r>
              <a:rPr lang="ar-SA" sz="2400" b="1" dirty="0" smtClean="0">
                <a:solidFill>
                  <a:srgbClr val="002060"/>
                </a:solidFill>
              </a:rPr>
              <a:t>&gt; 7 يكون المحلول المائي............ </a:t>
            </a:r>
          </a:p>
          <a:p>
            <a:pPr algn="ctr">
              <a:defRPr/>
            </a:pPr>
            <a:r>
              <a:rPr lang="ar-SA" sz="2400" b="1" dirty="0" smtClean="0">
                <a:solidFill>
                  <a:srgbClr val="002060"/>
                </a:solidFill>
              </a:rPr>
              <a:t>3 – </a:t>
            </a:r>
            <a:r>
              <a:rPr lang="en-US" sz="2400" b="1" dirty="0" smtClean="0">
                <a:solidFill>
                  <a:srgbClr val="002060"/>
                </a:solidFill>
              </a:rPr>
              <a:t>PH </a:t>
            </a:r>
            <a:r>
              <a:rPr lang="ar-SA" sz="2400" b="1" dirty="0" smtClean="0">
                <a:solidFill>
                  <a:srgbClr val="002060"/>
                </a:solidFill>
              </a:rPr>
              <a:t>= 7 يكون المحلول المائي................</a:t>
            </a:r>
            <a:endParaRPr lang="ar-EG" sz="2400" b="1" dirty="0">
              <a:solidFill>
                <a:srgbClr val="002060"/>
              </a:solidFill>
            </a:endParaRPr>
          </a:p>
        </p:txBody>
      </p:sp>
      <p:sp>
        <p:nvSpPr>
          <p:cNvPr id="3" name="مربع نص 2"/>
          <p:cNvSpPr txBox="1"/>
          <p:nvPr/>
        </p:nvSpPr>
        <p:spPr>
          <a:xfrm>
            <a:off x="4152500" y="0"/>
            <a:ext cx="5010318" cy="923330"/>
          </a:xfrm>
          <a:prstGeom prst="rect">
            <a:avLst/>
          </a:prstGeom>
          <a:solidFill>
            <a:schemeClr val="accent1">
              <a:lumMod val="40000"/>
              <a:lumOff val="60000"/>
            </a:schemeClr>
          </a:solidFill>
        </p:spPr>
        <p:txBody>
          <a:bodyPr wrap="square" rtlCol="1">
            <a:spAutoFit/>
          </a:bodyPr>
          <a:lstStyle/>
          <a:p>
            <a:pPr lvl="0" algn="ctr">
              <a:defRPr/>
            </a:pPr>
            <a:r>
              <a:rPr lang="ar-SA" sz="5400" b="1" dirty="0">
                <a:solidFill>
                  <a:prstClr val="black"/>
                </a:solidFill>
                <a:latin typeface="Arabic Typesetting" pitchFamily="66" charset="-78"/>
                <a:cs typeface="Arabic Typesetting" pitchFamily="66" charset="-78"/>
              </a:rPr>
              <a:t>الرقم الهيدروجيني  </a:t>
            </a:r>
            <a:r>
              <a:rPr lang="en-US" sz="5400" b="1" dirty="0">
                <a:solidFill>
                  <a:prstClr val="black"/>
                </a:solidFill>
                <a:latin typeface="Arabic Typesetting" pitchFamily="66" charset="-78"/>
                <a:cs typeface="Arabic Typesetting" pitchFamily="66" charset="-78"/>
              </a:rPr>
              <a:t>PH</a:t>
            </a:r>
            <a:r>
              <a:rPr lang="ar-SA" sz="5400" b="1" dirty="0">
                <a:solidFill>
                  <a:prstClr val="black"/>
                </a:solidFill>
                <a:latin typeface="Arabic Typesetting" pitchFamily="66" charset="-78"/>
                <a:cs typeface="Arabic Typesetting" pitchFamily="66" charset="-78"/>
              </a:rPr>
              <a:t> : </a:t>
            </a:r>
          </a:p>
        </p:txBody>
      </p:sp>
      <p:sp>
        <p:nvSpPr>
          <p:cNvPr id="4" name="مربع نص 3"/>
          <p:cNvSpPr txBox="1"/>
          <p:nvPr/>
        </p:nvSpPr>
        <p:spPr>
          <a:xfrm>
            <a:off x="290388" y="1873426"/>
            <a:ext cx="8762340" cy="584775"/>
          </a:xfrm>
          <a:prstGeom prst="rect">
            <a:avLst/>
          </a:prstGeom>
          <a:solidFill>
            <a:srgbClr val="00B0F0"/>
          </a:solidFill>
        </p:spPr>
        <p:txBody>
          <a:bodyPr wrap="square" rtlCol="1">
            <a:spAutoFit/>
          </a:bodyPr>
          <a:lstStyle/>
          <a:p>
            <a:r>
              <a:rPr lang="ar-SA" sz="3200" b="1" dirty="0">
                <a:solidFill>
                  <a:schemeClr val="bg1"/>
                </a:solidFill>
                <a:latin typeface="Times New Roman"/>
                <a:ea typeface="Times New Roman"/>
                <a:cs typeface="Fanan"/>
              </a:rPr>
              <a:t>تتدرج قيمة الرقم الهيدروجيني من رقم </a:t>
            </a:r>
            <a:r>
              <a:rPr lang="ar-SA" sz="3200" b="1" dirty="0" smtClean="0">
                <a:solidFill>
                  <a:srgbClr val="FF0000"/>
                </a:solidFill>
                <a:latin typeface="Times New Roman"/>
                <a:ea typeface="Times New Roman"/>
                <a:cs typeface="Fanan"/>
              </a:rPr>
              <a:t>صفر </a:t>
            </a:r>
            <a:r>
              <a:rPr lang="ar-SA" sz="3200" b="1" dirty="0" smtClean="0">
                <a:solidFill>
                  <a:schemeClr val="bg1"/>
                </a:solidFill>
                <a:latin typeface="Tahoma"/>
                <a:ea typeface="Times New Roman"/>
                <a:cs typeface="Fanan"/>
              </a:rPr>
              <a:t>إلى رقم </a:t>
            </a:r>
            <a:r>
              <a:rPr lang="ar-SA" sz="3200" b="1" dirty="0" smtClean="0">
                <a:solidFill>
                  <a:srgbClr val="FF0000"/>
                </a:solidFill>
                <a:latin typeface="Tahoma"/>
                <a:ea typeface="Times New Roman"/>
                <a:cs typeface="Fanan"/>
              </a:rPr>
              <a:t>14</a:t>
            </a:r>
            <a:endParaRPr lang="ar-SA" b="1" dirty="0">
              <a:solidFill>
                <a:srgbClr val="FF0000"/>
              </a:solidFill>
            </a:endParaRPr>
          </a:p>
        </p:txBody>
      </p:sp>
      <p:sp>
        <p:nvSpPr>
          <p:cNvPr id="5" name="مربع نص 4"/>
          <p:cNvSpPr txBox="1"/>
          <p:nvPr/>
        </p:nvSpPr>
        <p:spPr>
          <a:xfrm>
            <a:off x="2162959" y="2597147"/>
            <a:ext cx="1080120" cy="523220"/>
          </a:xfrm>
          <a:prstGeom prst="rect">
            <a:avLst/>
          </a:prstGeom>
          <a:noFill/>
        </p:spPr>
        <p:txBody>
          <a:bodyPr wrap="square" rtlCol="1">
            <a:spAutoFit/>
          </a:bodyPr>
          <a:lstStyle/>
          <a:p>
            <a:r>
              <a:rPr lang="ar-SA" sz="2800" b="1" dirty="0" smtClean="0">
                <a:solidFill>
                  <a:srgbClr val="FF0000"/>
                </a:solidFill>
              </a:rPr>
              <a:t>حمض</a:t>
            </a:r>
            <a:endParaRPr lang="ar-SA" sz="2800" b="1" dirty="0">
              <a:solidFill>
                <a:srgbClr val="FF0000"/>
              </a:solidFill>
            </a:endParaRPr>
          </a:p>
        </p:txBody>
      </p:sp>
      <p:sp>
        <p:nvSpPr>
          <p:cNvPr id="6" name="مربع نص 5"/>
          <p:cNvSpPr txBox="1"/>
          <p:nvPr/>
        </p:nvSpPr>
        <p:spPr>
          <a:xfrm>
            <a:off x="2306975" y="3022758"/>
            <a:ext cx="942559" cy="523220"/>
          </a:xfrm>
          <a:prstGeom prst="rect">
            <a:avLst/>
          </a:prstGeom>
          <a:noFill/>
        </p:spPr>
        <p:txBody>
          <a:bodyPr wrap="square" rtlCol="1">
            <a:spAutoFit/>
          </a:bodyPr>
          <a:lstStyle/>
          <a:p>
            <a:r>
              <a:rPr lang="ar-SA" sz="2800" b="1" dirty="0" smtClean="0">
                <a:solidFill>
                  <a:srgbClr val="002060"/>
                </a:solidFill>
              </a:rPr>
              <a:t>قاعدة</a:t>
            </a:r>
            <a:endParaRPr lang="ar-SA" sz="2800" b="1" dirty="0">
              <a:solidFill>
                <a:srgbClr val="002060"/>
              </a:solidFill>
            </a:endParaRPr>
          </a:p>
        </p:txBody>
      </p:sp>
      <p:sp>
        <p:nvSpPr>
          <p:cNvPr id="9" name="مربع نص 8"/>
          <p:cNvSpPr txBox="1"/>
          <p:nvPr/>
        </p:nvSpPr>
        <p:spPr>
          <a:xfrm>
            <a:off x="2300520" y="3320294"/>
            <a:ext cx="942559" cy="523220"/>
          </a:xfrm>
          <a:prstGeom prst="rect">
            <a:avLst/>
          </a:prstGeom>
          <a:noFill/>
        </p:spPr>
        <p:txBody>
          <a:bodyPr wrap="square" rtlCol="1">
            <a:spAutoFit/>
          </a:bodyPr>
          <a:lstStyle/>
          <a:p>
            <a:r>
              <a:rPr lang="ar-SA" sz="2800" b="1" dirty="0" smtClean="0">
                <a:solidFill>
                  <a:schemeClr val="bg1"/>
                </a:solidFill>
              </a:rPr>
              <a:t>متعادل</a:t>
            </a:r>
            <a:endParaRPr lang="ar-SA" sz="2800" b="1" dirty="0">
              <a:solidFill>
                <a:schemeClr val="bg1"/>
              </a:solidFill>
            </a:endParaRPr>
          </a:p>
        </p:txBody>
      </p:sp>
      <p:sp>
        <p:nvSpPr>
          <p:cNvPr id="8" name="مربع نص 7"/>
          <p:cNvSpPr txBox="1"/>
          <p:nvPr/>
        </p:nvSpPr>
        <p:spPr>
          <a:xfrm>
            <a:off x="1043608" y="980728"/>
            <a:ext cx="4752528" cy="769441"/>
          </a:xfrm>
          <a:prstGeom prst="rect">
            <a:avLst/>
          </a:prstGeom>
          <a:solidFill>
            <a:schemeClr val="tx1"/>
          </a:solidFill>
        </p:spPr>
        <p:txBody>
          <a:bodyPr wrap="square" rtlCol="1">
            <a:spAutoFit/>
          </a:bodyPr>
          <a:lstStyle/>
          <a:p>
            <a:r>
              <a:rPr lang="ar-SA" sz="4400" b="1" dirty="0">
                <a:solidFill>
                  <a:srgbClr val="25088E"/>
                </a:solidFill>
                <a:latin typeface="Arabic Typesetting" pitchFamily="66" charset="-78"/>
                <a:cs typeface="Arabic Typesetting" pitchFamily="66" charset="-78"/>
              </a:rPr>
              <a:t>مقياس لحمضية أو قاعدية المحلول. </a:t>
            </a:r>
            <a:endParaRPr lang="ar-SA" sz="2000" dirty="0"/>
          </a:p>
        </p:txBody>
      </p:sp>
      <p:graphicFrame>
        <p:nvGraphicFramePr>
          <p:cNvPr id="10" name="جدول 9"/>
          <p:cNvGraphicFramePr>
            <a:graphicFrameLocks noGrp="1"/>
          </p:cNvGraphicFramePr>
          <p:nvPr>
            <p:extLst>
              <p:ext uri="{D42A27DB-BD31-4B8C-83A1-F6EECF244321}">
                <p14:modId xmlns:p14="http://schemas.microsoft.com/office/powerpoint/2010/main" val="552402"/>
              </p:ext>
            </p:extLst>
          </p:nvPr>
        </p:nvGraphicFramePr>
        <p:xfrm>
          <a:off x="486982" y="4265550"/>
          <a:ext cx="8064887" cy="1036320"/>
        </p:xfrm>
        <a:graphic>
          <a:graphicData uri="http://schemas.openxmlformats.org/drawingml/2006/table">
            <a:tbl>
              <a:tblPr rtl="1" firstRow="1" firstCol="1" lastRow="1" lastCol="1" bandRow="1" bandCol="1">
                <a:tableStyleId>{5C22544A-7EE6-4342-B048-85BDC9FD1C3A}</a:tableStyleId>
              </a:tblPr>
              <a:tblGrid>
                <a:gridCol w="537527"/>
                <a:gridCol w="537527"/>
                <a:gridCol w="537527"/>
                <a:gridCol w="537527"/>
                <a:gridCol w="537527"/>
                <a:gridCol w="537527"/>
                <a:gridCol w="537527"/>
                <a:gridCol w="538518"/>
                <a:gridCol w="537527"/>
                <a:gridCol w="537527"/>
                <a:gridCol w="537527"/>
                <a:gridCol w="537527"/>
                <a:gridCol w="537527"/>
                <a:gridCol w="537527"/>
                <a:gridCol w="538518"/>
              </a:tblGrid>
              <a:tr h="537674">
                <a:tc gridSpan="7">
                  <a:txBody>
                    <a:bodyPr/>
                    <a:lstStyle/>
                    <a:p>
                      <a:pPr marL="342900" indent="-342900" algn="ctr" rtl="1">
                        <a:spcAft>
                          <a:spcPts val="0"/>
                        </a:spcAft>
                        <a:buFont typeface="Wingdings 3" pitchFamily="18" charset="2"/>
                        <a:buChar char="¢"/>
                      </a:pPr>
                      <a:r>
                        <a:rPr lang="ar-SA" sz="2400" b="1" dirty="0" smtClean="0">
                          <a:solidFill>
                            <a:schemeClr val="accent3">
                              <a:lumMod val="50000"/>
                            </a:schemeClr>
                          </a:solidFill>
                          <a:effectLst/>
                        </a:rPr>
                        <a:t>يزداد </a:t>
                      </a:r>
                      <a:r>
                        <a:rPr lang="ar-SA" sz="2400" b="1" dirty="0">
                          <a:solidFill>
                            <a:schemeClr val="accent3">
                              <a:lumMod val="50000"/>
                            </a:schemeClr>
                          </a:solidFill>
                          <a:effectLst/>
                        </a:rPr>
                        <a:t>تركيز </a:t>
                      </a:r>
                      <a:r>
                        <a:rPr lang="ar-SA" sz="2400" b="1" dirty="0" smtClean="0">
                          <a:solidFill>
                            <a:schemeClr val="accent3">
                              <a:lumMod val="50000"/>
                            </a:schemeClr>
                          </a:solidFill>
                          <a:effectLst/>
                        </a:rPr>
                        <a:t>ايون...................                </a:t>
                      </a:r>
                    </a:p>
                    <a:p>
                      <a:pPr marL="342900" indent="-342900" algn="ctr" rtl="1">
                        <a:spcAft>
                          <a:spcPts val="0"/>
                        </a:spcAft>
                        <a:buFont typeface="Wingdings 3" pitchFamily="18" charset="2"/>
                        <a:buChar char="¢"/>
                      </a:pPr>
                      <a:r>
                        <a:rPr lang="en-US" sz="2400" b="1" dirty="0" smtClean="0">
                          <a:solidFill>
                            <a:schemeClr val="accent3">
                              <a:lumMod val="50000"/>
                            </a:schemeClr>
                          </a:solidFill>
                          <a:effectLst/>
                          <a:sym typeface="Wingdings 3"/>
                        </a:rPr>
                        <a:t></a:t>
                      </a:r>
                      <a:r>
                        <a:rPr lang="ar-SA" sz="2400" b="1" dirty="0" smtClean="0">
                          <a:solidFill>
                            <a:schemeClr val="accent3">
                              <a:lumMod val="50000"/>
                            </a:schemeClr>
                          </a:solidFill>
                          <a:effectLst/>
                        </a:rPr>
                        <a:t>  </a:t>
                      </a:r>
                      <a:r>
                        <a:rPr lang="ar-SA" sz="2400" b="1" dirty="0">
                          <a:solidFill>
                            <a:schemeClr val="accent3">
                              <a:lumMod val="50000"/>
                            </a:schemeClr>
                          </a:solidFill>
                          <a:effectLst/>
                        </a:rPr>
                        <a:t>تزداد </a:t>
                      </a:r>
                      <a:r>
                        <a:rPr lang="ar-SA" sz="2400" b="1" dirty="0" smtClean="0">
                          <a:solidFill>
                            <a:schemeClr val="accent3">
                              <a:lumMod val="50000"/>
                            </a:schemeClr>
                          </a:solidFill>
                          <a:effectLst/>
                        </a:rPr>
                        <a:t>قوة</a:t>
                      </a:r>
                      <a:r>
                        <a:rPr lang="ar-SA" sz="2400" b="1" baseline="0" dirty="0" smtClean="0">
                          <a:solidFill>
                            <a:schemeClr val="accent3">
                              <a:lumMod val="50000"/>
                            </a:schemeClr>
                          </a:solidFill>
                          <a:effectLst/>
                        </a:rPr>
                        <a:t> .....................</a:t>
                      </a:r>
                      <a:endParaRPr lang="en-US" sz="2000" b="1" dirty="0">
                        <a:solidFill>
                          <a:schemeClr val="accent3">
                            <a:lumMod val="50000"/>
                          </a:schemeClr>
                        </a:solidFill>
                        <a:effectLst/>
                        <a:latin typeface="Times New Roman"/>
                        <a:ea typeface="Times New Roman"/>
                      </a:endParaRPr>
                    </a:p>
                  </a:txBody>
                  <a:tcPr marL="66669" marR="6666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algn="ctr" rtl="1">
                        <a:spcAft>
                          <a:spcPts val="0"/>
                        </a:spcAft>
                      </a:pPr>
                      <a:r>
                        <a:rPr lang="ar-SA" sz="2000" dirty="0">
                          <a:solidFill>
                            <a:schemeClr val="tx1"/>
                          </a:solidFill>
                          <a:effectLst/>
                        </a:rPr>
                        <a:t>متعادل</a:t>
                      </a:r>
                      <a:endParaRPr lang="en-US" sz="1800" dirty="0">
                        <a:solidFill>
                          <a:schemeClr val="tx1"/>
                        </a:solidFill>
                        <a:effectLst/>
                        <a:latin typeface="Times New Roman"/>
                        <a:ea typeface="Times New Roman"/>
                      </a:endParaRPr>
                    </a:p>
                  </a:txBody>
                  <a:tcPr marL="66669" marR="66669" marT="0" marB="0" vert="vert270" anchor="ctr">
                    <a:lnL w="12700" cap="flat" cmpd="sng" algn="ctr">
                      <a:solidFill>
                        <a:schemeClr val="tx1"/>
                      </a:solidFill>
                      <a:prstDash val="solid"/>
                      <a:round/>
                      <a:headEnd type="none" w="med" len="med"/>
                      <a:tailEnd type="none" w="med" len="med"/>
                    </a:lnL>
                    <a:solidFill>
                      <a:schemeClr val="bg1"/>
                    </a:solidFill>
                  </a:tcPr>
                </a:tc>
                <a:tc gridSpan="7">
                  <a:txBody>
                    <a:bodyPr/>
                    <a:lstStyle/>
                    <a:p>
                      <a:pPr algn="ctr" rtl="1">
                        <a:spcAft>
                          <a:spcPts val="0"/>
                        </a:spcAft>
                      </a:pPr>
                      <a:r>
                        <a:rPr lang="ar-SA" sz="2400" b="1" dirty="0">
                          <a:solidFill>
                            <a:schemeClr val="accent3">
                              <a:lumMod val="50000"/>
                            </a:schemeClr>
                          </a:solidFill>
                          <a:effectLst/>
                        </a:rPr>
                        <a:t>يزداد تركيز </a:t>
                      </a:r>
                      <a:r>
                        <a:rPr lang="ar-SA" sz="2400" b="1" dirty="0" smtClean="0">
                          <a:solidFill>
                            <a:schemeClr val="accent3">
                              <a:lumMod val="50000"/>
                            </a:schemeClr>
                          </a:solidFill>
                          <a:effectLst/>
                        </a:rPr>
                        <a:t>ايون................</a:t>
                      </a:r>
                      <a:r>
                        <a:rPr lang="ar-SA" sz="2400" b="1" baseline="0" dirty="0" smtClean="0">
                          <a:solidFill>
                            <a:schemeClr val="accent3">
                              <a:lumMod val="50000"/>
                            </a:schemeClr>
                          </a:solidFill>
                          <a:effectLst/>
                        </a:rPr>
                        <a:t> </a:t>
                      </a:r>
                      <a:r>
                        <a:rPr lang="en-US" sz="2400" b="1" dirty="0" smtClean="0">
                          <a:solidFill>
                            <a:schemeClr val="accent3">
                              <a:lumMod val="50000"/>
                            </a:schemeClr>
                          </a:solidFill>
                          <a:effectLst/>
                          <a:sym typeface="Wingdings 3"/>
                        </a:rPr>
                        <a:t></a:t>
                      </a:r>
                      <a:r>
                        <a:rPr lang="en-US" sz="2400" b="1" dirty="0" smtClean="0">
                          <a:solidFill>
                            <a:schemeClr val="accent3">
                              <a:lumMod val="50000"/>
                            </a:schemeClr>
                          </a:solidFill>
                          <a:effectLst/>
                        </a:rPr>
                        <a:t> </a:t>
                      </a:r>
                      <a:endParaRPr lang="en-US" sz="2000" b="1" dirty="0">
                        <a:solidFill>
                          <a:schemeClr val="accent3">
                            <a:lumMod val="50000"/>
                          </a:schemeClr>
                        </a:solidFill>
                        <a:effectLst/>
                      </a:endParaRPr>
                    </a:p>
                    <a:p>
                      <a:pPr algn="ctr" rtl="1">
                        <a:spcAft>
                          <a:spcPts val="0"/>
                        </a:spcAft>
                      </a:pPr>
                      <a:r>
                        <a:rPr lang="ar-SA" sz="2400" b="1" dirty="0">
                          <a:solidFill>
                            <a:schemeClr val="accent3">
                              <a:lumMod val="50000"/>
                            </a:schemeClr>
                          </a:solidFill>
                          <a:effectLst/>
                        </a:rPr>
                        <a:t>تزداد </a:t>
                      </a:r>
                      <a:r>
                        <a:rPr lang="ar-SA" sz="2400" b="1" dirty="0" smtClean="0">
                          <a:solidFill>
                            <a:schemeClr val="accent3">
                              <a:lumMod val="50000"/>
                            </a:schemeClr>
                          </a:solidFill>
                          <a:effectLst/>
                        </a:rPr>
                        <a:t>قوة</a:t>
                      </a:r>
                      <a:r>
                        <a:rPr lang="ar-SA" sz="1400" b="1" baseline="0" dirty="0" smtClean="0">
                          <a:solidFill>
                            <a:schemeClr val="accent3">
                              <a:lumMod val="50000"/>
                            </a:schemeClr>
                          </a:solidFill>
                          <a:effectLst/>
                        </a:rPr>
                        <a:t> </a:t>
                      </a:r>
                      <a:r>
                        <a:rPr lang="ar-SA" sz="1600" b="1" baseline="0" dirty="0" smtClean="0">
                          <a:solidFill>
                            <a:schemeClr val="accent3">
                              <a:lumMod val="50000"/>
                            </a:schemeClr>
                          </a:solidFill>
                          <a:effectLst/>
                        </a:rPr>
                        <a:t>.</a:t>
                      </a:r>
                      <a:r>
                        <a:rPr lang="ar-SA" sz="2400" b="1" baseline="0" dirty="0" smtClean="0">
                          <a:solidFill>
                            <a:schemeClr val="accent3">
                              <a:lumMod val="50000"/>
                            </a:schemeClr>
                          </a:solidFill>
                          <a:effectLst/>
                        </a:rPr>
                        <a:t>.........</a:t>
                      </a:r>
                      <a:r>
                        <a:rPr lang="ar-SA" sz="2400" b="1" baseline="0" dirty="0" smtClean="0">
                          <a:solidFill>
                            <a:srgbClr val="002060"/>
                          </a:solidFill>
                          <a:effectLst/>
                        </a:rPr>
                        <a:t>....... </a:t>
                      </a:r>
                      <a:r>
                        <a:rPr lang="en-US" sz="2400" b="1" dirty="0" smtClean="0">
                          <a:solidFill>
                            <a:schemeClr val="accent3">
                              <a:lumMod val="50000"/>
                            </a:schemeClr>
                          </a:solidFill>
                          <a:effectLst/>
                          <a:sym typeface="Wingdings 3"/>
                        </a:rPr>
                        <a:t></a:t>
                      </a:r>
                      <a:r>
                        <a:rPr lang="en-US" sz="2400" b="1" dirty="0" smtClean="0">
                          <a:solidFill>
                            <a:srgbClr val="002060"/>
                          </a:solidFill>
                          <a:effectLst/>
                        </a:rPr>
                        <a:t> </a:t>
                      </a:r>
                      <a:endParaRPr lang="en-US" sz="2000" b="1" dirty="0">
                        <a:solidFill>
                          <a:srgbClr val="002060"/>
                        </a:solidFill>
                        <a:effectLst/>
                        <a:latin typeface="Times New Roman"/>
                        <a:ea typeface="Times New Roman"/>
                      </a:endParaRPr>
                    </a:p>
                  </a:txBody>
                  <a:tcPr marL="66669" marR="66669" marT="0" marB="0" anchor="ctr">
                    <a:solidFill>
                      <a:schemeClr val="tx1">
                        <a:lumMod val="85000"/>
                      </a:schemeClr>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207415">
                <a:tc>
                  <a:txBody>
                    <a:bodyPr/>
                    <a:lstStyle/>
                    <a:p>
                      <a:pPr algn="ctr" rtl="1">
                        <a:spcAft>
                          <a:spcPts val="0"/>
                        </a:spcAft>
                      </a:pPr>
                      <a:r>
                        <a:rPr lang="ar-SA" sz="2000">
                          <a:solidFill>
                            <a:schemeClr val="bg1"/>
                          </a:solidFill>
                          <a:effectLst/>
                        </a:rPr>
                        <a:t>0</a:t>
                      </a:r>
                      <a:endParaRPr lang="en-US" sz="1800">
                        <a:solidFill>
                          <a:schemeClr val="bg1"/>
                        </a:solidFill>
                        <a:effectLst/>
                        <a:latin typeface="Times New Roman"/>
                        <a:ea typeface="Times New Roman"/>
                      </a:endParaRPr>
                    </a:p>
                  </a:txBody>
                  <a:tcPr marL="66669" marR="66669" marT="0" marB="0" anchor="ctr">
                    <a:lnT w="12700" cap="flat" cmpd="sng" algn="ctr">
                      <a:solidFill>
                        <a:schemeClr val="tx1"/>
                      </a:solidFill>
                      <a:prstDash val="solid"/>
                      <a:round/>
                      <a:headEnd type="none" w="med" len="med"/>
                      <a:tailEnd type="none" w="med" len="med"/>
                    </a:lnT>
                  </a:tcPr>
                </a:tc>
                <a:tc>
                  <a:txBody>
                    <a:bodyPr/>
                    <a:lstStyle/>
                    <a:p>
                      <a:pPr algn="ctr" rtl="1">
                        <a:spcAft>
                          <a:spcPts val="0"/>
                        </a:spcAft>
                      </a:pPr>
                      <a:r>
                        <a:rPr lang="ar-SA" sz="2000">
                          <a:solidFill>
                            <a:schemeClr val="bg1"/>
                          </a:solidFill>
                          <a:effectLst/>
                        </a:rPr>
                        <a:t>1</a:t>
                      </a:r>
                      <a:endParaRPr lang="en-US" sz="1800">
                        <a:solidFill>
                          <a:schemeClr val="bg1"/>
                        </a:solidFill>
                        <a:effectLst/>
                        <a:latin typeface="Times New Roman"/>
                        <a:ea typeface="Times New Roman"/>
                      </a:endParaRPr>
                    </a:p>
                  </a:txBody>
                  <a:tcPr marL="66669" marR="66669" marT="0" marB="0" anchor="ctr">
                    <a:lnT w="12700" cap="flat" cmpd="sng" algn="ctr">
                      <a:solidFill>
                        <a:schemeClr val="tx1"/>
                      </a:solidFill>
                      <a:prstDash val="solid"/>
                      <a:round/>
                      <a:headEnd type="none" w="med" len="med"/>
                      <a:tailEnd type="none" w="med" len="med"/>
                    </a:lnT>
                  </a:tcPr>
                </a:tc>
                <a:tc>
                  <a:txBody>
                    <a:bodyPr/>
                    <a:lstStyle/>
                    <a:p>
                      <a:pPr algn="ctr" rtl="1">
                        <a:spcAft>
                          <a:spcPts val="0"/>
                        </a:spcAft>
                      </a:pPr>
                      <a:r>
                        <a:rPr lang="ar-SA" sz="2000">
                          <a:solidFill>
                            <a:schemeClr val="bg1"/>
                          </a:solidFill>
                          <a:effectLst/>
                        </a:rPr>
                        <a:t>2</a:t>
                      </a:r>
                      <a:endParaRPr lang="en-US" sz="1800">
                        <a:solidFill>
                          <a:schemeClr val="bg1"/>
                        </a:solidFill>
                        <a:effectLst/>
                        <a:latin typeface="Times New Roman"/>
                        <a:ea typeface="Times New Roman"/>
                      </a:endParaRPr>
                    </a:p>
                  </a:txBody>
                  <a:tcPr marL="66669" marR="66669" marT="0" marB="0" anchor="ctr">
                    <a:lnT w="12700" cap="flat" cmpd="sng" algn="ctr">
                      <a:solidFill>
                        <a:schemeClr val="tx1"/>
                      </a:solidFill>
                      <a:prstDash val="solid"/>
                      <a:round/>
                      <a:headEnd type="none" w="med" len="med"/>
                      <a:tailEnd type="none" w="med" len="med"/>
                    </a:lnT>
                  </a:tcPr>
                </a:tc>
                <a:tc>
                  <a:txBody>
                    <a:bodyPr/>
                    <a:lstStyle/>
                    <a:p>
                      <a:pPr algn="ctr" rtl="1">
                        <a:spcAft>
                          <a:spcPts val="0"/>
                        </a:spcAft>
                      </a:pPr>
                      <a:r>
                        <a:rPr lang="ar-SA" sz="2000">
                          <a:solidFill>
                            <a:schemeClr val="bg1"/>
                          </a:solidFill>
                          <a:effectLst/>
                        </a:rPr>
                        <a:t>3</a:t>
                      </a:r>
                      <a:endParaRPr lang="en-US" sz="1800">
                        <a:solidFill>
                          <a:schemeClr val="bg1"/>
                        </a:solidFill>
                        <a:effectLst/>
                        <a:latin typeface="Times New Roman"/>
                        <a:ea typeface="Times New Roman"/>
                      </a:endParaRPr>
                    </a:p>
                  </a:txBody>
                  <a:tcPr marL="66669" marR="66669" marT="0" marB="0" anchor="ctr">
                    <a:lnT w="12700" cap="flat" cmpd="sng" algn="ctr">
                      <a:solidFill>
                        <a:schemeClr val="tx1"/>
                      </a:solidFill>
                      <a:prstDash val="solid"/>
                      <a:round/>
                      <a:headEnd type="none" w="med" len="med"/>
                      <a:tailEnd type="none" w="med" len="med"/>
                    </a:lnT>
                  </a:tcPr>
                </a:tc>
                <a:tc>
                  <a:txBody>
                    <a:bodyPr/>
                    <a:lstStyle/>
                    <a:p>
                      <a:pPr algn="ctr" rtl="1">
                        <a:spcAft>
                          <a:spcPts val="0"/>
                        </a:spcAft>
                      </a:pPr>
                      <a:r>
                        <a:rPr lang="ar-SA" sz="2000">
                          <a:solidFill>
                            <a:schemeClr val="bg1"/>
                          </a:solidFill>
                          <a:effectLst/>
                        </a:rPr>
                        <a:t>4</a:t>
                      </a:r>
                      <a:endParaRPr lang="en-US" sz="1800">
                        <a:solidFill>
                          <a:schemeClr val="bg1"/>
                        </a:solidFill>
                        <a:effectLst/>
                        <a:latin typeface="Times New Roman"/>
                        <a:ea typeface="Times New Roman"/>
                      </a:endParaRPr>
                    </a:p>
                  </a:txBody>
                  <a:tcPr marL="66669" marR="66669" marT="0" marB="0" anchor="ctr">
                    <a:lnT w="12700" cap="flat" cmpd="sng" algn="ctr">
                      <a:solidFill>
                        <a:schemeClr val="tx1"/>
                      </a:solidFill>
                      <a:prstDash val="solid"/>
                      <a:round/>
                      <a:headEnd type="none" w="med" len="med"/>
                      <a:tailEnd type="none" w="med" len="med"/>
                    </a:lnT>
                  </a:tcPr>
                </a:tc>
                <a:tc>
                  <a:txBody>
                    <a:bodyPr/>
                    <a:lstStyle/>
                    <a:p>
                      <a:pPr algn="ctr" rtl="1">
                        <a:spcAft>
                          <a:spcPts val="0"/>
                        </a:spcAft>
                      </a:pPr>
                      <a:r>
                        <a:rPr lang="ar-SA" sz="2000">
                          <a:solidFill>
                            <a:schemeClr val="bg1"/>
                          </a:solidFill>
                          <a:effectLst/>
                        </a:rPr>
                        <a:t>5</a:t>
                      </a:r>
                      <a:endParaRPr lang="en-US" sz="1800">
                        <a:solidFill>
                          <a:schemeClr val="bg1"/>
                        </a:solidFill>
                        <a:effectLst/>
                        <a:latin typeface="Times New Roman"/>
                        <a:ea typeface="Times New Roman"/>
                      </a:endParaRPr>
                    </a:p>
                  </a:txBody>
                  <a:tcPr marL="66669" marR="66669" marT="0" marB="0" anchor="ctr">
                    <a:lnT w="12700" cap="flat" cmpd="sng" algn="ctr">
                      <a:solidFill>
                        <a:schemeClr val="tx1"/>
                      </a:solidFill>
                      <a:prstDash val="solid"/>
                      <a:round/>
                      <a:headEnd type="none" w="med" len="med"/>
                      <a:tailEnd type="none" w="med" len="med"/>
                    </a:lnT>
                  </a:tcPr>
                </a:tc>
                <a:tc>
                  <a:txBody>
                    <a:bodyPr/>
                    <a:lstStyle/>
                    <a:p>
                      <a:pPr algn="ctr" rtl="1">
                        <a:spcAft>
                          <a:spcPts val="0"/>
                        </a:spcAft>
                      </a:pPr>
                      <a:r>
                        <a:rPr lang="ar-SA" sz="2000">
                          <a:solidFill>
                            <a:schemeClr val="bg1"/>
                          </a:solidFill>
                          <a:effectLst/>
                        </a:rPr>
                        <a:t>6</a:t>
                      </a:r>
                      <a:endParaRPr lang="en-US" sz="1800">
                        <a:solidFill>
                          <a:schemeClr val="bg1"/>
                        </a:solidFill>
                        <a:effectLst/>
                        <a:latin typeface="Times New Roman"/>
                        <a:ea typeface="Times New Roman"/>
                      </a:endParaRPr>
                    </a:p>
                  </a:txBody>
                  <a:tcPr marL="66669" marR="66669" marT="0" marB="0" anchor="ctr">
                    <a:lnT w="12700" cap="flat" cmpd="sng" algn="ctr">
                      <a:solidFill>
                        <a:schemeClr val="tx1"/>
                      </a:solidFill>
                      <a:prstDash val="solid"/>
                      <a:round/>
                      <a:headEnd type="none" w="med" len="med"/>
                      <a:tailEnd type="none" w="med" len="med"/>
                    </a:lnT>
                  </a:tcPr>
                </a:tc>
                <a:tc>
                  <a:txBody>
                    <a:bodyPr/>
                    <a:lstStyle/>
                    <a:p>
                      <a:pPr algn="ctr" rtl="1">
                        <a:spcAft>
                          <a:spcPts val="0"/>
                        </a:spcAft>
                      </a:pPr>
                      <a:r>
                        <a:rPr lang="ar-SA" sz="2000">
                          <a:solidFill>
                            <a:schemeClr val="bg1"/>
                          </a:solidFill>
                          <a:effectLst/>
                        </a:rPr>
                        <a:t>7</a:t>
                      </a:r>
                      <a:endParaRPr lang="en-US" sz="1800">
                        <a:solidFill>
                          <a:schemeClr val="bg1"/>
                        </a:solidFill>
                        <a:effectLst/>
                        <a:latin typeface="Times New Roman"/>
                        <a:ea typeface="Times New Roman"/>
                      </a:endParaRPr>
                    </a:p>
                  </a:txBody>
                  <a:tcPr marL="66669" marR="66669" marT="0" marB="0" anchor="ctr"/>
                </a:tc>
                <a:tc>
                  <a:txBody>
                    <a:bodyPr/>
                    <a:lstStyle/>
                    <a:p>
                      <a:pPr algn="ctr" rtl="1">
                        <a:spcAft>
                          <a:spcPts val="0"/>
                        </a:spcAft>
                      </a:pPr>
                      <a:r>
                        <a:rPr lang="ar-SA" sz="2000">
                          <a:solidFill>
                            <a:schemeClr val="bg1"/>
                          </a:solidFill>
                          <a:effectLst/>
                        </a:rPr>
                        <a:t>8</a:t>
                      </a:r>
                      <a:endParaRPr lang="en-US" sz="1800">
                        <a:solidFill>
                          <a:schemeClr val="bg1"/>
                        </a:solidFill>
                        <a:effectLst/>
                        <a:latin typeface="Times New Roman"/>
                        <a:ea typeface="Times New Roman"/>
                      </a:endParaRPr>
                    </a:p>
                  </a:txBody>
                  <a:tcPr marL="66669" marR="66669" marT="0" marB="0" anchor="ctr"/>
                </a:tc>
                <a:tc>
                  <a:txBody>
                    <a:bodyPr/>
                    <a:lstStyle/>
                    <a:p>
                      <a:pPr algn="ctr" rtl="1">
                        <a:spcAft>
                          <a:spcPts val="0"/>
                        </a:spcAft>
                      </a:pPr>
                      <a:r>
                        <a:rPr lang="ar-SA" sz="2000">
                          <a:solidFill>
                            <a:schemeClr val="bg1"/>
                          </a:solidFill>
                          <a:effectLst/>
                        </a:rPr>
                        <a:t>9</a:t>
                      </a:r>
                      <a:endParaRPr lang="en-US" sz="1800">
                        <a:solidFill>
                          <a:schemeClr val="bg1"/>
                        </a:solidFill>
                        <a:effectLst/>
                        <a:latin typeface="Times New Roman"/>
                        <a:ea typeface="Times New Roman"/>
                      </a:endParaRPr>
                    </a:p>
                  </a:txBody>
                  <a:tcPr marL="66669" marR="66669" marT="0" marB="0" anchor="ctr"/>
                </a:tc>
                <a:tc>
                  <a:txBody>
                    <a:bodyPr/>
                    <a:lstStyle/>
                    <a:p>
                      <a:pPr algn="ctr" rtl="1">
                        <a:spcAft>
                          <a:spcPts val="0"/>
                        </a:spcAft>
                      </a:pPr>
                      <a:r>
                        <a:rPr lang="ar-SA" sz="2000">
                          <a:solidFill>
                            <a:schemeClr val="bg1"/>
                          </a:solidFill>
                          <a:effectLst/>
                        </a:rPr>
                        <a:t>10</a:t>
                      </a:r>
                      <a:endParaRPr lang="en-US" sz="1800">
                        <a:solidFill>
                          <a:schemeClr val="bg1"/>
                        </a:solidFill>
                        <a:effectLst/>
                        <a:latin typeface="Times New Roman"/>
                        <a:ea typeface="Times New Roman"/>
                      </a:endParaRPr>
                    </a:p>
                  </a:txBody>
                  <a:tcPr marL="66669" marR="66669" marT="0" marB="0" anchor="ctr"/>
                </a:tc>
                <a:tc>
                  <a:txBody>
                    <a:bodyPr/>
                    <a:lstStyle/>
                    <a:p>
                      <a:pPr algn="ctr" rtl="1">
                        <a:spcAft>
                          <a:spcPts val="0"/>
                        </a:spcAft>
                      </a:pPr>
                      <a:r>
                        <a:rPr lang="ar-SA" sz="2000">
                          <a:solidFill>
                            <a:schemeClr val="bg1"/>
                          </a:solidFill>
                          <a:effectLst/>
                        </a:rPr>
                        <a:t>11</a:t>
                      </a:r>
                      <a:endParaRPr lang="en-US" sz="1800">
                        <a:solidFill>
                          <a:schemeClr val="bg1"/>
                        </a:solidFill>
                        <a:effectLst/>
                        <a:latin typeface="Times New Roman"/>
                        <a:ea typeface="Times New Roman"/>
                      </a:endParaRPr>
                    </a:p>
                  </a:txBody>
                  <a:tcPr marL="66669" marR="66669" marT="0" marB="0" anchor="ctr"/>
                </a:tc>
                <a:tc>
                  <a:txBody>
                    <a:bodyPr/>
                    <a:lstStyle/>
                    <a:p>
                      <a:pPr algn="ctr" rtl="1">
                        <a:spcAft>
                          <a:spcPts val="0"/>
                        </a:spcAft>
                      </a:pPr>
                      <a:r>
                        <a:rPr lang="ar-SA" sz="2000">
                          <a:solidFill>
                            <a:schemeClr val="bg1"/>
                          </a:solidFill>
                          <a:effectLst/>
                        </a:rPr>
                        <a:t>12</a:t>
                      </a:r>
                      <a:endParaRPr lang="en-US" sz="1800">
                        <a:solidFill>
                          <a:schemeClr val="bg1"/>
                        </a:solidFill>
                        <a:effectLst/>
                        <a:latin typeface="Times New Roman"/>
                        <a:ea typeface="Times New Roman"/>
                      </a:endParaRPr>
                    </a:p>
                  </a:txBody>
                  <a:tcPr marL="66669" marR="66669" marT="0" marB="0" anchor="ctr"/>
                </a:tc>
                <a:tc>
                  <a:txBody>
                    <a:bodyPr/>
                    <a:lstStyle/>
                    <a:p>
                      <a:pPr algn="ctr" rtl="1">
                        <a:spcAft>
                          <a:spcPts val="0"/>
                        </a:spcAft>
                      </a:pPr>
                      <a:r>
                        <a:rPr lang="ar-SA" sz="2000">
                          <a:solidFill>
                            <a:schemeClr val="bg1"/>
                          </a:solidFill>
                          <a:effectLst/>
                        </a:rPr>
                        <a:t>13</a:t>
                      </a:r>
                      <a:endParaRPr lang="en-US" sz="1800">
                        <a:solidFill>
                          <a:schemeClr val="bg1"/>
                        </a:solidFill>
                        <a:effectLst/>
                        <a:latin typeface="Times New Roman"/>
                        <a:ea typeface="Times New Roman"/>
                      </a:endParaRPr>
                    </a:p>
                  </a:txBody>
                  <a:tcPr marL="66669" marR="66669" marT="0" marB="0" anchor="ctr"/>
                </a:tc>
                <a:tc>
                  <a:txBody>
                    <a:bodyPr/>
                    <a:lstStyle/>
                    <a:p>
                      <a:pPr algn="ctr" rtl="1">
                        <a:spcAft>
                          <a:spcPts val="0"/>
                        </a:spcAft>
                      </a:pPr>
                      <a:r>
                        <a:rPr lang="ar-SA" sz="2000" dirty="0">
                          <a:solidFill>
                            <a:schemeClr val="bg1"/>
                          </a:solidFill>
                          <a:effectLst/>
                        </a:rPr>
                        <a:t>14</a:t>
                      </a:r>
                      <a:endParaRPr lang="en-US" sz="1800" dirty="0">
                        <a:solidFill>
                          <a:schemeClr val="bg1"/>
                        </a:solidFill>
                        <a:effectLst/>
                        <a:latin typeface="Times New Roman"/>
                        <a:ea typeface="Times New Roman"/>
                      </a:endParaRPr>
                    </a:p>
                  </a:txBody>
                  <a:tcPr marL="66669" marR="66669" marT="0" marB="0" anchor="ctr"/>
                </a:tc>
              </a:tr>
            </a:tbl>
          </a:graphicData>
        </a:graphic>
      </p:graphicFrame>
      <p:sp>
        <p:nvSpPr>
          <p:cNvPr id="11" name="مربع نص 10"/>
          <p:cNvSpPr txBox="1"/>
          <p:nvPr/>
        </p:nvSpPr>
        <p:spPr>
          <a:xfrm>
            <a:off x="4876631" y="4123121"/>
            <a:ext cx="1628634" cy="461665"/>
          </a:xfrm>
          <a:prstGeom prst="rect">
            <a:avLst/>
          </a:prstGeom>
          <a:noFill/>
        </p:spPr>
        <p:txBody>
          <a:bodyPr wrap="square" rtlCol="1">
            <a:spAutoFit/>
          </a:bodyPr>
          <a:lstStyle/>
          <a:p>
            <a:r>
              <a:rPr lang="ar-SA" sz="2400" b="1" dirty="0" smtClean="0">
                <a:solidFill>
                  <a:srgbClr val="FF0000"/>
                </a:solidFill>
              </a:rPr>
              <a:t>     + </a:t>
            </a:r>
            <a:r>
              <a:rPr lang="en-US" sz="2400" b="1" dirty="0" smtClean="0">
                <a:solidFill>
                  <a:srgbClr val="FF0000"/>
                </a:solidFill>
              </a:rPr>
              <a:t>H3O</a:t>
            </a:r>
            <a:endParaRPr lang="ar-SA" sz="2400" b="1" dirty="0">
              <a:solidFill>
                <a:srgbClr val="FF0000"/>
              </a:solidFill>
            </a:endParaRPr>
          </a:p>
        </p:txBody>
      </p:sp>
      <p:sp>
        <p:nvSpPr>
          <p:cNvPr id="14" name="مربع نص 13"/>
          <p:cNvSpPr txBox="1"/>
          <p:nvPr/>
        </p:nvSpPr>
        <p:spPr>
          <a:xfrm>
            <a:off x="5322608" y="4537420"/>
            <a:ext cx="947055" cy="461665"/>
          </a:xfrm>
          <a:prstGeom prst="rect">
            <a:avLst/>
          </a:prstGeom>
          <a:noFill/>
        </p:spPr>
        <p:txBody>
          <a:bodyPr wrap="square" rtlCol="1">
            <a:spAutoFit/>
          </a:bodyPr>
          <a:lstStyle/>
          <a:p>
            <a:r>
              <a:rPr lang="ar-SA" sz="2400" b="1" dirty="0" smtClean="0">
                <a:solidFill>
                  <a:srgbClr val="FF0000"/>
                </a:solidFill>
              </a:rPr>
              <a:t>الحمض</a:t>
            </a:r>
            <a:endParaRPr lang="ar-SA" sz="2400" b="1" dirty="0">
              <a:solidFill>
                <a:srgbClr val="FF0000"/>
              </a:solidFill>
            </a:endParaRPr>
          </a:p>
        </p:txBody>
      </p:sp>
      <p:sp>
        <p:nvSpPr>
          <p:cNvPr id="15" name="مربع نص 14"/>
          <p:cNvSpPr txBox="1"/>
          <p:nvPr/>
        </p:nvSpPr>
        <p:spPr>
          <a:xfrm>
            <a:off x="1043608" y="4132909"/>
            <a:ext cx="1263367" cy="523220"/>
          </a:xfrm>
          <a:prstGeom prst="rect">
            <a:avLst/>
          </a:prstGeom>
          <a:noFill/>
        </p:spPr>
        <p:txBody>
          <a:bodyPr wrap="square" rtlCol="1">
            <a:spAutoFit/>
          </a:bodyPr>
          <a:lstStyle/>
          <a:p>
            <a:r>
              <a:rPr lang="en-US" sz="2800" b="1" dirty="0" smtClean="0">
                <a:solidFill>
                  <a:srgbClr val="002060"/>
                </a:solidFill>
              </a:rPr>
              <a:t>OH-</a:t>
            </a:r>
            <a:endParaRPr lang="ar-SA" sz="2800" b="1" dirty="0">
              <a:solidFill>
                <a:srgbClr val="002060"/>
              </a:solidFill>
            </a:endParaRPr>
          </a:p>
        </p:txBody>
      </p:sp>
      <p:sp>
        <p:nvSpPr>
          <p:cNvPr id="16" name="مربع نص 15"/>
          <p:cNvSpPr txBox="1"/>
          <p:nvPr/>
        </p:nvSpPr>
        <p:spPr>
          <a:xfrm>
            <a:off x="1410469" y="4506642"/>
            <a:ext cx="1263367" cy="523220"/>
          </a:xfrm>
          <a:prstGeom prst="rect">
            <a:avLst/>
          </a:prstGeom>
          <a:noFill/>
        </p:spPr>
        <p:txBody>
          <a:bodyPr wrap="square" rtlCol="1">
            <a:spAutoFit/>
          </a:bodyPr>
          <a:lstStyle/>
          <a:p>
            <a:r>
              <a:rPr lang="ar-SA" sz="2800" b="1" dirty="0" smtClean="0">
                <a:solidFill>
                  <a:srgbClr val="002060"/>
                </a:solidFill>
              </a:rPr>
              <a:t>القاعدة</a:t>
            </a:r>
            <a:endParaRPr lang="ar-SA" sz="2800" b="1" dirty="0">
              <a:solidFill>
                <a:srgbClr val="002060"/>
              </a:solidFill>
            </a:endParaRPr>
          </a:p>
        </p:txBody>
      </p:sp>
      <p:pic>
        <p:nvPicPr>
          <p:cNvPr id="17" name="Picture 2"/>
          <p:cNvPicPr>
            <a:picLocks noChangeAspect="1" noChangeArrowheads="1"/>
          </p:cNvPicPr>
          <p:nvPr/>
        </p:nvPicPr>
        <p:blipFill>
          <a:blip r:embed="rId6"/>
          <a:srcRect/>
          <a:stretch>
            <a:fillRect/>
          </a:stretch>
        </p:blipFill>
        <p:spPr bwMode="auto">
          <a:xfrm>
            <a:off x="471356" y="5517232"/>
            <a:ext cx="8136904" cy="1103102"/>
          </a:xfrm>
          <a:prstGeom prst="rect">
            <a:avLst/>
          </a:prstGeom>
          <a:noFill/>
          <a:ln w="9525">
            <a:noFill/>
            <a:miter lim="800000"/>
            <a:headEnd/>
            <a:tailEnd/>
          </a:ln>
          <a:effectLst/>
        </p:spPr>
      </p:pic>
    </p:spTree>
    <p:extLst>
      <p:ext uri="{BB962C8B-B14F-4D97-AF65-F5344CB8AC3E}">
        <p14:creationId xmlns:p14="http://schemas.microsoft.com/office/powerpoint/2010/main" val="1728912794"/>
      </p:ext>
    </p:extLst>
  </p:cSld>
  <p:clrMapOvr>
    <a:masterClrMapping/>
  </p:clrMapOvr>
  <mc:AlternateContent xmlns:mc="http://schemas.openxmlformats.org/markup-compatibility/2006" xmlns:p14="http://schemas.microsoft.com/office/powerpoint/2010/main">
    <mc:Choice Requires="p14">
      <p:transition spd="slow" p14:dur="1100">
        <p14:switch dir="l"/>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80">
                                          <p:stCondLst>
                                            <p:cond delay="0"/>
                                          </p:stCondLst>
                                        </p:cTn>
                                        <p:tgtEl>
                                          <p:spTgt spid="13"/>
                                        </p:tgtEl>
                                      </p:cBhvr>
                                    </p:animEffect>
                                    <p:anim calcmode="lin" valueType="num">
                                      <p:cBhvr>
                                        <p:cTn id="1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3" dur="26">
                                          <p:stCondLst>
                                            <p:cond delay="650"/>
                                          </p:stCondLst>
                                        </p:cTn>
                                        <p:tgtEl>
                                          <p:spTgt spid="13"/>
                                        </p:tgtEl>
                                      </p:cBhvr>
                                      <p:to x="100000" y="60000"/>
                                    </p:animScale>
                                    <p:animScale>
                                      <p:cBhvr>
                                        <p:cTn id="24" dur="166" decel="50000">
                                          <p:stCondLst>
                                            <p:cond delay="676"/>
                                          </p:stCondLst>
                                        </p:cTn>
                                        <p:tgtEl>
                                          <p:spTgt spid="13"/>
                                        </p:tgtEl>
                                      </p:cBhvr>
                                      <p:to x="100000" y="100000"/>
                                    </p:animScale>
                                    <p:animScale>
                                      <p:cBhvr>
                                        <p:cTn id="25" dur="26">
                                          <p:stCondLst>
                                            <p:cond delay="1312"/>
                                          </p:stCondLst>
                                        </p:cTn>
                                        <p:tgtEl>
                                          <p:spTgt spid="13"/>
                                        </p:tgtEl>
                                      </p:cBhvr>
                                      <p:to x="100000" y="80000"/>
                                    </p:animScale>
                                    <p:animScale>
                                      <p:cBhvr>
                                        <p:cTn id="26" dur="166" decel="50000">
                                          <p:stCondLst>
                                            <p:cond delay="1338"/>
                                          </p:stCondLst>
                                        </p:cTn>
                                        <p:tgtEl>
                                          <p:spTgt spid="13"/>
                                        </p:tgtEl>
                                      </p:cBhvr>
                                      <p:to x="100000" y="100000"/>
                                    </p:animScale>
                                    <p:animScale>
                                      <p:cBhvr>
                                        <p:cTn id="27" dur="26">
                                          <p:stCondLst>
                                            <p:cond delay="1642"/>
                                          </p:stCondLst>
                                        </p:cTn>
                                        <p:tgtEl>
                                          <p:spTgt spid="13"/>
                                        </p:tgtEl>
                                      </p:cBhvr>
                                      <p:to x="100000" y="90000"/>
                                    </p:animScale>
                                    <p:animScale>
                                      <p:cBhvr>
                                        <p:cTn id="28" dur="166" decel="50000">
                                          <p:stCondLst>
                                            <p:cond delay="1668"/>
                                          </p:stCondLst>
                                        </p:cTn>
                                        <p:tgtEl>
                                          <p:spTgt spid="13"/>
                                        </p:tgtEl>
                                      </p:cBhvr>
                                      <p:to x="100000" y="100000"/>
                                    </p:animScale>
                                    <p:animScale>
                                      <p:cBhvr>
                                        <p:cTn id="29" dur="26">
                                          <p:stCondLst>
                                            <p:cond delay="1808"/>
                                          </p:stCondLst>
                                        </p:cTn>
                                        <p:tgtEl>
                                          <p:spTgt spid="13"/>
                                        </p:tgtEl>
                                      </p:cBhvr>
                                      <p:to x="100000" y="95000"/>
                                    </p:animScale>
                                    <p:animScale>
                                      <p:cBhvr>
                                        <p:cTn id="30" dur="166" decel="50000">
                                          <p:stCondLst>
                                            <p:cond delay="1834"/>
                                          </p:stCondLst>
                                        </p:cTn>
                                        <p:tgtEl>
                                          <p:spTgt spid="1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style.rotation</p:attrName>
                                        </p:attrNameLst>
                                      </p:cBhvr>
                                      <p:tavLst>
                                        <p:tav tm="0">
                                          <p:val>
                                            <p:fltVal val="90"/>
                                          </p:val>
                                        </p:tav>
                                        <p:tav tm="100000">
                                          <p:val>
                                            <p:fltVal val="0"/>
                                          </p:val>
                                        </p:tav>
                                      </p:tavLst>
                                    </p:anim>
                                    <p:animEffect transition="in" filter="fade">
                                      <p:cBhvr>
                                        <p:cTn id="53" dur="1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Vertical)">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arn(inVertical)">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arn(inVertical)">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down)">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5" grpId="0"/>
      <p:bldP spid="6" grpId="0"/>
      <p:bldP spid="9" grpId="0"/>
      <p:bldP spid="8" grpId="0" animBg="1"/>
      <p:bldP spid="11" grpId="0"/>
      <p:bldP spid="14" grpId="0"/>
      <p:bldP spid="15" grpId="0"/>
      <p:bldP spid="16" grpId="0"/>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9000" r="-29000"/>
          </a:stretch>
        </a:blipFill>
        <a:effectLst/>
      </p:bgPr>
    </p:bg>
    <p:spTree>
      <p:nvGrpSpPr>
        <p:cNvPr id="1" name=""/>
        <p:cNvGrpSpPr/>
        <p:nvPr/>
      </p:nvGrpSpPr>
      <p:grpSpPr>
        <a:xfrm>
          <a:off x="0" y="0"/>
          <a:ext cx="0" cy="0"/>
          <a:chOff x="0" y="0"/>
          <a:chExt cx="0" cy="0"/>
        </a:xfrm>
      </p:grpSpPr>
      <p:graphicFrame>
        <p:nvGraphicFramePr>
          <p:cNvPr id="7" name="جدول 6"/>
          <p:cNvGraphicFramePr>
            <a:graphicFrameLocks noGrp="1"/>
          </p:cNvGraphicFramePr>
          <p:nvPr>
            <p:extLst>
              <p:ext uri="{D42A27DB-BD31-4B8C-83A1-F6EECF244321}">
                <p14:modId xmlns:p14="http://schemas.microsoft.com/office/powerpoint/2010/main" val="3273208067"/>
              </p:ext>
            </p:extLst>
          </p:nvPr>
        </p:nvGraphicFramePr>
        <p:xfrm>
          <a:off x="107503" y="548680"/>
          <a:ext cx="8856985" cy="3003692"/>
        </p:xfrm>
        <a:graphic>
          <a:graphicData uri="http://schemas.openxmlformats.org/drawingml/2006/table">
            <a:tbl>
              <a:tblPr rtl="1" firstRow="1" firstCol="1" lastRow="1" lastCol="1" bandRow="1" bandCol="1">
                <a:tableStyleId>{5C22544A-7EE6-4342-B048-85BDC9FD1C3A}</a:tableStyleId>
              </a:tblPr>
              <a:tblGrid>
                <a:gridCol w="2398769"/>
                <a:gridCol w="2860066"/>
                <a:gridCol w="3598150"/>
              </a:tblGrid>
              <a:tr h="738576">
                <a:tc gridSpan="3">
                  <a:txBody>
                    <a:bodyPr/>
                    <a:lstStyle/>
                    <a:p>
                      <a:pPr marR="107950" algn="r" rtl="1">
                        <a:spcAft>
                          <a:spcPts val="0"/>
                        </a:spcAft>
                      </a:pPr>
                      <a:r>
                        <a:rPr lang="ar-SA" sz="2400" dirty="0" smtClean="0">
                          <a:solidFill>
                            <a:srgbClr val="FF0000"/>
                          </a:solidFill>
                          <a:effectLst/>
                        </a:rPr>
                        <a:t>ترجع </a:t>
                      </a:r>
                      <a:r>
                        <a:rPr lang="ar-SA" sz="2400" dirty="0">
                          <a:solidFill>
                            <a:srgbClr val="FF0000"/>
                          </a:solidFill>
                          <a:effectLst/>
                        </a:rPr>
                        <a:t>قوة الحمض إلى </a:t>
                      </a:r>
                      <a:r>
                        <a:rPr lang="ar-SA" sz="2400" dirty="0" smtClean="0">
                          <a:solidFill>
                            <a:srgbClr val="FF0000"/>
                          </a:solidFill>
                          <a:effectLst/>
                        </a:rPr>
                        <a:t>:</a:t>
                      </a:r>
                      <a:r>
                        <a:rPr lang="ar-SA" sz="2800" dirty="0" smtClean="0">
                          <a:solidFill>
                            <a:srgbClr val="002060"/>
                          </a:solidFill>
                          <a:effectLst/>
                        </a:rPr>
                        <a:t>................................................ </a:t>
                      </a:r>
                      <a:endParaRPr lang="en-US" sz="1400" dirty="0">
                        <a:solidFill>
                          <a:srgbClr val="002060"/>
                        </a:solidFill>
                        <a:effectLst/>
                        <a:latin typeface="Times New Roman"/>
                        <a:ea typeface="Times New Roman"/>
                      </a:endParaRPr>
                    </a:p>
                  </a:txBody>
                  <a:tcPr marL="62865" marR="62865" marT="0" marB="0" anchor="ctr">
                    <a:solidFill>
                      <a:schemeClr val="tx1">
                        <a:lumMod val="85000"/>
                      </a:schemeClr>
                    </a:solidFill>
                  </a:tcPr>
                </a:tc>
                <a:tc hMerge="1">
                  <a:txBody>
                    <a:bodyPr/>
                    <a:lstStyle/>
                    <a:p>
                      <a:pPr rtl="1"/>
                      <a:endParaRPr lang="ar-SA"/>
                    </a:p>
                  </a:txBody>
                  <a:tcPr/>
                </a:tc>
                <a:tc hMerge="1">
                  <a:txBody>
                    <a:bodyPr/>
                    <a:lstStyle/>
                    <a:p>
                      <a:pPr rtl="1"/>
                      <a:endParaRPr lang="ar-SA"/>
                    </a:p>
                  </a:txBody>
                  <a:tcPr/>
                </a:tc>
              </a:tr>
              <a:tr h="528118">
                <a:tc gridSpan="3">
                  <a:txBody>
                    <a:bodyPr/>
                    <a:lstStyle/>
                    <a:p>
                      <a:pPr marR="107950" algn="ctr" rtl="1">
                        <a:spcAft>
                          <a:spcPts val="0"/>
                        </a:spcAft>
                      </a:pPr>
                      <a:r>
                        <a:rPr lang="ar-SA" sz="2800" b="1" dirty="0">
                          <a:solidFill>
                            <a:schemeClr val="bg1"/>
                          </a:solidFill>
                          <a:effectLst/>
                        </a:rPr>
                        <a:t>أمثلة لقوة الحموض </a:t>
                      </a:r>
                      <a:r>
                        <a:rPr lang="ar-SA" sz="2800" b="1" dirty="0" smtClean="0">
                          <a:solidFill>
                            <a:schemeClr val="bg1"/>
                          </a:solidFill>
                          <a:effectLst/>
                        </a:rPr>
                        <a:t>والقواعد</a:t>
                      </a:r>
                      <a:endParaRPr lang="en-US" sz="2400" b="1" dirty="0">
                        <a:solidFill>
                          <a:schemeClr val="bg1"/>
                        </a:solidFill>
                        <a:effectLst/>
                        <a:latin typeface="Times New Roman"/>
                        <a:ea typeface="Times New Roman"/>
                      </a:endParaRPr>
                    </a:p>
                  </a:txBody>
                  <a:tcPr marL="62865" marR="62865" marT="0" marB="0" anchor="ctr">
                    <a:solidFill>
                      <a:schemeClr val="accent3">
                        <a:lumMod val="40000"/>
                        <a:lumOff val="60000"/>
                      </a:schemeClr>
                    </a:solidFill>
                  </a:tcPr>
                </a:tc>
                <a:tc hMerge="1">
                  <a:txBody>
                    <a:bodyPr/>
                    <a:lstStyle/>
                    <a:p>
                      <a:pPr rtl="1"/>
                      <a:endParaRPr lang="ar-SA"/>
                    </a:p>
                  </a:txBody>
                  <a:tcPr/>
                </a:tc>
                <a:tc hMerge="1">
                  <a:txBody>
                    <a:bodyPr/>
                    <a:lstStyle/>
                    <a:p>
                      <a:pPr rtl="1"/>
                      <a:endParaRPr lang="ar-SA"/>
                    </a:p>
                  </a:txBody>
                  <a:tcPr/>
                </a:tc>
              </a:tr>
              <a:tr h="528118">
                <a:tc>
                  <a:txBody>
                    <a:bodyPr/>
                    <a:lstStyle/>
                    <a:p>
                      <a:pPr marR="107950" algn="ctr" rtl="1">
                        <a:spcAft>
                          <a:spcPts val="0"/>
                        </a:spcAft>
                      </a:pPr>
                      <a:r>
                        <a:rPr lang="ar-SA" sz="1300" dirty="0">
                          <a:effectLst/>
                        </a:rPr>
                        <a:t> </a:t>
                      </a:r>
                      <a:endParaRPr lang="en-US" sz="1100" dirty="0">
                        <a:effectLst/>
                        <a:latin typeface="Times New Roman"/>
                        <a:ea typeface="Times New Roman"/>
                      </a:endParaRPr>
                    </a:p>
                  </a:txBody>
                  <a:tcPr marL="62865" marR="62865" marT="0" marB="0" anchor="ctr">
                    <a:solidFill>
                      <a:schemeClr val="tx1"/>
                    </a:solidFill>
                  </a:tcPr>
                </a:tc>
                <a:tc>
                  <a:txBody>
                    <a:bodyPr/>
                    <a:lstStyle/>
                    <a:p>
                      <a:pPr marR="107950" algn="ctr" rtl="1">
                        <a:spcAft>
                          <a:spcPts val="0"/>
                        </a:spcAft>
                      </a:pPr>
                      <a:r>
                        <a:rPr lang="ar-SA" sz="3200" b="1" dirty="0">
                          <a:solidFill>
                            <a:srgbClr val="FF0000"/>
                          </a:solidFill>
                          <a:effectLst/>
                        </a:rPr>
                        <a:t>حمض</a:t>
                      </a:r>
                      <a:endParaRPr lang="en-US" sz="2800" b="1" dirty="0">
                        <a:solidFill>
                          <a:srgbClr val="FF0000"/>
                        </a:solidFill>
                        <a:effectLst/>
                        <a:latin typeface="Times New Roman"/>
                        <a:ea typeface="Times New Roman"/>
                      </a:endParaRPr>
                    </a:p>
                  </a:txBody>
                  <a:tcPr marL="62865" marR="62865" marT="0" marB="0" anchor="ctr">
                    <a:solidFill>
                      <a:schemeClr val="accent5">
                        <a:lumMod val="40000"/>
                        <a:lumOff val="60000"/>
                      </a:schemeClr>
                    </a:solidFill>
                  </a:tcPr>
                </a:tc>
                <a:tc>
                  <a:txBody>
                    <a:bodyPr/>
                    <a:lstStyle/>
                    <a:p>
                      <a:pPr marR="107950" algn="ctr" rtl="1">
                        <a:spcAft>
                          <a:spcPts val="0"/>
                        </a:spcAft>
                      </a:pPr>
                      <a:r>
                        <a:rPr lang="ar-SA" sz="3600" b="1" dirty="0">
                          <a:solidFill>
                            <a:srgbClr val="FF0000"/>
                          </a:solidFill>
                          <a:effectLst/>
                        </a:rPr>
                        <a:t>قاعدة</a:t>
                      </a:r>
                      <a:endParaRPr lang="en-US" sz="3200" b="1" dirty="0">
                        <a:solidFill>
                          <a:srgbClr val="FF0000"/>
                        </a:solidFill>
                        <a:effectLst/>
                        <a:latin typeface="Times New Roman"/>
                        <a:ea typeface="Times New Roman"/>
                      </a:endParaRPr>
                    </a:p>
                  </a:txBody>
                  <a:tcPr marL="62865" marR="62865" marT="0" marB="0" anchor="ctr">
                    <a:solidFill>
                      <a:schemeClr val="accent5">
                        <a:lumMod val="40000"/>
                        <a:lumOff val="60000"/>
                      </a:schemeClr>
                    </a:solidFill>
                  </a:tcPr>
                </a:tc>
              </a:tr>
              <a:tr h="578758">
                <a:tc>
                  <a:txBody>
                    <a:bodyPr/>
                    <a:lstStyle/>
                    <a:p>
                      <a:pPr marR="107950" algn="ctr" rtl="1">
                        <a:spcAft>
                          <a:spcPts val="0"/>
                        </a:spcAft>
                      </a:pPr>
                      <a:r>
                        <a:rPr lang="ar-SA" sz="4000" b="1" dirty="0">
                          <a:solidFill>
                            <a:schemeClr val="bg1"/>
                          </a:solidFill>
                          <a:effectLst/>
                        </a:rPr>
                        <a:t>قوي</a:t>
                      </a:r>
                      <a:endParaRPr lang="en-US" sz="3600" b="1" dirty="0">
                        <a:solidFill>
                          <a:schemeClr val="bg1"/>
                        </a:solidFill>
                        <a:effectLst/>
                        <a:latin typeface="Times New Roman"/>
                        <a:ea typeface="Times New Roman"/>
                      </a:endParaRPr>
                    </a:p>
                  </a:txBody>
                  <a:tcPr marL="62865" marR="62865" marT="0" marB="0" anchor="ctr">
                    <a:solidFill>
                      <a:schemeClr val="accent5">
                        <a:lumMod val="40000"/>
                        <a:lumOff val="60000"/>
                      </a:schemeClr>
                    </a:solidFill>
                  </a:tcPr>
                </a:tc>
                <a:tc>
                  <a:txBody>
                    <a:bodyPr/>
                    <a:lstStyle/>
                    <a:p>
                      <a:pPr algn="ctr" rtl="1">
                        <a:spcAft>
                          <a:spcPts val="0"/>
                        </a:spcAft>
                      </a:pPr>
                      <a:endParaRPr lang="en-US" sz="1100" dirty="0">
                        <a:effectLst/>
                        <a:latin typeface="Times New Roman"/>
                        <a:ea typeface="Times New Roman"/>
                      </a:endParaRPr>
                    </a:p>
                  </a:txBody>
                  <a:tcPr marL="62865" marR="62865" marT="0" marB="0" anchor="ctr"/>
                </a:tc>
                <a:tc>
                  <a:txBody>
                    <a:bodyPr/>
                    <a:lstStyle/>
                    <a:p>
                      <a:pPr algn="ctr" rtl="1">
                        <a:spcAft>
                          <a:spcPts val="0"/>
                        </a:spcAft>
                      </a:pPr>
                      <a:endParaRPr lang="en-US" sz="1100" dirty="0">
                        <a:effectLst/>
                        <a:latin typeface="Times New Roman"/>
                        <a:ea typeface="Times New Roman"/>
                      </a:endParaRPr>
                    </a:p>
                  </a:txBody>
                  <a:tcPr marL="62865" marR="62865" marT="0" marB="0" anchor="ctr">
                    <a:solidFill>
                      <a:schemeClr val="accent1">
                        <a:lumMod val="20000"/>
                        <a:lumOff val="80000"/>
                      </a:schemeClr>
                    </a:solidFill>
                  </a:tcPr>
                </a:tc>
              </a:tr>
              <a:tr h="578758">
                <a:tc>
                  <a:txBody>
                    <a:bodyPr/>
                    <a:lstStyle/>
                    <a:p>
                      <a:pPr marR="107950" algn="ctr" rtl="1">
                        <a:spcAft>
                          <a:spcPts val="0"/>
                        </a:spcAft>
                      </a:pPr>
                      <a:r>
                        <a:rPr lang="ar-SA" sz="3200" dirty="0">
                          <a:solidFill>
                            <a:schemeClr val="bg1"/>
                          </a:solidFill>
                          <a:effectLst/>
                        </a:rPr>
                        <a:t>ضعيف</a:t>
                      </a:r>
                      <a:endParaRPr lang="en-US" sz="2800" dirty="0">
                        <a:solidFill>
                          <a:schemeClr val="bg1"/>
                        </a:solidFill>
                        <a:effectLst/>
                        <a:latin typeface="Times New Roman"/>
                        <a:ea typeface="Times New Roman"/>
                      </a:endParaRPr>
                    </a:p>
                  </a:txBody>
                  <a:tcPr marL="62865" marR="62865" marT="0" marB="0" anchor="ctr">
                    <a:solidFill>
                      <a:schemeClr val="accent5">
                        <a:lumMod val="40000"/>
                        <a:lumOff val="60000"/>
                      </a:schemeClr>
                    </a:solidFill>
                  </a:tcPr>
                </a:tc>
                <a:tc>
                  <a:txBody>
                    <a:bodyPr/>
                    <a:lstStyle/>
                    <a:p>
                      <a:pPr algn="ctr" rtl="1">
                        <a:spcAft>
                          <a:spcPts val="0"/>
                        </a:spcAft>
                      </a:pPr>
                      <a:r>
                        <a:rPr lang="ar-SA" sz="900" dirty="0" smtClean="0">
                          <a:effectLst/>
                        </a:rPr>
                        <a:t>.</a:t>
                      </a:r>
                      <a:endParaRPr lang="en-US" sz="1100" dirty="0">
                        <a:effectLst/>
                        <a:latin typeface="Times New Roman"/>
                        <a:ea typeface="Times New Roman"/>
                      </a:endParaRPr>
                    </a:p>
                  </a:txBody>
                  <a:tcPr marL="62865" marR="62865" marT="0" marB="0" anchor="ctr">
                    <a:solidFill>
                      <a:schemeClr val="accent1">
                        <a:lumMod val="20000"/>
                        <a:lumOff val="80000"/>
                      </a:schemeClr>
                    </a:solidFill>
                  </a:tcPr>
                </a:tc>
                <a:tc>
                  <a:txBody>
                    <a:bodyPr/>
                    <a:lstStyle/>
                    <a:p>
                      <a:pPr algn="ctr" rtl="1">
                        <a:spcAft>
                          <a:spcPts val="0"/>
                        </a:spcAft>
                      </a:pPr>
                      <a:endParaRPr lang="en-US" sz="1100" dirty="0">
                        <a:effectLst/>
                        <a:latin typeface="Times New Roman"/>
                        <a:ea typeface="Times New Roman"/>
                      </a:endParaRPr>
                    </a:p>
                  </a:txBody>
                  <a:tcPr marL="62865" marR="62865" marT="0" marB="0" anchor="ctr">
                    <a:solidFill>
                      <a:schemeClr val="accent1">
                        <a:lumMod val="20000"/>
                        <a:lumOff val="80000"/>
                      </a:schemeClr>
                    </a:solidFill>
                  </a:tcPr>
                </a:tc>
              </a:tr>
            </a:tbl>
          </a:graphicData>
        </a:graphic>
      </p:graphicFrame>
      <p:sp>
        <p:nvSpPr>
          <p:cNvPr id="8" name="مربع نص 7"/>
          <p:cNvSpPr txBox="1"/>
          <p:nvPr/>
        </p:nvSpPr>
        <p:spPr>
          <a:xfrm>
            <a:off x="1914720" y="620687"/>
            <a:ext cx="4644008" cy="461665"/>
          </a:xfrm>
          <a:prstGeom prst="rect">
            <a:avLst/>
          </a:prstGeom>
          <a:noFill/>
        </p:spPr>
        <p:txBody>
          <a:bodyPr wrap="square" rtlCol="1">
            <a:spAutoFit/>
          </a:bodyPr>
          <a:lstStyle/>
          <a:p>
            <a:r>
              <a:rPr lang="ar-SA" sz="2400" b="1" dirty="0" smtClean="0">
                <a:solidFill>
                  <a:srgbClr val="002060"/>
                </a:solidFill>
              </a:rPr>
              <a:t>سهولة انفصاله إلى أيونات واطلاقه أيون </a:t>
            </a:r>
            <a:r>
              <a:rPr lang="en-US" sz="2400" b="1" dirty="0" smtClean="0">
                <a:solidFill>
                  <a:srgbClr val="002060"/>
                </a:solidFill>
              </a:rPr>
              <a:t>H+</a:t>
            </a:r>
            <a:endParaRPr lang="ar-SA" sz="2400" b="1" dirty="0">
              <a:solidFill>
                <a:srgbClr val="002060"/>
              </a:solidFill>
            </a:endParaRPr>
          </a:p>
        </p:txBody>
      </p:sp>
      <p:sp>
        <p:nvSpPr>
          <p:cNvPr id="10" name="مربع نص 9"/>
          <p:cNvSpPr txBox="1"/>
          <p:nvPr/>
        </p:nvSpPr>
        <p:spPr>
          <a:xfrm>
            <a:off x="3885015" y="2420888"/>
            <a:ext cx="2160240" cy="523220"/>
          </a:xfrm>
          <a:prstGeom prst="rect">
            <a:avLst/>
          </a:prstGeom>
          <a:noFill/>
        </p:spPr>
        <p:txBody>
          <a:bodyPr wrap="square" rtlCol="1">
            <a:spAutoFit/>
          </a:bodyPr>
          <a:lstStyle/>
          <a:p>
            <a:r>
              <a:rPr lang="ar-SA" sz="2800" b="1" dirty="0" smtClean="0">
                <a:solidFill>
                  <a:schemeClr val="bg2"/>
                </a:solidFill>
              </a:rPr>
              <a:t>الهيدروكلوريك</a:t>
            </a:r>
            <a:endParaRPr lang="ar-SA" sz="2800" b="1" dirty="0">
              <a:solidFill>
                <a:schemeClr val="bg2"/>
              </a:solidFill>
            </a:endParaRPr>
          </a:p>
        </p:txBody>
      </p:sp>
      <p:sp>
        <p:nvSpPr>
          <p:cNvPr id="14" name="مربع نص 13"/>
          <p:cNvSpPr txBox="1"/>
          <p:nvPr/>
        </p:nvSpPr>
        <p:spPr>
          <a:xfrm>
            <a:off x="3885015" y="3039020"/>
            <a:ext cx="2160240" cy="523220"/>
          </a:xfrm>
          <a:prstGeom prst="rect">
            <a:avLst/>
          </a:prstGeom>
          <a:noFill/>
        </p:spPr>
        <p:txBody>
          <a:bodyPr wrap="square" rtlCol="1">
            <a:spAutoFit/>
          </a:bodyPr>
          <a:lstStyle/>
          <a:p>
            <a:r>
              <a:rPr lang="ar-SA" sz="2800" b="1" dirty="0" smtClean="0">
                <a:solidFill>
                  <a:schemeClr val="bg2"/>
                </a:solidFill>
              </a:rPr>
              <a:t>الأستيك</a:t>
            </a:r>
            <a:endParaRPr lang="ar-SA" sz="2800" b="1" dirty="0">
              <a:solidFill>
                <a:schemeClr val="bg2"/>
              </a:solidFill>
            </a:endParaRPr>
          </a:p>
        </p:txBody>
      </p:sp>
      <p:sp>
        <p:nvSpPr>
          <p:cNvPr id="15" name="مربع نص 14"/>
          <p:cNvSpPr txBox="1"/>
          <p:nvPr/>
        </p:nvSpPr>
        <p:spPr>
          <a:xfrm>
            <a:off x="251520" y="2420888"/>
            <a:ext cx="2903103" cy="523220"/>
          </a:xfrm>
          <a:prstGeom prst="rect">
            <a:avLst/>
          </a:prstGeom>
          <a:noFill/>
        </p:spPr>
        <p:txBody>
          <a:bodyPr wrap="square" rtlCol="1">
            <a:spAutoFit/>
          </a:bodyPr>
          <a:lstStyle/>
          <a:p>
            <a:r>
              <a:rPr lang="ar-SA" sz="2800" b="1" dirty="0" smtClean="0">
                <a:solidFill>
                  <a:schemeClr val="bg2"/>
                </a:solidFill>
              </a:rPr>
              <a:t>هيدروكسيد الصوديوم</a:t>
            </a:r>
            <a:endParaRPr lang="ar-SA" sz="2800" b="1" dirty="0">
              <a:solidFill>
                <a:schemeClr val="bg2"/>
              </a:solidFill>
            </a:endParaRPr>
          </a:p>
        </p:txBody>
      </p:sp>
      <p:sp>
        <p:nvSpPr>
          <p:cNvPr id="16" name="مربع نص 15"/>
          <p:cNvSpPr txBox="1"/>
          <p:nvPr/>
        </p:nvSpPr>
        <p:spPr>
          <a:xfrm>
            <a:off x="403920" y="2944108"/>
            <a:ext cx="2903103" cy="523220"/>
          </a:xfrm>
          <a:prstGeom prst="rect">
            <a:avLst/>
          </a:prstGeom>
          <a:noFill/>
        </p:spPr>
        <p:txBody>
          <a:bodyPr wrap="square" rtlCol="1">
            <a:spAutoFit/>
          </a:bodyPr>
          <a:lstStyle/>
          <a:p>
            <a:r>
              <a:rPr lang="ar-SA" sz="2800" b="1" dirty="0" smtClean="0">
                <a:solidFill>
                  <a:schemeClr val="bg2"/>
                </a:solidFill>
              </a:rPr>
              <a:t>هيدروكسيد البوتاسيوم</a:t>
            </a:r>
            <a:endParaRPr lang="ar-SA" sz="2800" b="1" dirty="0">
              <a:solidFill>
                <a:schemeClr val="bg2"/>
              </a:solidFill>
            </a:endParaRPr>
          </a:p>
        </p:txBody>
      </p:sp>
      <p:sp>
        <p:nvSpPr>
          <p:cNvPr id="11" name="مربع نص 10"/>
          <p:cNvSpPr txBox="1"/>
          <p:nvPr/>
        </p:nvSpPr>
        <p:spPr>
          <a:xfrm>
            <a:off x="6444208" y="4077072"/>
            <a:ext cx="1872208" cy="523220"/>
          </a:xfrm>
          <a:prstGeom prst="rect">
            <a:avLst/>
          </a:prstGeom>
          <a:solidFill>
            <a:schemeClr val="accent2">
              <a:lumMod val="20000"/>
              <a:lumOff val="80000"/>
            </a:schemeClr>
          </a:solidFill>
        </p:spPr>
        <p:txBody>
          <a:bodyPr wrap="square" rtlCol="1">
            <a:spAutoFit/>
          </a:bodyPr>
          <a:lstStyle/>
          <a:p>
            <a:r>
              <a:rPr lang="ar-SA" sz="2800" b="1" dirty="0" smtClean="0">
                <a:solidFill>
                  <a:schemeClr val="bg1"/>
                </a:solidFill>
              </a:rPr>
              <a:t>ما هو التعادل؟</a:t>
            </a:r>
            <a:endParaRPr lang="ar-SA" sz="2800" b="1" dirty="0">
              <a:solidFill>
                <a:schemeClr val="bg1"/>
              </a:solidFill>
            </a:endParaRPr>
          </a:p>
        </p:txBody>
      </p:sp>
      <p:sp>
        <p:nvSpPr>
          <p:cNvPr id="12" name="مربع نص 11"/>
          <p:cNvSpPr txBox="1"/>
          <p:nvPr/>
        </p:nvSpPr>
        <p:spPr>
          <a:xfrm>
            <a:off x="251518" y="4854351"/>
            <a:ext cx="6768753" cy="461665"/>
          </a:xfrm>
          <a:prstGeom prst="rect">
            <a:avLst/>
          </a:prstGeom>
          <a:solidFill>
            <a:srgbClr val="00B0F0"/>
          </a:solidFill>
        </p:spPr>
        <p:txBody>
          <a:bodyPr wrap="square" rtlCol="1">
            <a:spAutoFit/>
          </a:bodyPr>
          <a:lstStyle/>
          <a:p>
            <a:pPr lvl="0" algn="ctr">
              <a:defRPr/>
            </a:pPr>
            <a:r>
              <a:rPr lang="ar-SA" sz="2400" b="1" dirty="0">
                <a:latin typeface="Arabic Typesetting" pitchFamily="66" charset="-78"/>
              </a:rPr>
              <a:t>التعادل هو : تفاعل حمض مع قاعدة وينتج عن التفاعل ملح وماء .</a:t>
            </a:r>
            <a:endParaRPr lang="ar-EG" sz="2400" b="1" dirty="0">
              <a:latin typeface="Arabic Typesetting" pitchFamily="66" charset="-78"/>
            </a:endParaRPr>
          </a:p>
        </p:txBody>
      </p:sp>
    </p:spTree>
    <p:extLst>
      <p:ext uri="{BB962C8B-B14F-4D97-AF65-F5344CB8AC3E}">
        <p14:creationId xmlns:p14="http://schemas.microsoft.com/office/powerpoint/2010/main" val="540423338"/>
      </p:ext>
    </p:extLst>
  </p:cSld>
  <p:clrMapOvr>
    <a:masterClrMapping/>
  </p:clrMapOvr>
  <p:transition spd="slow">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80">
                                          <p:stCondLst>
                                            <p:cond delay="0"/>
                                          </p:stCondLst>
                                        </p:cTn>
                                        <p:tgtEl>
                                          <p:spTgt spid="12"/>
                                        </p:tgtEl>
                                      </p:cBhvr>
                                    </p:animEffect>
                                    <p:anim calcmode="lin" valueType="num">
                                      <p:cBhvr>
                                        <p:cTn id="3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3" dur="26">
                                          <p:stCondLst>
                                            <p:cond delay="650"/>
                                          </p:stCondLst>
                                        </p:cTn>
                                        <p:tgtEl>
                                          <p:spTgt spid="12"/>
                                        </p:tgtEl>
                                      </p:cBhvr>
                                      <p:to x="100000" y="60000"/>
                                    </p:animScale>
                                    <p:animScale>
                                      <p:cBhvr>
                                        <p:cTn id="44" dur="166" decel="50000">
                                          <p:stCondLst>
                                            <p:cond delay="676"/>
                                          </p:stCondLst>
                                        </p:cTn>
                                        <p:tgtEl>
                                          <p:spTgt spid="12"/>
                                        </p:tgtEl>
                                      </p:cBhvr>
                                      <p:to x="100000" y="100000"/>
                                    </p:animScale>
                                    <p:animScale>
                                      <p:cBhvr>
                                        <p:cTn id="45" dur="26">
                                          <p:stCondLst>
                                            <p:cond delay="1312"/>
                                          </p:stCondLst>
                                        </p:cTn>
                                        <p:tgtEl>
                                          <p:spTgt spid="12"/>
                                        </p:tgtEl>
                                      </p:cBhvr>
                                      <p:to x="100000" y="80000"/>
                                    </p:animScale>
                                    <p:animScale>
                                      <p:cBhvr>
                                        <p:cTn id="46" dur="166" decel="50000">
                                          <p:stCondLst>
                                            <p:cond delay="1338"/>
                                          </p:stCondLst>
                                        </p:cTn>
                                        <p:tgtEl>
                                          <p:spTgt spid="12"/>
                                        </p:tgtEl>
                                      </p:cBhvr>
                                      <p:to x="100000" y="100000"/>
                                    </p:animScale>
                                    <p:animScale>
                                      <p:cBhvr>
                                        <p:cTn id="47" dur="26">
                                          <p:stCondLst>
                                            <p:cond delay="1642"/>
                                          </p:stCondLst>
                                        </p:cTn>
                                        <p:tgtEl>
                                          <p:spTgt spid="12"/>
                                        </p:tgtEl>
                                      </p:cBhvr>
                                      <p:to x="100000" y="90000"/>
                                    </p:animScale>
                                    <p:animScale>
                                      <p:cBhvr>
                                        <p:cTn id="48" dur="166" decel="50000">
                                          <p:stCondLst>
                                            <p:cond delay="1668"/>
                                          </p:stCondLst>
                                        </p:cTn>
                                        <p:tgtEl>
                                          <p:spTgt spid="12"/>
                                        </p:tgtEl>
                                      </p:cBhvr>
                                      <p:to x="100000" y="100000"/>
                                    </p:animScale>
                                    <p:animScale>
                                      <p:cBhvr>
                                        <p:cTn id="49" dur="26">
                                          <p:stCondLst>
                                            <p:cond delay="1808"/>
                                          </p:stCondLst>
                                        </p:cTn>
                                        <p:tgtEl>
                                          <p:spTgt spid="12"/>
                                        </p:tgtEl>
                                      </p:cBhvr>
                                      <p:to x="100000" y="95000"/>
                                    </p:animScale>
                                    <p:animScale>
                                      <p:cBhvr>
                                        <p:cTn id="5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4" grpId="0"/>
      <p:bldP spid="15" grpId="0"/>
      <p:bldP spid="16" grpId="0"/>
      <p:bldP spid="11" grpId="0" animBg="1"/>
      <p:bldP spid="1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214290"/>
            <a:ext cx="8329642" cy="6143668"/>
          </a:xfrm>
          <a:blipFill>
            <a:blip r:embed="rId3"/>
            <a:stretch>
              <a:fillRect/>
            </a:stretch>
          </a:blipFill>
        </p:spPr>
        <p:txBody>
          <a:bodyPr>
            <a:normAutofit/>
          </a:bodyPr>
          <a:lstStyle/>
          <a:p>
            <a:pPr>
              <a:buNone/>
            </a:pPr>
            <a:r>
              <a:rPr lang="ar-SA" dirty="0" smtClean="0"/>
              <a:t> </a:t>
            </a:r>
          </a:p>
          <a:p>
            <a:pPr>
              <a:buNone/>
            </a:pPr>
            <a:endParaRPr lang="ar-SA" dirty="0" smtClean="0"/>
          </a:p>
          <a:p>
            <a:pPr>
              <a:buNone/>
            </a:pPr>
            <a:endParaRPr lang="ar-SA" dirty="0" smtClean="0"/>
          </a:p>
          <a:p>
            <a:pPr>
              <a:buNone/>
            </a:pPr>
            <a:endParaRPr lang="ar-SA" dirty="0" smtClean="0"/>
          </a:p>
          <a:p>
            <a:pPr>
              <a:buNone/>
            </a:pPr>
            <a:r>
              <a:rPr lang="ar-SA" dirty="0" smtClean="0"/>
              <a:t>                      </a:t>
            </a:r>
          </a:p>
          <a:p>
            <a:pPr>
              <a:buNone/>
            </a:pPr>
            <a:r>
              <a:rPr lang="ar-SA" dirty="0" smtClean="0"/>
              <a:t>    </a:t>
            </a:r>
            <a:r>
              <a:rPr lang="ar-SA" sz="13800" b="1" dirty="0" smtClean="0">
                <a:solidFill>
                  <a:srgbClr val="FFCC00"/>
                </a:solidFill>
              </a:rPr>
              <a:t>سؤال ذهبي؟</a:t>
            </a:r>
            <a:endParaRPr lang="ar-SA" b="1" dirty="0" smtClean="0">
              <a:solidFill>
                <a:srgbClr val="FFCC00"/>
              </a:solidFill>
            </a:endParaRPr>
          </a:p>
        </p:txBody>
      </p:sp>
    </p:spTree>
    <p:extLst>
      <p:ext uri="{BB962C8B-B14F-4D97-AF65-F5344CB8AC3E}">
        <p14:creationId xmlns:p14="http://schemas.microsoft.com/office/powerpoint/2010/main" val="1691381483"/>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428596" y="357166"/>
            <a:ext cx="8286808" cy="6143668"/>
          </a:xfrm>
          <a:blipFill>
            <a:blip r:embed="rId5"/>
            <a:tile tx="0" ty="0" sx="100000" sy="100000" flip="none" algn="tl"/>
          </a:blipFill>
        </p:spPr>
      </p:pic>
      <p:graphicFrame>
        <p:nvGraphicFramePr>
          <p:cNvPr id="3" name="جدول 2"/>
          <p:cNvGraphicFramePr>
            <a:graphicFrameLocks noGrp="1"/>
          </p:cNvGraphicFramePr>
          <p:nvPr>
            <p:extLst>
              <p:ext uri="{D42A27DB-BD31-4B8C-83A1-F6EECF244321}">
                <p14:modId xmlns:p14="http://schemas.microsoft.com/office/powerpoint/2010/main" val="1645769317"/>
              </p:ext>
            </p:extLst>
          </p:nvPr>
        </p:nvGraphicFramePr>
        <p:xfrm>
          <a:off x="2411760" y="461690"/>
          <a:ext cx="6264696" cy="975360"/>
        </p:xfrm>
        <a:graphic>
          <a:graphicData uri="http://schemas.openxmlformats.org/drawingml/2006/table">
            <a:tbl>
              <a:tblPr/>
              <a:tblGrid>
                <a:gridCol w="6264696"/>
              </a:tblGrid>
              <a:tr h="705460">
                <a:tc>
                  <a:txBody>
                    <a:bodyPr/>
                    <a:lstStyle/>
                    <a:p>
                      <a:pPr marL="342900" lvl="0" indent="-342900" algn="r" rtl="1">
                        <a:spcBef>
                          <a:spcPts val="600"/>
                        </a:spcBef>
                        <a:spcAft>
                          <a:spcPts val="0"/>
                        </a:spcAft>
                        <a:buSzPts val="1400"/>
                        <a:buFont typeface="Hacen Sudan"/>
                        <a:buChar char="-"/>
                        <a:tabLst>
                          <a:tab pos="285750" algn="l"/>
                        </a:tabLst>
                      </a:pPr>
                      <a:r>
                        <a:rPr lang="ar-SA" sz="3200" b="1" dirty="0">
                          <a:solidFill>
                            <a:schemeClr val="bg1"/>
                          </a:solidFill>
                          <a:effectLst/>
                          <a:latin typeface="Hacen Sudan"/>
                          <a:ea typeface="Times New Roman"/>
                          <a:cs typeface="Fanan"/>
                        </a:rPr>
                        <a:t>يستخدم هيدروكسيد </a:t>
                      </a:r>
                      <a:r>
                        <a:rPr lang="ar-SA" sz="3200" b="1" dirty="0" smtClean="0">
                          <a:solidFill>
                            <a:schemeClr val="bg1"/>
                          </a:solidFill>
                          <a:effectLst/>
                          <a:latin typeface="Hacen Sudan"/>
                          <a:ea typeface="Times New Roman"/>
                          <a:cs typeface="Fanan"/>
                        </a:rPr>
                        <a:t>الماغنسيوم  </a:t>
                      </a:r>
                      <a:r>
                        <a:rPr lang="en-US" sz="1800" b="1" dirty="0">
                          <a:solidFill>
                            <a:schemeClr val="bg1"/>
                          </a:solidFill>
                          <a:effectLst/>
                          <a:latin typeface="Comic Sans MS"/>
                          <a:ea typeface="Times New Roman"/>
                          <a:cs typeface="Fanan"/>
                        </a:rPr>
                        <a:t>Mg (OH)</a:t>
                      </a:r>
                      <a:r>
                        <a:rPr lang="en-US" sz="2800" b="1" baseline="-25000" dirty="0">
                          <a:solidFill>
                            <a:schemeClr val="bg1"/>
                          </a:solidFill>
                          <a:effectLst/>
                          <a:latin typeface="Comic Sans MS"/>
                          <a:ea typeface="Times New Roman"/>
                          <a:cs typeface="Fanan"/>
                        </a:rPr>
                        <a:t>2</a:t>
                      </a:r>
                      <a:r>
                        <a:rPr lang="ar-SA" sz="1800" b="1" dirty="0">
                          <a:solidFill>
                            <a:schemeClr val="bg1"/>
                          </a:solidFill>
                          <a:effectLst/>
                          <a:latin typeface="Hacen Sudan"/>
                          <a:ea typeface="Times New Roman"/>
                          <a:cs typeface="Fanan"/>
                        </a:rPr>
                        <a:t>  </a:t>
                      </a:r>
                      <a:r>
                        <a:rPr lang="ar-SA" sz="3200" b="1" dirty="0">
                          <a:solidFill>
                            <a:schemeClr val="bg1"/>
                          </a:solidFill>
                          <a:effectLst/>
                          <a:latin typeface="Hacen Sudan"/>
                          <a:ea typeface="Times New Roman"/>
                          <a:cs typeface="Fanan"/>
                        </a:rPr>
                        <a:t> لعلاج حموضة المعدة  ( علل)  </a:t>
                      </a:r>
                      <a:endParaRPr lang="en-US" sz="2800" b="1" dirty="0">
                        <a:solidFill>
                          <a:schemeClr val="bg1"/>
                        </a:solidFill>
                        <a:effectLst/>
                        <a:latin typeface="Times New Roman"/>
                        <a:ea typeface="Times New Roman"/>
                        <a:cs typeface="Fanan"/>
                      </a:endParaRPr>
                    </a:p>
                  </a:txBody>
                  <a:tcPr marL="114935" marR="114935" marT="0" marB="0">
                    <a:lnL>
                      <a:noFill/>
                    </a:lnL>
                    <a:lnR>
                      <a:noFill/>
                    </a:lnR>
                    <a:lnT>
                      <a:noFill/>
                    </a:lnT>
                    <a:lnB>
                      <a:noFill/>
                    </a:lnB>
                    <a:solidFill>
                      <a:schemeClr val="bg2">
                        <a:lumMod val="40000"/>
                        <a:lumOff val="60000"/>
                      </a:schemeClr>
                    </a:solidFill>
                  </a:tcPr>
                </a:tc>
              </a:tr>
            </a:tbl>
          </a:graphicData>
        </a:graphic>
      </p:graphicFrame>
      <p:sp>
        <p:nvSpPr>
          <p:cNvPr id="5" name="شكل بيضاوي 4"/>
          <p:cNvSpPr/>
          <p:nvPr/>
        </p:nvSpPr>
        <p:spPr>
          <a:xfrm>
            <a:off x="1835696" y="2492896"/>
            <a:ext cx="5112568" cy="19442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2060"/>
                </a:solidFill>
              </a:rPr>
              <a:t>لأنه يعادل </a:t>
            </a:r>
            <a:r>
              <a:rPr lang="ar-SA" sz="2400" b="1" dirty="0">
                <a:solidFill>
                  <a:srgbClr val="002060"/>
                </a:solidFill>
              </a:rPr>
              <a:t>حمض </a:t>
            </a:r>
            <a:r>
              <a:rPr lang="ar-SA" sz="2400" b="1" dirty="0" smtClean="0">
                <a:solidFill>
                  <a:srgbClr val="002060"/>
                </a:solidFill>
              </a:rPr>
              <a:t>الهيدروكلوريك </a:t>
            </a:r>
            <a:r>
              <a:rPr lang="ar-SA" sz="2400" b="1" dirty="0">
                <a:solidFill>
                  <a:srgbClr val="002060"/>
                </a:solidFill>
              </a:rPr>
              <a:t>الذي تفرزه المعدة مما يخفف من أعراض فرط الحموضة المعدية،</a:t>
            </a:r>
          </a:p>
        </p:txBody>
      </p:sp>
    </p:spTree>
    <p:extLst>
      <p:ext uri="{BB962C8B-B14F-4D97-AF65-F5344CB8AC3E}">
        <p14:creationId xmlns:p14="http://schemas.microsoft.com/office/powerpoint/2010/main" val="3693122904"/>
      </p:ext>
    </p:extLst>
  </p:cSld>
  <p:clrMapOvr>
    <a:masterClrMapping/>
  </p:clrMapOvr>
  <mc:AlternateContent xmlns:mc="http://schemas.openxmlformats.org/markup-compatibility/2006" xmlns:p14="http://schemas.microsoft.com/office/powerpoint/2010/main">
    <mc:Choice Requires="p14">
      <p:transition p14:dur="10">
        <p14:glitter dir="r"/>
        <p:sndAc>
          <p:stSnd>
            <p:snd r:embed="rId3" name="chimes.wav"/>
          </p:stSnd>
        </p:sndAc>
      </p:transition>
    </mc:Choice>
    <mc:Fallback xmlns="">
      <p:transition>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9000" r="-29000"/>
          </a:stretch>
        </a:blipFill>
        <a:effectLst/>
      </p:bgPr>
    </p:bg>
    <p:spTree>
      <p:nvGrpSpPr>
        <p:cNvPr id="1" name=""/>
        <p:cNvGrpSpPr/>
        <p:nvPr/>
      </p:nvGrpSpPr>
      <p:grpSpPr>
        <a:xfrm>
          <a:off x="0" y="0"/>
          <a:ext cx="0" cy="0"/>
          <a:chOff x="0" y="0"/>
          <a:chExt cx="0" cy="0"/>
        </a:xfrm>
      </p:grpSpPr>
      <p:sp>
        <p:nvSpPr>
          <p:cNvPr id="2" name="شكل بيضاوي 1"/>
          <p:cNvSpPr/>
          <p:nvPr/>
        </p:nvSpPr>
        <p:spPr>
          <a:xfrm>
            <a:off x="3851920" y="55492"/>
            <a:ext cx="2232248" cy="1368152"/>
          </a:xfrm>
          <a:prstGeom prst="ellipse">
            <a:avLst/>
          </a:prstGeom>
          <a:solidFill>
            <a:schemeClr val="tx1"/>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rgbClr val="FF0000"/>
                </a:solidFill>
              </a:rPr>
              <a:t>الكواشف</a:t>
            </a:r>
            <a:endParaRPr lang="ar-SA" sz="3600" b="1" dirty="0">
              <a:solidFill>
                <a:srgbClr val="FF0000"/>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val="1011147017"/>
              </p:ext>
            </p:extLst>
          </p:nvPr>
        </p:nvGraphicFramePr>
        <p:xfrm>
          <a:off x="2427932" y="1628800"/>
          <a:ext cx="6660740" cy="853440"/>
        </p:xfrm>
        <a:graphic>
          <a:graphicData uri="http://schemas.openxmlformats.org/drawingml/2006/table">
            <a:tbl>
              <a:tblPr>
                <a:tableStyleId>{5C22544A-7EE6-4342-B048-85BDC9FD1C3A}</a:tableStyleId>
              </a:tblPr>
              <a:tblGrid>
                <a:gridCol w="6660740"/>
              </a:tblGrid>
              <a:tr h="0">
                <a:tc>
                  <a:txBody>
                    <a:bodyPr/>
                    <a:lstStyle/>
                    <a:p>
                      <a:pPr algn="r" rtl="1">
                        <a:spcBef>
                          <a:spcPts val="600"/>
                        </a:spcBef>
                        <a:spcAft>
                          <a:spcPts val="0"/>
                        </a:spcAft>
                      </a:pPr>
                      <a:r>
                        <a:rPr lang="ar-SA" sz="2800" b="1" dirty="0">
                          <a:solidFill>
                            <a:srgbClr val="002060"/>
                          </a:solidFill>
                          <a:effectLst/>
                        </a:rPr>
                        <a:t>هي مركبات تتفاعل مع الحموض والقواعد وتعطي ألوانا مختلفة حسب الرقم الهيدروجيني</a:t>
                      </a:r>
                      <a:r>
                        <a:rPr lang="en-US" sz="2000" b="1" dirty="0">
                          <a:solidFill>
                            <a:srgbClr val="002060"/>
                          </a:solidFill>
                          <a:effectLst/>
                        </a:rPr>
                        <a:t>PH</a:t>
                      </a:r>
                      <a:endParaRPr lang="en-US" sz="2400" b="1" dirty="0">
                        <a:solidFill>
                          <a:srgbClr val="002060"/>
                        </a:solidFill>
                        <a:effectLst/>
                        <a:latin typeface="Times New Roman"/>
                        <a:ea typeface="Times New Roman"/>
                      </a:endParaRPr>
                    </a:p>
                  </a:txBody>
                  <a:tcPr marL="114935" marR="114935" marT="0" marB="0">
                    <a:solidFill>
                      <a:schemeClr val="accent1">
                        <a:lumMod val="40000"/>
                        <a:lumOff val="60000"/>
                      </a:schemeClr>
                    </a:solidFill>
                  </a:tcPr>
                </a:tc>
              </a:tr>
            </a:tbl>
          </a:graphicData>
        </a:graphic>
      </p:graphicFrame>
      <p:sp>
        <p:nvSpPr>
          <p:cNvPr id="7" name="مستطيل 6"/>
          <p:cNvSpPr/>
          <p:nvPr/>
        </p:nvSpPr>
        <p:spPr>
          <a:xfrm>
            <a:off x="4427984" y="2907685"/>
            <a:ext cx="3855543" cy="461665"/>
          </a:xfrm>
          <a:prstGeom prst="rect">
            <a:avLst/>
          </a:prstGeom>
          <a:solidFill>
            <a:srgbClr val="FF0000"/>
          </a:solidFill>
          <a:ln>
            <a:solidFill>
              <a:schemeClr val="bg1"/>
            </a:solidFill>
          </a:ln>
        </p:spPr>
        <p:txBody>
          <a:bodyPr wrap="none">
            <a:spAutoFit/>
          </a:bodyPr>
          <a:lstStyle/>
          <a:p>
            <a:r>
              <a:rPr lang="ar-SA" sz="2400" b="1" dirty="0"/>
              <a:t>من امثلة الكواشف </a:t>
            </a:r>
            <a:r>
              <a:rPr lang="ar-SA" sz="2400" b="1" dirty="0" smtClean="0"/>
              <a:t>ورقة تباع الشمس</a:t>
            </a:r>
            <a:endParaRPr lang="ar-SA" sz="2400" b="1" dirty="0"/>
          </a:p>
        </p:txBody>
      </p:sp>
      <p:sp>
        <p:nvSpPr>
          <p:cNvPr id="8" name="مستطيل 7"/>
          <p:cNvSpPr/>
          <p:nvPr/>
        </p:nvSpPr>
        <p:spPr>
          <a:xfrm>
            <a:off x="683568" y="3861048"/>
            <a:ext cx="8064896" cy="1080120"/>
          </a:xfrm>
          <a:prstGeom prst="rect">
            <a:avLst/>
          </a:prstGeom>
          <a:solidFill>
            <a:schemeClr val="tx1"/>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 </a:t>
            </a:r>
            <a:r>
              <a:rPr lang="ar-SA" sz="2400" b="1" dirty="0">
                <a:solidFill>
                  <a:schemeClr val="bg1"/>
                </a:solidFill>
              </a:rPr>
              <a:t>ورقة تباع الشمس مع المحلول </a:t>
            </a:r>
            <a:r>
              <a:rPr lang="ar-SA" sz="2400" b="1" dirty="0">
                <a:solidFill>
                  <a:srgbClr val="FF0000"/>
                </a:solidFill>
              </a:rPr>
              <a:t>الحمضي </a:t>
            </a:r>
            <a:r>
              <a:rPr lang="ar-SA" sz="2400" b="1" dirty="0">
                <a:solidFill>
                  <a:schemeClr val="bg1"/>
                </a:solidFill>
              </a:rPr>
              <a:t> يصبح لونها  ................... و مع المحلول </a:t>
            </a:r>
            <a:r>
              <a:rPr lang="ar-SA" sz="2400" b="1" dirty="0">
                <a:solidFill>
                  <a:srgbClr val="002060"/>
                </a:solidFill>
              </a:rPr>
              <a:t>القاعدي</a:t>
            </a:r>
            <a:r>
              <a:rPr lang="ar-SA" sz="2400" b="1" dirty="0">
                <a:solidFill>
                  <a:schemeClr val="bg1"/>
                </a:solidFill>
              </a:rPr>
              <a:t>  يصبح لونها  ..................</a:t>
            </a:r>
          </a:p>
        </p:txBody>
      </p:sp>
      <p:sp>
        <p:nvSpPr>
          <p:cNvPr id="10" name="مربع نص 9"/>
          <p:cNvSpPr txBox="1"/>
          <p:nvPr/>
        </p:nvSpPr>
        <p:spPr>
          <a:xfrm>
            <a:off x="1763688" y="3861048"/>
            <a:ext cx="864096" cy="523220"/>
          </a:xfrm>
          <a:prstGeom prst="rect">
            <a:avLst/>
          </a:prstGeom>
          <a:noFill/>
        </p:spPr>
        <p:txBody>
          <a:bodyPr wrap="square" rtlCol="1">
            <a:spAutoFit/>
          </a:bodyPr>
          <a:lstStyle/>
          <a:p>
            <a:r>
              <a:rPr lang="ar-SA" sz="2800" b="1" dirty="0" smtClean="0">
                <a:solidFill>
                  <a:srgbClr val="FF0000"/>
                </a:solidFill>
              </a:rPr>
              <a:t>أحمر</a:t>
            </a:r>
            <a:endParaRPr lang="ar-SA" sz="2800" b="1" dirty="0">
              <a:solidFill>
                <a:srgbClr val="FF0000"/>
              </a:solidFill>
            </a:endParaRPr>
          </a:p>
        </p:txBody>
      </p:sp>
      <p:sp>
        <p:nvSpPr>
          <p:cNvPr id="11" name="مربع نص 10"/>
          <p:cNvSpPr txBox="1"/>
          <p:nvPr/>
        </p:nvSpPr>
        <p:spPr>
          <a:xfrm>
            <a:off x="2427932" y="4220392"/>
            <a:ext cx="1230910" cy="584775"/>
          </a:xfrm>
          <a:prstGeom prst="rect">
            <a:avLst/>
          </a:prstGeom>
          <a:noFill/>
        </p:spPr>
        <p:txBody>
          <a:bodyPr wrap="square" rtlCol="1">
            <a:spAutoFit/>
          </a:bodyPr>
          <a:lstStyle/>
          <a:p>
            <a:r>
              <a:rPr lang="ar-SA" sz="3200" b="1" dirty="0" smtClean="0">
                <a:solidFill>
                  <a:srgbClr val="002060"/>
                </a:solidFill>
              </a:rPr>
              <a:t>أزرق</a:t>
            </a:r>
            <a:endParaRPr lang="ar-SA" sz="3200" b="1" dirty="0">
              <a:solidFill>
                <a:srgbClr val="002060"/>
              </a:solidFill>
            </a:endParaRPr>
          </a:p>
        </p:txBody>
      </p:sp>
    </p:spTree>
    <p:extLst>
      <p:ext uri="{BB962C8B-B14F-4D97-AF65-F5344CB8AC3E}">
        <p14:creationId xmlns:p14="http://schemas.microsoft.com/office/powerpoint/2010/main" val="1417571863"/>
      </p:ext>
    </p:extLst>
  </p:cSld>
  <p:clrMapOvr>
    <a:masterClrMapping/>
  </p:clrMapOvr>
  <p:transition spd="slow">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9000" r="-29000"/>
          </a:stretch>
        </a:blipFill>
        <a:effectLst/>
      </p:bgPr>
    </p:bg>
    <p:spTree>
      <p:nvGrpSpPr>
        <p:cNvPr id="1" name=""/>
        <p:cNvGrpSpPr/>
        <p:nvPr/>
      </p:nvGrpSpPr>
      <p:grpSpPr>
        <a:xfrm>
          <a:off x="0" y="0"/>
          <a:ext cx="0" cy="0"/>
          <a:chOff x="0" y="0"/>
          <a:chExt cx="0" cy="0"/>
        </a:xfrm>
      </p:grpSpPr>
      <p:sp>
        <p:nvSpPr>
          <p:cNvPr id="2" name="شكل بيضاوي 1"/>
          <p:cNvSpPr/>
          <p:nvPr/>
        </p:nvSpPr>
        <p:spPr>
          <a:xfrm>
            <a:off x="3851920" y="55492"/>
            <a:ext cx="2232248" cy="1368152"/>
          </a:xfrm>
          <a:prstGeom prst="ellipse">
            <a:avLst/>
          </a:prstGeom>
          <a:solidFill>
            <a:schemeClr val="tx1"/>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rgbClr val="FF0000"/>
                </a:solidFill>
              </a:rPr>
              <a:t>الكواشف</a:t>
            </a:r>
            <a:endParaRPr lang="ar-SA" sz="3600" b="1" dirty="0">
              <a:solidFill>
                <a:srgbClr val="FF0000"/>
              </a:solidFill>
            </a:endParaRPr>
          </a:p>
        </p:txBody>
      </p:sp>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854396"/>
            <a:ext cx="7128792" cy="4310908"/>
          </a:xfrm>
          <a:prstGeom prst="rect">
            <a:avLst/>
          </a:prstGeom>
        </p:spPr>
      </p:pic>
      <p:sp>
        <p:nvSpPr>
          <p:cNvPr id="5" name="مستطيل 4"/>
          <p:cNvSpPr/>
          <p:nvPr/>
        </p:nvSpPr>
        <p:spPr>
          <a:xfrm>
            <a:off x="2915816" y="5606186"/>
            <a:ext cx="504056"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rPr>
              <a:t>تباع</a:t>
            </a:r>
            <a:endParaRPr lang="ar-SA" b="1" dirty="0">
              <a:solidFill>
                <a:schemeClr val="bg1"/>
              </a:solidFill>
            </a:endParaRPr>
          </a:p>
        </p:txBody>
      </p:sp>
      <p:sp>
        <p:nvSpPr>
          <p:cNvPr id="12" name="مستطيل 11"/>
          <p:cNvSpPr/>
          <p:nvPr/>
        </p:nvSpPr>
        <p:spPr>
          <a:xfrm>
            <a:off x="6041322" y="5606186"/>
            <a:ext cx="504056"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bg1"/>
                </a:solidFill>
              </a:rPr>
              <a:t>تباع</a:t>
            </a:r>
            <a:endParaRPr lang="ar-SA" b="1" dirty="0">
              <a:solidFill>
                <a:schemeClr val="bg1"/>
              </a:solidFill>
            </a:endParaRPr>
          </a:p>
        </p:txBody>
      </p:sp>
    </p:spTree>
    <p:extLst>
      <p:ext uri="{BB962C8B-B14F-4D97-AF65-F5344CB8AC3E}">
        <p14:creationId xmlns:p14="http://schemas.microsoft.com/office/powerpoint/2010/main" val="2491202260"/>
      </p:ext>
    </p:extLst>
  </p:cSld>
  <p:clrMapOvr>
    <a:masterClrMapping/>
  </p:clrMapOvr>
  <p:transition spd="slow" advTm="60000">
    <p:wheel spokes="8"/>
    <p:sndAc>
      <p:stSnd>
        <p:snd r:embed="rId2" name="chimes.wav"/>
      </p:stSnd>
    </p:sndAc>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effectLst/>
      </p:bgPr>
    </p:bg>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84976" cy="6408712"/>
          </a:xfrm>
          <a:prstGeom prst="rect">
            <a:avLst/>
          </a:prstGeom>
        </p:spPr>
      </p:pic>
      <p:sp>
        <p:nvSpPr>
          <p:cNvPr id="3" name="مستطيل 2"/>
          <p:cNvSpPr/>
          <p:nvPr/>
        </p:nvSpPr>
        <p:spPr>
          <a:xfrm>
            <a:off x="6588224" y="620688"/>
            <a:ext cx="2232248" cy="9361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prstClr val="white"/>
                </a:solidFill>
              </a:rPr>
              <a:t>تقويم</a:t>
            </a:r>
            <a:endParaRPr lang="ar-SA" sz="4400" b="1" dirty="0">
              <a:solidFill>
                <a:prstClr val="white"/>
              </a:solidFill>
            </a:endParaRPr>
          </a:p>
        </p:txBody>
      </p:sp>
    </p:spTree>
    <p:extLst>
      <p:ext uri="{BB962C8B-B14F-4D97-AF65-F5344CB8AC3E}">
        <p14:creationId xmlns:p14="http://schemas.microsoft.com/office/powerpoint/2010/main" val="397931464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2700000" scaled="0"/>
        </a:gradFill>
        <a:effectLst/>
      </p:bgPr>
    </p:bg>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323528" y="260648"/>
            <a:ext cx="4248472" cy="6408712"/>
          </a:xfrm>
          <a:blipFill>
            <a:blip r:embed="rId5"/>
            <a:tile tx="0" ty="0" sx="100000" sy="100000" flip="none" algn="tl"/>
          </a:blipFill>
        </p:spPr>
      </p:pic>
      <p:sp>
        <p:nvSpPr>
          <p:cNvPr id="2" name="مستطيل 1"/>
          <p:cNvSpPr/>
          <p:nvPr/>
        </p:nvSpPr>
        <p:spPr>
          <a:xfrm>
            <a:off x="4572000" y="260648"/>
            <a:ext cx="4392488" cy="6408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0000"/>
                </a:solidFill>
              </a:rPr>
              <a:t>س : اكمل الفراغات التالية بما يناسب:</a:t>
            </a:r>
            <a:endParaRPr lang="ar-SA" sz="2400" b="1" dirty="0">
              <a:solidFill>
                <a:srgbClr val="FF0000"/>
              </a:solidFill>
            </a:endParaRPr>
          </a:p>
          <a:p>
            <a:pPr algn="ctr"/>
            <a:endParaRPr lang="ar-SA" sz="2400" b="1" dirty="0">
              <a:solidFill>
                <a:srgbClr val="FF0000"/>
              </a:solidFill>
            </a:endParaRPr>
          </a:p>
          <a:p>
            <a:r>
              <a:rPr lang="ar-SA" sz="2400" b="1" dirty="0" smtClean="0">
                <a:solidFill>
                  <a:prstClr val="black"/>
                </a:solidFill>
              </a:rPr>
              <a:t>ينتج عن تفاعل الحمض والقاعدة</a:t>
            </a:r>
            <a:r>
              <a:rPr lang="ar-SA" sz="2400" b="1" dirty="0" smtClean="0">
                <a:solidFill>
                  <a:srgbClr val="FF0000"/>
                </a:solidFill>
              </a:rPr>
              <a:t>..............</a:t>
            </a:r>
            <a:r>
              <a:rPr lang="ar-SA" sz="2400" b="1" dirty="0">
                <a:solidFill>
                  <a:prstClr val="black"/>
                </a:solidFill>
              </a:rPr>
              <a:t/>
            </a:r>
            <a:br>
              <a:rPr lang="ar-SA" sz="2400" b="1" dirty="0">
                <a:solidFill>
                  <a:prstClr val="black"/>
                </a:solidFill>
              </a:rPr>
            </a:br>
            <a:r>
              <a:rPr lang="ar-SA" sz="2400" b="1" dirty="0">
                <a:solidFill>
                  <a:prstClr val="black"/>
                </a:solidFill>
              </a:rPr>
              <a:t>له دور أساسي في تكوين الكهوف</a:t>
            </a:r>
          </a:p>
          <a:p>
            <a:r>
              <a:rPr lang="ar-SA" sz="2400" b="1" dirty="0" smtClean="0">
                <a:solidFill>
                  <a:prstClr val="black"/>
                </a:solidFill>
              </a:rPr>
              <a:t>: </a:t>
            </a:r>
            <a:r>
              <a:rPr lang="ar-SA" sz="2400" b="1" dirty="0" smtClean="0">
                <a:solidFill>
                  <a:srgbClr val="FF0000"/>
                </a:solidFill>
              </a:rPr>
              <a:t>................................ </a:t>
            </a:r>
          </a:p>
          <a:p>
            <a:r>
              <a:rPr lang="ar-SA" sz="2800" b="1" dirty="0">
                <a:solidFill>
                  <a:schemeClr val="tx1"/>
                </a:solidFill>
              </a:rPr>
              <a:t>يستخدم لتحديد الملاعب </a:t>
            </a:r>
            <a:r>
              <a:rPr lang="ar-SA" sz="2800" b="1" dirty="0" smtClean="0">
                <a:solidFill>
                  <a:schemeClr val="tx1"/>
                </a:solidFill>
              </a:rPr>
              <a:t>الرياضية: </a:t>
            </a:r>
            <a:r>
              <a:rPr lang="ar-SA" sz="2800" b="1" dirty="0" smtClean="0">
                <a:solidFill>
                  <a:srgbClr val="FF0000"/>
                </a:solidFill>
              </a:rPr>
              <a:t>..................................</a:t>
            </a:r>
          </a:p>
          <a:p>
            <a:pPr algn="ctr"/>
            <a:endParaRPr lang="ar-SA" sz="2400" b="1" dirty="0">
              <a:solidFill>
                <a:srgbClr val="1F497D"/>
              </a:solidFill>
            </a:endParaRPr>
          </a:p>
          <a:p>
            <a:pPr algn="ctr"/>
            <a:endParaRPr lang="ar-SA" sz="2400" b="1" dirty="0">
              <a:solidFill>
                <a:srgbClr val="FF0000"/>
              </a:solidFill>
            </a:endParaRPr>
          </a:p>
        </p:txBody>
      </p:sp>
      <p:pic>
        <p:nvPicPr>
          <p:cNvPr id="3" name="صورة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544" y="260648"/>
            <a:ext cx="3960440" cy="6408712"/>
          </a:xfrm>
          <a:prstGeom prst="rect">
            <a:avLst/>
          </a:prstGeom>
        </p:spPr>
      </p:pic>
      <p:sp>
        <p:nvSpPr>
          <p:cNvPr id="9" name="مربع نص 8"/>
          <p:cNvSpPr txBox="1"/>
          <p:nvPr/>
        </p:nvSpPr>
        <p:spPr>
          <a:xfrm>
            <a:off x="5076056" y="5445224"/>
            <a:ext cx="1224136" cy="369332"/>
          </a:xfrm>
          <a:prstGeom prst="rect">
            <a:avLst/>
          </a:prstGeom>
          <a:noFill/>
        </p:spPr>
        <p:txBody>
          <a:bodyPr wrap="square" rtlCol="1">
            <a:spAutoFit/>
          </a:bodyPr>
          <a:lstStyle/>
          <a:p>
            <a:r>
              <a:rPr lang="ar-SA" dirty="0" smtClean="0">
                <a:solidFill>
                  <a:prstClr val="white"/>
                </a:solidFill>
                <a:latin typeface="Cambria"/>
                <a:cs typeface="Times New Roman"/>
              </a:rPr>
              <a:t>    </a:t>
            </a:r>
            <a:endParaRPr lang="ar-SA" sz="2800" b="1" dirty="0">
              <a:solidFill>
                <a:srgbClr val="002060"/>
              </a:solidFill>
              <a:latin typeface="Cambria"/>
              <a:cs typeface="Times New Roman"/>
            </a:endParaRPr>
          </a:p>
        </p:txBody>
      </p:sp>
      <p:sp>
        <p:nvSpPr>
          <p:cNvPr id="8" name="مربع نص 7"/>
          <p:cNvSpPr txBox="1"/>
          <p:nvPr/>
        </p:nvSpPr>
        <p:spPr>
          <a:xfrm>
            <a:off x="5220072" y="2492896"/>
            <a:ext cx="2808312" cy="584775"/>
          </a:xfrm>
          <a:prstGeom prst="rect">
            <a:avLst/>
          </a:prstGeom>
          <a:noFill/>
        </p:spPr>
        <p:txBody>
          <a:bodyPr wrap="square" rtlCol="1">
            <a:spAutoFit/>
          </a:bodyPr>
          <a:lstStyle/>
          <a:p>
            <a:r>
              <a:rPr lang="ar-SA" sz="3200" b="1" dirty="0" smtClean="0">
                <a:solidFill>
                  <a:srgbClr val="002060"/>
                </a:solidFill>
              </a:rPr>
              <a:t>ملح وماء</a:t>
            </a:r>
            <a:endParaRPr lang="ar-SA" sz="3200" b="1" dirty="0">
              <a:solidFill>
                <a:srgbClr val="002060"/>
              </a:solidFill>
            </a:endParaRPr>
          </a:p>
        </p:txBody>
      </p:sp>
      <p:sp>
        <p:nvSpPr>
          <p:cNvPr id="10" name="مربع نص 9"/>
          <p:cNvSpPr txBox="1"/>
          <p:nvPr/>
        </p:nvSpPr>
        <p:spPr>
          <a:xfrm>
            <a:off x="5510131" y="4013068"/>
            <a:ext cx="3126113" cy="584775"/>
          </a:xfrm>
          <a:prstGeom prst="rect">
            <a:avLst/>
          </a:prstGeom>
          <a:noFill/>
        </p:spPr>
        <p:txBody>
          <a:bodyPr wrap="square" rtlCol="1">
            <a:spAutoFit/>
          </a:bodyPr>
          <a:lstStyle/>
          <a:p>
            <a:r>
              <a:rPr lang="ar-SA" sz="3200" b="1" dirty="0" smtClean="0">
                <a:solidFill>
                  <a:srgbClr val="002060"/>
                </a:solidFill>
              </a:rPr>
              <a:t>هيدروكسيد الكالسيوم</a:t>
            </a:r>
            <a:endParaRPr lang="ar-SA" sz="3200" b="1" dirty="0">
              <a:solidFill>
                <a:srgbClr val="002060"/>
              </a:solidFill>
            </a:endParaRPr>
          </a:p>
        </p:txBody>
      </p:sp>
      <p:sp>
        <p:nvSpPr>
          <p:cNvPr id="11" name="مربع نص 10"/>
          <p:cNvSpPr txBox="1"/>
          <p:nvPr/>
        </p:nvSpPr>
        <p:spPr>
          <a:xfrm>
            <a:off x="5854793" y="3212976"/>
            <a:ext cx="2808312" cy="584775"/>
          </a:xfrm>
          <a:prstGeom prst="rect">
            <a:avLst/>
          </a:prstGeom>
          <a:noFill/>
        </p:spPr>
        <p:txBody>
          <a:bodyPr wrap="square" rtlCol="1">
            <a:spAutoFit/>
          </a:bodyPr>
          <a:lstStyle/>
          <a:p>
            <a:r>
              <a:rPr lang="ar-SA" sz="3200" b="1" dirty="0" smtClean="0">
                <a:solidFill>
                  <a:srgbClr val="002060"/>
                </a:solidFill>
              </a:rPr>
              <a:t>حمض الكربونيك</a:t>
            </a:r>
            <a:endParaRPr lang="ar-SA" sz="3200" b="1" dirty="0">
              <a:solidFill>
                <a:srgbClr val="002060"/>
              </a:solidFill>
            </a:endParaRPr>
          </a:p>
        </p:txBody>
      </p:sp>
    </p:spTree>
    <p:extLst>
      <p:ext uri="{BB962C8B-B14F-4D97-AF65-F5344CB8AC3E}">
        <p14:creationId xmlns:p14="http://schemas.microsoft.com/office/powerpoint/2010/main" val="154572003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2700000" scaled="0"/>
        </a:gradFill>
        <a:effectLst/>
      </p:bgPr>
    </p:bg>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323528" y="260648"/>
            <a:ext cx="8568952" cy="3310548"/>
          </a:xfrm>
          <a:blipFill>
            <a:blip r:embed="rId5"/>
            <a:tile tx="0" ty="0" sx="100000" sy="100000" flip="none" algn="tl"/>
          </a:blipFill>
        </p:spPr>
      </p:pic>
      <p:sp>
        <p:nvSpPr>
          <p:cNvPr id="3" name="مستطيل 2"/>
          <p:cNvSpPr/>
          <p:nvPr/>
        </p:nvSpPr>
        <p:spPr>
          <a:xfrm>
            <a:off x="323528" y="3573016"/>
            <a:ext cx="8568952" cy="3024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srgbClr val="C00000"/>
                </a:solidFill>
              </a:rPr>
              <a:t>ضع كلمة صح أو خطأ فيما يلي :</a:t>
            </a:r>
          </a:p>
          <a:p>
            <a:pPr algn="ctr"/>
            <a:r>
              <a:rPr lang="ar-SA" sz="2400" b="1" dirty="0">
                <a:solidFill>
                  <a:prstClr val="black"/>
                </a:solidFill>
                <a:latin typeface="Cambria"/>
                <a:cs typeface="Times New Roman"/>
              </a:rPr>
              <a:t>ورقة تباع الشمس مع المحلول </a:t>
            </a:r>
            <a:r>
              <a:rPr lang="ar-SA" sz="2400" b="1" dirty="0">
                <a:solidFill>
                  <a:schemeClr val="tx1"/>
                </a:solidFill>
                <a:latin typeface="Cambria"/>
                <a:cs typeface="Times New Roman"/>
              </a:rPr>
              <a:t>الحمضي</a:t>
            </a:r>
            <a:r>
              <a:rPr lang="ar-SA" sz="2400" b="1" dirty="0">
                <a:solidFill>
                  <a:srgbClr val="FF0000"/>
                </a:solidFill>
                <a:latin typeface="Cambria"/>
                <a:cs typeface="Times New Roman"/>
              </a:rPr>
              <a:t> </a:t>
            </a:r>
            <a:r>
              <a:rPr lang="ar-SA" sz="2400" b="1" dirty="0">
                <a:solidFill>
                  <a:prstClr val="black"/>
                </a:solidFill>
                <a:latin typeface="Cambria"/>
                <a:cs typeface="Times New Roman"/>
              </a:rPr>
              <a:t> يصبح </a:t>
            </a:r>
            <a:r>
              <a:rPr lang="ar-SA" sz="2400" b="1" dirty="0" smtClean="0">
                <a:solidFill>
                  <a:prstClr val="black"/>
                </a:solidFill>
                <a:latin typeface="Cambria"/>
                <a:cs typeface="Times New Roman"/>
              </a:rPr>
              <a:t>لونها أزرق</a:t>
            </a:r>
            <a:r>
              <a:rPr lang="ar-SA" sz="4000" b="1" dirty="0" smtClean="0">
                <a:solidFill>
                  <a:prstClr val="black"/>
                </a:solidFill>
              </a:rPr>
              <a:t>(       </a:t>
            </a:r>
            <a:r>
              <a:rPr lang="ar-SA" sz="3600" b="1" dirty="0" smtClean="0">
                <a:solidFill>
                  <a:prstClr val="black"/>
                </a:solidFill>
              </a:rPr>
              <a:t>)</a:t>
            </a:r>
            <a:endParaRPr lang="ar-SA" sz="3600" b="1" dirty="0">
              <a:solidFill>
                <a:prstClr val="black"/>
              </a:solidFill>
            </a:endParaRPr>
          </a:p>
        </p:txBody>
      </p:sp>
      <p:sp>
        <p:nvSpPr>
          <p:cNvPr id="5" name="مربع نص 4"/>
          <p:cNvSpPr txBox="1"/>
          <p:nvPr/>
        </p:nvSpPr>
        <p:spPr>
          <a:xfrm>
            <a:off x="1403648" y="5193737"/>
            <a:ext cx="720080" cy="584775"/>
          </a:xfrm>
          <a:prstGeom prst="rect">
            <a:avLst/>
          </a:prstGeom>
          <a:noFill/>
        </p:spPr>
        <p:txBody>
          <a:bodyPr wrap="square" rtlCol="1">
            <a:spAutoFit/>
          </a:bodyPr>
          <a:lstStyle/>
          <a:p>
            <a:r>
              <a:rPr lang="ar-SA" sz="3200" b="1" dirty="0" smtClean="0">
                <a:solidFill>
                  <a:srgbClr val="002060"/>
                </a:solidFill>
              </a:rPr>
              <a:t>خطأ</a:t>
            </a:r>
            <a:endParaRPr lang="ar-SA" sz="3200" b="1" dirty="0">
              <a:solidFill>
                <a:srgbClr val="002060"/>
              </a:solidFill>
            </a:endParaRPr>
          </a:p>
        </p:txBody>
      </p:sp>
      <p:pic>
        <p:nvPicPr>
          <p:cNvPr id="2" name="صورة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332656"/>
            <a:ext cx="8568952" cy="3240360"/>
          </a:xfrm>
          <a:prstGeom prst="rect">
            <a:avLst/>
          </a:prstGeom>
        </p:spPr>
      </p:pic>
    </p:spTree>
    <p:extLst>
      <p:ext uri="{BB962C8B-B14F-4D97-AF65-F5344CB8AC3E}">
        <p14:creationId xmlns:p14="http://schemas.microsoft.com/office/powerpoint/2010/main" val="1309108706"/>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5000" r="-25000"/>
          </a:stretch>
        </a:blipFill>
        <a:effectLst/>
      </p:bgPr>
    </p:bg>
    <p:spTree>
      <p:nvGrpSpPr>
        <p:cNvPr id="1" name=""/>
        <p:cNvGrpSpPr/>
        <p:nvPr/>
      </p:nvGrpSpPr>
      <p:grpSpPr>
        <a:xfrm>
          <a:off x="0" y="0"/>
          <a:ext cx="0" cy="0"/>
          <a:chOff x="0" y="0"/>
          <a:chExt cx="0" cy="0"/>
        </a:xfrm>
      </p:grpSpPr>
      <p:sp>
        <p:nvSpPr>
          <p:cNvPr id="5" name="Down Arrow Callout 4"/>
          <p:cNvSpPr/>
          <p:nvPr/>
        </p:nvSpPr>
        <p:spPr>
          <a:xfrm>
            <a:off x="1428728" y="142868"/>
            <a:ext cx="6286500" cy="2357438"/>
          </a:xfrm>
          <a:prstGeom prst="downArrowCallout">
            <a:avLst/>
          </a:prstGeom>
          <a:solidFill>
            <a:srgbClr val="FF0000"/>
          </a:solidFill>
          <a:ln w="5715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8000" b="1" dirty="0" smtClean="0">
                <a:solidFill>
                  <a:prstClr val="white"/>
                </a:solidFill>
                <a:latin typeface="Arabic Typesetting" pitchFamily="66" charset="-78"/>
                <a:cs typeface="Arabic Typesetting" pitchFamily="66" charset="-78"/>
              </a:rPr>
              <a:t>الفرق بين العلم و التقنية</a:t>
            </a:r>
            <a:endParaRPr lang="ar-EG" sz="8000" b="1" dirty="0">
              <a:solidFill>
                <a:prstClr val="white"/>
              </a:solidFill>
              <a:latin typeface="Arabic Typesetting" pitchFamily="66" charset="-78"/>
              <a:cs typeface="Arabic Typesetting" pitchFamily="66" charset="-78"/>
            </a:endParaRPr>
          </a:p>
        </p:txBody>
      </p:sp>
      <p:sp>
        <p:nvSpPr>
          <p:cNvPr id="6" name="Rectangle 5"/>
          <p:cNvSpPr/>
          <p:nvPr/>
        </p:nvSpPr>
        <p:spPr>
          <a:xfrm>
            <a:off x="5214942" y="1785938"/>
            <a:ext cx="3786188" cy="1571624"/>
          </a:xfrm>
          <a:prstGeom prst="rect">
            <a:avLst/>
          </a:prstGeom>
          <a:solidFill>
            <a:schemeClr val="bg1"/>
          </a:solidFill>
          <a:ln w="5715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a:defRPr/>
            </a:pPr>
            <a:r>
              <a:rPr lang="ar-EG" sz="3200" b="1" u="sng" dirty="0" smtClean="0">
                <a:solidFill>
                  <a:srgbClr val="FFFF00"/>
                </a:solidFill>
              </a:rPr>
              <a:t>العلم : </a:t>
            </a:r>
            <a:r>
              <a:rPr lang="ar-EG" sz="3200" b="1" dirty="0" smtClean="0">
                <a:solidFill>
                  <a:prstClr val="white"/>
                </a:solidFill>
              </a:rPr>
              <a:t>أسلوب دقيق لفهم العالم من حولنا .</a:t>
            </a:r>
            <a:endParaRPr lang="ar-EG" sz="3200" b="1" u="sng" dirty="0">
              <a:solidFill>
                <a:srgbClr val="FFFF00"/>
              </a:solidFill>
            </a:endParaRPr>
          </a:p>
        </p:txBody>
      </p:sp>
      <p:sp>
        <p:nvSpPr>
          <p:cNvPr id="7" name="Rectangle 6"/>
          <p:cNvSpPr/>
          <p:nvPr/>
        </p:nvSpPr>
        <p:spPr>
          <a:xfrm>
            <a:off x="71438" y="1785939"/>
            <a:ext cx="3857625" cy="1571623"/>
          </a:xfrm>
          <a:prstGeom prst="rect">
            <a:avLst/>
          </a:prstGeom>
          <a:solidFill>
            <a:schemeClr val="bg1"/>
          </a:solidFill>
          <a:ln w="5715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a:defRPr/>
            </a:pPr>
            <a:r>
              <a:rPr lang="ar-EG" sz="2400" b="1" u="sng" dirty="0">
                <a:solidFill>
                  <a:srgbClr val="FFFF00"/>
                </a:solidFill>
              </a:rPr>
              <a:t>التقنية : </a:t>
            </a:r>
            <a:r>
              <a:rPr lang="ar-EG" sz="2400" b="1" dirty="0">
                <a:solidFill>
                  <a:schemeClr val="tx1"/>
                </a:solidFill>
              </a:rPr>
              <a:t>هي تطبيق </a:t>
            </a:r>
            <a:r>
              <a:rPr lang="ar-EG" sz="2400" b="1" dirty="0" smtClean="0">
                <a:solidFill>
                  <a:schemeClr val="tx1"/>
                </a:solidFill>
              </a:rPr>
              <a:t>ل</a:t>
            </a:r>
            <a:r>
              <a:rPr lang="ar-SA" sz="2400" b="1" dirty="0" smtClean="0">
                <a:solidFill>
                  <a:schemeClr val="tx1"/>
                </a:solidFill>
              </a:rPr>
              <a:t>لعلم لصناعة منتجات أو أدوات يستخدمها الانسان</a:t>
            </a:r>
            <a:endParaRPr lang="ar-EG" sz="2400" b="1" dirty="0">
              <a:solidFill>
                <a:srgbClr val="FF0000"/>
              </a:solidFill>
            </a:endParaRPr>
          </a:p>
        </p:txBody>
      </p:sp>
      <p:pic>
        <p:nvPicPr>
          <p:cNvPr id="3074" name="Picture 2"/>
          <p:cNvPicPr>
            <a:picLocks noChangeAspect="1" noChangeArrowheads="1"/>
          </p:cNvPicPr>
          <p:nvPr/>
        </p:nvPicPr>
        <p:blipFill>
          <a:blip r:embed="rId4"/>
          <a:srcRect/>
          <a:stretch>
            <a:fillRect/>
          </a:stretch>
        </p:blipFill>
        <p:spPr bwMode="auto">
          <a:xfrm>
            <a:off x="142844" y="3500438"/>
            <a:ext cx="5643602" cy="3143272"/>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a:srcRect/>
          <a:stretch>
            <a:fillRect/>
          </a:stretch>
        </p:blipFill>
        <p:spPr bwMode="auto">
          <a:xfrm>
            <a:off x="6143636" y="3714752"/>
            <a:ext cx="2500330" cy="2714644"/>
          </a:xfrm>
          <a:prstGeom prst="rect">
            <a:avLst/>
          </a:prstGeom>
          <a:noFill/>
          <a:ln w="9525">
            <a:noFill/>
            <a:miter lim="800000"/>
            <a:headEnd/>
            <a:tailEnd/>
          </a:ln>
          <a:effectLst/>
        </p:spPr>
      </p:pic>
      <p:pic>
        <p:nvPicPr>
          <p:cNvPr id="2" name="صورة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0057" y="2841932"/>
            <a:ext cx="1219006" cy="515630"/>
          </a:xfrm>
          <a:prstGeom prst="rect">
            <a:avLst/>
          </a:prstGeom>
        </p:spPr>
      </p:pic>
      <p:pic>
        <p:nvPicPr>
          <p:cNvPr id="3" name="صورة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8385" y="2780928"/>
            <a:ext cx="972746" cy="576634"/>
          </a:xfrm>
          <a:prstGeom prst="rect">
            <a:avLst/>
          </a:prstGeom>
        </p:spPr>
      </p:pic>
    </p:spTree>
    <p:extLst>
      <p:ext uri="{BB962C8B-B14F-4D97-AF65-F5344CB8AC3E}">
        <p14:creationId xmlns:p14="http://schemas.microsoft.com/office/powerpoint/2010/main" val="866762370"/>
      </p:ext>
    </p:extLst>
  </p:cSld>
  <p:clrMapOvr>
    <a:masterClrMapping/>
  </p:clrMapOvr>
  <p:transition spd="slow">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0" fill="hold"/>
                                        <p:tgtEl>
                                          <p:spTgt spid="6"/>
                                        </p:tgtEl>
                                        <p:attrNameLst>
                                          <p:attrName>ppt_x</p:attrName>
                                        </p:attrNameLst>
                                      </p:cBhvr>
                                      <p:tavLst>
                                        <p:tav tm="0">
                                          <p:val>
                                            <p:strVal val="#ppt_x"/>
                                          </p:val>
                                        </p:tav>
                                        <p:tav tm="100000">
                                          <p:val>
                                            <p:strVal val="#ppt_x"/>
                                          </p:val>
                                        </p:tav>
                                      </p:tavLst>
                                    </p:anim>
                                    <p:anim calcmode="lin" valueType="num">
                                      <p:cBhvr additive="base">
                                        <p:cTn id="1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0" fill="hold"/>
                                        <p:tgtEl>
                                          <p:spTgt spid="7"/>
                                        </p:tgtEl>
                                        <p:attrNameLst>
                                          <p:attrName>ppt_x</p:attrName>
                                        </p:attrNameLst>
                                      </p:cBhvr>
                                      <p:tavLst>
                                        <p:tav tm="0">
                                          <p:val>
                                            <p:strVal val="#ppt_x"/>
                                          </p:val>
                                        </p:tav>
                                        <p:tav tm="100000">
                                          <p:val>
                                            <p:strVal val="#ppt_x"/>
                                          </p:val>
                                        </p:tav>
                                      </p:tavLst>
                                    </p:anim>
                                    <p:anim calcmode="lin" valueType="num">
                                      <p:cBhvr additive="base">
                                        <p:cTn id="20"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diamond(in)">
                                      <p:cBhvr>
                                        <p:cTn id="25" dur="2000"/>
                                        <p:tgtEl>
                                          <p:spTgt spid="3074"/>
                                        </p:tgtEl>
                                      </p:cBhvr>
                                    </p:animEffect>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nodeType="clickEffect">
                                  <p:stCondLst>
                                    <p:cond delay="0"/>
                                  </p:stCondLst>
                                  <p:childTnLst>
                                    <p:set>
                                      <p:cBhvr>
                                        <p:cTn id="29" dur="1" fill="hold">
                                          <p:stCondLst>
                                            <p:cond delay="0"/>
                                          </p:stCondLst>
                                        </p:cTn>
                                        <p:tgtEl>
                                          <p:spTgt spid="3075"/>
                                        </p:tgtEl>
                                        <p:attrNameLst>
                                          <p:attrName>style.visibility</p:attrName>
                                        </p:attrNameLst>
                                      </p:cBhvr>
                                      <p:to>
                                        <p:strVal val="visible"/>
                                      </p:to>
                                    </p:set>
                                    <p:anim calcmode="lin" valueType="num">
                                      <p:cBhvr additive="base">
                                        <p:cTn id="30" dur="5000" fill="hold"/>
                                        <p:tgtEl>
                                          <p:spTgt spid="3075"/>
                                        </p:tgtEl>
                                        <p:attrNameLst>
                                          <p:attrName>ppt_x</p:attrName>
                                        </p:attrNameLst>
                                      </p:cBhvr>
                                      <p:tavLst>
                                        <p:tav tm="0">
                                          <p:val>
                                            <p:strVal val="#ppt_x"/>
                                          </p:val>
                                        </p:tav>
                                        <p:tav tm="100000">
                                          <p:val>
                                            <p:strVal val="#ppt_x"/>
                                          </p:val>
                                        </p:tav>
                                      </p:tavLst>
                                    </p:anim>
                                    <p:anim calcmode="lin" valueType="num">
                                      <p:cBhvr additive="base">
                                        <p:cTn id="31" dur="50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effectLst/>
      </p:bgPr>
    </p:bg>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332656"/>
            <a:ext cx="3816424" cy="3733800"/>
          </a:xfrm>
        </p:spPr>
      </p:pic>
      <p:sp>
        <p:nvSpPr>
          <p:cNvPr id="3" name="مستطيل 2"/>
          <p:cNvSpPr/>
          <p:nvPr/>
        </p:nvSpPr>
        <p:spPr>
          <a:xfrm>
            <a:off x="4067944" y="332656"/>
            <a:ext cx="4896544" cy="63110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600" dirty="0" smtClean="0">
                <a:solidFill>
                  <a:prstClr val="black"/>
                </a:solidFill>
              </a:rPr>
              <a:t>ا</a:t>
            </a:r>
            <a:r>
              <a:rPr lang="ar-SA" sz="6600" b="1" dirty="0" smtClean="0">
                <a:solidFill>
                  <a:prstClr val="black"/>
                </a:solidFill>
              </a:rPr>
              <a:t>نتهى الدرس</a:t>
            </a:r>
          </a:p>
          <a:p>
            <a:r>
              <a:rPr lang="ar-SA" sz="3600" b="1" dirty="0" smtClean="0">
                <a:solidFill>
                  <a:prstClr val="black"/>
                </a:solidFill>
              </a:rPr>
              <a:t> </a:t>
            </a:r>
            <a:r>
              <a:rPr lang="ar-SA" sz="4000" b="1" dirty="0" smtClean="0">
                <a:solidFill>
                  <a:srgbClr val="002060"/>
                </a:solidFill>
              </a:rPr>
              <a:t>مع تمنياتي للجميع بالتوفيق </a:t>
            </a:r>
            <a:endParaRPr lang="ar-SA" sz="4000" b="1" dirty="0">
              <a:solidFill>
                <a:srgbClr val="FF0000"/>
              </a:solidFill>
            </a:endParaRPr>
          </a:p>
          <a:p>
            <a:pPr algn="ctr"/>
            <a:r>
              <a:rPr lang="ar-SA" sz="4000" b="1" dirty="0" smtClean="0">
                <a:solidFill>
                  <a:srgbClr val="FF0000"/>
                </a:solidFill>
              </a:rPr>
              <a:t>معد هذا العمل:</a:t>
            </a:r>
          </a:p>
          <a:p>
            <a:pPr algn="ctr"/>
            <a:endParaRPr lang="ar-SA" sz="3600" b="1" dirty="0">
              <a:solidFill>
                <a:srgbClr val="FF0000"/>
              </a:solidFill>
            </a:endParaRPr>
          </a:p>
          <a:p>
            <a:pPr algn="ctr"/>
            <a:endParaRPr lang="ar-SA" sz="3600" b="1" dirty="0" smtClean="0">
              <a:solidFill>
                <a:srgbClr val="FF0000"/>
              </a:solidFill>
            </a:endParaRPr>
          </a:p>
          <a:p>
            <a:pPr algn="ctr"/>
            <a:endParaRPr lang="ar-SA" sz="3600" b="1" dirty="0">
              <a:solidFill>
                <a:srgbClr val="FF0000"/>
              </a:solidFill>
            </a:endParaRPr>
          </a:p>
          <a:p>
            <a:pPr algn="ctr"/>
            <a:endParaRPr lang="ar-SA" sz="3600" b="1" dirty="0" smtClean="0">
              <a:solidFill>
                <a:srgbClr val="FF0000"/>
              </a:solidFill>
            </a:endParaRPr>
          </a:p>
          <a:p>
            <a:endParaRPr lang="ar-SA" sz="3600" b="1" dirty="0" smtClean="0">
              <a:solidFill>
                <a:srgbClr val="FF0000"/>
              </a:solidFill>
            </a:endParaRPr>
          </a:p>
        </p:txBody>
      </p:sp>
      <p:sp>
        <p:nvSpPr>
          <p:cNvPr id="6" name="مستطيل 5"/>
          <p:cNvSpPr/>
          <p:nvPr/>
        </p:nvSpPr>
        <p:spPr>
          <a:xfrm>
            <a:off x="251520" y="4077072"/>
            <a:ext cx="3816424" cy="25666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prstClr val="black"/>
                </a:solidFill>
              </a:rPr>
              <a:t>الواجب</a:t>
            </a:r>
          </a:p>
          <a:p>
            <a:pPr algn="ctr"/>
            <a:r>
              <a:rPr lang="ar-SA" sz="3600" b="1" dirty="0" smtClean="0">
                <a:solidFill>
                  <a:srgbClr val="C00000"/>
                </a:solidFill>
              </a:rPr>
              <a:t>س1 س2 س3 </a:t>
            </a:r>
          </a:p>
          <a:p>
            <a:pPr algn="ctr"/>
            <a:r>
              <a:rPr lang="ar-SA" sz="3600" b="1" dirty="0" smtClean="0">
                <a:solidFill>
                  <a:srgbClr val="C00000"/>
                </a:solidFill>
              </a:rPr>
              <a:t>صفحة 55  </a:t>
            </a:r>
            <a:endParaRPr lang="ar-SA" sz="3600" b="1" dirty="0">
              <a:solidFill>
                <a:srgbClr val="C00000"/>
              </a:solidFill>
            </a:endParaRPr>
          </a:p>
        </p:txBody>
      </p:sp>
      <p:sp>
        <p:nvSpPr>
          <p:cNvPr id="7" name="شكل بيضاوي 6"/>
          <p:cNvSpPr/>
          <p:nvPr/>
        </p:nvSpPr>
        <p:spPr>
          <a:xfrm>
            <a:off x="4283968" y="3488177"/>
            <a:ext cx="4464496" cy="288032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prstClr val="white"/>
                </a:solidFill>
              </a:rPr>
              <a:t>أ. صابر دخيل الله السيالي</a:t>
            </a:r>
          </a:p>
          <a:p>
            <a:pPr algn="ctr"/>
            <a:r>
              <a:rPr lang="ar-SA" sz="2800" b="1" dirty="0">
                <a:solidFill>
                  <a:prstClr val="white"/>
                </a:solidFill>
              </a:rPr>
              <a:t>معلم مادة العلوم بمتوسطة أبي دجانة </a:t>
            </a:r>
            <a:r>
              <a:rPr lang="ar-SA" sz="2800" b="1" dirty="0" smtClean="0">
                <a:solidFill>
                  <a:prstClr val="white"/>
                </a:solidFill>
              </a:rPr>
              <a:t>بمكة المكرمة..</a:t>
            </a:r>
          </a:p>
          <a:p>
            <a:pPr algn="ctr"/>
            <a:r>
              <a:rPr lang="en-US" sz="2800" b="1" dirty="0">
                <a:solidFill>
                  <a:schemeClr val="bg1"/>
                </a:solidFill>
              </a:rPr>
              <a:t>sabir_511          </a:t>
            </a:r>
            <a:r>
              <a:rPr lang="ar-SA" sz="2800" b="1" dirty="0">
                <a:solidFill>
                  <a:schemeClr val="bg1"/>
                </a:solidFill>
              </a:rPr>
              <a:t>@</a:t>
            </a: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5589240"/>
            <a:ext cx="864096" cy="360808"/>
          </a:xfrm>
          <a:prstGeom prst="rect">
            <a:avLst/>
          </a:prstGeom>
        </p:spPr>
      </p:pic>
    </p:spTree>
    <p:extLst>
      <p:ext uri="{BB962C8B-B14F-4D97-AF65-F5344CB8AC3E}">
        <p14:creationId xmlns:p14="http://schemas.microsoft.com/office/powerpoint/2010/main" val="7700620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07" y="142875"/>
            <a:ext cx="8691562"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srcRect/>
          <a:stretch>
            <a:fillRect/>
          </a:stretch>
        </p:blipFill>
        <p:spPr bwMode="auto">
          <a:xfrm>
            <a:off x="214313" y="142875"/>
            <a:ext cx="3929062" cy="165735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7" name="Picture 4"/>
          <p:cNvPicPr>
            <a:picLocks noChangeAspect="1" noChangeArrowheads="1"/>
          </p:cNvPicPr>
          <p:nvPr/>
        </p:nvPicPr>
        <p:blipFill>
          <a:blip r:embed="rId5"/>
          <a:srcRect/>
          <a:stretch>
            <a:fillRect/>
          </a:stretch>
        </p:blipFill>
        <p:spPr bwMode="auto">
          <a:xfrm>
            <a:off x="285750" y="1990725"/>
            <a:ext cx="3857625" cy="86677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2857500"/>
            <a:ext cx="3857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7"/>
          <a:srcRect/>
          <a:stretch>
            <a:fillRect/>
          </a:stretch>
        </p:blipFill>
        <p:spPr bwMode="auto">
          <a:xfrm>
            <a:off x="285750" y="4500563"/>
            <a:ext cx="3857625" cy="1042987"/>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7209" y="260648"/>
            <a:ext cx="385762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9"/>
          <a:srcRect/>
          <a:stretch>
            <a:fillRect/>
          </a:stretch>
        </p:blipFill>
        <p:spPr bwMode="auto">
          <a:xfrm>
            <a:off x="5012261" y="1438275"/>
            <a:ext cx="3786187" cy="72390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2" name="Picture 9"/>
          <p:cNvPicPr>
            <a:picLocks noChangeAspect="1" noChangeArrowheads="1"/>
          </p:cNvPicPr>
          <p:nvPr/>
        </p:nvPicPr>
        <p:blipFill>
          <a:blip r:embed="rId10"/>
          <a:srcRect/>
          <a:stretch>
            <a:fillRect/>
          </a:stretch>
        </p:blipFill>
        <p:spPr bwMode="auto">
          <a:xfrm>
            <a:off x="5080083" y="2424112"/>
            <a:ext cx="3571875" cy="128111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2" name="مستطيل 1"/>
          <p:cNvSpPr/>
          <p:nvPr/>
        </p:nvSpPr>
        <p:spPr>
          <a:xfrm>
            <a:off x="683568" y="6165304"/>
            <a:ext cx="504056"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190735369"/>
      </p:ext>
    </p:extLst>
  </p:cSld>
  <p:clrMapOvr>
    <a:masterClrMapping/>
  </p:clrMapOvr>
  <p:transition spd="slow">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edg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edge">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edge">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sp>
        <p:nvSpPr>
          <p:cNvPr id="4" name="وسيلة شرح على شكل سحابة 3"/>
          <p:cNvSpPr/>
          <p:nvPr/>
        </p:nvSpPr>
        <p:spPr>
          <a:xfrm>
            <a:off x="3851920" y="487198"/>
            <a:ext cx="5292080" cy="3857652"/>
          </a:xfrm>
          <a:prstGeom prst="cloudCallou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smtClean="0">
                <a:solidFill>
                  <a:prstClr val="white"/>
                </a:solidFill>
              </a:rPr>
              <a:t>إجابة مراجعة الفصل ص 60</a:t>
            </a:r>
            <a:endParaRPr lang="ar-SA" sz="4800" b="1" dirty="0">
              <a:solidFill>
                <a:prstClr val="white"/>
              </a:solidFill>
            </a:endParaRPr>
          </a:p>
        </p:txBody>
      </p:sp>
      <p:sp>
        <p:nvSpPr>
          <p:cNvPr id="3" name="مستطيل 2"/>
          <p:cNvSpPr/>
          <p:nvPr/>
        </p:nvSpPr>
        <p:spPr>
          <a:xfrm>
            <a:off x="0" y="0"/>
            <a:ext cx="3779912" cy="6858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Tree>
    <p:extLst>
      <p:ext uri="{BB962C8B-B14F-4D97-AF65-F5344CB8AC3E}">
        <p14:creationId xmlns:p14="http://schemas.microsoft.com/office/powerpoint/2010/main" val="460765892"/>
      </p:ext>
    </p:extLst>
  </p:cSld>
  <p:clrMapOvr>
    <a:masterClrMapping/>
  </p:clrMapOvr>
  <p:transition>
    <p:dissolv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0"/>
            <a:ext cx="5341870" cy="1152128"/>
          </a:xfrm>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مراجعة الفصل الثانى</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b="60416"/>
          <a:stretch>
            <a:fillRect/>
          </a:stretch>
        </p:blipFill>
        <p:spPr bwMode="auto">
          <a:xfrm>
            <a:off x="1571625" y="1285875"/>
            <a:ext cx="598487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0" y="2714625"/>
            <a:ext cx="1785938" cy="369888"/>
          </a:xfrm>
          <a:prstGeom prst="rect">
            <a:avLst/>
          </a:prstGeom>
        </p:spPr>
        <p:style>
          <a:lnRef idx="1">
            <a:schemeClr val="accent2"/>
          </a:lnRef>
          <a:fillRef idx="2">
            <a:schemeClr val="accent2"/>
          </a:fillRef>
          <a:effectRef idx="1">
            <a:schemeClr val="accent2"/>
          </a:effectRef>
          <a:fontRef idx="minor">
            <a:schemeClr val="dk1"/>
          </a:fontRef>
        </p:style>
        <p:txBody>
          <a:bodyPr rtlCol="1">
            <a:spAutoFit/>
          </a:bodyPr>
          <a:lstStyle/>
          <a:p>
            <a:pPr>
              <a:defRPr/>
            </a:pPr>
            <a:r>
              <a:rPr lang="ar-SA" b="1" dirty="0">
                <a:solidFill>
                  <a:prstClr val="black"/>
                </a:solidFill>
              </a:rPr>
              <a:t>الرقم الهيدروجيني</a:t>
            </a:r>
          </a:p>
        </p:txBody>
      </p:sp>
      <p:sp>
        <p:nvSpPr>
          <p:cNvPr id="7" name="TextBox 6"/>
          <p:cNvSpPr txBox="1"/>
          <p:nvPr/>
        </p:nvSpPr>
        <p:spPr>
          <a:xfrm>
            <a:off x="1857375" y="3429000"/>
            <a:ext cx="2071688" cy="369888"/>
          </a:xfrm>
          <a:prstGeom prst="rect">
            <a:avLst/>
          </a:prstGeom>
        </p:spPr>
        <p:style>
          <a:lnRef idx="1">
            <a:schemeClr val="accent2"/>
          </a:lnRef>
          <a:fillRef idx="2">
            <a:schemeClr val="accent2"/>
          </a:fillRef>
          <a:effectRef idx="1">
            <a:schemeClr val="accent2"/>
          </a:effectRef>
          <a:fontRef idx="minor">
            <a:schemeClr val="dk1"/>
          </a:fontRef>
        </p:style>
        <p:txBody>
          <a:bodyPr rtlCol="1">
            <a:spAutoFit/>
          </a:bodyPr>
          <a:lstStyle/>
          <a:p>
            <a:pPr algn="ctr">
              <a:defRPr/>
            </a:pPr>
            <a:r>
              <a:rPr lang="ar-SA" b="1" dirty="0">
                <a:solidFill>
                  <a:prstClr val="black"/>
                </a:solidFill>
              </a:rPr>
              <a:t>التركيز</a:t>
            </a:r>
          </a:p>
        </p:txBody>
      </p:sp>
      <p:sp>
        <p:nvSpPr>
          <p:cNvPr id="8" name="TextBox 7"/>
          <p:cNvSpPr txBox="1"/>
          <p:nvPr/>
        </p:nvSpPr>
        <p:spPr>
          <a:xfrm>
            <a:off x="4214813" y="4429125"/>
            <a:ext cx="2071687" cy="369888"/>
          </a:xfrm>
          <a:prstGeom prst="rect">
            <a:avLst/>
          </a:prstGeom>
        </p:spPr>
        <p:style>
          <a:lnRef idx="1">
            <a:schemeClr val="accent2"/>
          </a:lnRef>
          <a:fillRef idx="2">
            <a:schemeClr val="accent2"/>
          </a:fillRef>
          <a:effectRef idx="1">
            <a:schemeClr val="accent2"/>
          </a:effectRef>
          <a:fontRef idx="minor">
            <a:schemeClr val="dk1"/>
          </a:fontRef>
        </p:style>
        <p:txBody>
          <a:bodyPr rtlCol="1">
            <a:spAutoFit/>
          </a:bodyPr>
          <a:lstStyle/>
          <a:p>
            <a:pPr algn="ctr">
              <a:defRPr/>
            </a:pPr>
            <a:r>
              <a:rPr lang="ar-SA" b="1" dirty="0">
                <a:solidFill>
                  <a:prstClr val="black"/>
                </a:solidFill>
              </a:rPr>
              <a:t>الذائبية</a:t>
            </a:r>
          </a:p>
        </p:txBody>
      </p:sp>
      <p:sp>
        <p:nvSpPr>
          <p:cNvPr id="9" name="TextBox 8"/>
          <p:cNvSpPr txBox="1"/>
          <p:nvPr/>
        </p:nvSpPr>
        <p:spPr>
          <a:xfrm>
            <a:off x="5643563" y="5143500"/>
            <a:ext cx="1500187" cy="369888"/>
          </a:xfrm>
          <a:prstGeom prst="rect">
            <a:avLst/>
          </a:prstGeom>
        </p:spPr>
        <p:style>
          <a:lnRef idx="1">
            <a:schemeClr val="accent2"/>
          </a:lnRef>
          <a:fillRef idx="2">
            <a:schemeClr val="accent2"/>
          </a:fillRef>
          <a:effectRef idx="1">
            <a:schemeClr val="accent2"/>
          </a:effectRef>
          <a:fontRef idx="minor">
            <a:schemeClr val="dk1"/>
          </a:fontRef>
        </p:style>
        <p:txBody>
          <a:bodyPr rtlCol="1">
            <a:spAutoFit/>
          </a:bodyPr>
          <a:lstStyle/>
          <a:p>
            <a:pPr algn="ctr">
              <a:defRPr/>
            </a:pPr>
            <a:r>
              <a:rPr lang="ar-SA" b="1" dirty="0">
                <a:solidFill>
                  <a:prstClr val="black"/>
                </a:solidFill>
              </a:rPr>
              <a:t>المذاب</a:t>
            </a:r>
          </a:p>
        </p:txBody>
      </p:sp>
      <p:sp>
        <p:nvSpPr>
          <p:cNvPr id="10" name="TextBox 9"/>
          <p:cNvSpPr txBox="1"/>
          <p:nvPr/>
        </p:nvSpPr>
        <p:spPr>
          <a:xfrm>
            <a:off x="1643063" y="5786438"/>
            <a:ext cx="2000250" cy="369887"/>
          </a:xfrm>
          <a:prstGeom prst="rect">
            <a:avLst/>
          </a:prstGeom>
        </p:spPr>
        <p:style>
          <a:lnRef idx="1">
            <a:schemeClr val="accent2"/>
          </a:lnRef>
          <a:fillRef idx="2">
            <a:schemeClr val="accent2"/>
          </a:fillRef>
          <a:effectRef idx="1">
            <a:schemeClr val="accent2"/>
          </a:effectRef>
          <a:fontRef idx="minor">
            <a:schemeClr val="dk1"/>
          </a:fontRef>
        </p:style>
        <p:txBody>
          <a:bodyPr rtlCol="1">
            <a:spAutoFit/>
          </a:bodyPr>
          <a:lstStyle/>
          <a:p>
            <a:pPr algn="ctr">
              <a:defRPr/>
            </a:pPr>
            <a:r>
              <a:rPr lang="ar-SA" b="1" dirty="0">
                <a:solidFill>
                  <a:prstClr val="black"/>
                </a:solidFill>
              </a:rPr>
              <a:t>التعادل</a:t>
            </a:r>
          </a:p>
        </p:txBody>
      </p:sp>
      <p:sp>
        <p:nvSpPr>
          <p:cNvPr id="11" name="TextBox 10"/>
          <p:cNvSpPr txBox="1"/>
          <p:nvPr/>
        </p:nvSpPr>
        <p:spPr>
          <a:xfrm>
            <a:off x="5000625" y="6357938"/>
            <a:ext cx="2000250" cy="369887"/>
          </a:xfrm>
          <a:prstGeom prst="rect">
            <a:avLst/>
          </a:prstGeom>
        </p:spPr>
        <p:style>
          <a:lnRef idx="1">
            <a:schemeClr val="accent2"/>
          </a:lnRef>
          <a:fillRef idx="2">
            <a:schemeClr val="accent2"/>
          </a:fillRef>
          <a:effectRef idx="1">
            <a:schemeClr val="accent2"/>
          </a:effectRef>
          <a:fontRef idx="minor">
            <a:schemeClr val="dk1"/>
          </a:fontRef>
        </p:style>
        <p:txBody>
          <a:bodyPr rtlCol="1">
            <a:spAutoFit/>
          </a:bodyPr>
          <a:lstStyle/>
          <a:p>
            <a:pPr algn="ctr">
              <a:defRPr/>
            </a:pPr>
            <a:r>
              <a:rPr lang="ar-SA" b="1" dirty="0">
                <a:solidFill>
                  <a:prstClr val="black"/>
                </a:solidFill>
              </a:rPr>
              <a:t>المادة النقية</a:t>
            </a:r>
          </a:p>
        </p:txBody>
      </p:sp>
    </p:spTree>
    <p:extLst>
      <p:ext uri="{BB962C8B-B14F-4D97-AF65-F5344CB8AC3E}">
        <p14:creationId xmlns:p14="http://schemas.microsoft.com/office/powerpoint/2010/main" val="385724607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fade">
                                      <p:cBhvr>
                                        <p:cTn id="15" dur="2000"/>
                                        <p:tgtEl>
                                          <p:spTgt spid="7">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2000"/>
                                        <p:tgtEl>
                                          <p:spTgt spid="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fade">
                                      <p:cBhvr>
                                        <p:cTn id="23" dur="2000"/>
                                        <p:tgtEl>
                                          <p:spTgt spid="8">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2000"/>
                                        <p:tgtEl>
                                          <p:spTgt spid="8">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bg/>
                                          </p:spTgt>
                                        </p:tgtEl>
                                        <p:attrNameLst>
                                          <p:attrName>style.visibility</p:attrName>
                                        </p:attrNameLst>
                                      </p:cBhvr>
                                      <p:to>
                                        <p:strVal val="visible"/>
                                      </p:to>
                                    </p:set>
                                    <p:animEffect transition="in" filter="fade">
                                      <p:cBhvr>
                                        <p:cTn id="31" dur="2000"/>
                                        <p:tgtEl>
                                          <p:spTgt spid="9">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2000"/>
                                        <p:tgtEl>
                                          <p:spTgt spid="9">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bg/>
                                          </p:spTgt>
                                        </p:tgtEl>
                                        <p:attrNameLst>
                                          <p:attrName>style.visibility</p:attrName>
                                        </p:attrNameLst>
                                      </p:cBhvr>
                                      <p:to>
                                        <p:strVal val="visible"/>
                                      </p:to>
                                    </p:set>
                                    <p:animEffect transition="in" filter="fade">
                                      <p:cBhvr>
                                        <p:cTn id="39" dur="2000"/>
                                        <p:tgtEl>
                                          <p:spTgt spid="10">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2000"/>
                                        <p:tgtEl>
                                          <p:spTgt spid="10">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bg/>
                                          </p:spTgt>
                                        </p:tgtEl>
                                        <p:attrNameLst>
                                          <p:attrName>style.visibility</p:attrName>
                                        </p:attrNameLst>
                                      </p:cBhvr>
                                      <p:to>
                                        <p:strVal val="visible"/>
                                      </p:to>
                                    </p:set>
                                    <p:animEffect transition="in" filter="fade">
                                      <p:cBhvr>
                                        <p:cTn id="47" dur="2000"/>
                                        <p:tgtEl>
                                          <p:spTgt spid="11">
                                            <p:bg/>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fade">
                                      <p:cBhvr>
                                        <p:cTn id="50"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8" grpId="0" build="allAtOnce" animBg="1"/>
      <p:bldP spid="9" grpId="0" build="allAtOnce" animBg="1"/>
      <p:bldP spid="10" grpId="0" build="allAtOnce" animBg="1"/>
      <p:bldP spid="11" grpId="0" build="allAtOnce"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86248" cy="597724"/>
          </a:xfrm>
        </p:spPr>
        <p:style>
          <a:lnRef idx="2">
            <a:schemeClr val="accent2"/>
          </a:lnRef>
          <a:fillRef idx="1">
            <a:schemeClr val="lt1"/>
          </a:fillRef>
          <a:effectRef idx="0">
            <a:schemeClr val="accent2"/>
          </a:effectRef>
          <a:fontRef idx="minor">
            <a:schemeClr val="dk1"/>
          </a:fontRef>
        </p:style>
        <p:txBody>
          <a:bodyPr rtlCol="0">
            <a:normAutofit fontScale="90000"/>
          </a:bodyPr>
          <a:lstStyle/>
          <a:p>
            <a:pPr eaLnBrk="1" fontAlgn="auto" hangingPunct="1">
              <a:spcAft>
                <a:spcPts val="0"/>
              </a:spcAft>
              <a:defRPr/>
            </a:pPr>
            <a:r>
              <a:rPr lang="ar-S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مراجعة الفصل الثانى</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t="39583"/>
          <a:stretch>
            <a:fillRect/>
          </a:stretch>
        </p:blipFill>
        <p:spPr bwMode="auto">
          <a:xfrm>
            <a:off x="4318000" y="0"/>
            <a:ext cx="482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000625" y="1928813"/>
            <a:ext cx="2571750"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rtl="0">
              <a:defRPr/>
            </a:pPr>
            <a:endParaRPr lang="ar-SA" dirty="0">
              <a:solidFill>
                <a:prstClr val="black"/>
              </a:solidFill>
            </a:endParaRPr>
          </a:p>
        </p:txBody>
      </p:sp>
      <p:sp>
        <p:nvSpPr>
          <p:cNvPr id="7" name="Oval 6"/>
          <p:cNvSpPr/>
          <p:nvPr/>
        </p:nvSpPr>
        <p:spPr>
          <a:xfrm>
            <a:off x="7286625" y="3286125"/>
            <a:ext cx="1857375"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rtl="0">
              <a:defRPr/>
            </a:pPr>
            <a:endParaRPr lang="ar-SA" dirty="0">
              <a:solidFill>
                <a:prstClr val="black"/>
              </a:solidFill>
            </a:endParaRPr>
          </a:p>
        </p:txBody>
      </p:sp>
      <p:sp>
        <p:nvSpPr>
          <p:cNvPr id="8" name="Oval 7"/>
          <p:cNvSpPr/>
          <p:nvPr/>
        </p:nvSpPr>
        <p:spPr>
          <a:xfrm>
            <a:off x="7786688" y="4214813"/>
            <a:ext cx="1357312"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rtl="0">
              <a:defRPr/>
            </a:pPr>
            <a:endParaRPr lang="ar-SA" dirty="0">
              <a:solidFill>
                <a:prstClr val="black"/>
              </a:solidFill>
            </a:endParaRPr>
          </a:p>
        </p:txBody>
      </p:sp>
      <p:sp>
        <p:nvSpPr>
          <p:cNvPr id="9" name="Oval 8"/>
          <p:cNvSpPr/>
          <p:nvPr/>
        </p:nvSpPr>
        <p:spPr>
          <a:xfrm>
            <a:off x="4857750" y="5929313"/>
            <a:ext cx="2571750"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rtl="0">
              <a:defRPr/>
            </a:pPr>
            <a:endParaRPr lang="ar-SA" dirty="0">
              <a:solidFill>
                <a:prstClr val="black"/>
              </a:solidFill>
            </a:endParaRPr>
          </a:p>
        </p:txBody>
      </p:sp>
    </p:spTree>
    <p:extLst>
      <p:ext uri="{BB962C8B-B14F-4D97-AF65-F5344CB8AC3E}">
        <p14:creationId xmlns:p14="http://schemas.microsoft.com/office/powerpoint/2010/main" val="18743699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545058" cy="785794"/>
          </a:xfrm>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spcAft>
                <a:spcPts val="0"/>
              </a:spcAft>
              <a:defRPr/>
            </a:pPr>
            <a:r>
              <a:rPr lang="ar-SA" sz="3600" b="1" dirty="0" smtClean="0">
                <a:ln w="1905"/>
                <a:solidFill>
                  <a:schemeClr val="tx1"/>
                </a:solidFill>
                <a:effectLst>
                  <a:innerShdw blurRad="69850" dist="43180" dir="5400000">
                    <a:srgbClr val="000000">
                      <a:alpha val="65000"/>
                    </a:srgbClr>
                  </a:innerShdw>
                </a:effectLst>
              </a:rPr>
              <a:t>مراجعة الفصل الثانى</a:t>
            </a:r>
            <a:endParaRPr lang="en-US" sz="3600" b="1" dirty="0">
              <a:ln w="1905"/>
              <a:solidFill>
                <a:schemeClr val="tx1"/>
              </a:solidFill>
              <a:effectLst>
                <a:innerShdw blurRad="69850" dist="43180" dir="5400000">
                  <a:srgbClr val="000000">
                    <a:alpha val="65000"/>
                  </a:srgbClr>
                </a:innerShdw>
              </a:effectLst>
            </a:endParaRP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b="48958"/>
          <a:stretch>
            <a:fillRect/>
          </a:stretch>
        </p:blipFill>
        <p:spPr bwMode="auto">
          <a:xfrm>
            <a:off x="3519488" y="0"/>
            <a:ext cx="5624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6572250" y="1714500"/>
            <a:ext cx="2571750"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rtl="0">
              <a:defRPr/>
            </a:pPr>
            <a:endParaRPr lang="ar-SA" dirty="0">
              <a:solidFill>
                <a:prstClr val="black"/>
              </a:solidFill>
            </a:endParaRPr>
          </a:p>
        </p:txBody>
      </p:sp>
      <p:sp>
        <p:nvSpPr>
          <p:cNvPr id="7" name="Oval 6"/>
          <p:cNvSpPr/>
          <p:nvPr/>
        </p:nvSpPr>
        <p:spPr>
          <a:xfrm>
            <a:off x="6572250" y="3143250"/>
            <a:ext cx="2571750"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rtl="0">
              <a:defRPr/>
            </a:pPr>
            <a:endParaRPr lang="ar-SA" dirty="0">
              <a:solidFill>
                <a:prstClr val="black"/>
              </a:solidFill>
            </a:endParaRPr>
          </a:p>
        </p:txBody>
      </p:sp>
      <p:sp>
        <p:nvSpPr>
          <p:cNvPr id="8" name="Oval 7"/>
          <p:cNvSpPr/>
          <p:nvPr/>
        </p:nvSpPr>
        <p:spPr>
          <a:xfrm>
            <a:off x="4786313" y="5786438"/>
            <a:ext cx="2571750" cy="428625"/>
          </a:xfrm>
          <a:prstGeom prst="ellipse">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rtl="0">
              <a:defRPr/>
            </a:pPr>
            <a:endParaRPr lang="ar-SA" dirty="0">
              <a:solidFill>
                <a:prstClr val="black"/>
              </a:solidFill>
            </a:endParaRPr>
          </a:p>
        </p:txBody>
      </p:sp>
      <p:sp>
        <p:nvSpPr>
          <p:cNvPr id="3" name="مستطيل 2"/>
          <p:cNvSpPr/>
          <p:nvPr/>
        </p:nvSpPr>
        <p:spPr>
          <a:xfrm>
            <a:off x="6156175" y="2622088"/>
            <a:ext cx="1584177" cy="506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chemeClr val="tx1">
                    <a:lumMod val="75000"/>
                    <a:lumOff val="25000"/>
                  </a:schemeClr>
                </a:solidFill>
              </a:rPr>
              <a:t>لتنظيف الفلزات</a:t>
            </a:r>
            <a:endParaRPr lang="ar-SA" sz="2000" dirty="0">
              <a:solidFill>
                <a:schemeClr val="tx1">
                  <a:lumMod val="75000"/>
                  <a:lumOff val="25000"/>
                </a:schemeClr>
              </a:solidFill>
            </a:endParaRPr>
          </a:p>
        </p:txBody>
      </p:sp>
    </p:spTree>
    <p:extLst>
      <p:ext uri="{BB962C8B-B14F-4D97-AF65-F5344CB8AC3E}">
        <p14:creationId xmlns:p14="http://schemas.microsoft.com/office/powerpoint/2010/main" val="72535603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45024" cy="740600"/>
          </a:xfrm>
        </p:spPr>
        <p:style>
          <a:lnRef idx="2">
            <a:schemeClr val="accent2"/>
          </a:lnRef>
          <a:fillRef idx="1">
            <a:schemeClr val="lt1"/>
          </a:fillRef>
          <a:effectRef idx="0">
            <a:schemeClr val="accent2"/>
          </a:effectRef>
          <a:fontRef idx="minor">
            <a:schemeClr val="dk1"/>
          </a:fontRef>
        </p:style>
        <p:txBody>
          <a:bodyPr rtlCol="0">
            <a:noAutofit/>
          </a:bodyPr>
          <a:lstStyle/>
          <a:p>
            <a:pPr eaLnBrk="1" fontAlgn="auto" hangingPunct="1">
              <a:spcAft>
                <a:spcPts val="0"/>
              </a:spcAft>
              <a:defRPr/>
            </a:pP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مراجعة الفصل الثانى</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t="51042"/>
          <a:stretch>
            <a:fillRect/>
          </a:stretch>
        </p:blipFill>
        <p:spPr bwMode="auto">
          <a:xfrm>
            <a:off x="3281363" y="0"/>
            <a:ext cx="5862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6357938" y="1500188"/>
            <a:ext cx="2571750" cy="714375"/>
          </a:xfrm>
          <a:prstGeom prst="ellipse">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rtl="0">
              <a:defRPr/>
            </a:pPr>
            <a:endParaRPr lang="ar-SA" dirty="0">
              <a:solidFill>
                <a:prstClr val="black"/>
              </a:solidFill>
            </a:endParaRPr>
          </a:p>
        </p:txBody>
      </p:sp>
      <p:sp>
        <p:nvSpPr>
          <p:cNvPr id="6" name="Oval 5"/>
          <p:cNvSpPr/>
          <p:nvPr/>
        </p:nvSpPr>
        <p:spPr>
          <a:xfrm>
            <a:off x="6572250" y="3929063"/>
            <a:ext cx="2571750" cy="714375"/>
          </a:xfrm>
          <a:prstGeom prst="ellipse">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rtl="0">
              <a:defRPr/>
            </a:pPr>
            <a:endParaRPr lang="ar-SA" dirty="0">
              <a:solidFill>
                <a:prstClr val="black"/>
              </a:solidFill>
            </a:endParaRPr>
          </a:p>
        </p:txBody>
      </p:sp>
      <p:sp>
        <p:nvSpPr>
          <p:cNvPr id="7" name="Oval 6"/>
          <p:cNvSpPr/>
          <p:nvPr/>
        </p:nvSpPr>
        <p:spPr>
          <a:xfrm>
            <a:off x="3929063" y="6143625"/>
            <a:ext cx="2571750" cy="714375"/>
          </a:xfrm>
          <a:prstGeom prst="ellipse">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rtl="0">
              <a:defRPr/>
            </a:pPr>
            <a:endParaRPr lang="ar-SA" dirty="0">
              <a:solidFill>
                <a:prstClr val="black"/>
              </a:solidFill>
            </a:endParaRPr>
          </a:p>
        </p:txBody>
      </p:sp>
    </p:spTree>
    <p:extLst>
      <p:ext uri="{BB962C8B-B14F-4D97-AF65-F5344CB8AC3E}">
        <p14:creationId xmlns:p14="http://schemas.microsoft.com/office/powerpoint/2010/main" val="46709536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3286124"/>
            <a:ext cx="8641686" cy="3331681"/>
          </a:xfrm>
          <a:prstGeom prst="rect">
            <a:avLst/>
          </a:prstGeom>
          <a:noFill/>
          <a:ln>
            <a:noFill/>
          </a:ln>
        </p:spPr>
        <p:txBody>
          <a:bodyPr>
            <a:spAutoFit/>
          </a:bodyPr>
          <a:lstStyle/>
          <a:p>
            <a:pPr>
              <a:defRPr/>
            </a:pPr>
            <a:r>
              <a:rPr lang="ar-SA" b="1" cap="all" dirty="0">
                <a:ln w="9000" cmpd="sng">
                  <a:noFill/>
                  <a:prstDash val="solid"/>
                </a:ln>
                <a:solidFill>
                  <a:prstClr val="black"/>
                </a:solidFill>
                <a:effectLst>
                  <a:reflection blurRad="12700" stA="28000" endPos="45000" dist="1000" dir="5400000" sy="-100000" algn="bl" rotWithShape="0"/>
                </a:effectLst>
              </a:rPr>
              <a:t>الإجابات :</a:t>
            </a:r>
          </a:p>
          <a:p>
            <a:pPr>
              <a:defRPr/>
            </a:pPr>
            <a:r>
              <a:rPr lang="ar-SA" b="1" cap="all" dirty="0">
                <a:ln w="9000" cmpd="sng">
                  <a:noFill/>
                  <a:prstDash val="solid"/>
                </a:ln>
                <a:solidFill>
                  <a:prstClr val="black"/>
                </a:solidFill>
                <a:effectLst>
                  <a:reflection blurRad="12700" stA="28000" endPos="45000" dist="1000" dir="5400000" sy="-100000" algn="bl" rotWithShape="0"/>
                </a:effectLst>
              </a:rPr>
              <a:t>1</a:t>
            </a:r>
            <a:r>
              <a:rPr lang="ar-SA" sz="2800" b="1" cap="all" dirty="0">
                <a:ln w="9000" cmpd="sng">
                  <a:noFill/>
                  <a:prstDash val="solid"/>
                </a:ln>
                <a:solidFill>
                  <a:prstClr val="black"/>
                </a:solidFill>
                <a:effectLst>
                  <a:reflection blurRad="12700" stA="28000" endPos="45000" dist="1000" dir="5400000" sy="-100000" algn="bl" rotWithShape="0"/>
                </a:effectLst>
              </a:rPr>
              <a:t>7- لأن الماء يحوى أملاحاً ذائبة، وعندما يتبخر الماء تترسب الأملاح.</a:t>
            </a:r>
          </a:p>
          <a:p>
            <a:pPr>
              <a:defRPr/>
            </a:pPr>
            <a:endParaRPr lang="ar-SA" sz="1050" b="1" cap="all" dirty="0">
              <a:ln w="9000" cmpd="sng">
                <a:noFill/>
                <a:prstDash val="solid"/>
              </a:ln>
              <a:solidFill>
                <a:prstClr val="black"/>
              </a:solidFill>
              <a:effectLst>
                <a:reflection blurRad="12700" stA="28000" endPos="45000" dist="1000" dir="5400000" sy="-100000" algn="bl" rotWithShape="0"/>
              </a:effectLst>
            </a:endParaRPr>
          </a:p>
          <a:p>
            <a:pPr>
              <a:defRPr/>
            </a:pPr>
            <a:r>
              <a:rPr lang="ar-SA" sz="2800" b="1" cap="all" dirty="0">
                <a:ln w="9000" cmpd="sng">
                  <a:noFill/>
                  <a:prstDash val="solid"/>
                </a:ln>
                <a:solidFill>
                  <a:srgbClr val="C00000"/>
                </a:solidFill>
                <a:effectLst>
                  <a:reflection blurRad="12700" stA="28000" endPos="45000" dist="1000" dir="5400000" sy="-100000" algn="bl" rotWithShape="0"/>
                </a:effectLst>
              </a:rPr>
              <a:t>18- يتم ذلك بإذابة كمية قليلة من حمض قوى فى كمية كبيرة من الماء ليصبح المحلول مخففاً.</a:t>
            </a:r>
          </a:p>
          <a:p>
            <a:pPr>
              <a:defRPr/>
            </a:pPr>
            <a:endParaRPr lang="ar-SA" sz="1400" b="1" cap="all" dirty="0">
              <a:ln w="9000" cmpd="sng">
                <a:noFill/>
                <a:prstDash val="solid"/>
              </a:ln>
              <a:solidFill>
                <a:prstClr val="black"/>
              </a:solidFill>
              <a:effectLst>
                <a:reflection blurRad="12700" stA="28000" endPos="45000" dist="1000" dir="5400000" sy="-100000" algn="bl" rotWithShape="0"/>
              </a:effectLst>
            </a:endParaRPr>
          </a:p>
          <a:p>
            <a:pPr>
              <a:defRPr/>
            </a:pPr>
            <a:r>
              <a:rPr lang="ar-SA" sz="2800" b="1" cap="all" dirty="0">
                <a:ln w="9000" cmpd="sng">
                  <a:noFill/>
                  <a:prstDash val="solid"/>
                </a:ln>
                <a:solidFill>
                  <a:prstClr val="black"/>
                </a:solidFill>
                <a:effectLst>
                  <a:reflection blurRad="12700" stA="28000" endPos="45000" dist="1000" dir="5400000" sy="-100000" algn="bl" rotWithShape="0"/>
                </a:effectLst>
              </a:rPr>
              <a:t>19- يعمل مانع التجمد على خفض درجة التجمد فى أشهر البرد، ورفع درجة الغليان فى أشهر الحر، وذلك لأن مانع التجمد يعمل عمل جسيمات المذاب فيغير من الخصائص الفيزيائية للمذيب، وهو الماء.</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b="71875"/>
          <a:stretch>
            <a:fillRect/>
          </a:stretch>
        </p:blipFill>
        <p:spPr bwMode="auto">
          <a:xfrm>
            <a:off x="1785938" y="0"/>
            <a:ext cx="5815012"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694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p:cTn id="21"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00108"/>
            <a:ext cx="3357554" cy="5139869"/>
          </a:xfrm>
          <a:prstGeom prst="rect">
            <a:avLst/>
          </a:prstGeom>
          <a:noFill/>
          <a:ln>
            <a:noFill/>
          </a:ln>
        </p:spPr>
        <p:txBody>
          <a:bodyPr>
            <a:spAutoFit/>
          </a:bodyPr>
          <a:lstStyle/>
          <a:p>
            <a:pPr>
              <a:defRPr/>
            </a:pPr>
            <a:r>
              <a:rPr lang="ar-SA" sz="24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rPr>
              <a:t>الإجابات :</a:t>
            </a:r>
          </a:p>
          <a:p>
            <a:pPr>
              <a:defRPr/>
            </a:pPr>
            <a:endParaRPr lang="ar-SA" sz="24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endParaRPr>
          </a:p>
          <a:p>
            <a:pPr>
              <a:defRPr/>
            </a:pPr>
            <a:r>
              <a:rPr lang="ar-SA" sz="4400" b="1" cap="all" dirty="0">
                <a:ln w="9000" cmpd="sng">
                  <a:noFill/>
                  <a:prstDash val="solid"/>
                </a:ln>
                <a:solidFill>
                  <a:srgbClr val="C00000"/>
                </a:solidFill>
                <a:effectLst>
                  <a:reflection blurRad="12700" stA="28000" endPos="45000" dist="1000" dir="5400000" sy="-100000" algn="bl" rotWithShape="0"/>
                </a:effectLst>
              </a:rPr>
              <a:t>20-</a:t>
            </a:r>
          </a:p>
          <a:p>
            <a:pPr>
              <a:defRPr/>
            </a:pPr>
            <a:r>
              <a:rPr lang="ar-SA" sz="4000" b="1" cap="all" dirty="0">
                <a:ln w="9000" cmpd="sng">
                  <a:noFill/>
                  <a:prstDash val="solid"/>
                </a:ln>
                <a:solidFill>
                  <a:srgbClr val="C00000"/>
                </a:solidFill>
                <a:effectLst>
                  <a:reflection blurRad="12700" stA="28000" endPos="45000" dist="1000" dir="5400000" sy="-100000" algn="bl" rotWithShape="0"/>
                </a:effectLst>
              </a:rPr>
              <a:t> الكريسول الأحمر</a:t>
            </a:r>
            <a:r>
              <a:rPr lang="ar-SA" sz="6000" b="1" cap="all" dirty="0">
                <a:ln w="9000" cmpd="sng">
                  <a:noFill/>
                  <a:prstDash val="solid"/>
                </a:ln>
                <a:solidFill>
                  <a:srgbClr val="C00000"/>
                </a:solidFill>
                <a:effectLst>
                  <a:reflection blurRad="12700" stA="28000" endPos="45000" dist="1000" dir="5400000" sy="-100000" algn="bl" rotWithShape="0"/>
                </a:effectLst>
              </a:rPr>
              <a:t>،</a:t>
            </a:r>
          </a:p>
          <a:p>
            <a:pPr>
              <a:defRPr/>
            </a:pPr>
            <a:endParaRPr lang="ar-SA" sz="2800" b="1" cap="all" dirty="0">
              <a:ln w="9000" cmpd="sng">
                <a:noFill/>
                <a:prstDash val="solid"/>
              </a:ln>
              <a:solidFill>
                <a:srgbClr val="C00000"/>
              </a:solidFill>
              <a:effectLst>
                <a:reflection blurRad="12700" stA="28000" endPos="45000" dist="1000" dir="5400000" sy="-100000" algn="bl" rotWithShape="0"/>
              </a:effectLst>
            </a:endParaRPr>
          </a:p>
          <a:p>
            <a:pPr>
              <a:defRPr/>
            </a:pPr>
            <a:r>
              <a:rPr lang="ar-SA" sz="4400" b="1" cap="all" dirty="0">
                <a:ln w="9000" cmpd="sng">
                  <a:noFill/>
                  <a:prstDash val="solid"/>
                </a:ln>
                <a:solidFill>
                  <a:srgbClr val="C00000"/>
                </a:solidFill>
                <a:effectLst>
                  <a:reflection blurRad="12700" stA="28000" endPos="45000" dist="1000" dir="5400000" sy="-100000" algn="bl" rotWithShape="0"/>
                </a:effectLst>
              </a:rPr>
              <a:t> الثيمول الأزرق،</a:t>
            </a:r>
          </a:p>
          <a:p>
            <a:pPr>
              <a:defRPr/>
            </a:pPr>
            <a:endParaRPr lang="ar-SA" sz="2800" b="1" cap="all" dirty="0">
              <a:ln w="9000" cmpd="sng">
                <a:noFill/>
                <a:prstDash val="solid"/>
              </a:ln>
              <a:solidFill>
                <a:srgbClr val="C00000"/>
              </a:solidFill>
              <a:effectLst>
                <a:reflection blurRad="12700" stA="28000" endPos="45000" dist="1000" dir="5400000" sy="-100000" algn="bl" rotWithShape="0"/>
              </a:effectLst>
            </a:endParaRPr>
          </a:p>
          <a:p>
            <a:pPr>
              <a:defRPr/>
            </a:pPr>
            <a:r>
              <a:rPr lang="ar-SA" sz="4400" b="1" cap="all" dirty="0">
                <a:ln w="9000" cmpd="sng">
                  <a:noFill/>
                  <a:prstDash val="solid"/>
                </a:ln>
                <a:solidFill>
                  <a:srgbClr val="C00000"/>
                </a:solidFill>
                <a:effectLst>
                  <a:reflection blurRad="12700" stA="28000" endPos="45000" dist="1000" dir="5400000" sy="-100000" algn="bl" rotWithShape="0"/>
                </a:effectLst>
              </a:rPr>
              <a:t> الكاشف العالمى.</a:t>
            </a:r>
          </a:p>
          <a:p>
            <a:pPr>
              <a:defRPr/>
            </a:pPr>
            <a:endParaRPr lang="ar-SA" sz="24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endParaRP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t="28125" b="15625"/>
          <a:stretch>
            <a:fillRect/>
          </a:stretch>
        </p:blipFill>
        <p:spPr bwMode="auto">
          <a:xfrm>
            <a:off x="3448050" y="0"/>
            <a:ext cx="5695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40350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4">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 calcmode="lin" valueType="num">
                                      <p:cBhvr>
                                        <p:cTn id="1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 calcmode="lin" valueType="num">
                                      <p:cBhvr>
                                        <p:cTn id="21"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2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643314"/>
            <a:ext cx="9144000" cy="1815882"/>
          </a:xfrm>
          <a:prstGeom prst="rect">
            <a:avLst/>
          </a:prstGeom>
          <a:noFill/>
          <a:ln>
            <a:noFill/>
          </a:ln>
        </p:spPr>
        <p:txBody>
          <a:bodyPr>
            <a:spAutoFit/>
          </a:bodyPr>
          <a:lstStyle/>
          <a:p>
            <a:pPr>
              <a:defRPr/>
            </a:pPr>
            <a:r>
              <a:rPr lang="ar-SA" sz="24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rPr>
              <a:t>الإجابات :</a:t>
            </a:r>
          </a:p>
          <a:p>
            <a:pPr>
              <a:defRPr/>
            </a:pPr>
            <a:endParaRPr lang="ar-SA" sz="24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endParaRPr>
          </a:p>
          <a:p>
            <a:pPr>
              <a:defRPr/>
            </a:pPr>
            <a:r>
              <a:rPr lang="ar-SA" sz="3200" b="1" cap="all" dirty="0">
                <a:ln w="9000" cmpd="sng">
                  <a:noFill/>
                  <a:prstDash val="solid"/>
                </a:ln>
                <a:solidFill>
                  <a:prstClr val="black"/>
                </a:solidFill>
                <a:effectLst>
                  <a:reflection blurRad="12700" stA="28000" endPos="45000" dist="1000" dir="5400000" sy="-100000" algn="bl" rotWithShape="0"/>
                </a:effectLst>
              </a:rPr>
              <a:t>21- إن الماء يعمل كما لو كان قاعدة حيث ينتج أيونات الهيدروكسيد. ويعمل كما لو كان ينتج أيونات الهيدرونيوم</a:t>
            </a:r>
            <a:r>
              <a:rPr lang="ar-SA" sz="2400" b="1" cap="all" dirty="0">
                <a:ln w="9000" cmpd="sng">
                  <a:noFill/>
                  <a:prstDash val="solid"/>
                </a:ln>
                <a:solidFill>
                  <a:prstClr val="black"/>
                </a:solidFill>
                <a:effectLst>
                  <a:reflection blurRad="12700" stA="28000" endPos="45000" dist="1000" dir="5400000" sy="-100000" algn="bl" rotWithShape="0"/>
                </a:effectLst>
              </a:rPr>
              <a:t>. </a:t>
            </a:r>
            <a:endParaRPr lang="en-US" sz="2400" b="1" cap="all" dirty="0">
              <a:ln w="9000" cmpd="sng">
                <a:noFill/>
                <a:prstDash val="solid"/>
              </a:ln>
              <a:solidFill>
                <a:prstClr val="black"/>
              </a:solidFill>
              <a:effectLst>
                <a:reflection blurRad="12700" stA="28000" endPos="45000" dist="1000" dir="5400000" sy="-100000" algn="bl" rotWithShape="0"/>
              </a:effectLst>
            </a:endParaRP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t="84375"/>
          <a:stretch>
            <a:fillRect/>
          </a:stretch>
        </p:blipFill>
        <p:spPr bwMode="auto">
          <a:xfrm>
            <a:off x="500063" y="0"/>
            <a:ext cx="8116887"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68365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effectLst/>
      </p:bgPr>
    </p:bg>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84976" cy="6408712"/>
          </a:xfrm>
          <a:prstGeom prst="rect">
            <a:avLst/>
          </a:prstGeom>
        </p:spPr>
      </p:pic>
      <p:sp>
        <p:nvSpPr>
          <p:cNvPr id="3" name="مستطيل 2"/>
          <p:cNvSpPr/>
          <p:nvPr/>
        </p:nvSpPr>
        <p:spPr>
          <a:xfrm>
            <a:off x="6588224" y="620688"/>
            <a:ext cx="2232248" cy="9361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prstClr val="white"/>
                </a:solidFill>
              </a:rPr>
              <a:t>تقويم</a:t>
            </a:r>
            <a:endParaRPr lang="ar-SA" sz="4400" b="1" dirty="0">
              <a:solidFill>
                <a:prstClr val="white"/>
              </a:solidFill>
            </a:endParaRPr>
          </a:p>
        </p:txBody>
      </p:sp>
    </p:spTree>
    <p:extLst>
      <p:ext uri="{BB962C8B-B14F-4D97-AF65-F5344CB8AC3E}">
        <p14:creationId xmlns:p14="http://schemas.microsoft.com/office/powerpoint/2010/main" val="425972258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3714752"/>
            <a:ext cx="8358079" cy="2616101"/>
          </a:xfrm>
          <a:prstGeom prst="rect">
            <a:avLst/>
          </a:prstGeom>
          <a:noFill/>
          <a:ln>
            <a:noFill/>
          </a:ln>
        </p:spPr>
        <p:txBody>
          <a:bodyPr>
            <a:spAutoFit/>
          </a:bodyPr>
          <a:lstStyle/>
          <a:p>
            <a:pPr>
              <a:defRPr/>
            </a:pPr>
            <a:r>
              <a:rPr lang="ar-SA" sz="24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rPr>
              <a:t>الإجابات :</a:t>
            </a:r>
          </a:p>
          <a:p>
            <a:pPr>
              <a:defRPr/>
            </a:pPr>
            <a:r>
              <a:rPr lang="ar-SA" sz="2800" b="1" cap="all" dirty="0">
                <a:ln w="9000" cmpd="sng">
                  <a:noFill/>
                  <a:prstDash val="solid"/>
                </a:ln>
                <a:solidFill>
                  <a:srgbClr val="C00000"/>
                </a:solidFill>
                <a:effectLst>
                  <a:reflection blurRad="12700" stA="28000" endPos="45000" dist="1000" dir="5400000" sy="-100000" algn="bl" rotWithShape="0"/>
                </a:effectLst>
              </a:rPr>
              <a:t>22- يتكون محلول سائل – صلب – عندما يذيب سائل (المذيب) مادة صلبة (المذاب). أما فى محلول سائل – غاز فمع أن المذيب سائل إلا أن المذاب غاز. وفى محلول سائل- سائل فإن كلاً من المذيب والمذاب سائل، إلا أن السائل الأكبر حجماً هو المذيب والآخر هو المذاب. أمثلة: سائل – صلب: ماء مالح، سائل – غاز: شراب غازى، سائل – سائل: الخل.</a:t>
            </a: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b="49333"/>
          <a:stretch>
            <a:fillRect/>
          </a:stretch>
        </p:blipFill>
        <p:spPr bwMode="auto">
          <a:xfrm>
            <a:off x="1143000" y="0"/>
            <a:ext cx="6691313"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76040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3571876"/>
            <a:ext cx="8143932" cy="2308324"/>
          </a:xfrm>
          <a:prstGeom prst="rect">
            <a:avLst/>
          </a:prstGeom>
          <a:noFill/>
          <a:ln>
            <a:noFill/>
          </a:ln>
        </p:spPr>
        <p:txBody>
          <a:bodyPr>
            <a:spAutoFit/>
          </a:bodyPr>
          <a:lstStyle/>
          <a:p>
            <a:pPr>
              <a:defRPr/>
            </a:pPr>
            <a:r>
              <a:rPr lang="ar-SA" sz="24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rPr>
              <a:t>الإجابات :</a:t>
            </a:r>
          </a:p>
          <a:p>
            <a:pPr>
              <a:defRPr/>
            </a:pPr>
            <a:endParaRPr lang="ar-SA" sz="24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endParaRPr>
          </a:p>
          <a:p>
            <a:pPr>
              <a:defRPr/>
            </a:pPr>
            <a:r>
              <a:rPr lang="ar-SA" sz="3200" b="1" cap="all" dirty="0">
                <a:ln w="9000" cmpd="sng">
                  <a:noFill/>
                  <a:prstDash val="solid"/>
                </a:ln>
                <a:solidFill>
                  <a:srgbClr val="C00000"/>
                </a:solidFill>
                <a:effectLst>
                  <a:reflection blurRad="12700" stA="28000" endPos="45000" dist="1000" dir="5400000" sy="-100000" algn="bl" rotWithShape="0"/>
                </a:effectLst>
              </a:rPr>
              <a:t>24- كلما ارتفعت درجة الحرارة تقل ذائبية الغاز فى السائل، لذلك تنطلق كمية أكبر من غاز ثانى أكسيد الكربون من علبة الشراب الساخن.</a:t>
            </a:r>
            <a:endParaRPr lang="en-US" sz="3200" b="1" cap="all" dirty="0">
              <a:ln w="9000" cmpd="sng">
                <a:noFill/>
                <a:prstDash val="solid"/>
              </a:ln>
              <a:solidFill>
                <a:srgbClr val="C00000"/>
              </a:solidFill>
              <a:effectLst>
                <a:reflection blurRad="12700" stA="28000" endPos="45000" dist="1000" dir="5400000" sy="-100000" algn="bl" rotWithShape="0"/>
              </a:effectLst>
            </a:endParaRP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t="69098"/>
          <a:stretch>
            <a:fillRect/>
          </a:stretch>
        </p:blipFill>
        <p:spPr bwMode="auto">
          <a:xfrm>
            <a:off x="0" y="0"/>
            <a:ext cx="914400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55598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94" y="476672"/>
            <a:ext cx="855980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وسيلة شرح على شكل سحابة 1"/>
          <p:cNvSpPr/>
          <p:nvPr/>
        </p:nvSpPr>
        <p:spPr>
          <a:xfrm>
            <a:off x="4644008" y="4509120"/>
            <a:ext cx="3168352" cy="1800200"/>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prstClr val="black"/>
                </a:solidFill>
              </a:rPr>
              <a:t>صفحة 62  63</a:t>
            </a:r>
            <a:endParaRPr lang="ar-SA" sz="2800" b="1" dirty="0">
              <a:solidFill>
                <a:prstClr val="black"/>
              </a:solidFill>
            </a:endParaRPr>
          </a:p>
        </p:txBody>
      </p:sp>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4365104"/>
            <a:ext cx="2857500" cy="2088232"/>
          </a:xfrm>
          <a:prstGeom prst="rect">
            <a:avLst/>
          </a:prstGeom>
        </p:spPr>
      </p:pic>
    </p:spTree>
    <p:extLst>
      <p:ext uri="{BB962C8B-B14F-4D97-AF65-F5344CB8AC3E}">
        <p14:creationId xmlns:p14="http://schemas.microsoft.com/office/powerpoint/2010/main" val="414375208"/>
      </p:ext>
    </p:extLst>
  </p:cSld>
  <p:clrMapOvr>
    <a:masterClrMapping/>
  </p:clrMapOvr>
  <p:transition>
    <p:dissolv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وان 1"/>
          <p:cNvSpPr>
            <a:spLocks noGrp="1"/>
          </p:cNvSpPr>
          <p:nvPr>
            <p:ph type="title"/>
          </p:nvPr>
        </p:nvSpPr>
        <p:spPr/>
        <p:txBody>
          <a:bodyPr/>
          <a:lstStyle/>
          <a:p>
            <a:pPr eaLnBrk="1" hangingPunct="1"/>
            <a:endParaRPr lang="ar-SA" altLang="ar-SA" dirty="0" smtClean="0"/>
          </a:p>
        </p:txBody>
      </p:sp>
      <p:sp>
        <p:nvSpPr>
          <p:cNvPr id="27651" name="عنصر نائب للمحتوى 2"/>
          <p:cNvSpPr>
            <a:spLocks noGrp="1"/>
          </p:cNvSpPr>
          <p:nvPr>
            <p:ph idx="1"/>
          </p:nvPr>
        </p:nvSpPr>
        <p:spPr/>
        <p:txBody>
          <a:bodyPr/>
          <a:lstStyle/>
          <a:p>
            <a:pPr eaLnBrk="1" hangingPunct="1"/>
            <a:endParaRPr lang="ar-SA" altLang="ar-SA" smtClean="0"/>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265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مستطيل 1"/>
          <p:cNvSpPr/>
          <p:nvPr/>
        </p:nvSpPr>
        <p:spPr>
          <a:xfrm>
            <a:off x="4932363" y="2600325"/>
            <a:ext cx="2024062" cy="1809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endParaRPr lang="ar-SA" dirty="0">
              <a:solidFill>
                <a:prstClr val="white"/>
              </a:solidFill>
            </a:endParaRPr>
          </a:p>
        </p:txBody>
      </p:sp>
      <p:sp>
        <p:nvSpPr>
          <p:cNvPr id="6" name="مستطيل 5"/>
          <p:cNvSpPr/>
          <p:nvPr/>
        </p:nvSpPr>
        <p:spPr>
          <a:xfrm>
            <a:off x="6804025" y="4025900"/>
            <a:ext cx="2024063" cy="1793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endParaRPr lang="ar-SA" dirty="0">
              <a:solidFill>
                <a:prstClr val="white"/>
              </a:solidFill>
            </a:endParaRPr>
          </a:p>
        </p:txBody>
      </p:sp>
      <p:sp>
        <p:nvSpPr>
          <p:cNvPr id="7" name="مستطيل 6"/>
          <p:cNvSpPr/>
          <p:nvPr/>
        </p:nvSpPr>
        <p:spPr>
          <a:xfrm>
            <a:off x="7370763" y="3133725"/>
            <a:ext cx="1341437" cy="2873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endParaRPr lang="ar-SA" dirty="0">
              <a:solidFill>
                <a:prstClr val="white"/>
              </a:solidFill>
            </a:endParaRPr>
          </a:p>
        </p:txBody>
      </p:sp>
      <p:sp>
        <p:nvSpPr>
          <p:cNvPr id="8" name="مستطيل 7"/>
          <p:cNvSpPr/>
          <p:nvPr/>
        </p:nvSpPr>
        <p:spPr>
          <a:xfrm>
            <a:off x="5607050" y="4365625"/>
            <a:ext cx="1349375" cy="3238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endParaRPr lang="ar-SA" dirty="0">
              <a:solidFill>
                <a:prstClr val="white"/>
              </a:solidFill>
            </a:endParaRPr>
          </a:p>
        </p:txBody>
      </p:sp>
      <p:sp>
        <p:nvSpPr>
          <p:cNvPr id="9" name="مستطيل 8"/>
          <p:cNvSpPr/>
          <p:nvPr/>
        </p:nvSpPr>
        <p:spPr>
          <a:xfrm>
            <a:off x="7380288" y="4941888"/>
            <a:ext cx="1349375" cy="3238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endParaRPr lang="ar-SA" dirty="0">
              <a:solidFill>
                <a:prstClr val="white"/>
              </a:solidFill>
            </a:endParaRPr>
          </a:p>
        </p:txBody>
      </p:sp>
      <p:sp>
        <p:nvSpPr>
          <p:cNvPr id="10" name="مستطيل 9"/>
          <p:cNvSpPr/>
          <p:nvPr/>
        </p:nvSpPr>
        <p:spPr>
          <a:xfrm>
            <a:off x="3230563" y="1325563"/>
            <a:ext cx="1349375" cy="3238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endParaRPr lang="ar-SA" dirty="0">
              <a:solidFill>
                <a:prstClr val="white"/>
              </a:solidFill>
            </a:endParaRPr>
          </a:p>
        </p:txBody>
      </p:sp>
      <p:sp>
        <p:nvSpPr>
          <p:cNvPr id="11" name="مستطيل 10"/>
          <p:cNvSpPr/>
          <p:nvPr/>
        </p:nvSpPr>
        <p:spPr>
          <a:xfrm>
            <a:off x="3144838" y="1730375"/>
            <a:ext cx="1139825" cy="3238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endParaRPr lang="ar-SA" dirty="0">
              <a:solidFill>
                <a:prstClr val="white"/>
              </a:solidFill>
            </a:endParaRPr>
          </a:p>
        </p:txBody>
      </p:sp>
      <p:sp>
        <p:nvSpPr>
          <p:cNvPr id="12" name="مستطيل 11"/>
          <p:cNvSpPr/>
          <p:nvPr/>
        </p:nvSpPr>
        <p:spPr>
          <a:xfrm>
            <a:off x="2268538" y="3133725"/>
            <a:ext cx="2016125" cy="3238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endParaRPr lang="ar-SA" dirty="0">
              <a:solidFill>
                <a:prstClr val="white"/>
              </a:solidFill>
            </a:endParaRPr>
          </a:p>
        </p:txBody>
      </p:sp>
      <p:sp>
        <p:nvSpPr>
          <p:cNvPr id="13" name="مستطيل 12"/>
          <p:cNvSpPr/>
          <p:nvPr/>
        </p:nvSpPr>
        <p:spPr>
          <a:xfrm>
            <a:off x="642938" y="5984875"/>
            <a:ext cx="3641725" cy="1619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defRPr/>
            </a:pPr>
            <a:endParaRPr lang="ar-SA" dirty="0">
              <a:solidFill>
                <a:prstClr val="white"/>
              </a:solidFill>
            </a:endParaRPr>
          </a:p>
        </p:txBody>
      </p:sp>
    </p:spTree>
    <p:extLst>
      <p:ext uri="{BB962C8B-B14F-4D97-AF65-F5344CB8AC3E}">
        <p14:creationId xmlns:p14="http://schemas.microsoft.com/office/powerpoint/2010/main" val="38082334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عنصر نائب للمحتوى 1"/>
          <p:cNvGraphicFramePr>
            <a:graphicFrameLocks noGrp="1"/>
          </p:cNvGraphicFramePr>
          <p:nvPr>
            <p:ph idx="1"/>
          </p:nvPr>
        </p:nvGraphicFramePr>
        <p:xfrm>
          <a:off x="250825" y="333375"/>
          <a:ext cx="3960813" cy="4795838"/>
        </p:xfrm>
        <a:graphic>
          <a:graphicData uri="http://schemas.openxmlformats.org/drawingml/2006/table">
            <a:tbl>
              <a:tblPr rtl="1" firstRow="1" bandRow="1">
                <a:tableStyleId>{5940675A-B579-460E-94D1-54222C63F5DA}</a:tableStyleId>
              </a:tblPr>
              <a:tblGrid>
                <a:gridCol w="2556382"/>
                <a:gridCol w="1404431"/>
              </a:tblGrid>
              <a:tr h="579175">
                <a:tc>
                  <a:txBody>
                    <a:bodyPr/>
                    <a:lstStyle/>
                    <a:p>
                      <a:pPr algn="r" rtl="1"/>
                      <a:r>
                        <a:rPr lang="ar-SA" sz="1800" b="1" dirty="0" smtClean="0"/>
                        <a:t>الجملة </a:t>
                      </a:r>
                      <a:endParaRPr lang="ar-SA" sz="1800" b="1" dirty="0"/>
                    </a:p>
                  </a:txBody>
                  <a:tcPr marL="91449" marR="91449" marT="45714" marB="45714"/>
                </a:tc>
                <a:tc>
                  <a:txBody>
                    <a:bodyPr/>
                    <a:lstStyle/>
                    <a:p>
                      <a:pPr algn="ctr" rtl="1"/>
                      <a:r>
                        <a:rPr lang="ar-SA" sz="1600" b="1" dirty="0" smtClean="0"/>
                        <a:t>ملاحظة او استنتاج او فرضية</a:t>
                      </a:r>
                      <a:endParaRPr lang="ar-SA" sz="1600" b="1" dirty="0"/>
                    </a:p>
                  </a:txBody>
                  <a:tcPr marL="91449" marR="91449" marT="45714" marB="45714"/>
                </a:tc>
              </a:tr>
              <a:tr h="640144">
                <a:tc>
                  <a:txBody>
                    <a:bodyPr/>
                    <a:lstStyle/>
                    <a:p>
                      <a:pPr algn="r" rtl="1"/>
                      <a:r>
                        <a:rPr lang="ar-SA" sz="1800" b="1" dirty="0" smtClean="0"/>
                        <a:t>يحتاج النبات إلى</a:t>
                      </a:r>
                      <a:r>
                        <a:rPr lang="ar-SA" sz="1800" b="1" baseline="0" dirty="0" smtClean="0"/>
                        <a:t> كميات كبرة من الماء </a:t>
                      </a:r>
                      <a:endParaRPr lang="ar-SA" sz="1800" b="1" dirty="0"/>
                    </a:p>
                  </a:txBody>
                  <a:tcPr marL="91449" marR="91449" marT="45714" marB="45714"/>
                </a:tc>
                <a:tc>
                  <a:txBody>
                    <a:bodyPr/>
                    <a:lstStyle/>
                    <a:p>
                      <a:pPr algn="ctr" rtl="1"/>
                      <a:r>
                        <a:rPr lang="ar-SA" sz="1800" b="1" dirty="0" smtClean="0"/>
                        <a:t>استنتاج</a:t>
                      </a:r>
                      <a:endParaRPr lang="ar-SA" sz="1800" b="1" dirty="0"/>
                    </a:p>
                  </a:txBody>
                  <a:tcPr marL="91449" marR="91449" marT="45714" marB="45714"/>
                </a:tc>
              </a:tr>
              <a:tr h="370793">
                <a:tc>
                  <a:txBody>
                    <a:bodyPr/>
                    <a:lstStyle/>
                    <a:p>
                      <a:pPr algn="r" rtl="1"/>
                      <a:r>
                        <a:rPr lang="ar-SA" sz="1800" b="1" dirty="0" smtClean="0"/>
                        <a:t>النبات</a:t>
                      </a:r>
                      <a:r>
                        <a:rPr lang="ar-SA" sz="1800" b="1" baseline="0" dirty="0" smtClean="0"/>
                        <a:t> له أوراق كبيرة </a:t>
                      </a:r>
                      <a:endParaRPr lang="ar-SA" sz="1800" b="1" dirty="0"/>
                    </a:p>
                  </a:txBody>
                  <a:tcPr marL="91449" marR="91449" marT="45714" marB="45714"/>
                </a:tc>
                <a:tc>
                  <a:txBody>
                    <a:bodyPr/>
                    <a:lstStyle/>
                    <a:p>
                      <a:pPr algn="ctr" rtl="1"/>
                      <a:r>
                        <a:rPr lang="ar-SA" sz="1800" b="1" dirty="0" smtClean="0"/>
                        <a:t>ملاحظة</a:t>
                      </a:r>
                      <a:endParaRPr lang="ar-SA" sz="1800" b="1" dirty="0"/>
                    </a:p>
                  </a:txBody>
                  <a:tcPr marL="91449" marR="91449" marT="45714" marB="45714"/>
                </a:tc>
              </a:tr>
              <a:tr h="370793">
                <a:tc>
                  <a:txBody>
                    <a:bodyPr/>
                    <a:lstStyle/>
                    <a:p>
                      <a:pPr algn="r" rtl="1"/>
                      <a:r>
                        <a:rPr lang="ar-SA" sz="1800" b="1" dirty="0" smtClean="0"/>
                        <a:t>ليس للنبات أ زهار</a:t>
                      </a:r>
                      <a:endParaRPr lang="ar-SA" sz="1800" b="1" dirty="0"/>
                    </a:p>
                  </a:txBody>
                  <a:tcPr marL="91449" marR="91449" marT="45714" marB="45714"/>
                </a:tc>
                <a:tc>
                  <a:txBody>
                    <a:bodyPr/>
                    <a:lstStyle/>
                    <a:p>
                      <a:pPr algn="ctr" rtl="1"/>
                      <a:r>
                        <a:rPr lang="ar-SA" sz="1800" b="1" dirty="0" smtClean="0"/>
                        <a:t>ملاحظة</a:t>
                      </a:r>
                      <a:endParaRPr lang="ar-SA" sz="1800" b="1" dirty="0"/>
                    </a:p>
                  </a:txBody>
                  <a:tcPr marL="91449" marR="91449" marT="45714" marB="45714"/>
                </a:tc>
              </a:tr>
              <a:tr h="640144">
                <a:tc>
                  <a:txBody>
                    <a:bodyPr/>
                    <a:lstStyle/>
                    <a:p>
                      <a:pPr algn="r" rtl="1"/>
                      <a:r>
                        <a:rPr lang="ar-SA" sz="1800" b="1" dirty="0" smtClean="0"/>
                        <a:t>وقد يكون شيء ما أكل من النبات </a:t>
                      </a:r>
                      <a:endParaRPr lang="ar-SA" sz="1800" b="1" dirty="0"/>
                    </a:p>
                  </a:txBody>
                  <a:tcPr marL="91449" marR="91449" marT="45714" marB="45714"/>
                </a:tc>
                <a:tc>
                  <a:txBody>
                    <a:bodyPr/>
                    <a:lstStyle/>
                    <a:p>
                      <a:pPr algn="ctr" rtl="1"/>
                      <a:r>
                        <a:rPr lang="ar-SA" sz="1800" b="1" dirty="0" smtClean="0"/>
                        <a:t>استنتاج</a:t>
                      </a:r>
                      <a:endParaRPr lang="ar-SA" sz="1800" b="1" dirty="0"/>
                    </a:p>
                  </a:txBody>
                  <a:tcPr marL="91449" marR="91449" marT="45714" marB="45714"/>
                </a:tc>
              </a:tr>
              <a:tr h="91450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dirty="0" smtClean="0"/>
                        <a:t>إذا</a:t>
                      </a:r>
                      <a:r>
                        <a:rPr lang="ar-SA" sz="1800" b="1" baseline="0" dirty="0" smtClean="0"/>
                        <a:t> نقل النبات إلي مكان آخر يكون أفضل</a:t>
                      </a:r>
                      <a:endParaRPr lang="ar-SA" sz="1800" b="1" dirty="0" smtClean="0"/>
                    </a:p>
                    <a:p>
                      <a:pPr algn="r" rtl="1"/>
                      <a:endParaRPr lang="ar-SA" sz="1800" b="1" dirty="0"/>
                    </a:p>
                  </a:txBody>
                  <a:tcPr marL="91449" marR="91449" marT="45714" marB="45714"/>
                </a:tc>
                <a:tc>
                  <a:txBody>
                    <a:bodyPr/>
                    <a:lstStyle/>
                    <a:p>
                      <a:pPr algn="ctr" rtl="1"/>
                      <a:r>
                        <a:rPr lang="ar-SA" sz="1800" b="1" dirty="0" smtClean="0"/>
                        <a:t>فرضية </a:t>
                      </a:r>
                      <a:endParaRPr lang="ar-SA" sz="1800" b="1" dirty="0"/>
                    </a:p>
                  </a:txBody>
                  <a:tcPr marL="91449" marR="91449" marT="45714" marB="45714"/>
                </a:tc>
              </a:tr>
              <a:tr h="640144">
                <a:tc>
                  <a:txBody>
                    <a:bodyPr/>
                    <a:lstStyle/>
                    <a:p>
                      <a:pPr algn="r" rtl="1"/>
                      <a:r>
                        <a:rPr lang="ar-SA" sz="1800" b="1" dirty="0" smtClean="0"/>
                        <a:t>قد يحتاج النبات إلي أشعة شمس أكثر</a:t>
                      </a:r>
                      <a:endParaRPr lang="ar-SA" sz="1800" b="1" dirty="0"/>
                    </a:p>
                  </a:txBody>
                  <a:tcPr marL="91449" marR="91449" marT="45714" marB="45714"/>
                </a:tc>
                <a:tc>
                  <a:txBody>
                    <a:bodyPr/>
                    <a:lstStyle/>
                    <a:p>
                      <a:pPr algn="ctr" rtl="1"/>
                      <a:r>
                        <a:rPr lang="ar-SA" sz="1800" b="1" dirty="0" smtClean="0"/>
                        <a:t>استنتاج</a:t>
                      </a:r>
                      <a:endParaRPr lang="ar-SA" sz="1800" b="1" dirty="0"/>
                    </a:p>
                  </a:txBody>
                  <a:tcPr marL="91449" marR="91449" marT="45714" marB="45714"/>
                </a:tc>
              </a:tr>
              <a:tr h="640144">
                <a:tc>
                  <a:txBody>
                    <a:bodyPr/>
                    <a:lstStyle/>
                    <a:p>
                      <a:pPr algn="r" rtl="1"/>
                      <a:r>
                        <a:rPr lang="ar-SA" sz="1800" b="1" dirty="0" smtClean="0"/>
                        <a:t>سيصبح النبات أفضل عن استعمال مبيد حشري</a:t>
                      </a:r>
                      <a:endParaRPr lang="ar-SA" sz="1800" b="1" dirty="0"/>
                    </a:p>
                  </a:txBody>
                  <a:tcPr marL="91449" marR="91449" marT="45714" marB="45714"/>
                </a:tc>
                <a:tc>
                  <a:txBody>
                    <a:bodyPr/>
                    <a:lstStyle/>
                    <a:p>
                      <a:pPr algn="ctr" rtl="1"/>
                      <a:r>
                        <a:rPr lang="ar-SA" sz="1800" b="1" dirty="0" smtClean="0"/>
                        <a:t>فرضية </a:t>
                      </a:r>
                      <a:endParaRPr lang="ar-SA" sz="1800" b="1" dirty="0"/>
                    </a:p>
                  </a:txBody>
                  <a:tcPr marL="91449" marR="91449" marT="45714" marB="45714"/>
                </a:tc>
              </a:tr>
            </a:tbl>
          </a:graphicData>
        </a:graphic>
      </p:graphicFrame>
      <p:pic>
        <p:nvPicPr>
          <p:cNvPr id="28703" name="Picture 4"/>
          <p:cNvPicPr>
            <a:picLocks noChangeAspect="1" noChangeArrowheads="1"/>
          </p:cNvPicPr>
          <p:nvPr/>
        </p:nvPicPr>
        <p:blipFill>
          <a:blip r:embed="rId2">
            <a:extLst>
              <a:ext uri="{28A0092B-C50C-407E-A947-70E740481C1C}">
                <a14:useLocalDpi xmlns:a14="http://schemas.microsoft.com/office/drawing/2010/main" val="0"/>
              </a:ext>
            </a:extLst>
          </a:blip>
          <a:srcRect l="50000" b="42587"/>
          <a:stretch>
            <a:fillRect/>
          </a:stretch>
        </p:blipFill>
        <p:spPr bwMode="auto">
          <a:xfrm>
            <a:off x="4300538" y="49213"/>
            <a:ext cx="4814887" cy="680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785730"/>
      </p:ext>
    </p:extLst>
  </p:cSld>
  <p:clrMapOvr>
    <a:masterClrMapping/>
  </p:clrMapOvr>
  <p:transition>
    <p:dissolv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عنصر نائب للمحتوى 2"/>
          <p:cNvSpPr>
            <a:spLocks noGrp="1"/>
          </p:cNvSpPr>
          <p:nvPr>
            <p:ph idx="1"/>
          </p:nvPr>
        </p:nvSpPr>
        <p:spPr>
          <a:xfrm>
            <a:off x="179388" y="250825"/>
            <a:ext cx="4275137" cy="6418263"/>
          </a:xfrm>
        </p:spPr>
        <p:txBody>
          <a:bodyPr/>
          <a:lstStyle/>
          <a:p>
            <a:pPr marL="0" indent="0" algn="r" rtl="1" eaLnBrk="1" hangingPunct="1">
              <a:buFont typeface="Arial" pitchFamily="34" charset="0"/>
              <a:buNone/>
            </a:pPr>
            <a:r>
              <a:rPr lang="ar-SA" altLang="ar-SA" b="1" dirty="0" smtClean="0"/>
              <a:t>11- بعد إجراء عدة تجارب لاختبار الفرضية </a:t>
            </a:r>
          </a:p>
          <a:p>
            <a:pPr marL="0" indent="0" algn="r" rtl="1" eaLnBrk="1" hangingPunct="1">
              <a:buFont typeface="Arial" pitchFamily="34" charset="0"/>
              <a:buNone/>
            </a:pPr>
            <a:endParaRPr lang="ar-SA" altLang="ar-SA" b="1" dirty="0" smtClean="0"/>
          </a:p>
          <a:p>
            <a:pPr marL="0" indent="0" algn="r" rtl="1" eaLnBrk="1" hangingPunct="1">
              <a:buFont typeface="Arial" pitchFamily="34" charset="0"/>
              <a:buNone/>
            </a:pPr>
            <a:r>
              <a:rPr lang="ar-SA" altLang="ar-SA" b="1" dirty="0" smtClean="0">
                <a:solidFill>
                  <a:srgbClr val="FF0000"/>
                </a:solidFill>
              </a:rPr>
              <a:t>12- من المتوقع التوصل لنتائج خاطئة عن تحليل البيانات</a:t>
            </a:r>
          </a:p>
          <a:p>
            <a:pPr marL="0" indent="0" algn="r" rtl="1" eaLnBrk="1" hangingPunct="1">
              <a:buFont typeface="Arial" pitchFamily="34" charset="0"/>
              <a:buNone/>
            </a:pPr>
            <a:endParaRPr lang="ar-SA" altLang="ar-SA" b="1" dirty="0" smtClean="0"/>
          </a:p>
          <a:p>
            <a:pPr marL="0" indent="0" algn="r" rtl="1" eaLnBrk="1" hangingPunct="1">
              <a:buFont typeface="Arial" pitchFamily="34" charset="0"/>
              <a:buNone/>
            </a:pPr>
            <a:r>
              <a:rPr lang="ar-SA" altLang="ar-SA" b="1" dirty="0" smtClean="0"/>
              <a:t>13- الاستنتاج يعتمد علي الملاحظة والفرضية يتم اختبارها</a:t>
            </a:r>
          </a:p>
          <a:p>
            <a:pPr marL="0" indent="0" algn="r" rtl="1" eaLnBrk="1" hangingPunct="1">
              <a:buFont typeface="Arial" pitchFamily="34" charset="0"/>
              <a:buNone/>
            </a:pPr>
            <a:endParaRPr lang="ar-SA" altLang="ar-SA" b="1" dirty="0" smtClean="0"/>
          </a:p>
          <a:p>
            <a:pPr marL="0" indent="0" algn="r" rtl="1" eaLnBrk="1" hangingPunct="1">
              <a:buFont typeface="Arial" pitchFamily="34" charset="0"/>
              <a:buNone/>
            </a:pPr>
            <a:endParaRPr lang="ar-SA" altLang="ar-SA" b="1" dirty="0" smtClean="0"/>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l="59518" t="57877" b="31235"/>
          <a:stretch>
            <a:fillRect/>
          </a:stretch>
        </p:blipFill>
        <p:spPr bwMode="auto">
          <a:xfrm>
            <a:off x="4722813" y="2565400"/>
            <a:ext cx="4418012"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4572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randombar(horizontal)">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wipe(down)">
                                      <p:cBhvr>
                                        <p:cTn id="12" dur="580">
                                          <p:stCondLst>
                                            <p:cond delay="0"/>
                                          </p:stCondLst>
                                        </p:cTn>
                                        <p:tgtEl>
                                          <p:spTgt spid="29699">
                                            <p:txEl>
                                              <p:pRg st="2" end="2"/>
                                            </p:txEl>
                                          </p:spTgt>
                                        </p:tgtEl>
                                      </p:cBhvr>
                                    </p:animEffect>
                                    <p:anim calcmode="lin" valueType="num">
                                      <p:cBhvr>
                                        <p:cTn id="13" dur="1822" tmFilter="0,0; 0.14,0.36; 0.43,0.73; 0.71,0.91; 1.0,1.0">
                                          <p:stCondLst>
                                            <p:cond delay="0"/>
                                          </p:stCondLst>
                                        </p:cTn>
                                        <p:tgtEl>
                                          <p:spTgt spid="29699">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9699">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9699">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9699">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9699">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9699">
                                            <p:txEl>
                                              <p:pRg st="2" end="2"/>
                                            </p:txEl>
                                          </p:spTgt>
                                        </p:tgtEl>
                                      </p:cBhvr>
                                      <p:to x="100000" y="60000"/>
                                    </p:animScale>
                                    <p:animScale>
                                      <p:cBhvr>
                                        <p:cTn id="19" dur="166" decel="50000">
                                          <p:stCondLst>
                                            <p:cond delay="676"/>
                                          </p:stCondLst>
                                        </p:cTn>
                                        <p:tgtEl>
                                          <p:spTgt spid="29699">
                                            <p:txEl>
                                              <p:pRg st="2" end="2"/>
                                            </p:txEl>
                                          </p:spTgt>
                                        </p:tgtEl>
                                      </p:cBhvr>
                                      <p:to x="100000" y="100000"/>
                                    </p:animScale>
                                    <p:animScale>
                                      <p:cBhvr>
                                        <p:cTn id="20" dur="26">
                                          <p:stCondLst>
                                            <p:cond delay="1312"/>
                                          </p:stCondLst>
                                        </p:cTn>
                                        <p:tgtEl>
                                          <p:spTgt spid="29699">
                                            <p:txEl>
                                              <p:pRg st="2" end="2"/>
                                            </p:txEl>
                                          </p:spTgt>
                                        </p:tgtEl>
                                      </p:cBhvr>
                                      <p:to x="100000" y="80000"/>
                                    </p:animScale>
                                    <p:animScale>
                                      <p:cBhvr>
                                        <p:cTn id="21" dur="166" decel="50000">
                                          <p:stCondLst>
                                            <p:cond delay="1338"/>
                                          </p:stCondLst>
                                        </p:cTn>
                                        <p:tgtEl>
                                          <p:spTgt spid="29699">
                                            <p:txEl>
                                              <p:pRg st="2" end="2"/>
                                            </p:txEl>
                                          </p:spTgt>
                                        </p:tgtEl>
                                      </p:cBhvr>
                                      <p:to x="100000" y="100000"/>
                                    </p:animScale>
                                    <p:animScale>
                                      <p:cBhvr>
                                        <p:cTn id="22" dur="26">
                                          <p:stCondLst>
                                            <p:cond delay="1642"/>
                                          </p:stCondLst>
                                        </p:cTn>
                                        <p:tgtEl>
                                          <p:spTgt spid="29699">
                                            <p:txEl>
                                              <p:pRg st="2" end="2"/>
                                            </p:txEl>
                                          </p:spTgt>
                                        </p:tgtEl>
                                      </p:cBhvr>
                                      <p:to x="100000" y="90000"/>
                                    </p:animScale>
                                    <p:animScale>
                                      <p:cBhvr>
                                        <p:cTn id="23" dur="166" decel="50000">
                                          <p:stCondLst>
                                            <p:cond delay="1668"/>
                                          </p:stCondLst>
                                        </p:cTn>
                                        <p:tgtEl>
                                          <p:spTgt spid="29699">
                                            <p:txEl>
                                              <p:pRg st="2" end="2"/>
                                            </p:txEl>
                                          </p:spTgt>
                                        </p:tgtEl>
                                      </p:cBhvr>
                                      <p:to x="100000" y="100000"/>
                                    </p:animScale>
                                    <p:animScale>
                                      <p:cBhvr>
                                        <p:cTn id="24" dur="26">
                                          <p:stCondLst>
                                            <p:cond delay="1808"/>
                                          </p:stCondLst>
                                        </p:cTn>
                                        <p:tgtEl>
                                          <p:spTgt spid="29699">
                                            <p:txEl>
                                              <p:pRg st="2" end="2"/>
                                            </p:txEl>
                                          </p:spTgt>
                                        </p:tgtEl>
                                      </p:cBhvr>
                                      <p:to x="100000" y="95000"/>
                                    </p:animScale>
                                    <p:animScale>
                                      <p:cBhvr>
                                        <p:cTn id="25" dur="166" decel="50000">
                                          <p:stCondLst>
                                            <p:cond delay="1834"/>
                                          </p:stCondLst>
                                        </p:cTn>
                                        <p:tgtEl>
                                          <p:spTgt spid="29699">
                                            <p:txEl>
                                              <p:pRg st="2" end="2"/>
                                            </p:txEl>
                                          </p:spTgt>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45" presetClass="entr" presetSubtype="0" fill="hold" nodeType="clickEffect">
                                  <p:stCondLst>
                                    <p:cond delay="0"/>
                                  </p:stCondLst>
                                  <p:childTnLst>
                                    <p:set>
                                      <p:cBhvr>
                                        <p:cTn id="29" dur="1" fill="hold">
                                          <p:stCondLst>
                                            <p:cond delay="0"/>
                                          </p:stCondLst>
                                        </p:cTn>
                                        <p:tgtEl>
                                          <p:spTgt spid="29699">
                                            <p:txEl>
                                              <p:pRg st="4" end="4"/>
                                            </p:txEl>
                                          </p:spTgt>
                                        </p:tgtEl>
                                        <p:attrNameLst>
                                          <p:attrName>style.visibility</p:attrName>
                                        </p:attrNameLst>
                                      </p:cBhvr>
                                      <p:to>
                                        <p:strVal val="visible"/>
                                      </p:to>
                                    </p:set>
                                    <p:animEffect transition="in" filter="fade">
                                      <p:cBhvr>
                                        <p:cTn id="30" dur="2000"/>
                                        <p:tgtEl>
                                          <p:spTgt spid="29699">
                                            <p:txEl>
                                              <p:pRg st="4" end="4"/>
                                            </p:txEl>
                                          </p:spTgt>
                                        </p:tgtEl>
                                      </p:cBhvr>
                                    </p:animEffect>
                                    <p:anim calcmode="lin" valueType="num">
                                      <p:cBhvr>
                                        <p:cTn id="31" dur="2000" fill="hold"/>
                                        <p:tgtEl>
                                          <p:spTgt spid="29699">
                                            <p:txEl>
                                              <p:pRg st="4" end="4"/>
                                            </p:txEl>
                                          </p:spTgt>
                                        </p:tgtEl>
                                        <p:attrNameLst>
                                          <p:attrName>ppt_w</p:attrName>
                                        </p:attrNameLst>
                                      </p:cBhvr>
                                      <p:tavLst>
                                        <p:tav tm="0" fmla="#ppt_w*sin(2.5*pi*$)">
                                          <p:val>
                                            <p:fltVal val="0"/>
                                          </p:val>
                                        </p:tav>
                                        <p:tav tm="100000">
                                          <p:val>
                                            <p:fltVal val="1"/>
                                          </p:val>
                                        </p:tav>
                                      </p:tavLst>
                                    </p:anim>
                                    <p:anim calcmode="lin" valueType="num">
                                      <p:cBhvr>
                                        <p:cTn id="32" dur="2000" fill="hold"/>
                                        <p:tgtEl>
                                          <p:spTgt spid="2969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عنصر نائب للمحتوى 2"/>
          <p:cNvSpPr>
            <a:spLocks noGrp="1"/>
          </p:cNvSpPr>
          <p:nvPr>
            <p:ph idx="1"/>
          </p:nvPr>
        </p:nvSpPr>
        <p:spPr>
          <a:xfrm>
            <a:off x="179388" y="188913"/>
            <a:ext cx="4730750" cy="4525962"/>
          </a:xfrm>
        </p:spPr>
        <p:txBody>
          <a:bodyPr/>
          <a:lstStyle/>
          <a:p>
            <a:pPr algn="r" rtl="1" eaLnBrk="1" hangingPunct="1">
              <a:defRPr/>
            </a:pPr>
            <a:r>
              <a:rPr lang="ar-SA" altLang="ar-SA" sz="2800" b="1" dirty="0" smtClean="0"/>
              <a:t>14-  مخلوط غير متجانس مثل سلطة الخضار – الزيت والخل – مخلوط من المكسرات</a:t>
            </a:r>
          </a:p>
          <a:p>
            <a:pPr algn="r" rtl="1" eaLnBrk="1" hangingPunct="1">
              <a:defRPr/>
            </a:pPr>
            <a:endParaRPr lang="ar-SA" altLang="ar-SA" sz="1400" b="1" dirty="0"/>
          </a:p>
          <a:p>
            <a:pPr algn="r" rtl="1" eaLnBrk="1" hangingPunct="1">
              <a:defRPr/>
            </a:pPr>
            <a:r>
              <a:rPr lang="ar-SA" altLang="ar-SA" sz="2800" b="1" dirty="0" smtClean="0">
                <a:solidFill>
                  <a:srgbClr val="FF0000"/>
                </a:solidFill>
              </a:rPr>
              <a:t>15- بسبب زيادة سطح المذاب التي تتعرض لجسيمات السائل مما يزيد من معدل الذوبان</a:t>
            </a:r>
          </a:p>
          <a:p>
            <a:pPr algn="r" rtl="1" eaLnBrk="1" hangingPunct="1">
              <a:defRPr/>
            </a:pPr>
            <a:endParaRPr lang="ar-SA" altLang="ar-SA" sz="1100" b="1" dirty="0"/>
          </a:p>
          <a:p>
            <a:pPr marL="0" indent="0" algn="r" rtl="1" eaLnBrk="1" hangingPunct="1">
              <a:buFont typeface="Arial" pitchFamily="34" charset="0"/>
              <a:buNone/>
              <a:defRPr/>
            </a:pPr>
            <a:r>
              <a:rPr lang="ar-SA" altLang="ar-SA" sz="2800" b="1" dirty="0" smtClean="0"/>
              <a:t>16- المحلول ( ب) تركيزه أعلى من تركيز المحلول(أ) ولا محلول منهم مشبع</a:t>
            </a:r>
          </a:p>
          <a:p>
            <a:pPr marL="0" indent="0" algn="r" rtl="1" eaLnBrk="1" hangingPunct="1">
              <a:buFont typeface="Arial" pitchFamily="34" charset="0"/>
              <a:buNone/>
              <a:defRPr/>
            </a:pPr>
            <a:r>
              <a:rPr lang="ar-SA" altLang="ar-SA" sz="2800" b="1" dirty="0" smtClean="0">
                <a:solidFill>
                  <a:srgbClr val="FF0000"/>
                </a:solidFill>
              </a:rPr>
              <a:t>17- بوضعها في المحلول ومراقبة تغير لونها إذا تحول للأحمر كان المحلول حامضي إذا تحول للأزرق كان المحلول قلوي إذا ظل كما هو كان متعادل</a:t>
            </a:r>
          </a:p>
        </p:txBody>
      </p:sp>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r="50000" b="66756"/>
          <a:stretch>
            <a:fillRect/>
          </a:stretch>
        </p:blipFill>
        <p:spPr bwMode="auto">
          <a:xfrm>
            <a:off x="5187950" y="2060575"/>
            <a:ext cx="3949700" cy="323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l="55821" t="68291" b="6299"/>
          <a:stretch>
            <a:fillRect/>
          </a:stretch>
        </p:blipFill>
        <p:spPr bwMode="auto">
          <a:xfrm>
            <a:off x="5187950" y="0"/>
            <a:ext cx="3949700" cy="206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5451475"/>
            <a:ext cx="360997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31586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down)">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wheel(1)">
                                      <p:cBhvr>
                                        <p:cTn id="12" dur="2000"/>
                                        <p:tgtEl>
                                          <p:spTgt spid="307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animEffect transition="in" filter="randombar(horizontal)">
                                      <p:cBhvr>
                                        <p:cTn id="17" dur="500"/>
                                        <p:tgtEl>
                                          <p:spTgt spid="3072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0725"/>
                                        </p:tgtEl>
                                        <p:attrNameLst>
                                          <p:attrName>style.visibility</p:attrName>
                                        </p:attrNameLst>
                                      </p:cBhvr>
                                      <p:to>
                                        <p:strVal val="visible"/>
                                      </p:to>
                                    </p:set>
                                    <p:animEffect transition="in" filter="wipe(down)">
                                      <p:cBhvr>
                                        <p:cTn id="22" dur="500"/>
                                        <p:tgtEl>
                                          <p:spTgt spid="307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animEffect transition="in" filter="wipe(down)">
                                      <p:cBhvr>
                                        <p:cTn id="27" dur="5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عنصر نائب للمحتوى 2"/>
          <p:cNvSpPr>
            <a:spLocks noGrp="1"/>
          </p:cNvSpPr>
          <p:nvPr>
            <p:ph idx="1"/>
          </p:nvPr>
        </p:nvSpPr>
        <p:spPr>
          <a:xfrm>
            <a:off x="0" y="188913"/>
            <a:ext cx="5006975" cy="4525962"/>
          </a:xfrm>
        </p:spPr>
        <p:txBody>
          <a:bodyPr/>
          <a:lstStyle/>
          <a:p>
            <a:pPr algn="r" rtl="1" eaLnBrk="1" hangingPunct="1"/>
            <a:r>
              <a:rPr lang="ar-SA" altLang="ar-SA" b="1" dirty="0" smtClean="0"/>
              <a:t>18- لأن الثوابت يمكن ضبطها في النبات أكثر من الإنسان وكذلك المتغيرات التابعة كما انه لا توجد مشاكل اجتماعية في النبات مثل الإنسان</a:t>
            </a:r>
          </a:p>
          <a:p>
            <a:pPr algn="r" rtl="1" eaLnBrk="1" hangingPunct="1"/>
            <a:r>
              <a:rPr lang="ar-SA" altLang="ar-SA" b="1" dirty="0" smtClean="0"/>
              <a:t>19- التواصل يمكن من إنقاذ حياة البشر والتواصل يكون بالمجلات العلمية ووضعها علي شبكة الإنترنت والمحاضرات العامة ووسائل الإعلام</a:t>
            </a:r>
          </a:p>
        </p:txBody>
      </p:sp>
      <p:pic>
        <p:nvPicPr>
          <p:cNvPr id="31748" name="Picture 4"/>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t="32553" r="50000" b="42368"/>
          <a:stretch/>
        </p:blipFill>
        <p:spPr bwMode="auto">
          <a:xfrm>
            <a:off x="5006231" y="1988840"/>
            <a:ext cx="4137769" cy="255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3423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anim calcmode="lin" valueType="num">
                                      <p:cBhvr>
                                        <p:cTn id="8"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Effect transition="in" filter="wipe(down)">
                                      <p:cBhvr>
                                        <p:cTn id="14" dur="580">
                                          <p:stCondLst>
                                            <p:cond delay="0"/>
                                          </p:stCondLst>
                                        </p:cTn>
                                        <p:tgtEl>
                                          <p:spTgt spid="31747">
                                            <p:txEl>
                                              <p:pRg st="1" end="1"/>
                                            </p:txEl>
                                          </p:spTgt>
                                        </p:tgtEl>
                                      </p:cBhvr>
                                    </p:animEffect>
                                    <p:anim calcmode="lin" valueType="num">
                                      <p:cBhvr>
                                        <p:cTn id="15" dur="1822" tmFilter="0,0; 0.14,0.36; 0.43,0.73; 0.71,0.91; 1.0,1.0">
                                          <p:stCondLst>
                                            <p:cond delay="0"/>
                                          </p:stCondLst>
                                        </p:cTn>
                                        <p:tgtEl>
                                          <p:spTgt spid="31747">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1747">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1747">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1747">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1747">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1747">
                                            <p:txEl>
                                              <p:pRg st="1" end="1"/>
                                            </p:txEl>
                                          </p:spTgt>
                                        </p:tgtEl>
                                      </p:cBhvr>
                                      <p:to x="100000" y="60000"/>
                                    </p:animScale>
                                    <p:animScale>
                                      <p:cBhvr>
                                        <p:cTn id="21" dur="166" decel="50000">
                                          <p:stCondLst>
                                            <p:cond delay="676"/>
                                          </p:stCondLst>
                                        </p:cTn>
                                        <p:tgtEl>
                                          <p:spTgt spid="31747">
                                            <p:txEl>
                                              <p:pRg st="1" end="1"/>
                                            </p:txEl>
                                          </p:spTgt>
                                        </p:tgtEl>
                                      </p:cBhvr>
                                      <p:to x="100000" y="100000"/>
                                    </p:animScale>
                                    <p:animScale>
                                      <p:cBhvr>
                                        <p:cTn id="22" dur="26">
                                          <p:stCondLst>
                                            <p:cond delay="1312"/>
                                          </p:stCondLst>
                                        </p:cTn>
                                        <p:tgtEl>
                                          <p:spTgt spid="31747">
                                            <p:txEl>
                                              <p:pRg st="1" end="1"/>
                                            </p:txEl>
                                          </p:spTgt>
                                        </p:tgtEl>
                                      </p:cBhvr>
                                      <p:to x="100000" y="80000"/>
                                    </p:animScale>
                                    <p:animScale>
                                      <p:cBhvr>
                                        <p:cTn id="23" dur="166" decel="50000">
                                          <p:stCondLst>
                                            <p:cond delay="1338"/>
                                          </p:stCondLst>
                                        </p:cTn>
                                        <p:tgtEl>
                                          <p:spTgt spid="31747">
                                            <p:txEl>
                                              <p:pRg st="1" end="1"/>
                                            </p:txEl>
                                          </p:spTgt>
                                        </p:tgtEl>
                                      </p:cBhvr>
                                      <p:to x="100000" y="100000"/>
                                    </p:animScale>
                                    <p:animScale>
                                      <p:cBhvr>
                                        <p:cTn id="24" dur="26">
                                          <p:stCondLst>
                                            <p:cond delay="1642"/>
                                          </p:stCondLst>
                                        </p:cTn>
                                        <p:tgtEl>
                                          <p:spTgt spid="31747">
                                            <p:txEl>
                                              <p:pRg st="1" end="1"/>
                                            </p:txEl>
                                          </p:spTgt>
                                        </p:tgtEl>
                                      </p:cBhvr>
                                      <p:to x="100000" y="90000"/>
                                    </p:animScale>
                                    <p:animScale>
                                      <p:cBhvr>
                                        <p:cTn id="25" dur="166" decel="50000">
                                          <p:stCondLst>
                                            <p:cond delay="1668"/>
                                          </p:stCondLst>
                                        </p:cTn>
                                        <p:tgtEl>
                                          <p:spTgt spid="31747">
                                            <p:txEl>
                                              <p:pRg st="1" end="1"/>
                                            </p:txEl>
                                          </p:spTgt>
                                        </p:tgtEl>
                                      </p:cBhvr>
                                      <p:to x="100000" y="100000"/>
                                    </p:animScale>
                                    <p:animScale>
                                      <p:cBhvr>
                                        <p:cTn id="26" dur="26">
                                          <p:stCondLst>
                                            <p:cond delay="1808"/>
                                          </p:stCondLst>
                                        </p:cTn>
                                        <p:tgtEl>
                                          <p:spTgt spid="31747">
                                            <p:txEl>
                                              <p:pRg st="1" end="1"/>
                                            </p:txEl>
                                          </p:spTgt>
                                        </p:tgtEl>
                                      </p:cBhvr>
                                      <p:to x="100000" y="95000"/>
                                    </p:animScale>
                                    <p:animScale>
                                      <p:cBhvr>
                                        <p:cTn id="27" dur="166" decel="50000">
                                          <p:stCondLst>
                                            <p:cond delay="1834"/>
                                          </p:stCondLst>
                                        </p:cTn>
                                        <p:tgtEl>
                                          <p:spTgt spid="31747">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عنصر نائب للمحتوى 2"/>
          <p:cNvSpPr>
            <a:spLocks noGrp="1"/>
          </p:cNvSpPr>
          <p:nvPr>
            <p:ph idx="1"/>
          </p:nvPr>
        </p:nvSpPr>
        <p:spPr>
          <a:xfrm>
            <a:off x="0" y="188913"/>
            <a:ext cx="5006975" cy="4525962"/>
          </a:xfrm>
        </p:spPr>
        <p:txBody>
          <a:bodyPr/>
          <a:lstStyle/>
          <a:p>
            <a:pPr algn="r" rtl="1" eaLnBrk="1" hangingPunct="1"/>
            <a:r>
              <a:rPr lang="ar-SA" altLang="ar-SA" b="1" dirty="0" smtClean="0"/>
              <a:t>20- جزيئات الماء قطبية الطرف الموجب( الهيدروجين ) تجذب الأيون السالب في المركب الأيوني والطرف السالب في الماء ( الأكسجين يجذب الطرف الموجب في المركب الأيوني</a:t>
            </a:r>
          </a:p>
          <a:p>
            <a:pPr algn="r" rtl="1" eaLnBrk="1" hangingPunct="1"/>
            <a:r>
              <a:rPr lang="ar-SA" altLang="ar-SA" b="1" dirty="0" smtClean="0">
                <a:solidFill>
                  <a:srgbClr val="FF0000"/>
                </a:solidFill>
              </a:rPr>
              <a:t>21- لأن الماء هو المذيب في المشروب الغازي ومذاب فيه غاز ثاني أكسيد الكربون ومع مرور الزمن ينطلق غاز ثاني أكسيد الكربون فتقل كمية المذاب  في المذيب</a:t>
            </a:r>
          </a:p>
        </p:txBody>
      </p:sp>
      <p:pic>
        <p:nvPicPr>
          <p:cNvPr id="32771" name="Picture 4"/>
          <p:cNvPicPr>
            <a:picLocks noChangeAspect="1" noChangeArrowheads="1"/>
          </p:cNvPicPr>
          <p:nvPr/>
        </p:nvPicPr>
        <p:blipFill>
          <a:blip r:embed="rId2">
            <a:extLst>
              <a:ext uri="{28A0092B-C50C-407E-A947-70E740481C1C}">
                <a14:useLocalDpi xmlns:a14="http://schemas.microsoft.com/office/drawing/2010/main" val="0"/>
              </a:ext>
            </a:extLst>
          </a:blip>
          <a:srcRect t="58485" r="50000" b="2"/>
          <a:stretch>
            <a:fillRect/>
          </a:stretch>
        </p:blipFill>
        <p:spPr bwMode="auto">
          <a:xfrm>
            <a:off x="5006975" y="508000"/>
            <a:ext cx="4137025" cy="423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07712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arn(inVertical)">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wipe(down)">
                                      <p:cBhvr>
                                        <p:cTn id="12" dur="580">
                                          <p:stCondLst>
                                            <p:cond delay="0"/>
                                          </p:stCondLst>
                                        </p:cTn>
                                        <p:tgtEl>
                                          <p:spTgt spid="31747">
                                            <p:txEl>
                                              <p:pRg st="1" end="1"/>
                                            </p:txEl>
                                          </p:spTgt>
                                        </p:tgtEl>
                                      </p:cBhvr>
                                    </p:animEffect>
                                    <p:anim calcmode="lin" valueType="num">
                                      <p:cBhvr>
                                        <p:cTn id="13" dur="1822" tmFilter="0,0; 0.14,0.36; 0.43,0.73; 0.71,0.91; 1.0,1.0">
                                          <p:stCondLst>
                                            <p:cond delay="0"/>
                                          </p:stCondLst>
                                        </p:cTn>
                                        <p:tgtEl>
                                          <p:spTgt spid="31747">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1747">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1747">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1747">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1747">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1747">
                                            <p:txEl>
                                              <p:pRg st="1" end="1"/>
                                            </p:txEl>
                                          </p:spTgt>
                                        </p:tgtEl>
                                      </p:cBhvr>
                                      <p:to x="100000" y="60000"/>
                                    </p:animScale>
                                    <p:animScale>
                                      <p:cBhvr>
                                        <p:cTn id="19" dur="166" decel="50000">
                                          <p:stCondLst>
                                            <p:cond delay="676"/>
                                          </p:stCondLst>
                                        </p:cTn>
                                        <p:tgtEl>
                                          <p:spTgt spid="31747">
                                            <p:txEl>
                                              <p:pRg st="1" end="1"/>
                                            </p:txEl>
                                          </p:spTgt>
                                        </p:tgtEl>
                                      </p:cBhvr>
                                      <p:to x="100000" y="100000"/>
                                    </p:animScale>
                                    <p:animScale>
                                      <p:cBhvr>
                                        <p:cTn id="20" dur="26">
                                          <p:stCondLst>
                                            <p:cond delay="1312"/>
                                          </p:stCondLst>
                                        </p:cTn>
                                        <p:tgtEl>
                                          <p:spTgt spid="31747">
                                            <p:txEl>
                                              <p:pRg st="1" end="1"/>
                                            </p:txEl>
                                          </p:spTgt>
                                        </p:tgtEl>
                                      </p:cBhvr>
                                      <p:to x="100000" y="80000"/>
                                    </p:animScale>
                                    <p:animScale>
                                      <p:cBhvr>
                                        <p:cTn id="21" dur="166" decel="50000">
                                          <p:stCondLst>
                                            <p:cond delay="1338"/>
                                          </p:stCondLst>
                                        </p:cTn>
                                        <p:tgtEl>
                                          <p:spTgt spid="31747">
                                            <p:txEl>
                                              <p:pRg st="1" end="1"/>
                                            </p:txEl>
                                          </p:spTgt>
                                        </p:tgtEl>
                                      </p:cBhvr>
                                      <p:to x="100000" y="100000"/>
                                    </p:animScale>
                                    <p:animScale>
                                      <p:cBhvr>
                                        <p:cTn id="22" dur="26">
                                          <p:stCondLst>
                                            <p:cond delay="1642"/>
                                          </p:stCondLst>
                                        </p:cTn>
                                        <p:tgtEl>
                                          <p:spTgt spid="31747">
                                            <p:txEl>
                                              <p:pRg st="1" end="1"/>
                                            </p:txEl>
                                          </p:spTgt>
                                        </p:tgtEl>
                                      </p:cBhvr>
                                      <p:to x="100000" y="90000"/>
                                    </p:animScale>
                                    <p:animScale>
                                      <p:cBhvr>
                                        <p:cTn id="23" dur="166" decel="50000">
                                          <p:stCondLst>
                                            <p:cond delay="1668"/>
                                          </p:stCondLst>
                                        </p:cTn>
                                        <p:tgtEl>
                                          <p:spTgt spid="31747">
                                            <p:txEl>
                                              <p:pRg st="1" end="1"/>
                                            </p:txEl>
                                          </p:spTgt>
                                        </p:tgtEl>
                                      </p:cBhvr>
                                      <p:to x="100000" y="100000"/>
                                    </p:animScale>
                                    <p:animScale>
                                      <p:cBhvr>
                                        <p:cTn id="24" dur="26">
                                          <p:stCondLst>
                                            <p:cond delay="1808"/>
                                          </p:stCondLst>
                                        </p:cTn>
                                        <p:tgtEl>
                                          <p:spTgt spid="31747">
                                            <p:txEl>
                                              <p:pRg st="1" end="1"/>
                                            </p:txEl>
                                          </p:spTgt>
                                        </p:tgtEl>
                                      </p:cBhvr>
                                      <p:to x="100000" y="95000"/>
                                    </p:animScale>
                                    <p:animScale>
                                      <p:cBhvr>
                                        <p:cTn id="25" dur="166" decel="50000">
                                          <p:stCondLst>
                                            <p:cond delay="1834"/>
                                          </p:stCondLst>
                                        </p:cTn>
                                        <p:tgtEl>
                                          <p:spTgt spid="31747">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643710"/>
          </a:xfrm>
        </p:spPr>
        <p:txBody>
          <a:bodyPr/>
          <a:lstStyle/>
          <a:p>
            <a:pPr>
              <a:buNone/>
            </a:pPr>
            <a:r>
              <a:rPr lang="ar-SA" sz="8000" b="1" dirty="0" smtClean="0"/>
              <a:t>  </a:t>
            </a:r>
            <a:endParaRPr lang="ar-SA" sz="6600" b="1" dirty="0" smtClean="0">
              <a:solidFill>
                <a:srgbClr val="C00000"/>
              </a:solidFill>
              <a:latin typeface="Algerian" pitchFamily="82" charset="0"/>
            </a:endParaRPr>
          </a:p>
          <a:p>
            <a:pPr>
              <a:buNone/>
            </a:pPr>
            <a:endParaRPr lang="ar-SA" sz="6600" b="1" dirty="0" smtClean="0">
              <a:solidFill>
                <a:srgbClr val="C00000"/>
              </a:solidFill>
              <a:latin typeface="Algerian" pitchFamily="82" charset="0"/>
            </a:endParaRPr>
          </a:p>
        </p:txBody>
      </p:sp>
      <p:sp>
        <p:nvSpPr>
          <p:cNvPr id="4" name="وسيلة شرح على شكل سحابة 3"/>
          <p:cNvSpPr/>
          <p:nvPr/>
        </p:nvSpPr>
        <p:spPr>
          <a:xfrm>
            <a:off x="2143108" y="0"/>
            <a:ext cx="6500858" cy="342897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1F497D"/>
                </a:solidFill>
              </a:rPr>
              <a:t>عزيزي الطالب /</a:t>
            </a:r>
          </a:p>
          <a:p>
            <a:pPr algn="ctr"/>
            <a:r>
              <a:rPr lang="ar-SA" sz="2400" b="1" dirty="0" smtClean="0">
                <a:solidFill>
                  <a:srgbClr val="1F497D"/>
                </a:solidFill>
              </a:rPr>
              <a:t>هذا العمل كلفني الكثير من الوقت والجهد وكل ما أتمناه</a:t>
            </a:r>
          </a:p>
          <a:p>
            <a:pPr algn="ctr"/>
            <a:r>
              <a:rPr lang="ar-SA" sz="2400" b="1" dirty="0" smtClean="0">
                <a:solidFill>
                  <a:srgbClr val="1F497D"/>
                </a:solidFill>
              </a:rPr>
              <a:t> أن أرى ثماره في نجاحك بتفوق. </a:t>
            </a:r>
          </a:p>
          <a:p>
            <a:pPr algn="ctr"/>
            <a:r>
              <a:rPr lang="ar-SA" sz="2400" b="1" dirty="0" smtClean="0">
                <a:solidFill>
                  <a:srgbClr val="1F497D"/>
                </a:solidFill>
              </a:rPr>
              <a:t>اسأل الله العظيم أن يكون هذا العمل خالصا لوجهه الكريم.</a:t>
            </a:r>
            <a:endParaRPr lang="ar-SA" sz="2400" b="1" dirty="0">
              <a:solidFill>
                <a:srgbClr val="1F497D"/>
              </a:solidFill>
            </a:endParaRPr>
          </a:p>
        </p:txBody>
      </p:sp>
      <p:sp>
        <p:nvSpPr>
          <p:cNvPr id="5" name="مستطيل 4"/>
          <p:cNvSpPr/>
          <p:nvPr/>
        </p:nvSpPr>
        <p:spPr>
          <a:xfrm>
            <a:off x="251520" y="3929066"/>
            <a:ext cx="8640960" cy="28123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smtClean="0">
              <a:solidFill>
                <a:prstClr val="black"/>
              </a:solidFill>
            </a:endParaRPr>
          </a:p>
          <a:p>
            <a:pPr algn="ctr"/>
            <a:endParaRPr lang="ar-SA" sz="2800" b="1" dirty="0" smtClean="0">
              <a:solidFill>
                <a:prstClr val="black"/>
              </a:solidFill>
            </a:endParaRPr>
          </a:p>
          <a:p>
            <a:pPr algn="ctr"/>
            <a:r>
              <a:rPr lang="ar-SA" sz="2800" b="1" dirty="0" smtClean="0">
                <a:solidFill>
                  <a:srgbClr val="C00000"/>
                </a:solidFill>
              </a:rPr>
              <a:t>معد ومنفذ هذا العمل :</a:t>
            </a:r>
          </a:p>
          <a:p>
            <a:pPr algn="ctr"/>
            <a:r>
              <a:rPr lang="ar-SA" sz="4000" b="1" dirty="0" smtClean="0">
                <a:solidFill>
                  <a:prstClr val="black"/>
                </a:solidFill>
              </a:rPr>
              <a:t>أ. صابر دخيل الله علي السيالي </a:t>
            </a:r>
          </a:p>
          <a:p>
            <a:pPr algn="ctr"/>
            <a:r>
              <a:rPr lang="ar-SA" sz="2800" b="1" dirty="0" smtClean="0">
                <a:solidFill>
                  <a:srgbClr val="002060"/>
                </a:solidFill>
              </a:rPr>
              <a:t>معلم مادة العلوم بمتوسطة أبي دجانة بمكة المكرمة</a:t>
            </a:r>
          </a:p>
          <a:p>
            <a:pPr algn="ctr"/>
            <a:r>
              <a:rPr lang="ar-SA" sz="2800" b="1" dirty="0" smtClean="0">
                <a:solidFill>
                  <a:srgbClr val="C00000"/>
                </a:solidFill>
              </a:rPr>
              <a:t>كل ما تحتاجه إليه من معلومات وعروض تخص المادة سوف تجدها على هذا الحساب :</a:t>
            </a:r>
            <a:endParaRPr lang="en-US" sz="2800" b="1" dirty="0" smtClean="0">
              <a:solidFill>
                <a:srgbClr val="C00000"/>
              </a:solidFill>
            </a:endParaRPr>
          </a:p>
          <a:p>
            <a:pPr algn="ctr"/>
            <a:r>
              <a:rPr lang="ar-SA" sz="2800" b="1" dirty="0" smtClean="0">
                <a:solidFill>
                  <a:prstClr val="black"/>
                </a:solidFill>
              </a:rPr>
              <a:t>    </a:t>
            </a:r>
            <a:r>
              <a:rPr lang="en-US" sz="2800" b="1" dirty="0" smtClean="0">
                <a:solidFill>
                  <a:prstClr val="black"/>
                </a:solidFill>
              </a:rPr>
              <a:t>sabir_511          </a:t>
            </a:r>
            <a:r>
              <a:rPr lang="ar-SA" sz="2800" b="1" dirty="0" smtClean="0">
                <a:solidFill>
                  <a:prstClr val="black"/>
                </a:solidFill>
              </a:rPr>
              <a:t>@</a:t>
            </a:r>
          </a:p>
          <a:p>
            <a:pPr algn="ctr"/>
            <a:endParaRPr lang="ar-SA" sz="2800" b="1" dirty="0" smtClean="0">
              <a:solidFill>
                <a:prstClr val="black"/>
              </a:solidFill>
            </a:endParaRPr>
          </a:p>
          <a:p>
            <a:pPr algn="ctr"/>
            <a:endParaRPr lang="ar-SA" sz="2800" b="1" dirty="0" smtClean="0">
              <a:solidFill>
                <a:prstClr val="black"/>
              </a:solidFill>
            </a:endParaRPr>
          </a:p>
        </p:txBody>
      </p:sp>
      <p:pic>
        <p:nvPicPr>
          <p:cNvPr id="6" name="صورة 5" descr="شعر-تويتر.jpg"/>
          <p:cNvPicPr>
            <a:picLocks noChangeAspect="1"/>
          </p:cNvPicPr>
          <p:nvPr/>
        </p:nvPicPr>
        <p:blipFill>
          <a:blip r:embed="rId3" cstate="print"/>
          <a:stretch>
            <a:fillRect/>
          </a:stretch>
        </p:blipFill>
        <p:spPr>
          <a:xfrm>
            <a:off x="5127727" y="6244120"/>
            <a:ext cx="1500198" cy="428628"/>
          </a:xfrm>
          <a:prstGeom prst="rect">
            <a:avLst/>
          </a:prstGeom>
        </p:spPr>
      </p:pic>
    </p:spTree>
    <p:extLst>
      <p:ext uri="{BB962C8B-B14F-4D97-AF65-F5344CB8AC3E}">
        <p14:creationId xmlns:p14="http://schemas.microsoft.com/office/powerpoint/2010/main" val="755621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2700000" scaled="0"/>
        </a:gradFill>
        <a:effectLst/>
      </p:bgPr>
    </p:bg>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323528" y="260648"/>
            <a:ext cx="4248472" cy="6408712"/>
          </a:xfrm>
          <a:blipFill>
            <a:blip r:embed="rId5"/>
            <a:tile tx="0" ty="0" sx="100000" sy="100000" flip="none" algn="tl"/>
          </a:blipFill>
        </p:spPr>
      </p:pic>
      <p:sp>
        <p:nvSpPr>
          <p:cNvPr id="2" name="مستطيل 1"/>
          <p:cNvSpPr/>
          <p:nvPr/>
        </p:nvSpPr>
        <p:spPr>
          <a:xfrm>
            <a:off x="4572000" y="260648"/>
            <a:ext cx="4392488" cy="6408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0000"/>
                </a:solidFill>
              </a:rPr>
              <a:t>س : ماهي فروع علم الآثار؟</a:t>
            </a:r>
          </a:p>
          <a:p>
            <a:pPr algn="ctr"/>
            <a:endParaRPr lang="ar-SA" sz="2400" b="1" dirty="0">
              <a:solidFill>
                <a:srgbClr val="FF0000"/>
              </a:solidFill>
            </a:endParaRPr>
          </a:p>
          <a:p>
            <a:pPr algn="ctr"/>
            <a:endParaRPr lang="ar-SA" sz="2400" b="1" dirty="0" smtClean="0">
              <a:solidFill>
                <a:srgbClr val="FF0000"/>
              </a:solidFill>
            </a:endParaRPr>
          </a:p>
          <a:p>
            <a:pPr algn="ctr"/>
            <a:endParaRPr lang="ar-SA" sz="2400" b="1" dirty="0" smtClean="0">
              <a:solidFill>
                <a:srgbClr val="FF0000"/>
              </a:solidFill>
            </a:endParaRPr>
          </a:p>
          <a:p>
            <a:pPr algn="ctr"/>
            <a:endParaRPr lang="ar-SA" sz="2400" b="1" dirty="0">
              <a:solidFill>
                <a:srgbClr val="FF0000"/>
              </a:solidFill>
            </a:endParaRPr>
          </a:p>
          <a:p>
            <a:pPr algn="ctr"/>
            <a:endParaRPr lang="ar-SA" sz="2400" b="1" dirty="0" smtClean="0">
              <a:solidFill>
                <a:srgbClr val="FF0000"/>
              </a:solidFill>
            </a:endParaRPr>
          </a:p>
          <a:p>
            <a:pPr algn="ctr"/>
            <a:endParaRPr lang="ar-SA" sz="2400" b="1" dirty="0">
              <a:solidFill>
                <a:srgbClr val="FF0000"/>
              </a:solidFill>
            </a:endParaRPr>
          </a:p>
          <a:p>
            <a:pPr algn="ctr"/>
            <a:endParaRPr lang="ar-SA" sz="2400" b="1" dirty="0" smtClean="0">
              <a:solidFill>
                <a:srgbClr val="FF0000"/>
              </a:solidFill>
            </a:endParaRPr>
          </a:p>
          <a:p>
            <a:pPr algn="ctr"/>
            <a:endParaRPr lang="ar-SA" sz="2400" b="1" dirty="0">
              <a:solidFill>
                <a:srgbClr val="FF0000"/>
              </a:solidFill>
            </a:endParaRPr>
          </a:p>
          <a:p>
            <a:pPr algn="ctr"/>
            <a:endParaRPr lang="ar-SA" sz="2400" b="1" dirty="0" smtClean="0">
              <a:solidFill>
                <a:srgbClr val="FF0000"/>
              </a:solidFill>
            </a:endParaRPr>
          </a:p>
          <a:p>
            <a:pPr algn="ctr"/>
            <a:r>
              <a:rPr lang="ar-SA" sz="2400" b="1" dirty="0" smtClean="0">
                <a:solidFill>
                  <a:srgbClr val="FF0000"/>
                </a:solidFill>
              </a:rPr>
              <a:t>س : ما هو </a:t>
            </a:r>
            <a:r>
              <a:rPr lang="ar-SA" sz="2400" b="1" dirty="0">
                <a:solidFill>
                  <a:srgbClr val="FF0000"/>
                </a:solidFill>
              </a:rPr>
              <a:t>المصطلح العلمي لما يلي:</a:t>
            </a:r>
          </a:p>
          <a:p>
            <a:pPr algn="ctr"/>
            <a:endParaRPr lang="ar-SA" sz="2400" b="1" dirty="0">
              <a:solidFill>
                <a:srgbClr val="FF0000"/>
              </a:solidFill>
            </a:endParaRPr>
          </a:p>
          <a:p>
            <a:pPr algn="ctr"/>
            <a:r>
              <a:rPr lang="ar-SA" sz="2400" b="1" dirty="0" smtClean="0">
                <a:solidFill>
                  <a:srgbClr val="FF0000"/>
                </a:solidFill>
              </a:rPr>
              <a:t>......................</a:t>
            </a:r>
            <a:r>
              <a:rPr lang="ar-SA" sz="2400" b="1" dirty="0">
                <a:solidFill>
                  <a:prstClr val="black"/>
                </a:solidFill>
              </a:rPr>
              <a:t>. </a:t>
            </a:r>
            <a:r>
              <a:rPr lang="ar-SA" sz="2400" b="1" dirty="0" smtClean="0">
                <a:solidFill>
                  <a:prstClr val="black"/>
                </a:solidFill>
              </a:rPr>
              <a:t>أسلوب </a:t>
            </a:r>
            <a:r>
              <a:rPr lang="ar-SA" sz="2400" b="1" dirty="0">
                <a:solidFill>
                  <a:prstClr val="black"/>
                </a:solidFill>
              </a:rPr>
              <a:t>دقيق لفهم العالم من حولنا .</a:t>
            </a:r>
            <a:br>
              <a:rPr lang="ar-SA" sz="2400" b="1" dirty="0">
                <a:solidFill>
                  <a:prstClr val="black"/>
                </a:solidFill>
              </a:rPr>
            </a:br>
            <a:endParaRPr lang="ar-SA" sz="2400" b="1" dirty="0">
              <a:solidFill>
                <a:prstClr val="black"/>
              </a:solidFill>
            </a:endParaRPr>
          </a:p>
          <a:p>
            <a:pPr algn="ctr"/>
            <a:endParaRPr lang="ar-SA" sz="2400" b="1" dirty="0">
              <a:solidFill>
                <a:srgbClr val="1F497D"/>
              </a:solidFill>
            </a:endParaRPr>
          </a:p>
          <a:p>
            <a:pPr algn="ctr"/>
            <a:endParaRPr lang="ar-SA" sz="2400" b="1" dirty="0">
              <a:solidFill>
                <a:srgbClr val="FF0000"/>
              </a:solidFill>
            </a:endParaRPr>
          </a:p>
        </p:txBody>
      </p:sp>
      <p:sp>
        <p:nvSpPr>
          <p:cNvPr id="7" name="مربع نص 6"/>
          <p:cNvSpPr txBox="1"/>
          <p:nvPr/>
        </p:nvSpPr>
        <p:spPr>
          <a:xfrm>
            <a:off x="7164288" y="4504764"/>
            <a:ext cx="1224136" cy="584775"/>
          </a:xfrm>
          <a:prstGeom prst="rect">
            <a:avLst/>
          </a:prstGeom>
          <a:noFill/>
        </p:spPr>
        <p:txBody>
          <a:bodyPr wrap="square" rtlCol="1">
            <a:spAutoFit/>
          </a:bodyPr>
          <a:lstStyle/>
          <a:p>
            <a:r>
              <a:rPr lang="ar-SA" sz="3200" b="1" dirty="0" smtClean="0">
                <a:solidFill>
                  <a:srgbClr val="002060"/>
                </a:solidFill>
              </a:rPr>
              <a:t>العلم</a:t>
            </a:r>
            <a:endParaRPr lang="ar-SA" sz="3200" b="1" dirty="0">
              <a:solidFill>
                <a:srgbClr val="002060"/>
              </a:solidFill>
            </a:endParaRPr>
          </a:p>
        </p:txBody>
      </p:sp>
      <p:pic>
        <p:nvPicPr>
          <p:cNvPr id="3" name="صورة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544" y="260648"/>
            <a:ext cx="3960440" cy="6408712"/>
          </a:xfrm>
          <a:prstGeom prst="rect">
            <a:avLst/>
          </a:prstGeom>
        </p:spPr>
      </p:pic>
      <p:sp>
        <p:nvSpPr>
          <p:cNvPr id="6" name="شكل بيضاوي 5"/>
          <p:cNvSpPr/>
          <p:nvPr/>
        </p:nvSpPr>
        <p:spPr>
          <a:xfrm>
            <a:off x="4768856" y="1196752"/>
            <a:ext cx="4069655"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400" b="1" dirty="0">
                <a:solidFill>
                  <a:prstClr val="black"/>
                </a:solidFill>
                <a:latin typeface="Arabic Typesetting" pitchFamily="66" charset="-78"/>
                <a:cs typeface="Arabic Typesetting" pitchFamily="66" charset="-78"/>
              </a:rPr>
              <a:t>(1) علم يهتم بدراسة الناس الذين عاشوا قديما في فترة ما قبل تدوين التاريخ </a:t>
            </a:r>
            <a:r>
              <a:rPr lang="ar-EG" sz="2400" b="1" dirty="0" smtClean="0">
                <a:solidFill>
                  <a:prstClr val="black"/>
                </a:solidFill>
                <a:latin typeface="Arabic Typesetting" pitchFamily="66" charset="-78"/>
                <a:cs typeface="Arabic Typesetting" pitchFamily="66" charset="-78"/>
              </a:rPr>
              <a:t>.</a:t>
            </a:r>
            <a:endParaRPr lang="ar-EG" sz="2400" b="1" dirty="0">
              <a:solidFill>
                <a:prstClr val="black"/>
              </a:solidFill>
              <a:latin typeface="Arabic Typesetting" pitchFamily="66" charset="-78"/>
              <a:cs typeface="Arabic Typesetting" pitchFamily="66" charset="-78"/>
            </a:endParaRPr>
          </a:p>
        </p:txBody>
      </p:sp>
      <p:sp>
        <p:nvSpPr>
          <p:cNvPr id="8" name="شكل بيضاوي 7"/>
          <p:cNvSpPr/>
          <p:nvPr/>
        </p:nvSpPr>
        <p:spPr>
          <a:xfrm>
            <a:off x="4679447" y="2420888"/>
            <a:ext cx="4248472" cy="972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800" b="1" dirty="0">
                <a:solidFill>
                  <a:prstClr val="black"/>
                </a:solidFill>
                <a:latin typeface="Arabic Typesetting" pitchFamily="66" charset="-78"/>
                <a:cs typeface="Arabic Typesetting" pitchFamily="66" charset="-78"/>
              </a:rPr>
              <a:t>(2) علم يبحث في دراسة الحضارات الإنسانية من بداية تدوين التاريخ .</a:t>
            </a:r>
          </a:p>
        </p:txBody>
      </p:sp>
    </p:spTree>
    <p:extLst>
      <p:ext uri="{BB962C8B-B14F-4D97-AF65-F5344CB8AC3E}">
        <p14:creationId xmlns:p14="http://schemas.microsoft.com/office/powerpoint/2010/main" val="393247554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1000"/>
                                        <p:tgtEl>
                                          <p:spTgt spid="2">
                                            <p:txEl>
                                              <p:pRg st="10" end="10"/>
                                            </p:txEl>
                                          </p:spTgt>
                                        </p:tgtEl>
                                      </p:cBhvr>
                                    </p:animEffect>
                                    <p:anim calcmode="lin" valueType="num">
                                      <p:cBhvr>
                                        <p:cTn id="2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anim calcmode="lin" valueType="num">
                                      <p:cBhvr additive="base">
                                        <p:cTn id="2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2700000" scaled="0"/>
        </a:gradFill>
        <a:effectLst/>
      </p:bgPr>
    </p:bg>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323528" y="260648"/>
            <a:ext cx="8568952" cy="3310548"/>
          </a:xfrm>
          <a:blipFill>
            <a:blip r:embed="rId5"/>
            <a:tile tx="0" ty="0" sx="100000" sy="100000" flip="none" algn="tl"/>
          </a:blipFill>
        </p:spPr>
      </p:pic>
      <p:sp>
        <p:nvSpPr>
          <p:cNvPr id="3" name="مستطيل 2"/>
          <p:cNvSpPr/>
          <p:nvPr/>
        </p:nvSpPr>
        <p:spPr>
          <a:xfrm>
            <a:off x="323528" y="3573016"/>
            <a:ext cx="8568952" cy="3024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srgbClr val="C00000"/>
                </a:solidFill>
              </a:rPr>
              <a:t>ضع كلمة صح أو خطأ فيما يلي :</a:t>
            </a:r>
          </a:p>
          <a:p>
            <a:pPr algn="ctr"/>
            <a:r>
              <a:rPr lang="ar-SA" sz="4000" b="1" dirty="0">
                <a:solidFill>
                  <a:schemeClr val="tx1"/>
                </a:solidFill>
              </a:rPr>
              <a:t>أشياء صنعها الانسان </a:t>
            </a:r>
            <a:r>
              <a:rPr lang="ar-SA" sz="4000" b="1" dirty="0" smtClean="0">
                <a:solidFill>
                  <a:schemeClr val="tx1"/>
                </a:solidFill>
              </a:rPr>
              <a:t>حديثا </a:t>
            </a:r>
            <a:r>
              <a:rPr lang="ar-SA" sz="4000" b="1" dirty="0">
                <a:solidFill>
                  <a:schemeClr val="tx1"/>
                </a:solidFill>
              </a:rPr>
              <a:t>ولها أهمية تاريخية وثقافية مثل الأدوات والأسلحة. (       </a:t>
            </a:r>
            <a:r>
              <a:rPr lang="ar-SA" sz="3600" b="1" dirty="0" smtClean="0">
                <a:solidFill>
                  <a:schemeClr val="tx1"/>
                </a:solidFill>
              </a:rPr>
              <a:t>)</a:t>
            </a:r>
            <a:endParaRPr lang="ar-SA" sz="3600" b="1" dirty="0">
              <a:solidFill>
                <a:schemeClr val="tx1"/>
              </a:solidFill>
            </a:endParaRPr>
          </a:p>
        </p:txBody>
      </p:sp>
      <p:sp>
        <p:nvSpPr>
          <p:cNvPr id="5" name="مربع نص 4"/>
          <p:cNvSpPr txBox="1"/>
          <p:nvPr/>
        </p:nvSpPr>
        <p:spPr>
          <a:xfrm>
            <a:off x="1691680" y="5517232"/>
            <a:ext cx="720080" cy="461665"/>
          </a:xfrm>
          <a:prstGeom prst="rect">
            <a:avLst/>
          </a:prstGeom>
          <a:noFill/>
        </p:spPr>
        <p:txBody>
          <a:bodyPr wrap="square" rtlCol="1">
            <a:spAutoFit/>
          </a:bodyPr>
          <a:lstStyle/>
          <a:p>
            <a:r>
              <a:rPr lang="ar-SA" sz="2400" b="1" dirty="0" smtClean="0">
                <a:solidFill>
                  <a:srgbClr val="002060"/>
                </a:solidFill>
              </a:rPr>
              <a:t>خطأ</a:t>
            </a:r>
            <a:endParaRPr lang="ar-SA" sz="2400" b="1" dirty="0">
              <a:solidFill>
                <a:srgbClr val="002060"/>
              </a:solidFill>
            </a:endParaRPr>
          </a:p>
        </p:txBody>
      </p:sp>
      <p:pic>
        <p:nvPicPr>
          <p:cNvPr id="2" name="صورة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332656"/>
            <a:ext cx="8568952" cy="3240360"/>
          </a:xfrm>
          <a:prstGeom prst="rect">
            <a:avLst/>
          </a:prstGeom>
        </p:spPr>
      </p:pic>
    </p:spTree>
    <p:extLst>
      <p:ext uri="{BB962C8B-B14F-4D97-AF65-F5344CB8AC3E}">
        <p14:creationId xmlns:p14="http://schemas.microsoft.com/office/powerpoint/2010/main" val="23266161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effectLst/>
      </p:bgPr>
    </p:bg>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332656"/>
            <a:ext cx="3816424" cy="3733800"/>
          </a:xfrm>
        </p:spPr>
      </p:pic>
      <p:sp>
        <p:nvSpPr>
          <p:cNvPr id="3" name="مستطيل 2"/>
          <p:cNvSpPr/>
          <p:nvPr/>
        </p:nvSpPr>
        <p:spPr>
          <a:xfrm>
            <a:off x="4067944" y="332656"/>
            <a:ext cx="4896544" cy="63110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600" dirty="0" smtClean="0">
                <a:solidFill>
                  <a:prstClr val="black"/>
                </a:solidFill>
              </a:rPr>
              <a:t>ا</a:t>
            </a:r>
            <a:r>
              <a:rPr lang="ar-SA" sz="6600" b="1" dirty="0" smtClean="0">
                <a:solidFill>
                  <a:prstClr val="black"/>
                </a:solidFill>
              </a:rPr>
              <a:t>نتهى الدرس</a:t>
            </a:r>
          </a:p>
          <a:p>
            <a:r>
              <a:rPr lang="ar-SA" sz="3600" b="1" dirty="0" smtClean="0">
                <a:solidFill>
                  <a:prstClr val="black"/>
                </a:solidFill>
              </a:rPr>
              <a:t> </a:t>
            </a:r>
            <a:r>
              <a:rPr lang="ar-SA" sz="4000" b="1" dirty="0" smtClean="0">
                <a:solidFill>
                  <a:srgbClr val="002060"/>
                </a:solidFill>
              </a:rPr>
              <a:t>مع تمنياتي للجميع بالتوفيق </a:t>
            </a:r>
            <a:endParaRPr lang="ar-SA" sz="4000" b="1" dirty="0">
              <a:solidFill>
                <a:srgbClr val="FF0000"/>
              </a:solidFill>
            </a:endParaRPr>
          </a:p>
          <a:p>
            <a:pPr algn="ctr"/>
            <a:r>
              <a:rPr lang="ar-SA" sz="4000" b="1" dirty="0" smtClean="0">
                <a:solidFill>
                  <a:srgbClr val="FF0000"/>
                </a:solidFill>
              </a:rPr>
              <a:t>معد هذا العمل:</a:t>
            </a:r>
          </a:p>
          <a:p>
            <a:pPr algn="ctr"/>
            <a:endParaRPr lang="ar-SA" sz="3600" b="1" dirty="0">
              <a:solidFill>
                <a:srgbClr val="FF0000"/>
              </a:solidFill>
            </a:endParaRPr>
          </a:p>
          <a:p>
            <a:pPr algn="ctr"/>
            <a:endParaRPr lang="ar-SA" sz="3600" b="1" dirty="0" smtClean="0">
              <a:solidFill>
                <a:srgbClr val="FF0000"/>
              </a:solidFill>
            </a:endParaRPr>
          </a:p>
          <a:p>
            <a:pPr algn="ctr"/>
            <a:endParaRPr lang="ar-SA" sz="3600" b="1" dirty="0">
              <a:solidFill>
                <a:srgbClr val="FF0000"/>
              </a:solidFill>
            </a:endParaRPr>
          </a:p>
          <a:p>
            <a:pPr algn="ctr"/>
            <a:endParaRPr lang="ar-SA" sz="3600" b="1" dirty="0" smtClean="0">
              <a:solidFill>
                <a:srgbClr val="FF0000"/>
              </a:solidFill>
            </a:endParaRPr>
          </a:p>
          <a:p>
            <a:endParaRPr lang="ar-SA" sz="3600" b="1" dirty="0" smtClean="0">
              <a:solidFill>
                <a:srgbClr val="FF0000"/>
              </a:solidFill>
            </a:endParaRPr>
          </a:p>
        </p:txBody>
      </p:sp>
      <p:sp>
        <p:nvSpPr>
          <p:cNvPr id="6" name="مستطيل 5"/>
          <p:cNvSpPr/>
          <p:nvPr/>
        </p:nvSpPr>
        <p:spPr>
          <a:xfrm>
            <a:off x="251520" y="4077072"/>
            <a:ext cx="3816424" cy="25666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prstClr val="black"/>
                </a:solidFill>
              </a:rPr>
              <a:t>الواجب</a:t>
            </a:r>
          </a:p>
          <a:p>
            <a:pPr algn="ctr"/>
            <a:r>
              <a:rPr lang="ar-SA" sz="3600" b="1" dirty="0" smtClean="0">
                <a:solidFill>
                  <a:srgbClr val="C00000"/>
                </a:solidFill>
              </a:rPr>
              <a:t>س1 س2 س3 </a:t>
            </a:r>
          </a:p>
          <a:p>
            <a:pPr algn="ctr"/>
            <a:r>
              <a:rPr lang="ar-SA" sz="3600" b="1" dirty="0" smtClean="0">
                <a:solidFill>
                  <a:srgbClr val="C00000"/>
                </a:solidFill>
              </a:rPr>
              <a:t>صفحة 21  </a:t>
            </a:r>
            <a:endParaRPr lang="ar-SA" sz="3600" b="1" dirty="0">
              <a:solidFill>
                <a:srgbClr val="C00000"/>
              </a:solidFill>
            </a:endParaRPr>
          </a:p>
        </p:txBody>
      </p:sp>
      <p:sp>
        <p:nvSpPr>
          <p:cNvPr id="7" name="شكل بيضاوي 6"/>
          <p:cNvSpPr/>
          <p:nvPr/>
        </p:nvSpPr>
        <p:spPr>
          <a:xfrm>
            <a:off x="4283968" y="3488177"/>
            <a:ext cx="4464496" cy="288032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prstClr val="white"/>
                </a:solidFill>
              </a:rPr>
              <a:t>أ. صابر دخيل الله السيالي</a:t>
            </a:r>
          </a:p>
          <a:p>
            <a:pPr algn="ctr"/>
            <a:r>
              <a:rPr lang="ar-SA" sz="2800" b="1" dirty="0">
                <a:solidFill>
                  <a:prstClr val="white"/>
                </a:solidFill>
              </a:rPr>
              <a:t>معلم مادة العلوم بمتوسطة أبي دجانة </a:t>
            </a:r>
            <a:r>
              <a:rPr lang="ar-SA" sz="2800" b="1" dirty="0" smtClean="0">
                <a:solidFill>
                  <a:prstClr val="white"/>
                </a:solidFill>
              </a:rPr>
              <a:t>بمكة المكرمة..</a:t>
            </a:r>
          </a:p>
          <a:p>
            <a:pPr algn="ctr"/>
            <a:r>
              <a:rPr lang="en-US" sz="2800" b="1" dirty="0">
                <a:solidFill>
                  <a:prstClr val="white"/>
                </a:solidFill>
              </a:rPr>
              <a:t>sabir_511          </a:t>
            </a:r>
            <a:r>
              <a:rPr lang="ar-SA" sz="2800" b="1" dirty="0">
                <a:solidFill>
                  <a:prstClr val="white"/>
                </a:solidFill>
              </a:rPr>
              <a:t>@</a:t>
            </a: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5589240"/>
            <a:ext cx="864096" cy="360808"/>
          </a:xfrm>
          <a:prstGeom prst="rect">
            <a:avLst/>
          </a:prstGeom>
        </p:spPr>
      </p:pic>
    </p:spTree>
    <p:extLst>
      <p:ext uri="{BB962C8B-B14F-4D97-AF65-F5344CB8AC3E}">
        <p14:creationId xmlns:p14="http://schemas.microsoft.com/office/powerpoint/2010/main" val="3727114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71438"/>
            <a:ext cx="8558212" cy="671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142875"/>
            <a:ext cx="3709988" cy="809625"/>
          </a:xfrm>
          <a:prstGeom prst="rect">
            <a:avLst/>
          </a:prstGeom>
          <a:noFill/>
          <a:ln w="3810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1143000"/>
            <a:ext cx="3657600" cy="876300"/>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5"/>
          <p:cNvPicPr>
            <a:picLocks noChangeAspect="1" noChangeArrowheads="1"/>
          </p:cNvPicPr>
          <p:nvPr/>
        </p:nvPicPr>
        <p:blipFill>
          <a:blip r:embed="rId6"/>
          <a:srcRect/>
          <a:stretch>
            <a:fillRect/>
          </a:stretch>
        </p:blipFill>
        <p:spPr bwMode="auto">
          <a:xfrm>
            <a:off x="480989" y="2214554"/>
            <a:ext cx="3662383" cy="928694"/>
          </a:xfrm>
          <a:prstGeom prst="rect">
            <a:avLst/>
          </a:prstGeom>
          <a:ln w="88900" cap="sq" cmpd="thickThin">
            <a:solidFill>
              <a:srgbClr val="002060"/>
            </a:solidFill>
            <a:prstDash val="solid"/>
            <a:miter lim="800000"/>
          </a:ln>
          <a:effectLst>
            <a:innerShdw blurRad="76200">
              <a:srgbClr val="000000"/>
            </a:innerShdw>
          </a:effectLst>
        </p:spPr>
      </p:pic>
      <p:pic>
        <p:nvPicPr>
          <p:cNvPr id="16" name="Picture 6"/>
          <p:cNvPicPr>
            <a:picLocks noChangeAspect="1" noChangeArrowheads="1"/>
          </p:cNvPicPr>
          <p:nvPr/>
        </p:nvPicPr>
        <p:blipFill>
          <a:blip r:embed="rId7"/>
          <a:srcRect/>
          <a:stretch>
            <a:fillRect/>
          </a:stretch>
        </p:blipFill>
        <p:spPr bwMode="auto">
          <a:xfrm>
            <a:off x="428596" y="3286124"/>
            <a:ext cx="3743345" cy="928694"/>
          </a:xfrm>
          <a:prstGeom prst="rect">
            <a:avLst/>
          </a:prstGeom>
          <a:ln w="88900" cap="sq" cmpd="thickThin">
            <a:solidFill>
              <a:srgbClr val="002060"/>
            </a:solidFill>
            <a:prstDash val="solid"/>
            <a:miter lim="800000"/>
          </a:ln>
          <a:effectLst>
            <a:innerShdw blurRad="76200">
              <a:srgbClr val="000000"/>
            </a:innerShdw>
          </a:effectLst>
        </p:spPr>
      </p:pic>
      <p:pic>
        <p:nvPicPr>
          <p:cNvPr id="17" name="Picture 7"/>
          <p:cNvPicPr>
            <a:picLocks noChangeAspect="1" noChangeArrowheads="1"/>
          </p:cNvPicPr>
          <p:nvPr/>
        </p:nvPicPr>
        <p:blipFill>
          <a:blip r:embed="rId8"/>
          <a:srcRect/>
          <a:stretch>
            <a:fillRect/>
          </a:stretch>
        </p:blipFill>
        <p:spPr bwMode="auto">
          <a:xfrm>
            <a:off x="428596" y="4429132"/>
            <a:ext cx="3786213" cy="857256"/>
          </a:xfrm>
          <a:prstGeom prst="rect">
            <a:avLst/>
          </a:prstGeom>
          <a:ln w="88900" cap="sq" cmpd="thickThin">
            <a:solidFill>
              <a:srgbClr val="002060"/>
            </a:solidFill>
            <a:prstDash val="solid"/>
            <a:miter lim="800000"/>
          </a:ln>
          <a:effectLst>
            <a:innerShdw blurRad="76200">
              <a:srgbClr val="000000"/>
            </a:innerShdw>
          </a:effectLst>
        </p:spPr>
      </p:pic>
      <p:pic>
        <p:nvPicPr>
          <p:cNvPr id="18" name="Picture 8"/>
          <p:cNvPicPr>
            <a:picLocks noChangeAspect="1" noChangeArrowheads="1"/>
          </p:cNvPicPr>
          <p:nvPr/>
        </p:nvPicPr>
        <p:blipFill>
          <a:blip r:embed="rId9"/>
          <a:srcRect/>
          <a:stretch>
            <a:fillRect/>
          </a:stretch>
        </p:blipFill>
        <p:spPr bwMode="auto">
          <a:xfrm>
            <a:off x="5024447" y="214290"/>
            <a:ext cx="3548081" cy="2343163"/>
          </a:xfrm>
          <a:prstGeom prst="rect">
            <a:avLst/>
          </a:prstGeom>
          <a:ln w="88900" cap="sq" cmpd="thickThin">
            <a:solidFill>
              <a:srgbClr val="002060"/>
            </a:solidFill>
            <a:prstDash val="solid"/>
            <a:miter lim="800000"/>
          </a:ln>
          <a:effectLst>
            <a:innerShdw blurRad="76200">
              <a:srgbClr val="000000"/>
            </a:innerShdw>
          </a:effectLst>
        </p:spPr>
      </p:pic>
    </p:spTree>
    <p:extLst>
      <p:ext uri="{BB962C8B-B14F-4D97-AF65-F5344CB8AC3E}">
        <p14:creationId xmlns:p14="http://schemas.microsoft.com/office/powerpoint/2010/main" val="2725556722"/>
      </p:ext>
    </p:extLst>
  </p:cSld>
  <p:clrMapOvr>
    <a:masterClrMapping/>
  </p:clrMapOvr>
  <p:transition spd="slow">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edg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edge">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edge">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edge">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edge">
                                      <p:cBhvr>
                                        <p:cTn id="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Smiley Face 3"/>
          <p:cNvSpPr/>
          <p:nvPr/>
        </p:nvSpPr>
        <p:spPr>
          <a:xfrm>
            <a:off x="2971800" y="2438400"/>
            <a:ext cx="2971800" cy="34290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5" name="Oval Callout 4"/>
          <p:cNvSpPr/>
          <p:nvPr/>
        </p:nvSpPr>
        <p:spPr>
          <a:xfrm>
            <a:off x="4953000" y="762000"/>
            <a:ext cx="3733800" cy="2057400"/>
          </a:xfrm>
          <a:prstGeom prst="wedgeEllipseCallout">
            <a:avLst>
              <a:gd name="adj1" fmla="val -40441"/>
              <a:gd name="adj2" fmla="val 1433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6" name="TextBox 5"/>
          <p:cNvSpPr txBox="1"/>
          <p:nvPr/>
        </p:nvSpPr>
        <p:spPr>
          <a:xfrm>
            <a:off x="5181600" y="1295400"/>
            <a:ext cx="3733800"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rtl="0" fontAlgn="auto">
              <a:spcBef>
                <a:spcPts val="0"/>
              </a:spcBef>
              <a:spcAft>
                <a:spcPts val="0"/>
              </a:spcAft>
              <a:defRPr/>
            </a:pPr>
            <a:r>
              <a:rPr lang="ar-S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الدرس الثاني:</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Oval Callout 6"/>
          <p:cNvSpPr/>
          <p:nvPr/>
        </p:nvSpPr>
        <p:spPr>
          <a:xfrm>
            <a:off x="228600" y="457200"/>
            <a:ext cx="3581400" cy="2286000"/>
          </a:xfrm>
          <a:prstGeom prst="wedgeEllipseCallout">
            <a:avLst>
              <a:gd name="adj1" fmla="val 45444"/>
              <a:gd name="adj2" fmla="val 1338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8" name="TextBox 7"/>
          <p:cNvSpPr txBox="1"/>
          <p:nvPr/>
        </p:nvSpPr>
        <p:spPr>
          <a:xfrm>
            <a:off x="239749" y="938480"/>
            <a:ext cx="3041848" cy="132343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ar-EG" sz="4000" b="1" dirty="0">
                <a:solidFill>
                  <a:schemeClr val="bg1"/>
                </a:solidFill>
              </a:rPr>
              <a:t>حل المشكلات بطريقة علمية</a:t>
            </a:r>
            <a:endParaRPr lang="ar-SA" sz="4000" dirty="0"/>
          </a:p>
        </p:txBody>
      </p:sp>
    </p:spTree>
    <p:extLst>
      <p:ext uri="{BB962C8B-B14F-4D97-AF65-F5344CB8AC3E}">
        <p14:creationId xmlns:p14="http://schemas.microsoft.com/office/powerpoint/2010/main" val="16695301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1991919"/>
              </p:ext>
            </p:extLst>
          </p:nvPr>
        </p:nvGraphicFramePr>
        <p:xfrm>
          <a:off x="12956" y="620688"/>
          <a:ext cx="6984776" cy="61436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loud 2"/>
          <p:cNvSpPr/>
          <p:nvPr/>
        </p:nvSpPr>
        <p:spPr>
          <a:xfrm>
            <a:off x="6156176" y="260648"/>
            <a:ext cx="2505447" cy="1296144"/>
          </a:xfrm>
          <a:prstGeom prst="cloud">
            <a:avLst/>
          </a:prstGeom>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ar-EG" sz="4000" b="1" dirty="0">
                <a:solidFill>
                  <a:schemeClr val="bg1"/>
                </a:solidFill>
              </a:rPr>
              <a:t>الأهداف</a:t>
            </a:r>
          </a:p>
        </p:txBody>
      </p:sp>
    </p:spTree>
    <p:extLst>
      <p:ext uri="{BB962C8B-B14F-4D97-AF65-F5344CB8AC3E}">
        <p14:creationId xmlns:p14="http://schemas.microsoft.com/office/powerpoint/2010/main" val="3497785184"/>
      </p:ext>
    </p:extLst>
  </p:cSld>
  <p:clrMapOvr>
    <a:masterClrMapping/>
  </p:clrMapOvr>
  <p:transition spd="slow">
    <p:wheel spokes="8"/>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6" name="وسيلة شرح على شكل سحابة 5"/>
          <p:cNvSpPr/>
          <p:nvPr/>
        </p:nvSpPr>
        <p:spPr>
          <a:xfrm>
            <a:off x="3419872" y="188640"/>
            <a:ext cx="4854607" cy="36004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ln w="50800"/>
                <a:solidFill>
                  <a:schemeClr val="tx1"/>
                </a:solidFill>
              </a:rPr>
              <a:t>الوحدة الأولى</a:t>
            </a:r>
          </a:p>
          <a:p>
            <a:pPr algn="ctr"/>
            <a:r>
              <a:rPr lang="ar-SA" sz="3200" b="1" dirty="0" smtClean="0">
                <a:ln w="50800"/>
                <a:solidFill>
                  <a:srgbClr val="FF0000"/>
                </a:solidFill>
              </a:rPr>
              <a:t>دراسة المادة</a:t>
            </a:r>
            <a:endParaRPr lang="ar-SA" sz="3200" b="1" dirty="0">
              <a:ln w="50800"/>
              <a:solidFill>
                <a:srgbClr val="FF0000"/>
              </a:solidFill>
            </a:endParaRPr>
          </a:p>
        </p:txBody>
      </p:sp>
      <p:sp>
        <p:nvSpPr>
          <p:cNvPr id="7" name="مستطيل 6"/>
          <p:cNvSpPr/>
          <p:nvPr/>
        </p:nvSpPr>
        <p:spPr>
          <a:xfrm>
            <a:off x="971536" y="4365104"/>
            <a:ext cx="5929354" cy="1714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spc="50" dirty="0" smtClean="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rPr>
              <a:t>الفصل الأول:</a:t>
            </a:r>
          </a:p>
          <a:p>
            <a:pPr algn="ctr"/>
            <a:r>
              <a:rPr lang="ar-SA" sz="3600" b="1"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rPr>
              <a:t>طبيعة العلم</a:t>
            </a:r>
            <a:endParaRPr lang="ar-SA" sz="3600" b="1" dirty="0">
              <a:solidFill>
                <a:srgbClr val="FF0000"/>
              </a:solidFill>
            </a:endParaRPr>
          </a:p>
        </p:txBody>
      </p:sp>
    </p:spTree>
  </p:cSld>
  <p:clrMapOvr>
    <a:masterClrMapping/>
  </p:clrMapOvr>
  <p:transition advTm="6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شكل بيضاوي 4"/>
          <p:cNvSpPr/>
          <p:nvPr/>
        </p:nvSpPr>
        <p:spPr>
          <a:xfrm>
            <a:off x="5364088" y="908720"/>
            <a:ext cx="3600400" cy="33843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rgbClr val="00B050"/>
                </a:solidFill>
              </a:rPr>
              <a:t>الطرائق العلمية</a:t>
            </a:r>
          </a:p>
          <a:p>
            <a:pPr algn="ctr"/>
            <a:r>
              <a:rPr lang="ar-SA" sz="3600" b="1" dirty="0" smtClean="0">
                <a:solidFill>
                  <a:srgbClr val="FF0000"/>
                </a:solidFill>
              </a:rPr>
              <a:t>المتغيرات والثوابت</a:t>
            </a:r>
          </a:p>
          <a:p>
            <a:pPr algn="ctr"/>
            <a:r>
              <a:rPr lang="ar-SA" sz="3600" b="1" dirty="0" smtClean="0">
                <a:solidFill>
                  <a:schemeClr val="tx2"/>
                </a:solidFill>
              </a:rPr>
              <a:t>مصادر المعلومات</a:t>
            </a:r>
            <a:endParaRPr lang="ar-SA" sz="3600" b="1" dirty="0">
              <a:solidFill>
                <a:schemeClr val="tx2"/>
              </a:solidFill>
            </a:endParaRPr>
          </a:p>
        </p:txBody>
      </p:sp>
    </p:spTree>
    <p:extLst>
      <p:ext uri="{BB962C8B-B14F-4D97-AF65-F5344CB8AC3E}">
        <p14:creationId xmlns:p14="http://schemas.microsoft.com/office/powerpoint/2010/main" val="238060892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idx="1"/>
          </p:nvPr>
        </p:nvSpPr>
        <p:spPr>
          <a:xfrm>
            <a:off x="395536" y="188640"/>
            <a:ext cx="8496944" cy="6408712"/>
          </a:xfr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ar-SA" sz="3600" b="1" dirty="0" smtClean="0"/>
          </a:p>
          <a:p>
            <a:endParaRPr lang="ar-SA" sz="3600" b="1" dirty="0"/>
          </a:p>
        </p:txBody>
      </p:sp>
      <p:sp>
        <p:nvSpPr>
          <p:cNvPr id="10" name="مستطيل 9"/>
          <p:cNvSpPr/>
          <p:nvPr/>
        </p:nvSpPr>
        <p:spPr>
          <a:xfrm>
            <a:off x="179512" y="116632"/>
            <a:ext cx="8784976" cy="6552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schemeClr val="tx1"/>
              </a:solidFill>
            </a:endParaRPr>
          </a:p>
        </p:txBody>
      </p:sp>
      <p:sp>
        <p:nvSpPr>
          <p:cNvPr id="11" name="مستطيل 10"/>
          <p:cNvSpPr/>
          <p:nvPr/>
        </p:nvSpPr>
        <p:spPr>
          <a:xfrm>
            <a:off x="4788024" y="476672"/>
            <a:ext cx="3960440" cy="5688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4000" b="1" dirty="0" smtClean="0">
                <a:solidFill>
                  <a:srgbClr val="FF0000"/>
                </a:solidFill>
              </a:rPr>
              <a:t>ماهي الطرائق العلمية موضحا خطواتها ؟</a:t>
            </a:r>
          </a:p>
          <a:p>
            <a:pPr lvl="0" algn="ctr"/>
            <a:endParaRPr lang="ar-SA" sz="4000" b="1" dirty="0">
              <a:solidFill>
                <a:srgbClr val="FF0000"/>
              </a:solidFill>
            </a:endParaRPr>
          </a:p>
          <a:p>
            <a:pPr lvl="0" algn="ctr"/>
            <a:r>
              <a:rPr lang="ar-SA" sz="4000" b="1" dirty="0" smtClean="0">
                <a:solidFill>
                  <a:srgbClr val="00B050"/>
                </a:solidFill>
              </a:rPr>
              <a:t>قارن بين المتغيرات والثوابت في التجربة؟ </a:t>
            </a:r>
          </a:p>
          <a:p>
            <a:pPr lvl="0" algn="ctr"/>
            <a:endParaRPr lang="ar-SA" sz="4000" b="1" dirty="0">
              <a:solidFill>
                <a:srgbClr val="00B050"/>
              </a:solidFill>
            </a:endParaRPr>
          </a:p>
          <a:p>
            <a:pPr lvl="0" algn="ctr"/>
            <a:r>
              <a:rPr lang="ar-SA" sz="3600" b="1" dirty="0" smtClean="0">
                <a:solidFill>
                  <a:schemeClr val="tx1"/>
                </a:solidFill>
              </a:rPr>
              <a:t>عدد مصادر المعلومات؟</a:t>
            </a:r>
            <a:endParaRPr lang="ar-SA" sz="3600" b="1" dirty="0">
              <a:solidFill>
                <a:schemeClr val="tx1"/>
              </a:solidFill>
            </a:endParaRPr>
          </a:p>
        </p:txBody>
      </p:sp>
      <p:pic>
        <p:nvPicPr>
          <p:cNvPr id="12" name="صورة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76672"/>
            <a:ext cx="4320480" cy="5688632"/>
          </a:xfrm>
          <a:prstGeom prst="rect">
            <a:avLst/>
          </a:prstGeom>
        </p:spPr>
      </p:pic>
    </p:spTree>
    <p:extLst>
      <p:ext uri="{BB962C8B-B14F-4D97-AF65-F5344CB8AC3E}">
        <p14:creationId xmlns:p14="http://schemas.microsoft.com/office/powerpoint/2010/main" val="2071464842"/>
      </p:ext>
    </p:extLst>
  </p:cSld>
  <p:clrMapOvr>
    <a:masterClrMapping/>
  </p:clrMapOvr>
  <mc:AlternateContent xmlns:mc="http://schemas.openxmlformats.org/markup-compatibility/2006" xmlns:p14="http://schemas.microsoft.com/office/powerpoint/2010/main">
    <mc:Choice Requires="p14">
      <p:transition p14:dur="250" advTm="90000">
        <p14:ripple/>
        <p:sndAc>
          <p:stSnd>
            <p:snd r:embed="rId2" name="chimes.wav"/>
          </p:stSnd>
        </p:sndAc>
      </p:transition>
    </mc:Choice>
    <mc:Fallback xmlns="">
      <p:transition advTm="90000">
        <p:fade/>
        <p:sndAc>
          <p:stSnd>
            <p:snd r:embed="rId4" name="chimes.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428596" y="357166"/>
            <a:ext cx="8286808" cy="6143668"/>
          </a:xfrm>
          <a:blipFill>
            <a:blip r:embed="rId5"/>
            <a:tile tx="0" ty="0" sx="100000" sy="100000" flip="none" algn="tl"/>
          </a:blipFill>
        </p:spPr>
      </p:pic>
    </p:spTree>
    <p:extLst>
      <p:ext uri="{BB962C8B-B14F-4D97-AF65-F5344CB8AC3E}">
        <p14:creationId xmlns:p14="http://schemas.microsoft.com/office/powerpoint/2010/main" val="1500470960"/>
      </p:ext>
    </p:extLst>
  </p:cSld>
  <p:clrMapOvr>
    <a:masterClrMapping/>
  </p:clrMapOvr>
  <mc:AlternateContent xmlns:mc="http://schemas.openxmlformats.org/markup-compatibility/2006" xmlns:p14="http://schemas.microsoft.com/office/powerpoint/2010/main">
    <mc:Choice Requires="p14">
      <p:transition p14:dur="10" advTm="20000">
        <p14:glitter dir="r"/>
        <p:sndAc>
          <p:stSnd>
            <p:snd r:embed="rId3" name="chimes.wav"/>
          </p:stSnd>
        </p:sndAc>
      </p:transition>
    </mc:Choice>
    <mc:Fallback xmlns="">
      <p:transition advTm="20000">
        <p:fade/>
        <p:sndAc>
          <p:stSnd>
            <p:snd r:embed="rId6" name="chimes.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8000" b="-28000"/>
          </a:stretch>
        </a:blipFill>
        <a:effectLst/>
      </p:bgPr>
    </p:bg>
    <p:spTree>
      <p:nvGrpSpPr>
        <p:cNvPr id="1" name=""/>
        <p:cNvGrpSpPr/>
        <p:nvPr/>
      </p:nvGrpSpPr>
      <p:grpSpPr>
        <a:xfrm>
          <a:off x="0" y="0"/>
          <a:ext cx="0" cy="0"/>
          <a:chOff x="0" y="0"/>
          <a:chExt cx="0" cy="0"/>
        </a:xfrm>
      </p:grpSpPr>
      <p:sp>
        <p:nvSpPr>
          <p:cNvPr id="7" name="عنصر نائب للمحتوى 6"/>
          <p:cNvSpPr>
            <a:spLocks noGrp="1"/>
          </p:cNvSpPr>
          <p:nvPr>
            <p:ph idx="1"/>
          </p:nvPr>
        </p:nvSpPr>
        <p:spPr/>
        <p:txBody>
          <a:bodyPr/>
          <a:lstStyle/>
          <a:p>
            <a:endParaRPr lang="ar-SA" smtClean="0"/>
          </a:p>
          <a:p>
            <a:endParaRPr lang="ar-SA" smtClean="0"/>
          </a:p>
          <a:p>
            <a:endParaRPr lang="ar-SA" smtClean="0"/>
          </a:p>
          <a:p>
            <a:endParaRPr lang="ar-SA" smtClean="0"/>
          </a:p>
          <a:p>
            <a:endParaRPr lang="ar-SA" smtClean="0"/>
          </a:p>
          <a:p>
            <a:endParaRPr lang="ar-SA" dirty="0"/>
          </a:p>
        </p:txBody>
      </p:sp>
      <p:sp>
        <p:nvSpPr>
          <p:cNvPr id="5" name="مستطيل 4"/>
          <p:cNvSpPr/>
          <p:nvPr/>
        </p:nvSpPr>
        <p:spPr>
          <a:xfrm>
            <a:off x="4067944" y="57690"/>
            <a:ext cx="4896544" cy="19311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prstClr val="black"/>
                </a:solidFill>
              </a:rPr>
              <a:t>الطرائق العلمية هي: </a:t>
            </a:r>
          </a:p>
          <a:p>
            <a:pPr algn="ctr"/>
            <a:endParaRPr lang="ar-SA" sz="4000" b="1" dirty="0">
              <a:solidFill>
                <a:srgbClr val="002060"/>
              </a:solidFill>
            </a:endParaRPr>
          </a:p>
          <a:p>
            <a:pPr algn="ctr"/>
            <a:endParaRPr lang="ar-SA" sz="4000" b="1" dirty="0">
              <a:solidFill>
                <a:srgbClr val="002060"/>
              </a:solidFill>
            </a:endParaRPr>
          </a:p>
        </p:txBody>
      </p:sp>
      <p:sp>
        <p:nvSpPr>
          <p:cNvPr id="11" name="مربع نص 10"/>
          <p:cNvSpPr txBox="1"/>
          <p:nvPr/>
        </p:nvSpPr>
        <p:spPr>
          <a:xfrm>
            <a:off x="4716016" y="1023265"/>
            <a:ext cx="3960440" cy="584775"/>
          </a:xfrm>
          <a:prstGeom prst="rect">
            <a:avLst/>
          </a:prstGeom>
          <a:noFill/>
        </p:spPr>
        <p:txBody>
          <a:bodyPr wrap="square" rtlCol="1">
            <a:spAutoFit/>
          </a:bodyPr>
          <a:lstStyle/>
          <a:p>
            <a:r>
              <a:rPr lang="ar-SA" sz="3200" b="1" dirty="0" smtClean="0">
                <a:solidFill>
                  <a:srgbClr val="FF0000"/>
                </a:solidFill>
              </a:rPr>
              <a:t>خطوات تتبع حل المشكلات</a:t>
            </a:r>
            <a:endParaRPr lang="ar-SA" sz="3200" b="1" dirty="0">
              <a:solidFill>
                <a:srgbClr val="FF0000"/>
              </a:solidFill>
            </a:endParaRPr>
          </a:p>
        </p:txBody>
      </p:sp>
      <p:sp>
        <p:nvSpPr>
          <p:cNvPr id="8" name="Horizontal Scroll 4"/>
          <p:cNvSpPr/>
          <p:nvPr/>
        </p:nvSpPr>
        <p:spPr>
          <a:xfrm>
            <a:off x="611560" y="2204864"/>
            <a:ext cx="7920880" cy="4071942"/>
          </a:xfrm>
          <a:prstGeom prst="horizontalScroll">
            <a:avLst/>
          </a:prstGeom>
          <a:ln w="57150"/>
        </p:spPr>
        <p:style>
          <a:lnRef idx="2">
            <a:schemeClr val="dk1"/>
          </a:lnRef>
          <a:fillRef idx="1">
            <a:schemeClr val="lt1"/>
          </a:fillRef>
          <a:effectRef idx="0">
            <a:schemeClr val="dk1"/>
          </a:effectRef>
          <a:fontRef idx="minor">
            <a:schemeClr val="dk1"/>
          </a:fontRef>
        </p:style>
        <p:txBody>
          <a:bodyPr rtlCol="1" anchor="ctr"/>
          <a:lstStyle/>
          <a:p>
            <a:pPr>
              <a:defRPr/>
            </a:pPr>
            <a:r>
              <a:rPr lang="ar-EG" sz="3600" b="1" cap="all" dirty="0" smtClean="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rPr>
              <a:t>( </a:t>
            </a:r>
            <a:r>
              <a:rPr lang="ar-SA" sz="3600" b="1" cap="all" dirty="0" smtClean="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rPr>
              <a:t>ال</a:t>
            </a:r>
            <a:r>
              <a:rPr lang="ar-EG" sz="3600" b="1" cap="all" dirty="0" smtClean="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rPr>
              <a:t>خطوات </a:t>
            </a:r>
            <a:r>
              <a:rPr lang="ar-SA" sz="3600" b="1" cap="all" dirty="0" smtClean="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rPr>
              <a:t>المتبعة في حل المشكلات</a:t>
            </a:r>
            <a:r>
              <a:rPr lang="ar-EG" sz="3600" b="1" cap="all" dirty="0" smtClean="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rPr>
              <a:t>)</a:t>
            </a:r>
            <a:endParaRPr lang="ar-SA" sz="3600" b="1" cap="all" dirty="0" smtClean="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endParaRPr>
          </a:p>
          <a:p>
            <a:pPr>
              <a:defRPr/>
            </a:pPr>
            <a:endParaRPr lang="ar-SA" sz="36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endParaRPr>
          </a:p>
          <a:p>
            <a:pPr>
              <a:defRPr/>
            </a:pPr>
            <a:endParaRPr lang="ar-EG" sz="3600" b="1" cap="all" dirty="0" smtClean="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endParaRPr>
          </a:p>
        </p:txBody>
      </p:sp>
      <p:sp>
        <p:nvSpPr>
          <p:cNvPr id="3" name="مربع نص 2"/>
          <p:cNvSpPr txBox="1"/>
          <p:nvPr/>
        </p:nvSpPr>
        <p:spPr>
          <a:xfrm>
            <a:off x="2699792" y="4005064"/>
            <a:ext cx="4392488" cy="1569660"/>
          </a:xfrm>
          <a:prstGeom prst="rect">
            <a:avLst/>
          </a:prstGeom>
          <a:noFill/>
        </p:spPr>
        <p:txBody>
          <a:bodyPr wrap="square" rtlCol="1">
            <a:spAutoFit/>
          </a:bodyPr>
          <a:lstStyle/>
          <a:p>
            <a:pPr>
              <a:defRPr/>
            </a:pPr>
            <a:r>
              <a:rPr lang="ar-EG" sz="2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1- تحديد المشكلة .     </a:t>
            </a:r>
            <a:endParaRPr lang="ar-SA" sz="2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a:p>
            <a:pPr>
              <a:defRPr/>
            </a:pPr>
            <a:r>
              <a:rPr lang="ar-SA" sz="2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2</a:t>
            </a:r>
            <a:r>
              <a:rPr lang="ar-EG" sz="2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 وضع الفرضيات . </a:t>
            </a:r>
            <a:endParaRPr lang="ar-SA" sz="2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a:p>
            <a:pPr>
              <a:defRPr/>
            </a:pPr>
            <a:r>
              <a:rPr lang="ar-EG" sz="2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 </a:t>
            </a:r>
            <a:r>
              <a:rPr lang="ar-SA" sz="2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3</a:t>
            </a:r>
            <a:r>
              <a:rPr lang="ar-EG" sz="2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 اختبار الفرضيات .</a:t>
            </a:r>
            <a:endParaRPr lang="ar-SA" sz="2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ndParaRPr>
          </a:p>
          <a:p>
            <a:pPr>
              <a:defRPr/>
            </a:pPr>
            <a:r>
              <a:rPr lang="ar-SA" sz="2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4</a:t>
            </a:r>
            <a:r>
              <a:rPr lang="ar-EG" sz="2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-استخلاص النتائج .</a:t>
            </a:r>
          </a:p>
        </p:txBody>
      </p:sp>
    </p:spTree>
    <p:extLst>
      <p:ext uri="{BB962C8B-B14F-4D97-AF65-F5344CB8AC3E}">
        <p14:creationId xmlns:p14="http://schemas.microsoft.com/office/powerpoint/2010/main" val="214240812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3" name="chimes.wav"/>
          </p:stSnd>
        </p:sndAc>
      </p:transition>
    </mc:Choice>
    <mc:Fallback xmlns="">
      <p:transition spd="slow">
        <p:split orient="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heel(1)">
                                      <p:cBhvr>
                                        <p:cTn id="3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8"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57200" y="500042"/>
            <a:ext cx="8229600" cy="5626121"/>
          </a:xfrm>
        </p:spPr>
        <p:txBody>
          <a:bodyPr>
            <a:normAutofit/>
          </a:bodyPr>
          <a:lstStyle/>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pPr>
              <a:buNone/>
            </a:pPr>
            <a:endParaRPr lang="ar-SA" sz="3600" b="1" dirty="0">
              <a:solidFill>
                <a:srgbClr val="FF0000"/>
              </a:solidFill>
            </a:endParaRPr>
          </a:p>
        </p:txBody>
      </p:sp>
      <p:sp>
        <p:nvSpPr>
          <p:cNvPr id="2" name="مستطيل 1"/>
          <p:cNvSpPr/>
          <p:nvPr/>
        </p:nvSpPr>
        <p:spPr>
          <a:xfrm>
            <a:off x="179512" y="260648"/>
            <a:ext cx="8856984" cy="633670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3200" b="1" u="sng"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عند إعداد الفرضيات ؛ تتضمن الفرضية المتغير المستقل والمتغير </a:t>
            </a:r>
            <a:r>
              <a:rPr lang="ar-EG" sz="3200" b="1" u="sng"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التابع</a:t>
            </a:r>
            <a:endParaRPr lang="ar-SA" sz="3200" b="1" u="sng"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a:p>
            <a:pPr algn="ctr">
              <a:defRPr/>
            </a:pPr>
            <a:endParaRPr lang="ar-SA" sz="3200" b="1" u="sng"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a:p>
            <a:pPr algn="ctr">
              <a:defRPr/>
            </a:pPr>
            <a:r>
              <a:rPr lang="ar-SA" sz="32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قارن بين المتغير المستقل والمتغير التابع؟</a:t>
            </a:r>
          </a:p>
          <a:p>
            <a:pPr algn="ctr">
              <a:defRPr/>
            </a:pPr>
            <a:r>
              <a:rPr lang="ar-EG" sz="3200" b="1" u="sng"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المتغير المستقل :</a:t>
            </a:r>
            <a:r>
              <a:rPr lang="ar-EG"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هو الذي يتغير </a:t>
            </a:r>
            <a:r>
              <a:rPr lang="ar-EG"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باستمرار</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في التجربة</a:t>
            </a:r>
            <a:r>
              <a:rPr lang="ar-EG"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defRPr/>
            </a:pPr>
            <a:r>
              <a:rPr lang="ar-EG" sz="3200" b="1" u="sng"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المتغير التابع :</a:t>
            </a:r>
            <a:r>
              <a:rPr lang="ar-EG"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هو الناتج الذي نريد أن نقيسه في التجربة .</a:t>
            </a:r>
            <a:r>
              <a:rPr lang="ar-EG" sz="32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algn="ctr">
              <a:defRPr/>
            </a:pPr>
            <a:endParaRPr lang="ar-EG"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defRPr/>
            </a:pPr>
            <a:endParaRPr lang="ar-SA" sz="32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a:p>
            <a:pPr algn="ctr">
              <a:defRPr/>
            </a:pPr>
            <a:endParaRPr lang="ar-EG" sz="3200" b="1" u="sng"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16920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57200" y="500042"/>
            <a:ext cx="8229600" cy="5626121"/>
          </a:xfrm>
        </p:spPr>
        <p:txBody>
          <a:bodyPr>
            <a:normAutofit/>
          </a:bodyPr>
          <a:lstStyle/>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pPr>
              <a:buNone/>
            </a:pPr>
            <a:endParaRPr lang="ar-SA" sz="3600" b="1" dirty="0">
              <a:solidFill>
                <a:srgbClr val="FF0000"/>
              </a:solidFill>
            </a:endParaRPr>
          </a:p>
        </p:txBody>
      </p:sp>
      <p:sp>
        <p:nvSpPr>
          <p:cNvPr id="2" name="مستطيل 1"/>
          <p:cNvSpPr/>
          <p:nvPr/>
        </p:nvSpPr>
        <p:spPr>
          <a:xfrm>
            <a:off x="179512" y="260648"/>
            <a:ext cx="8856984" cy="633670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3200" b="1" u="sng"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a:p>
            <a:pPr algn="ctr">
              <a:defRPr/>
            </a:pPr>
            <a:r>
              <a:rPr lang="ar-SA" sz="48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قارن بين العوامل الثابتة والعوامل الضابطة؟</a:t>
            </a:r>
          </a:p>
          <a:p>
            <a:pPr algn="ctr">
              <a:defRPr/>
            </a:pPr>
            <a:endParaRPr lang="ar-SA" sz="48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a:p>
            <a:pPr algn="ctr">
              <a:defRPr/>
            </a:pPr>
            <a:r>
              <a:rPr lang="ar-EG"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العوامل الثابتة : </a:t>
            </a:r>
            <a:r>
              <a:rPr lang="ar-EG" sz="36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تبقى دون تغير في التجربة </a:t>
            </a:r>
            <a:r>
              <a:rPr lang="ar-EG" sz="36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a:t>
            </a:r>
            <a:endParaRPr lang="ar-SA" sz="36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endParaRPr>
          </a:p>
          <a:p>
            <a:pPr algn="ctr">
              <a:defRPr/>
            </a:pPr>
            <a:endParaRPr lang="ar-SA" sz="36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endParaRPr>
          </a:p>
          <a:p>
            <a:pPr algn="ctr">
              <a:defRPr/>
            </a:pPr>
            <a:r>
              <a:rPr lang="ar-EG"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العوامل الضابطة : </a:t>
            </a:r>
            <a:r>
              <a:rPr lang="ar-EG" sz="36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عوامل تستخدم للمقارنة </a:t>
            </a:r>
            <a:r>
              <a:rPr lang="ar-SA"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t>
            </a:r>
            <a:endParaRPr lang="ar-EG" sz="36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a:p>
            <a:pPr algn="ctr">
              <a:defRPr/>
            </a:pPr>
            <a:endParaRPr lang="ar-EG" sz="3200" b="1" u="sng"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77390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57200" y="500042"/>
            <a:ext cx="8229600" cy="5626121"/>
          </a:xfrm>
        </p:spPr>
        <p:txBody>
          <a:bodyPr>
            <a:normAutofit/>
          </a:bodyPr>
          <a:lstStyle/>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pPr>
              <a:buNone/>
            </a:pPr>
            <a:endParaRPr lang="ar-SA" sz="3600" b="1" dirty="0">
              <a:solidFill>
                <a:srgbClr val="FF0000"/>
              </a:solidFill>
            </a:endParaRPr>
          </a:p>
        </p:txBody>
      </p:sp>
      <p:sp>
        <p:nvSpPr>
          <p:cNvPr id="2" name="مستطيل 1"/>
          <p:cNvSpPr/>
          <p:nvPr/>
        </p:nvSpPr>
        <p:spPr>
          <a:xfrm>
            <a:off x="179512" y="260648"/>
            <a:ext cx="8856984" cy="633670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3200" b="1" u="sng"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a:p>
            <a:pPr algn="ctr">
              <a:defRPr/>
            </a:pPr>
            <a:r>
              <a:rPr lang="ar-SA" sz="48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ماهي مصادر المعلومات؟</a:t>
            </a:r>
          </a:p>
          <a:p>
            <a:pPr algn="ctr">
              <a:defRPr/>
            </a:pPr>
            <a:endParaRPr lang="ar-SA" sz="48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a:p>
            <a:pPr algn="ctr">
              <a:defRPr/>
            </a:pPr>
            <a:r>
              <a:rPr lang="ar-SA" sz="44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الكتب</a:t>
            </a:r>
          </a:p>
          <a:p>
            <a:pPr algn="ctr">
              <a:defRPr/>
            </a:pPr>
            <a:r>
              <a:rPr lang="ar-SA" sz="44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النت</a:t>
            </a:r>
          </a:p>
          <a:p>
            <a:pPr algn="ctr">
              <a:defRPr/>
            </a:pPr>
            <a:r>
              <a:rPr lang="ar-SA" sz="44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الصحف</a:t>
            </a:r>
          </a:p>
          <a:p>
            <a:pPr algn="ctr">
              <a:defRPr/>
            </a:pPr>
            <a:r>
              <a:rPr lang="ar-SA" sz="44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المجلات  </a:t>
            </a:r>
          </a:p>
          <a:p>
            <a:pPr algn="ctr">
              <a:defRPr/>
            </a:pPr>
            <a:r>
              <a:rPr lang="ar-SA" sz="44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التلفاز </a:t>
            </a:r>
          </a:p>
          <a:p>
            <a:pPr algn="ctr">
              <a:defRPr/>
            </a:pPr>
            <a:r>
              <a:rPr lang="ar-SA" sz="44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الراديو</a:t>
            </a:r>
            <a:endParaRPr lang="ar-EG" sz="4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pic>
        <p:nvPicPr>
          <p:cNvPr id="4" name="Picture 2"/>
          <p:cNvPicPr>
            <a:picLocks noChangeAspect="1" noChangeArrowheads="1"/>
          </p:cNvPicPr>
          <p:nvPr/>
        </p:nvPicPr>
        <p:blipFill>
          <a:blip r:embed="rId3"/>
          <a:srcRect/>
          <a:stretch>
            <a:fillRect/>
          </a:stretch>
        </p:blipFill>
        <p:spPr bwMode="auto">
          <a:xfrm>
            <a:off x="5796136" y="2348880"/>
            <a:ext cx="2952328" cy="3973197"/>
          </a:xfrm>
          <a:prstGeom prst="rect">
            <a:avLst/>
          </a:prstGeom>
          <a:noFill/>
          <a:ln w="9525">
            <a:noFill/>
            <a:miter lim="800000"/>
            <a:headEnd/>
            <a:tailEnd/>
          </a:ln>
          <a:effectLst/>
        </p:spPr>
      </p:pic>
      <p:sp>
        <p:nvSpPr>
          <p:cNvPr id="3" name="مستطيل 2"/>
          <p:cNvSpPr/>
          <p:nvPr/>
        </p:nvSpPr>
        <p:spPr>
          <a:xfrm>
            <a:off x="539552" y="2348879"/>
            <a:ext cx="2808312" cy="39731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lang="ar-EG" sz="4800" b="1" dirty="0">
                <a:solidFill>
                  <a:schemeClr val="tx2"/>
                </a:solidFill>
                <a:latin typeface="Estrangelo Edessa" pitchFamily="66" charset="0"/>
                <a:cs typeface="Estrangelo Edessa" pitchFamily="66" charset="0"/>
              </a:rPr>
              <a:t>جمع المعلومات من المكتبة أو الإنترنت يسهم في حل المشكلة</a:t>
            </a:r>
            <a:endParaRPr lang="ar-EG" sz="4800" dirty="0">
              <a:solidFill>
                <a:schemeClr val="tx2"/>
              </a:solidFill>
              <a:latin typeface="Cambria"/>
              <a:cs typeface="Times New Roman"/>
            </a:endParaRPr>
          </a:p>
        </p:txBody>
      </p:sp>
    </p:spTree>
    <p:extLst>
      <p:ext uri="{BB962C8B-B14F-4D97-AF65-F5344CB8AC3E}">
        <p14:creationId xmlns:p14="http://schemas.microsoft.com/office/powerpoint/2010/main" val="379358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4)">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circle(in)">
                                      <p:cBhvr>
                                        <p:cTn id="4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effectLst/>
      </p:bgPr>
    </p:bg>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332656"/>
            <a:ext cx="3816424" cy="3733800"/>
          </a:xfrm>
        </p:spPr>
      </p:pic>
      <p:sp>
        <p:nvSpPr>
          <p:cNvPr id="3" name="مستطيل 2"/>
          <p:cNvSpPr/>
          <p:nvPr/>
        </p:nvSpPr>
        <p:spPr>
          <a:xfrm>
            <a:off x="4067944" y="332656"/>
            <a:ext cx="4896544" cy="63110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600" dirty="0" smtClean="0">
                <a:solidFill>
                  <a:prstClr val="black"/>
                </a:solidFill>
              </a:rPr>
              <a:t>ا</a:t>
            </a:r>
            <a:r>
              <a:rPr lang="ar-SA" sz="6600" b="1" dirty="0" smtClean="0">
                <a:solidFill>
                  <a:prstClr val="black"/>
                </a:solidFill>
              </a:rPr>
              <a:t>نتهى الدرس</a:t>
            </a:r>
          </a:p>
          <a:p>
            <a:r>
              <a:rPr lang="ar-SA" sz="3600" b="1" dirty="0" smtClean="0">
                <a:solidFill>
                  <a:prstClr val="black"/>
                </a:solidFill>
              </a:rPr>
              <a:t> </a:t>
            </a:r>
            <a:r>
              <a:rPr lang="ar-SA" sz="4000" b="1" dirty="0" smtClean="0">
                <a:solidFill>
                  <a:srgbClr val="002060"/>
                </a:solidFill>
              </a:rPr>
              <a:t>مع تمنياتي للجميع بالتوفيق </a:t>
            </a:r>
            <a:endParaRPr lang="ar-SA" sz="4000" b="1" dirty="0">
              <a:solidFill>
                <a:srgbClr val="FF0000"/>
              </a:solidFill>
            </a:endParaRPr>
          </a:p>
          <a:p>
            <a:pPr algn="ctr"/>
            <a:r>
              <a:rPr lang="ar-SA" sz="4000" b="1" dirty="0" smtClean="0">
                <a:solidFill>
                  <a:srgbClr val="FF0000"/>
                </a:solidFill>
              </a:rPr>
              <a:t>معد هذا العمل:</a:t>
            </a:r>
          </a:p>
          <a:p>
            <a:pPr algn="ctr"/>
            <a:endParaRPr lang="ar-SA" sz="3600" b="1" dirty="0">
              <a:solidFill>
                <a:srgbClr val="FF0000"/>
              </a:solidFill>
            </a:endParaRPr>
          </a:p>
          <a:p>
            <a:pPr algn="ctr"/>
            <a:endParaRPr lang="ar-SA" sz="3600" b="1" dirty="0" smtClean="0">
              <a:solidFill>
                <a:srgbClr val="FF0000"/>
              </a:solidFill>
            </a:endParaRPr>
          </a:p>
          <a:p>
            <a:pPr algn="ctr"/>
            <a:endParaRPr lang="ar-SA" sz="3600" b="1" dirty="0">
              <a:solidFill>
                <a:srgbClr val="FF0000"/>
              </a:solidFill>
            </a:endParaRPr>
          </a:p>
          <a:p>
            <a:pPr algn="ctr"/>
            <a:endParaRPr lang="ar-SA" sz="3600" b="1" dirty="0" smtClean="0">
              <a:solidFill>
                <a:srgbClr val="FF0000"/>
              </a:solidFill>
            </a:endParaRPr>
          </a:p>
          <a:p>
            <a:endParaRPr lang="ar-SA" sz="3600" b="1" dirty="0" smtClean="0">
              <a:solidFill>
                <a:srgbClr val="FF0000"/>
              </a:solidFill>
            </a:endParaRPr>
          </a:p>
        </p:txBody>
      </p:sp>
      <p:sp>
        <p:nvSpPr>
          <p:cNvPr id="6" name="مستطيل 5"/>
          <p:cNvSpPr/>
          <p:nvPr/>
        </p:nvSpPr>
        <p:spPr>
          <a:xfrm>
            <a:off x="251520" y="4077072"/>
            <a:ext cx="3816424" cy="25666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prstClr val="black"/>
                </a:solidFill>
              </a:rPr>
              <a:t>الواجب</a:t>
            </a:r>
          </a:p>
          <a:p>
            <a:pPr algn="ctr"/>
            <a:r>
              <a:rPr lang="ar-SA" sz="3600" b="1" dirty="0" smtClean="0">
                <a:solidFill>
                  <a:srgbClr val="C00000"/>
                </a:solidFill>
              </a:rPr>
              <a:t>س1 س2 س3 </a:t>
            </a:r>
          </a:p>
          <a:p>
            <a:pPr algn="ctr"/>
            <a:r>
              <a:rPr lang="ar-SA" sz="3600" b="1" dirty="0" smtClean="0">
                <a:solidFill>
                  <a:srgbClr val="C00000"/>
                </a:solidFill>
              </a:rPr>
              <a:t>صفحة 27  </a:t>
            </a:r>
            <a:endParaRPr lang="ar-SA" sz="3600" b="1" dirty="0">
              <a:solidFill>
                <a:srgbClr val="C00000"/>
              </a:solidFill>
            </a:endParaRPr>
          </a:p>
        </p:txBody>
      </p:sp>
      <p:sp>
        <p:nvSpPr>
          <p:cNvPr id="7" name="شكل بيضاوي 6"/>
          <p:cNvSpPr/>
          <p:nvPr/>
        </p:nvSpPr>
        <p:spPr>
          <a:xfrm>
            <a:off x="4283968" y="3488177"/>
            <a:ext cx="4464496" cy="288032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prstClr val="white"/>
                </a:solidFill>
              </a:rPr>
              <a:t>أ. صابر دخيل الله السيالي</a:t>
            </a:r>
          </a:p>
          <a:p>
            <a:pPr algn="ctr"/>
            <a:r>
              <a:rPr lang="ar-SA" sz="2800" b="1" dirty="0">
                <a:solidFill>
                  <a:prstClr val="white"/>
                </a:solidFill>
              </a:rPr>
              <a:t>معلم مادة العلوم بمتوسطة أبي دجانة </a:t>
            </a:r>
            <a:r>
              <a:rPr lang="ar-SA" sz="2800" b="1" dirty="0" smtClean="0">
                <a:solidFill>
                  <a:prstClr val="white"/>
                </a:solidFill>
              </a:rPr>
              <a:t>بمكة المكرمة..</a:t>
            </a:r>
          </a:p>
          <a:p>
            <a:pPr algn="ctr"/>
            <a:r>
              <a:rPr lang="en-US" sz="2800" b="1" dirty="0">
                <a:solidFill>
                  <a:prstClr val="white"/>
                </a:solidFill>
              </a:rPr>
              <a:t>sabir_511          </a:t>
            </a:r>
            <a:r>
              <a:rPr lang="ar-SA" sz="2800" b="1" dirty="0">
                <a:solidFill>
                  <a:prstClr val="white"/>
                </a:solidFill>
              </a:rPr>
              <a:t>@</a:t>
            </a: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5589240"/>
            <a:ext cx="864096" cy="360808"/>
          </a:xfrm>
          <a:prstGeom prst="rect">
            <a:avLst/>
          </a:prstGeom>
        </p:spPr>
      </p:pic>
    </p:spTree>
    <p:extLst>
      <p:ext uri="{BB962C8B-B14F-4D97-AF65-F5344CB8AC3E}">
        <p14:creationId xmlns:p14="http://schemas.microsoft.com/office/powerpoint/2010/main" val="3727114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60" y="176666"/>
            <a:ext cx="8524875" cy="649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srcRect/>
          <a:stretch>
            <a:fillRect/>
          </a:stretch>
        </p:blipFill>
        <p:spPr bwMode="auto">
          <a:xfrm>
            <a:off x="471006" y="100442"/>
            <a:ext cx="3571900" cy="1143008"/>
          </a:xfrm>
          <a:prstGeom prst="rect">
            <a:avLst/>
          </a:prstGeom>
          <a:ln w="88900" cap="sq" cmpd="thickThin">
            <a:solidFill>
              <a:srgbClr val="002060"/>
            </a:solidFill>
            <a:prstDash val="solid"/>
            <a:miter lim="800000"/>
          </a:ln>
          <a:effectLst>
            <a:innerShdw blurRad="76200">
              <a:srgbClr val="000000"/>
            </a:innerShdw>
          </a:effectLst>
        </p:spPr>
      </p:pic>
      <p:pic>
        <p:nvPicPr>
          <p:cNvPr id="6" name="Picture 4"/>
          <p:cNvPicPr>
            <a:picLocks noChangeAspect="1" noChangeArrowheads="1"/>
          </p:cNvPicPr>
          <p:nvPr/>
        </p:nvPicPr>
        <p:blipFill>
          <a:blip r:embed="rId4"/>
          <a:srcRect/>
          <a:stretch>
            <a:fillRect/>
          </a:stretch>
        </p:blipFill>
        <p:spPr bwMode="auto">
          <a:xfrm>
            <a:off x="399568" y="1457764"/>
            <a:ext cx="3643338" cy="1214446"/>
          </a:xfrm>
          <a:prstGeom prst="rect">
            <a:avLst/>
          </a:prstGeom>
          <a:ln w="88900" cap="sq" cmpd="thickThin">
            <a:solidFill>
              <a:srgbClr val="002060"/>
            </a:solidFill>
            <a:prstDash val="solid"/>
            <a:miter lim="800000"/>
          </a:ln>
          <a:effectLst>
            <a:innerShdw blurRad="76200">
              <a:srgbClr val="000000"/>
            </a:innerShdw>
          </a:effectLst>
        </p:spPr>
      </p:pic>
      <p:pic>
        <p:nvPicPr>
          <p:cNvPr id="7" name="Picture 5"/>
          <p:cNvPicPr>
            <a:picLocks noChangeAspect="1" noChangeArrowheads="1"/>
          </p:cNvPicPr>
          <p:nvPr/>
        </p:nvPicPr>
        <p:blipFill>
          <a:blip r:embed="rId5"/>
          <a:srcRect/>
          <a:stretch>
            <a:fillRect/>
          </a:stretch>
        </p:blipFill>
        <p:spPr bwMode="auto">
          <a:xfrm>
            <a:off x="399568" y="2862713"/>
            <a:ext cx="3714776" cy="1095381"/>
          </a:xfrm>
          <a:prstGeom prst="rect">
            <a:avLst/>
          </a:prstGeom>
          <a:ln w="88900" cap="sq" cmpd="thickThin">
            <a:solidFill>
              <a:srgbClr val="002060"/>
            </a:solidFill>
            <a:prstDash val="solid"/>
            <a:miter lim="800000"/>
          </a:ln>
          <a:effectLst>
            <a:innerShdw blurRad="76200">
              <a:srgbClr val="000000"/>
            </a:innerShdw>
          </a:effectLst>
        </p:spPr>
      </p:pic>
      <p:pic>
        <p:nvPicPr>
          <p:cNvPr id="8" name="Picture 6"/>
          <p:cNvPicPr>
            <a:picLocks noChangeAspect="1" noChangeArrowheads="1"/>
          </p:cNvPicPr>
          <p:nvPr/>
        </p:nvPicPr>
        <p:blipFill>
          <a:blip r:embed="rId6"/>
          <a:srcRect/>
          <a:stretch>
            <a:fillRect/>
          </a:stretch>
        </p:blipFill>
        <p:spPr bwMode="auto">
          <a:xfrm>
            <a:off x="542472" y="4158116"/>
            <a:ext cx="3657600" cy="51435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9" name="Picture 7"/>
          <p:cNvPicPr>
            <a:picLocks noChangeAspect="1" noChangeArrowheads="1"/>
          </p:cNvPicPr>
          <p:nvPr/>
        </p:nvPicPr>
        <p:blipFill>
          <a:blip r:embed="rId7"/>
          <a:srcRect/>
          <a:stretch>
            <a:fillRect/>
          </a:stretch>
        </p:blipFill>
        <p:spPr bwMode="auto">
          <a:xfrm>
            <a:off x="613910" y="4829628"/>
            <a:ext cx="3452812" cy="98583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0" name="Picture 8"/>
          <p:cNvPicPr>
            <a:picLocks noChangeAspect="1" noChangeArrowheads="1"/>
          </p:cNvPicPr>
          <p:nvPr/>
        </p:nvPicPr>
        <p:blipFill>
          <a:blip r:embed="rId8"/>
          <a:srcRect/>
          <a:stretch>
            <a:fillRect/>
          </a:stretch>
        </p:blipFill>
        <p:spPr bwMode="auto">
          <a:xfrm>
            <a:off x="5185910" y="171903"/>
            <a:ext cx="3357562" cy="139541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9115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edg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edg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edg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edge">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8715375"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6858016" y="5000636"/>
            <a:ext cx="1524776"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EG" b="1" spc="50" dirty="0">
                <a:ln w="11430"/>
                <a:gradFill>
                  <a:gsLst>
                    <a:gs pos="25000">
                      <a:srgbClr val="771C00">
                        <a:satMod val="155000"/>
                      </a:srgbClr>
                    </a:gs>
                    <a:gs pos="100000">
                      <a:srgbClr val="771C00">
                        <a:shade val="45000"/>
                        <a:satMod val="165000"/>
                      </a:srgbClr>
                    </a:gs>
                  </a:gsLst>
                  <a:lin ang="5400000"/>
                </a:gradFill>
                <a:effectLst>
                  <a:outerShdw blurRad="76200" dist="50800" dir="5400000" algn="tl" rotWithShape="0">
                    <a:srgbClr val="000000">
                      <a:alpha val="65000"/>
                    </a:srgbClr>
                  </a:outerShdw>
                </a:effectLst>
              </a:rPr>
              <a:t>التحليل الكيميائي</a:t>
            </a:r>
            <a:endParaRPr lang="ar-SA" b="1" spc="50" dirty="0">
              <a:ln w="11430"/>
              <a:gradFill>
                <a:gsLst>
                  <a:gs pos="25000">
                    <a:srgbClr val="771C00">
                      <a:satMod val="155000"/>
                    </a:srgbClr>
                  </a:gs>
                  <a:gs pos="100000">
                    <a:srgbClr val="771C00">
                      <a:shade val="45000"/>
                      <a:satMod val="165000"/>
                    </a:srgbClr>
                  </a:gs>
                </a:gsLst>
                <a:lin ang="5400000"/>
              </a:gradFill>
              <a:effectLst>
                <a:outerShdw blurRad="76200" dist="50800" dir="5400000" algn="tl" rotWithShape="0">
                  <a:srgbClr val="000000">
                    <a:alpha val="65000"/>
                  </a:srgbClr>
                </a:outerShdw>
              </a:effectLst>
            </a:endParaRPr>
          </a:p>
        </p:txBody>
      </p:sp>
      <p:sp>
        <p:nvSpPr>
          <p:cNvPr id="4" name="مستطيل 3"/>
          <p:cNvSpPr/>
          <p:nvPr/>
        </p:nvSpPr>
        <p:spPr>
          <a:xfrm>
            <a:off x="5214942" y="5000636"/>
            <a:ext cx="1616148"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EG" b="1" spc="50" dirty="0">
                <a:ln w="11430"/>
                <a:gradFill>
                  <a:gsLst>
                    <a:gs pos="25000">
                      <a:srgbClr val="771C00">
                        <a:satMod val="155000"/>
                      </a:srgbClr>
                    </a:gs>
                    <a:gs pos="100000">
                      <a:srgbClr val="771C00">
                        <a:shade val="45000"/>
                        <a:satMod val="165000"/>
                      </a:srgbClr>
                    </a:gs>
                  </a:gsLst>
                  <a:lin ang="5400000"/>
                </a:gradFill>
                <a:effectLst>
                  <a:outerShdw blurRad="76200" dist="50800" dir="5400000" algn="tl" rotWithShape="0">
                    <a:srgbClr val="000000">
                      <a:alpha val="65000"/>
                    </a:srgbClr>
                  </a:outerShdw>
                </a:effectLst>
              </a:rPr>
              <a:t>التنظيف والتخزين</a:t>
            </a:r>
            <a:endParaRPr lang="ar-SA" b="1" spc="50" dirty="0">
              <a:ln w="11430"/>
              <a:gradFill>
                <a:gsLst>
                  <a:gs pos="25000">
                    <a:srgbClr val="771C00">
                      <a:satMod val="155000"/>
                    </a:srgbClr>
                  </a:gs>
                  <a:gs pos="100000">
                    <a:srgbClr val="771C00">
                      <a:shade val="45000"/>
                      <a:satMod val="165000"/>
                    </a:srgbClr>
                  </a:gs>
                </a:gsLst>
                <a:lin ang="5400000"/>
              </a:gradFill>
              <a:effectLst>
                <a:outerShdw blurRad="76200" dist="50800" dir="5400000" algn="tl" rotWithShape="0">
                  <a:srgbClr val="000000">
                    <a:alpha val="65000"/>
                  </a:srgbClr>
                </a:outerShdw>
              </a:effectLst>
            </a:endParaRPr>
          </a:p>
        </p:txBody>
      </p:sp>
      <p:sp>
        <p:nvSpPr>
          <p:cNvPr id="5" name="مستطيل 4"/>
          <p:cNvSpPr/>
          <p:nvPr/>
        </p:nvSpPr>
        <p:spPr>
          <a:xfrm>
            <a:off x="3786182" y="4000504"/>
            <a:ext cx="1654620"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EG" b="1" spc="50" dirty="0">
                <a:ln w="11430"/>
                <a:gradFill>
                  <a:gsLst>
                    <a:gs pos="25000">
                      <a:srgbClr val="771C00">
                        <a:satMod val="155000"/>
                      </a:srgbClr>
                    </a:gs>
                    <a:gs pos="100000">
                      <a:srgbClr val="771C00">
                        <a:shade val="45000"/>
                        <a:satMod val="165000"/>
                      </a:srgbClr>
                    </a:gs>
                  </a:gsLst>
                  <a:lin ang="5400000"/>
                </a:gradFill>
                <a:effectLst>
                  <a:outerShdw blurRad="76200" dist="50800" dir="5400000" algn="tl" rotWithShape="0">
                    <a:srgbClr val="000000">
                      <a:alpha val="65000"/>
                    </a:srgbClr>
                  </a:outerShdw>
                </a:effectLst>
              </a:rPr>
              <a:t>الدراسات الميدانية</a:t>
            </a:r>
            <a:endParaRPr lang="ar-SA" b="1" spc="50" dirty="0">
              <a:ln w="11430"/>
              <a:gradFill>
                <a:gsLst>
                  <a:gs pos="25000">
                    <a:srgbClr val="771C00">
                      <a:satMod val="155000"/>
                    </a:srgbClr>
                  </a:gs>
                  <a:gs pos="100000">
                    <a:srgbClr val="771C00">
                      <a:shade val="45000"/>
                      <a:satMod val="165000"/>
                    </a:srgbClr>
                  </a:gs>
                </a:gsLst>
                <a:lin ang="5400000"/>
              </a:gradFill>
              <a:effectLst>
                <a:outerShdw blurRad="76200" dist="50800" dir="5400000" algn="tl" rotWithShape="0">
                  <a:srgbClr val="000000">
                    <a:alpha val="65000"/>
                  </a:srgbClr>
                </a:outerShdw>
              </a:effectLst>
            </a:endParaRPr>
          </a:p>
        </p:txBody>
      </p:sp>
      <p:sp>
        <p:nvSpPr>
          <p:cNvPr id="6" name="مستطيل 5"/>
          <p:cNvSpPr/>
          <p:nvPr/>
        </p:nvSpPr>
        <p:spPr>
          <a:xfrm>
            <a:off x="3290044" y="5917188"/>
            <a:ext cx="710452"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EG" b="1" spc="50" dirty="0">
                <a:ln w="11430"/>
                <a:gradFill>
                  <a:gsLst>
                    <a:gs pos="25000">
                      <a:srgbClr val="771C00">
                        <a:satMod val="155000"/>
                      </a:srgbClr>
                    </a:gs>
                    <a:gs pos="100000">
                      <a:srgbClr val="771C00">
                        <a:shade val="45000"/>
                        <a:satMod val="165000"/>
                      </a:srgbClr>
                    </a:gs>
                  </a:gsLst>
                  <a:lin ang="5400000"/>
                </a:gradFill>
                <a:effectLst>
                  <a:outerShdw blurRad="76200" dist="50800" dir="5400000" algn="tl" rotWithShape="0">
                    <a:srgbClr val="000000">
                      <a:alpha val="65000"/>
                    </a:srgbClr>
                  </a:outerShdw>
                </a:effectLst>
              </a:rPr>
              <a:t>الرادار</a:t>
            </a:r>
            <a:endParaRPr lang="ar-SA" b="1" spc="50" dirty="0">
              <a:ln w="11430"/>
              <a:gradFill>
                <a:gsLst>
                  <a:gs pos="25000">
                    <a:srgbClr val="771C00">
                      <a:satMod val="155000"/>
                    </a:srgbClr>
                  </a:gs>
                  <a:gs pos="100000">
                    <a:srgbClr val="771C00">
                      <a:shade val="45000"/>
                      <a:satMod val="165000"/>
                    </a:srgbClr>
                  </a:gs>
                </a:gsLst>
                <a:lin ang="5400000"/>
              </a:gradFill>
              <a:effectLst>
                <a:outerShdw blurRad="76200" dist="50800" dir="5400000" algn="tl" rotWithShape="0">
                  <a:srgbClr val="000000">
                    <a:alpha val="65000"/>
                  </a:srgbClr>
                </a:outerShdw>
              </a:effectLst>
            </a:endParaRPr>
          </a:p>
        </p:txBody>
      </p:sp>
      <p:sp>
        <p:nvSpPr>
          <p:cNvPr id="7" name="مستطيل 6"/>
          <p:cNvSpPr/>
          <p:nvPr/>
        </p:nvSpPr>
        <p:spPr>
          <a:xfrm>
            <a:off x="2060266" y="3571876"/>
            <a:ext cx="654346"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EG" b="1" spc="50" dirty="0">
                <a:ln w="11430"/>
                <a:gradFill>
                  <a:gsLst>
                    <a:gs pos="25000">
                      <a:srgbClr val="771C00">
                        <a:satMod val="155000"/>
                      </a:srgbClr>
                    </a:gs>
                    <a:gs pos="100000">
                      <a:srgbClr val="771C00">
                        <a:shade val="45000"/>
                        <a:satMod val="165000"/>
                      </a:srgbClr>
                    </a:gs>
                  </a:gsLst>
                  <a:lin ang="5400000"/>
                </a:gradFill>
                <a:effectLst>
                  <a:outerShdw blurRad="76200" dist="50800" dir="5400000" algn="tl" rotWithShape="0">
                    <a:srgbClr val="000000">
                      <a:alpha val="65000"/>
                    </a:srgbClr>
                  </a:outerShdw>
                </a:effectLst>
              </a:rPr>
              <a:t>البحث</a:t>
            </a:r>
            <a:endParaRPr lang="ar-SA" b="1" spc="50" dirty="0">
              <a:ln w="11430"/>
              <a:gradFill>
                <a:gsLst>
                  <a:gs pos="25000">
                    <a:srgbClr val="771C00">
                      <a:satMod val="155000"/>
                    </a:srgbClr>
                  </a:gs>
                  <a:gs pos="100000">
                    <a:srgbClr val="771C00">
                      <a:shade val="45000"/>
                      <a:satMod val="165000"/>
                    </a:srgbClr>
                  </a:gs>
                </a:gsLst>
                <a:lin ang="5400000"/>
              </a:gradFill>
              <a:effectLst>
                <a:outerShdw blurRad="76200" dist="50800" dir="5400000" algn="tl" rotWithShape="0">
                  <a:srgbClr val="000000">
                    <a:alpha val="65000"/>
                  </a:srgbClr>
                </a:outerShdw>
              </a:effectLst>
            </a:endParaRPr>
          </a:p>
        </p:txBody>
      </p:sp>
      <p:sp>
        <p:nvSpPr>
          <p:cNvPr id="8" name="مستطيل 7"/>
          <p:cNvSpPr/>
          <p:nvPr/>
        </p:nvSpPr>
        <p:spPr>
          <a:xfrm>
            <a:off x="2643174" y="5000636"/>
            <a:ext cx="829074"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EG" b="1" spc="50" dirty="0">
                <a:ln w="11430"/>
                <a:gradFill>
                  <a:gsLst>
                    <a:gs pos="25000">
                      <a:srgbClr val="771C00">
                        <a:satMod val="155000"/>
                      </a:srgbClr>
                    </a:gs>
                    <a:gs pos="100000">
                      <a:srgbClr val="771C00">
                        <a:shade val="45000"/>
                        <a:satMod val="165000"/>
                      </a:srgbClr>
                    </a:gs>
                  </a:gsLst>
                  <a:lin ang="5400000"/>
                </a:gradFill>
                <a:effectLst>
                  <a:outerShdw blurRad="76200" dist="50800" dir="5400000" algn="tl" rotWithShape="0">
                    <a:srgbClr val="000000">
                      <a:alpha val="65000"/>
                    </a:srgbClr>
                  </a:outerShdw>
                </a:effectLst>
              </a:rPr>
              <a:t>الانترنت</a:t>
            </a:r>
            <a:endParaRPr lang="ar-SA" b="1" spc="50" dirty="0">
              <a:ln w="11430"/>
              <a:gradFill>
                <a:gsLst>
                  <a:gs pos="25000">
                    <a:srgbClr val="771C00">
                      <a:satMod val="155000"/>
                    </a:srgbClr>
                  </a:gs>
                  <a:gs pos="100000">
                    <a:srgbClr val="771C00">
                      <a:shade val="45000"/>
                      <a:satMod val="165000"/>
                    </a:srgbClr>
                  </a:gs>
                </a:gsLst>
                <a:lin ang="5400000"/>
              </a:gradFill>
              <a:effectLst>
                <a:outerShdw blurRad="76200" dist="50800" dir="5400000" algn="tl" rotWithShape="0">
                  <a:srgbClr val="000000">
                    <a:alpha val="65000"/>
                  </a:srgbClr>
                </a:outerShdw>
              </a:effectLst>
            </a:endParaRPr>
          </a:p>
        </p:txBody>
      </p:sp>
      <p:sp>
        <p:nvSpPr>
          <p:cNvPr id="9" name="مستطيل 8"/>
          <p:cNvSpPr/>
          <p:nvPr/>
        </p:nvSpPr>
        <p:spPr>
          <a:xfrm>
            <a:off x="2000232" y="5917188"/>
            <a:ext cx="734496"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ar-EG" b="1" spc="50" dirty="0">
                <a:ln w="11430"/>
                <a:gradFill>
                  <a:gsLst>
                    <a:gs pos="25000">
                      <a:srgbClr val="771C00">
                        <a:satMod val="155000"/>
                      </a:srgbClr>
                    </a:gs>
                    <a:gs pos="100000">
                      <a:srgbClr val="771C00">
                        <a:shade val="45000"/>
                        <a:satMod val="165000"/>
                      </a:srgbClr>
                    </a:gs>
                  </a:gsLst>
                  <a:lin ang="5400000"/>
                </a:gradFill>
                <a:effectLst>
                  <a:outerShdw blurRad="76200" dist="50800" dir="5400000" algn="tl" rotWithShape="0">
                    <a:srgbClr val="000000">
                      <a:alpha val="65000"/>
                    </a:srgbClr>
                  </a:outerShdw>
                </a:effectLst>
              </a:rPr>
              <a:t>المكتبة</a:t>
            </a:r>
            <a:endParaRPr lang="ar-SA" b="1" spc="50" dirty="0">
              <a:ln w="11430"/>
              <a:gradFill>
                <a:gsLst>
                  <a:gs pos="25000">
                    <a:srgbClr val="771C00">
                      <a:satMod val="155000"/>
                    </a:srgbClr>
                  </a:gs>
                  <a:gs pos="100000">
                    <a:srgbClr val="771C00">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33681896"/>
      </p:ext>
    </p:extLst>
  </p:cSld>
  <p:clrMapOvr>
    <a:masterClrMapping/>
  </p:clrMapOvr>
  <p:transition spd="slow" advTm="60000">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4)">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4)">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4)">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19251061"/>
              </p:ext>
            </p:extLst>
          </p:nvPr>
        </p:nvGraphicFramePr>
        <p:xfrm>
          <a:off x="1116926" y="2276872"/>
          <a:ext cx="640740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loud 2"/>
          <p:cNvSpPr/>
          <p:nvPr/>
        </p:nvSpPr>
        <p:spPr>
          <a:xfrm>
            <a:off x="7164288" y="2643758"/>
            <a:ext cx="1857375" cy="857250"/>
          </a:xfrm>
          <a:prstGeom prst="cloud">
            <a:avLst/>
          </a:prstGeom>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ar-EG" sz="3200" b="1" dirty="0">
                <a:solidFill>
                  <a:prstClr val="black"/>
                </a:solidFill>
              </a:rPr>
              <a:t>الأهداف</a:t>
            </a:r>
          </a:p>
        </p:txBody>
      </p:sp>
      <p:sp>
        <p:nvSpPr>
          <p:cNvPr id="4" name="مستطيل مستدير الزوايا 3"/>
          <p:cNvSpPr/>
          <p:nvPr/>
        </p:nvSpPr>
        <p:spPr>
          <a:xfrm>
            <a:off x="1360106" y="250499"/>
            <a:ext cx="5912523" cy="1243871"/>
          </a:xfrm>
          <a:prstGeom prst="round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SA" sz="4800" b="1" dirty="0" smtClean="0">
                <a:solidFill>
                  <a:prstClr val="white"/>
                </a:solidFill>
              </a:rPr>
              <a:t>الفصل الأول: </a:t>
            </a:r>
            <a:r>
              <a:rPr lang="ar-SA" sz="4400" b="1" dirty="0" smtClean="0">
                <a:solidFill>
                  <a:prstClr val="white"/>
                </a:solidFill>
              </a:rPr>
              <a:t>طبيعة العلم</a:t>
            </a:r>
            <a:endParaRPr lang="ar-SA" sz="4400" b="1" dirty="0">
              <a:solidFill>
                <a:prstClr val="white"/>
              </a:solidFill>
            </a:endParaRPr>
          </a:p>
        </p:txBody>
      </p:sp>
    </p:spTree>
    <p:extLst>
      <p:ext uri="{BB962C8B-B14F-4D97-AF65-F5344CB8AC3E}">
        <p14:creationId xmlns:p14="http://schemas.microsoft.com/office/powerpoint/2010/main" val="3793321170"/>
      </p:ext>
    </p:extLst>
  </p:cSld>
  <p:clrMapOvr>
    <a:masterClrMapping/>
  </p:clrMapOvr>
  <p:transition spd="slow" advTm="60000">
    <p:wheel spokes="8"/>
    <p:sndAc>
      <p:stSnd>
        <p:snd r:embed="rId2" name="chimes.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وسيلة شرح على شكل سحابة 3"/>
          <p:cNvSpPr/>
          <p:nvPr/>
        </p:nvSpPr>
        <p:spPr>
          <a:xfrm>
            <a:off x="3851920" y="487198"/>
            <a:ext cx="5292080" cy="3857652"/>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smtClean="0">
                <a:solidFill>
                  <a:schemeClr val="bg1"/>
                </a:solidFill>
              </a:rPr>
              <a:t>إجابة مراجعة الفصل ص 32</a:t>
            </a:r>
            <a:endParaRPr lang="ar-SA" sz="4800" b="1" dirty="0">
              <a:solidFill>
                <a:schemeClr val="bg1"/>
              </a:solidFill>
            </a:endParaRPr>
          </a:p>
        </p:txBody>
      </p:sp>
      <p:sp>
        <p:nvSpPr>
          <p:cNvPr id="3" name="مستطيل 2"/>
          <p:cNvSpPr/>
          <p:nvPr/>
        </p:nvSpPr>
        <p:spPr>
          <a:xfrm>
            <a:off x="0" y="0"/>
            <a:ext cx="3779912"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prstClr val="white"/>
              </a:solidFill>
            </a:endParaRPr>
          </a:p>
        </p:txBody>
      </p:sp>
    </p:spTree>
    <p:extLst>
      <p:ext uri="{BB962C8B-B14F-4D97-AF65-F5344CB8AC3E}">
        <p14:creationId xmlns:p14="http://schemas.microsoft.com/office/powerpoint/2010/main" val="67905559"/>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09538"/>
            <a:ext cx="8643938" cy="660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4572000" y="1357298"/>
            <a:ext cx="1436612"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المتغير المستقل</a:t>
            </a:r>
            <a:endPar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4" name="مستطيل 3"/>
          <p:cNvSpPr/>
          <p:nvPr/>
        </p:nvSpPr>
        <p:spPr>
          <a:xfrm>
            <a:off x="5298533" y="1643050"/>
            <a:ext cx="845103"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الفرضية</a:t>
            </a:r>
            <a:endPar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5" name="مستطيل 4"/>
          <p:cNvSpPr/>
          <p:nvPr/>
        </p:nvSpPr>
        <p:spPr>
          <a:xfrm>
            <a:off x="5921470" y="2059536"/>
            <a:ext cx="1399742"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الطريقة العلمية</a:t>
            </a:r>
            <a:endPar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6" name="مستطيل 5"/>
          <p:cNvSpPr/>
          <p:nvPr/>
        </p:nvSpPr>
        <p:spPr>
          <a:xfrm>
            <a:off x="5601500" y="2273850"/>
            <a:ext cx="542136"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العلم</a:t>
            </a:r>
            <a:endPar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7" name="مستطيل 6"/>
          <p:cNvSpPr/>
          <p:nvPr/>
        </p:nvSpPr>
        <p:spPr>
          <a:xfrm>
            <a:off x="5572132" y="2488164"/>
            <a:ext cx="657552"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الثابت</a:t>
            </a:r>
            <a:endPar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8" name="مستطيل 7"/>
          <p:cNvSpPr/>
          <p:nvPr/>
        </p:nvSpPr>
        <p:spPr>
          <a:xfrm>
            <a:off x="5118507" y="2714620"/>
            <a:ext cx="1239443"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المتغير التابع</a:t>
            </a:r>
            <a:endPar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9" name="مستطيل 8"/>
          <p:cNvSpPr/>
          <p:nvPr/>
        </p:nvSpPr>
        <p:spPr>
          <a:xfrm>
            <a:off x="6493184" y="3929066"/>
            <a:ext cx="1579278"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ــــــــــــــــــــــــــــــ</a:t>
            </a:r>
            <a:endParaRPr lang="ar-SA"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0" name="مستطيل 9"/>
          <p:cNvSpPr/>
          <p:nvPr/>
        </p:nvSpPr>
        <p:spPr>
          <a:xfrm>
            <a:off x="4857752" y="4714884"/>
            <a:ext cx="3299301"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ـــــــــــــــــــــــــــــــــــــــــــــــــــــــــــــــــــ</a:t>
            </a:r>
            <a:endParaRPr lang="ar-SA"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1" name="مستطيل 10"/>
          <p:cNvSpPr/>
          <p:nvPr/>
        </p:nvSpPr>
        <p:spPr>
          <a:xfrm>
            <a:off x="4786314" y="5447900"/>
            <a:ext cx="1579278"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ــــــــــــــــــــــــــــــ</a:t>
            </a:r>
            <a:endParaRPr lang="ar-SA"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2" name="مستطيل 11"/>
          <p:cNvSpPr/>
          <p:nvPr/>
        </p:nvSpPr>
        <p:spPr>
          <a:xfrm>
            <a:off x="1214414" y="1375934"/>
            <a:ext cx="1579278"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ــــــــــــــــــــــــــــــ</a:t>
            </a:r>
            <a:endParaRPr lang="ar-SA"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3" name="مستطيل 12"/>
          <p:cNvSpPr/>
          <p:nvPr/>
        </p:nvSpPr>
        <p:spPr>
          <a:xfrm>
            <a:off x="1071538" y="2733256"/>
            <a:ext cx="1579278"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ــــــــــــــــــــــــــــــ</a:t>
            </a:r>
            <a:endParaRPr lang="ar-SA"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4" name="مستطيل 13"/>
          <p:cNvSpPr/>
          <p:nvPr/>
        </p:nvSpPr>
        <p:spPr>
          <a:xfrm>
            <a:off x="2786050" y="3929066"/>
            <a:ext cx="1579278"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ــــــــــــــــــــــــــــــ</a:t>
            </a:r>
            <a:endParaRPr lang="ar-SA"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pic>
        <p:nvPicPr>
          <p:cNvPr id="15" name="Picture 3"/>
          <p:cNvPicPr>
            <a:picLocks noChangeAspect="1" noChangeArrowheads="1"/>
          </p:cNvPicPr>
          <p:nvPr/>
        </p:nvPicPr>
        <p:blipFill>
          <a:blip r:embed="rId3"/>
          <a:srcRect/>
          <a:stretch>
            <a:fillRect/>
          </a:stretch>
        </p:blipFill>
        <p:spPr bwMode="auto">
          <a:xfrm>
            <a:off x="714375" y="4219575"/>
            <a:ext cx="3405188" cy="78105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6" name="Picture 4"/>
          <p:cNvPicPr>
            <a:picLocks noChangeAspect="1" noChangeArrowheads="1"/>
          </p:cNvPicPr>
          <p:nvPr/>
        </p:nvPicPr>
        <p:blipFill>
          <a:blip r:embed="rId4"/>
          <a:srcRect/>
          <a:stretch>
            <a:fillRect/>
          </a:stretch>
        </p:blipFill>
        <p:spPr bwMode="auto">
          <a:xfrm>
            <a:off x="714375" y="5114925"/>
            <a:ext cx="3348038" cy="67151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7" name="Picture 5"/>
          <p:cNvPicPr>
            <a:picLocks noChangeAspect="1" noChangeArrowheads="1"/>
          </p:cNvPicPr>
          <p:nvPr/>
        </p:nvPicPr>
        <p:blipFill>
          <a:blip r:embed="rId5"/>
          <a:srcRect/>
          <a:stretch>
            <a:fillRect/>
          </a:stretch>
        </p:blipFill>
        <p:spPr bwMode="auto">
          <a:xfrm>
            <a:off x="785813" y="5929313"/>
            <a:ext cx="3286125" cy="82867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8" name="مستطيل 17"/>
          <p:cNvSpPr/>
          <p:nvPr/>
        </p:nvSpPr>
        <p:spPr>
          <a:xfrm>
            <a:off x="1142976" y="2161752"/>
            <a:ext cx="3113353" cy="33855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EG"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ـــــــــــــــــــــــــــــــــــــــــــــــــــــــــــــــ</a:t>
            </a:r>
            <a:endParaRPr lang="ar-SA"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9" name="مستطيل 18"/>
          <p:cNvSpPr/>
          <p:nvPr/>
        </p:nvSpPr>
        <p:spPr>
          <a:xfrm>
            <a:off x="7812360" y="6237312"/>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p:cNvSpPr/>
          <p:nvPr/>
        </p:nvSpPr>
        <p:spPr>
          <a:xfrm>
            <a:off x="373797" y="977626"/>
            <a:ext cx="3775668" cy="817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smtClean="0"/>
          </a:p>
          <a:p>
            <a:pPr algn="ctr"/>
            <a:r>
              <a:rPr lang="ar-SA" dirty="0" smtClean="0">
                <a:solidFill>
                  <a:schemeClr val="tx1">
                    <a:lumMod val="75000"/>
                    <a:lumOff val="25000"/>
                  </a:schemeClr>
                </a:solidFill>
              </a:rPr>
              <a:t>أي مما يلي لا يعد من خطوات الطريقة العلمية ؟</a:t>
            </a:r>
          </a:p>
          <a:p>
            <a:pPr algn="ctr"/>
            <a:r>
              <a:rPr lang="ar-SA" dirty="0" err="1" smtClean="0">
                <a:solidFill>
                  <a:schemeClr val="tx1">
                    <a:lumMod val="75000"/>
                    <a:lumOff val="25000"/>
                  </a:schemeClr>
                </a:solidFill>
              </a:rPr>
              <a:t>أ.اختبار</a:t>
            </a:r>
            <a:r>
              <a:rPr lang="ar-SA" dirty="0" smtClean="0">
                <a:solidFill>
                  <a:schemeClr val="tx1">
                    <a:lumMod val="75000"/>
                    <a:lumOff val="25000"/>
                  </a:schemeClr>
                </a:solidFill>
              </a:rPr>
              <a:t> الفرضية                جـ . تغيير النتائج</a:t>
            </a:r>
          </a:p>
          <a:p>
            <a:pPr algn="ctr"/>
            <a:r>
              <a:rPr lang="ar-SA" dirty="0" err="1" smtClean="0">
                <a:solidFill>
                  <a:schemeClr val="tx1">
                    <a:lumMod val="75000"/>
                    <a:lumOff val="25000"/>
                  </a:schemeClr>
                </a:solidFill>
              </a:rPr>
              <a:t>ب.الملاحظة</a:t>
            </a:r>
            <a:r>
              <a:rPr lang="ar-SA" dirty="0" smtClean="0">
                <a:solidFill>
                  <a:schemeClr val="tx1">
                    <a:lumMod val="75000"/>
                    <a:lumOff val="25000"/>
                  </a:schemeClr>
                </a:solidFill>
              </a:rPr>
              <a:t>                            </a:t>
            </a:r>
            <a:r>
              <a:rPr lang="ar-SA" dirty="0" err="1" smtClean="0">
                <a:solidFill>
                  <a:schemeClr val="tx1">
                    <a:lumMod val="75000"/>
                    <a:lumOff val="25000"/>
                  </a:schemeClr>
                </a:solidFill>
              </a:rPr>
              <a:t>د.الاستنتاج</a:t>
            </a:r>
            <a:endParaRPr lang="ar-SA" dirty="0" smtClean="0">
              <a:solidFill>
                <a:schemeClr val="tx1">
                  <a:lumMod val="75000"/>
                  <a:lumOff val="25000"/>
                </a:schemeClr>
              </a:solidFill>
            </a:endParaRPr>
          </a:p>
          <a:p>
            <a:pPr algn="ctr"/>
            <a:endParaRPr lang="ar-SA" dirty="0"/>
          </a:p>
        </p:txBody>
      </p:sp>
      <p:sp>
        <p:nvSpPr>
          <p:cNvPr id="22" name="شكل بيضاوي 21"/>
          <p:cNvSpPr/>
          <p:nvPr/>
        </p:nvSpPr>
        <p:spPr>
          <a:xfrm>
            <a:off x="373797" y="1268760"/>
            <a:ext cx="1536509" cy="27645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984200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4)">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4)">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down)">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6" name="وسيلة شرح على شكل سحابة 5"/>
          <p:cNvSpPr/>
          <p:nvPr/>
        </p:nvSpPr>
        <p:spPr>
          <a:xfrm>
            <a:off x="3419872" y="188640"/>
            <a:ext cx="4854607" cy="36004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ln w="50800"/>
                <a:solidFill>
                  <a:prstClr val="black"/>
                </a:solidFill>
              </a:rPr>
              <a:t>الوحدة الأولى</a:t>
            </a:r>
          </a:p>
          <a:p>
            <a:pPr algn="ctr"/>
            <a:r>
              <a:rPr lang="ar-SA" sz="3200" b="1" dirty="0" smtClean="0">
                <a:ln w="50800"/>
                <a:solidFill>
                  <a:srgbClr val="FF0000"/>
                </a:solidFill>
              </a:rPr>
              <a:t>دراسة المادة</a:t>
            </a:r>
            <a:endParaRPr lang="ar-SA" sz="3200" b="1" dirty="0">
              <a:ln w="50800"/>
              <a:solidFill>
                <a:srgbClr val="FF0000"/>
              </a:solidFill>
            </a:endParaRPr>
          </a:p>
        </p:txBody>
      </p:sp>
      <p:sp>
        <p:nvSpPr>
          <p:cNvPr id="7" name="مستطيل 6"/>
          <p:cNvSpPr/>
          <p:nvPr/>
        </p:nvSpPr>
        <p:spPr>
          <a:xfrm>
            <a:off x="971536" y="4365104"/>
            <a:ext cx="5929354" cy="1714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spc="50" dirty="0" smtClean="0">
                <a:ln w="13500">
                  <a:solidFill>
                    <a:srgbClr val="4F81BD">
                      <a:shade val="2500"/>
                      <a:alpha val="6500"/>
                    </a:srgbClr>
                  </a:solidFill>
                  <a:prstDash val="solid"/>
                </a:ln>
                <a:solidFill>
                  <a:prstClr val="black"/>
                </a:solidFill>
                <a:effectLst>
                  <a:innerShdw blurRad="50900" dist="38500" dir="13500000">
                    <a:srgbClr val="000000">
                      <a:alpha val="60000"/>
                    </a:srgbClr>
                  </a:innerShdw>
                </a:effectLst>
              </a:rPr>
              <a:t>الفصل الثاني:</a:t>
            </a:r>
          </a:p>
          <a:p>
            <a:pPr algn="ctr"/>
            <a:r>
              <a:rPr lang="ar-SA" sz="3600" b="1" spc="50" dirty="0" smtClean="0">
                <a:ln w="13500">
                  <a:solidFill>
                    <a:srgbClr val="4F81BD">
                      <a:shade val="2500"/>
                      <a:alpha val="6500"/>
                    </a:srgbClr>
                  </a:solidFill>
                  <a:prstDash val="solid"/>
                </a:ln>
                <a:solidFill>
                  <a:srgbClr val="FF0000"/>
                </a:solidFill>
                <a:effectLst>
                  <a:innerShdw blurRad="50900" dist="38500" dir="13500000">
                    <a:srgbClr val="000000">
                      <a:alpha val="60000"/>
                    </a:srgbClr>
                  </a:innerShdw>
                </a:effectLst>
              </a:rPr>
              <a:t>المخاليط والمحاليل</a:t>
            </a:r>
            <a:endParaRPr lang="ar-SA" sz="3600" b="1" dirty="0">
              <a:solidFill>
                <a:srgbClr val="FF0000"/>
              </a:solidFill>
            </a:endParaRPr>
          </a:p>
        </p:txBody>
      </p:sp>
    </p:spTree>
    <p:extLst>
      <p:ext uri="{BB962C8B-B14F-4D97-AF65-F5344CB8AC3E}">
        <p14:creationId xmlns:p14="http://schemas.microsoft.com/office/powerpoint/2010/main" val="31069452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49489874"/>
              </p:ext>
            </p:extLst>
          </p:nvPr>
        </p:nvGraphicFramePr>
        <p:xfrm>
          <a:off x="357158" y="214290"/>
          <a:ext cx="8572560" cy="6357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loud 2"/>
          <p:cNvSpPr/>
          <p:nvPr/>
        </p:nvSpPr>
        <p:spPr>
          <a:xfrm>
            <a:off x="7072313" y="214313"/>
            <a:ext cx="1857375" cy="857250"/>
          </a:xfrm>
          <a:prstGeom prst="cloud">
            <a:avLst/>
          </a:prstGeom>
        </p:spPr>
        <p:style>
          <a:lnRef idx="2">
            <a:schemeClr val="accent2"/>
          </a:lnRef>
          <a:fillRef idx="1">
            <a:schemeClr val="lt1"/>
          </a:fillRef>
          <a:effectRef idx="0">
            <a:schemeClr val="accent2"/>
          </a:effectRef>
          <a:fontRef idx="minor">
            <a:schemeClr val="dk1"/>
          </a:fontRef>
        </p:style>
        <p:txBody>
          <a:bodyPr rtlCol="1" anchor="ctr"/>
          <a:lstStyle/>
          <a:p>
            <a:pPr algn="ctr">
              <a:defRPr/>
            </a:pPr>
            <a:r>
              <a:rPr lang="ar-EG" sz="2400" b="1" dirty="0">
                <a:solidFill>
                  <a:prstClr val="black"/>
                </a:solidFill>
              </a:rPr>
              <a:t>الأهداف</a:t>
            </a:r>
          </a:p>
        </p:txBody>
      </p:sp>
    </p:spTree>
    <p:extLst>
      <p:ext uri="{BB962C8B-B14F-4D97-AF65-F5344CB8AC3E}">
        <p14:creationId xmlns:p14="http://schemas.microsoft.com/office/powerpoint/2010/main" val="3584850818"/>
      </p:ext>
    </p:extLst>
  </p:cSld>
  <p:clrMapOvr>
    <a:masterClrMapping/>
  </p:clrMapOvr>
  <p:transition spd="slow">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مستطيل 1"/>
          <p:cNvSpPr/>
          <p:nvPr/>
        </p:nvSpPr>
        <p:spPr>
          <a:xfrm>
            <a:off x="3558511" y="188640"/>
            <a:ext cx="2448272" cy="6206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prstClr val="black"/>
                </a:solidFill>
              </a:rPr>
              <a:t>التهيئة</a:t>
            </a:r>
            <a:endParaRPr lang="ar-SA" sz="3600" b="1" dirty="0">
              <a:solidFill>
                <a:prstClr val="black"/>
              </a:solidFill>
            </a:endParaRPr>
          </a:p>
        </p:txBody>
      </p:sp>
      <p:sp>
        <p:nvSpPr>
          <p:cNvPr id="12" name="مستطيل 11"/>
          <p:cNvSpPr/>
          <p:nvPr/>
        </p:nvSpPr>
        <p:spPr>
          <a:xfrm>
            <a:off x="1138871" y="5132783"/>
            <a:ext cx="6827804" cy="564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0000"/>
                </a:solidFill>
              </a:rPr>
              <a:t>وضح الفرق بين الماء وبين محلول السكر في الماء ؟</a:t>
            </a:r>
            <a:endParaRPr lang="ar-SA" sz="2800" b="1" dirty="0">
              <a:solidFill>
                <a:srgbClr val="FF0000"/>
              </a:solidFill>
            </a:endParaRPr>
          </a:p>
        </p:txBody>
      </p:sp>
      <p:sp>
        <p:nvSpPr>
          <p:cNvPr id="16" name="مستطيل 15"/>
          <p:cNvSpPr/>
          <p:nvPr/>
        </p:nvSpPr>
        <p:spPr>
          <a:xfrm>
            <a:off x="1138871" y="6021288"/>
            <a:ext cx="6885515"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الماء </a:t>
            </a:r>
            <a:r>
              <a:rPr lang="ar-SA" sz="2800" b="1" dirty="0" smtClean="0">
                <a:solidFill>
                  <a:schemeClr val="tx1"/>
                </a:solidFill>
              </a:rPr>
              <a:t>مادة نقية </a:t>
            </a:r>
            <a:r>
              <a:rPr lang="ar-SA" sz="2800" b="1" dirty="0" smtClean="0">
                <a:solidFill>
                  <a:srgbClr val="002060"/>
                </a:solidFill>
              </a:rPr>
              <a:t>ومحلول السكر في الماء </a:t>
            </a:r>
            <a:r>
              <a:rPr lang="ar-SA" sz="2800" b="1" dirty="0" smtClean="0">
                <a:solidFill>
                  <a:schemeClr val="tx1"/>
                </a:solidFill>
              </a:rPr>
              <a:t>مادة غير نقية</a:t>
            </a:r>
            <a:endParaRPr lang="ar-SA" sz="2800" b="1" dirty="0">
              <a:solidFill>
                <a:schemeClr val="tx1"/>
              </a:solidFill>
            </a:endParaRPr>
          </a:p>
        </p:txBody>
      </p:sp>
      <p:sp>
        <p:nvSpPr>
          <p:cNvPr id="3" name="مستطيل 2"/>
          <p:cNvSpPr/>
          <p:nvPr/>
        </p:nvSpPr>
        <p:spPr>
          <a:xfrm>
            <a:off x="1169533" y="1124744"/>
            <a:ext cx="6802971"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rgbClr val="FF0000"/>
                </a:solidFill>
              </a:rPr>
              <a:t>ماهي المادة؟</a:t>
            </a:r>
            <a:endParaRPr lang="ar-SA" sz="3600" b="1" dirty="0">
              <a:solidFill>
                <a:srgbClr val="FF0000"/>
              </a:solidFill>
            </a:endParaRPr>
          </a:p>
        </p:txBody>
      </p:sp>
      <p:sp>
        <p:nvSpPr>
          <p:cNvPr id="6" name="مستطيل 5"/>
          <p:cNvSpPr/>
          <p:nvPr/>
        </p:nvSpPr>
        <p:spPr>
          <a:xfrm>
            <a:off x="1169534" y="1844824"/>
            <a:ext cx="6802970"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هي كل ما يشغل حيز من الفراغ وله كتلة</a:t>
            </a:r>
            <a:endParaRPr lang="ar-SA" sz="2800" b="1" dirty="0">
              <a:solidFill>
                <a:schemeClr val="tx1"/>
              </a:solidFill>
            </a:endParaRPr>
          </a:p>
        </p:txBody>
      </p:sp>
      <p:sp>
        <p:nvSpPr>
          <p:cNvPr id="7" name="مستطيل 6"/>
          <p:cNvSpPr/>
          <p:nvPr/>
        </p:nvSpPr>
        <p:spPr>
          <a:xfrm>
            <a:off x="1169534" y="2564904"/>
            <a:ext cx="6802970"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0000"/>
                </a:solidFill>
              </a:rPr>
              <a:t>ماهي حالات المادة؟</a:t>
            </a:r>
            <a:endParaRPr lang="ar-SA" sz="2800" b="1" dirty="0">
              <a:solidFill>
                <a:srgbClr val="FF0000"/>
              </a:solidFill>
            </a:endParaRPr>
          </a:p>
        </p:txBody>
      </p:sp>
      <p:sp>
        <p:nvSpPr>
          <p:cNvPr id="8" name="مستطيل 7"/>
          <p:cNvSpPr/>
          <p:nvPr/>
        </p:nvSpPr>
        <p:spPr>
          <a:xfrm>
            <a:off x="1144701" y="3212976"/>
            <a:ext cx="6827803" cy="4486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صلبة - سائلة - غازية</a:t>
            </a:r>
            <a:endParaRPr lang="ar-SA" sz="2800" b="1" dirty="0">
              <a:solidFill>
                <a:schemeClr val="tx1"/>
              </a:solidFill>
            </a:endParaRPr>
          </a:p>
        </p:txBody>
      </p:sp>
      <p:sp>
        <p:nvSpPr>
          <p:cNvPr id="9" name="مستطيل 8"/>
          <p:cNvSpPr/>
          <p:nvPr/>
        </p:nvSpPr>
        <p:spPr>
          <a:xfrm>
            <a:off x="1144700" y="3789040"/>
            <a:ext cx="6827804"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0000"/>
                </a:solidFill>
              </a:rPr>
              <a:t>ماهي أشكال المادة؟</a:t>
            </a:r>
            <a:endParaRPr lang="ar-SA" sz="2800" b="1" dirty="0">
              <a:solidFill>
                <a:srgbClr val="FF0000"/>
              </a:solidFill>
            </a:endParaRPr>
          </a:p>
        </p:txBody>
      </p:sp>
      <p:sp>
        <p:nvSpPr>
          <p:cNvPr id="10" name="مستطيل 9"/>
          <p:cNvSpPr/>
          <p:nvPr/>
        </p:nvSpPr>
        <p:spPr>
          <a:xfrm>
            <a:off x="1150309" y="4509120"/>
            <a:ext cx="6822195" cy="4486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عناصر – مركبات - مخاليط</a:t>
            </a:r>
            <a:endParaRPr lang="ar-SA" sz="2800" b="1" dirty="0">
              <a:solidFill>
                <a:schemeClr val="tx1"/>
              </a:solidFill>
            </a:endParaRPr>
          </a:p>
        </p:txBody>
      </p:sp>
    </p:spTree>
    <p:extLst>
      <p:ext uri="{BB962C8B-B14F-4D97-AF65-F5344CB8AC3E}">
        <p14:creationId xmlns:p14="http://schemas.microsoft.com/office/powerpoint/2010/main" val="898983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3" grpId="0" animBg="1"/>
      <p:bldP spid="6" grpId="0" animBg="1"/>
      <p:bldP spid="7"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5" name="شكل بيضاوي 4"/>
          <p:cNvSpPr/>
          <p:nvPr/>
        </p:nvSpPr>
        <p:spPr>
          <a:xfrm>
            <a:off x="5364088" y="908720"/>
            <a:ext cx="3600400" cy="33843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rgbClr val="00B050"/>
                </a:solidFill>
              </a:rPr>
              <a:t>المادة النقية</a:t>
            </a:r>
          </a:p>
          <a:p>
            <a:pPr algn="ctr"/>
            <a:r>
              <a:rPr lang="ar-SA" sz="3600" b="1" dirty="0" smtClean="0">
                <a:solidFill>
                  <a:srgbClr val="FF0000"/>
                </a:solidFill>
              </a:rPr>
              <a:t>المخاليط</a:t>
            </a:r>
          </a:p>
        </p:txBody>
      </p:sp>
    </p:spTree>
    <p:extLst>
      <p:ext uri="{BB962C8B-B14F-4D97-AF65-F5344CB8AC3E}">
        <p14:creationId xmlns:p14="http://schemas.microsoft.com/office/powerpoint/2010/main" val="160081407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عنوان 1"/>
          <p:cNvSpPr>
            <a:spLocks noGrp="1"/>
          </p:cNvSpPr>
          <p:nvPr>
            <p:ph idx="1"/>
          </p:nvPr>
        </p:nvSpPr>
        <p:spPr>
          <a:xfrm>
            <a:off x="395536" y="188640"/>
            <a:ext cx="8496944" cy="6408712"/>
          </a:xfr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ar-SA" sz="3600" b="1" dirty="0" smtClean="0"/>
          </a:p>
          <a:p>
            <a:endParaRPr lang="ar-SA" sz="3600" b="1" dirty="0"/>
          </a:p>
        </p:txBody>
      </p:sp>
      <p:sp>
        <p:nvSpPr>
          <p:cNvPr id="10" name="مستطيل 9"/>
          <p:cNvSpPr/>
          <p:nvPr/>
        </p:nvSpPr>
        <p:spPr>
          <a:xfrm>
            <a:off x="179512" y="116632"/>
            <a:ext cx="8784976" cy="6552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prstClr val="black"/>
              </a:solidFill>
            </a:endParaRPr>
          </a:p>
        </p:txBody>
      </p:sp>
      <p:sp>
        <p:nvSpPr>
          <p:cNvPr id="11" name="مستطيل 10"/>
          <p:cNvSpPr/>
          <p:nvPr/>
        </p:nvSpPr>
        <p:spPr>
          <a:xfrm>
            <a:off x="4788024" y="476672"/>
            <a:ext cx="3960440" cy="5688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000" b="1" dirty="0" smtClean="0">
              <a:solidFill>
                <a:srgbClr val="FF0000"/>
              </a:solidFill>
            </a:endParaRPr>
          </a:p>
          <a:p>
            <a:pPr algn="ctr"/>
            <a:r>
              <a:rPr lang="ar-SA" sz="4000" b="1" dirty="0" smtClean="0">
                <a:solidFill>
                  <a:srgbClr val="FF0000"/>
                </a:solidFill>
              </a:rPr>
              <a:t>ماهي المادة النقية؟</a:t>
            </a:r>
          </a:p>
          <a:p>
            <a:pPr algn="ctr"/>
            <a:endParaRPr lang="ar-SA" sz="4000" b="1" dirty="0">
              <a:solidFill>
                <a:srgbClr val="FF0000"/>
              </a:solidFill>
            </a:endParaRPr>
          </a:p>
          <a:p>
            <a:pPr algn="ctr"/>
            <a:r>
              <a:rPr lang="ar-SA" sz="4000" b="1" dirty="0" smtClean="0">
                <a:solidFill>
                  <a:srgbClr val="00B050"/>
                </a:solidFill>
              </a:rPr>
              <a:t>اذكر أمثلة لمادة نقية؟</a:t>
            </a:r>
          </a:p>
          <a:p>
            <a:pPr algn="ctr"/>
            <a:endParaRPr lang="ar-SA" sz="4000" b="1" dirty="0">
              <a:solidFill>
                <a:srgbClr val="00B050"/>
              </a:solidFill>
            </a:endParaRPr>
          </a:p>
          <a:p>
            <a:pPr algn="ctr"/>
            <a:r>
              <a:rPr lang="ar-SA" sz="4000" b="1" dirty="0" smtClean="0">
                <a:solidFill>
                  <a:schemeClr val="tx1"/>
                </a:solidFill>
              </a:rPr>
              <a:t>ماهي أنواع المخاليط ؟</a:t>
            </a:r>
          </a:p>
          <a:p>
            <a:pPr algn="ctr"/>
            <a:endParaRPr lang="ar-SA" sz="4000" b="1" dirty="0" smtClean="0">
              <a:solidFill>
                <a:schemeClr val="tx1"/>
              </a:solidFill>
            </a:endParaRPr>
          </a:p>
          <a:p>
            <a:pPr algn="ctr"/>
            <a:r>
              <a:rPr lang="ar-SA" sz="4000" b="1" dirty="0" smtClean="0">
                <a:solidFill>
                  <a:srgbClr val="C00000"/>
                </a:solidFill>
              </a:rPr>
              <a:t>وضح الفرق بين أنوع المخاليط ؟ </a:t>
            </a:r>
          </a:p>
          <a:p>
            <a:pPr algn="ctr"/>
            <a:endParaRPr lang="ar-SA" sz="4000" b="1" dirty="0">
              <a:solidFill>
                <a:srgbClr val="00B050"/>
              </a:solidFill>
            </a:endParaRPr>
          </a:p>
          <a:p>
            <a:pPr algn="ctr"/>
            <a:r>
              <a:rPr lang="ar-SA" sz="4000" b="1" dirty="0">
                <a:solidFill>
                  <a:prstClr val="black"/>
                </a:solidFill>
              </a:rPr>
              <a:t> </a:t>
            </a:r>
            <a:endParaRPr lang="ar-SA" sz="4000" b="1" dirty="0">
              <a:solidFill>
                <a:srgbClr val="C0504D">
                  <a:lumMod val="50000"/>
                </a:srgbClr>
              </a:solidFill>
            </a:endParaRPr>
          </a:p>
        </p:txBody>
      </p:sp>
      <p:pic>
        <p:nvPicPr>
          <p:cNvPr id="12" name="صورة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76672"/>
            <a:ext cx="4320480" cy="5688632"/>
          </a:xfrm>
          <a:prstGeom prst="rect">
            <a:avLst/>
          </a:prstGeom>
        </p:spPr>
      </p:pic>
    </p:spTree>
    <p:extLst>
      <p:ext uri="{BB962C8B-B14F-4D97-AF65-F5344CB8AC3E}">
        <p14:creationId xmlns:p14="http://schemas.microsoft.com/office/powerpoint/2010/main" val="2374338456"/>
      </p:ext>
    </p:extLst>
  </p:cSld>
  <p:clrMapOvr>
    <a:masterClrMapping/>
  </p:clrMapOvr>
  <mc:AlternateContent xmlns:mc="http://schemas.openxmlformats.org/markup-compatibility/2006" xmlns:p14="http://schemas.microsoft.com/office/powerpoint/2010/main">
    <mc:Choice Requires="p14">
      <p:transition p14:dur="250" advTm="244000">
        <p14:ripple/>
        <p:sndAc>
          <p:stSnd>
            <p:snd r:embed="rId2" name="chimes.wav"/>
          </p:stSnd>
        </p:sndAc>
      </p:transition>
    </mc:Choice>
    <mc:Fallback xmlns="">
      <p:transition advTm="244000">
        <p:fade/>
        <p:sndAc>
          <p:stSnd>
            <p:snd r:embed="rId4" name="chimes.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428596" y="357166"/>
            <a:ext cx="8286808" cy="6143668"/>
          </a:xfrm>
          <a:blipFill>
            <a:blip r:embed="rId5"/>
            <a:tile tx="0" ty="0" sx="100000" sy="100000" flip="none" algn="tl"/>
          </a:blipFill>
        </p:spPr>
      </p:pic>
    </p:spTree>
    <p:extLst>
      <p:ext uri="{BB962C8B-B14F-4D97-AF65-F5344CB8AC3E}">
        <p14:creationId xmlns:p14="http://schemas.microsoft.com/office/powerpoint/2010/main" val="1216219105"/>
      </p:ext>
    </p:extLst>
  </p:cSld>
  <p:clrMapOvr>
    <a:masterClrMapping/>
  </p:clrMapOvr>
  <mc:AlternateContent xmlns:mc="http://schemas.openxmlformats.org/markup-compatibility/2006" xmlns:p14="http://schemas.microsoft.com/office/powerpoint/2010/main">
    <mc:Choice Requires="p14">
      <p:transition p14:dur="10" advTm="62000">
        <p14:glitter dir="r"/>
        <p:sndAc>
          <p:stSnd>
            <p:snd r:embed="rId3" name="chimes.wav"/>
          </p:stSnd>
        </p:sndAc>
      </p:transition>
    </mc:Choice>
    <mc:Fallback xmlns="">
      <p:transition advTm="62000">
        <p:fade/>
        <p:sndAc>
          <p:stSnd>
            <p:snd r:embed="rId6" name="chimes.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1000" b="-41000"/>
          </a:stretch>
        </a:blipFill>
        <a:effectLst/>
      </p:bgPr>
    </p:bg>
    <p:spTree>
      <p:nvGrpSpPr>
        <p:cNvPr id="1" name=""/>
        <p:cNvGrpSpPr/>
        <p:nvPr/>
      </p:nvGrpSpPr>
      <p:grpSpPr>
        <a:xfrm>
          <a:off x="0" y="0"/>
          <a:ext cx="0" cy="0"/>
          <a:chOff x="0" y="0"/>
          <a:chExt cx="0" cy="0"/>
        </a:xfrm>
      </p:grpSpPr>
      <p:sp>
        <p:nvSpPr>
          <p:cNvPr id="2" name="Rounded Rectangle 1"/>
          <p:cNvSpPr/>
          <p:nvPr/>
        </p:nvSpPr>
        <p:spPr>
          <a:xfrm>
            <a:off x="3357563" y="214313"/>
            <a:ext cx="3143250" cy="1428750"/>
          </a:xfrm>
          <a:prstGeom prst="roundRect">
            <a:avLst/>
          </a:prstGeom>
          <a:solidFill>
            <a:schemeClr val="tx1"/>
          </a:solidFill>
          <a:ln w="762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7200" b="1" dirty="0" smtClean="0">
                <a:solidFill>
                  <a:prstClr val="black"/>
                </a:solidFill>
              </a:rPr>
              <a:t>المــــــادة</a:t>
            </a:r>
            <a:endParaRPr lang="ar-EG" sz="7200" b="1" dirty="0">
              <a:solidFill>
                <a:prstClr val="black"/>
              </a:solidFill>
            </a:endParaRPr>
          </a:p>
        </p:txBody>
      </p:sp>
      <p:sp>
        <p:nvSpPr>
          <p:cNvPr id="3" name="Oval 2"/>
          <p:cNvSpPr/>
          <p:nvPr/>
        </p:nvSpPr>
        <p:spPr>
          <a:xfrm>
            <a:off x="6572232" y="1785926"/>
            <a:ext cx="2571768" cy="1214446"/>
          </a:xfrm>
          <a:prstGeom prst="ellipse">
            <a:avLst/>
          </a:prstGeom>
          <a:solidFill>
            <a:schemeClr val="tx2"/>
          </a:solidFill>
          <a:ln>
            <a:solidFill>
              <a:schemeClr val="bg1"/>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6000" b="1" dirty="0" smtClean="0">
                <a:solidFill>
                  <a:prstClr val="black"/>
                </a:solidFill>
              </a:rPr>
              <a:t>نقية</a:t>
            </a:r>
            <a:endParaRPr lang="ar-EG" sz="6000" b="1" dirty="0">
              <a:solidFill>
                <a:prstClr val="black"/>
              </a:solidFill>
            </a:endParaRPr>
          </a:p>
        </p:txBody>
      </p:sp>
      <p:sp>
        <p:nvSpPr>
          <p:cNvPr id="4" name="Oval 3"/>
          <p:cNvSpPr/>
          <p:nvPr/>
        </p:nvSpPr>
        <p:spPr>
          <a:xfrm>
            <a:off x="0" y="1643050"/>
            <a:ext cx="3500430" cy="1357322"/>
          </a:xfrm>
          <a:prstGeom prst="ellipse">
            <a:avLst/>
          </a:prstGeom>
          <a:solidFill>
            <a:schemeClr val="tx2"/>
          </a:solidFill>
          <a:ln>
            <a:solidFill>
              <a:schemeClr val="bg1"/>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6000" b="1" dirty="0" smtClean="0">
                <a:solidFill>
                  <a:prstClr val="black"/>
                </a:solidFill>
              </a:rPr>
              <a:t>غير نقية</a:t>
            </a:r>
            <a:r>
              <a:rPr lang="ar-SA" sz="6000" b="1" dirty="0" smtClean="0">
                <a:solidFill>
                  <a:prstClr val="black"/>
                </a:solidFill>
              </a:rPr>
              <a:t> </a:t>
            </a:r>
            <a:r>
              <a:rPr lang="ar-SA" sz="2400" b="1" dirty="0" smtClean="0">
                <a:solidFill>
                  <a:prstClr val="black"/>
                </a:solidFill>
              </a:rPr>
              <a:t>(مخلوط)</a:t>
            </a:r>
            <a:endParaRPr lang="ar-EG" sz="5400" b="1" dirty="0">
              <a:solidFill>
                <a:prstClr val="black"/>
              </a:solidFill>
            </a:endParaRPr>
          </a:p>
        </p:txBody>
      </p:sp>
      <p:cxnSp>
        <p:nvCxnSpPr>
          <p:cNvPr id="9" name="Straight Arrow Connector 8"/>
          <p:cNvCxnSpPr>
            <a:stCxn id="2" idx="3"/>
          </p:cNvCxnSpPr>
          <p:nvPr/>
        </p:nvCxnSpPr>
        <p:spPr>
          <a:xfrm>
            <a:off x="6500813" y="928688"/>
            <a:ext cx="1214437" cy="78581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 idx="1"/>
          </p:cNvCxnSpPr>
          <p:nvPr/>
        </p:nvCxnSpPr>
        <p:spPr>
          <a:xfrm rot="10800000" flipV="1">
            <a:off x="1500188" y="928688"/>
            <a:ext cx="1857375" cy="64293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715172" y="5715040"/>
            <a:ext cx="2285984" cy="1071546"/>
          </a:xfrm>
          <a:prstGeom prst="ellipse">
            <a:avLst/>
          </a:prstGeom>
          <a:solidFill>
            <a:schemeClr val="tx1"/>
          </a:solidFill>
          <a:ln w="762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u="sng" dirty="0" smtClean="0">
                <a:solidFill>
                  <a:prstClr val="black"/>
                </a:solidFill>
              </a:rPr>
              <a:t>العنصر</a:t>
            </a:r>
            <a:r>
              <a:rPr lang="ar-EG" dirty="0" smtClean="0">
                <a:solidFill>
                  <a:prstClr val="black"/>
                </a:solidFill>
              </a:rPr>
              <a:t> </a:t>
            </a:r>
            <a:r>
              <a:rPr lang="ar-SA" dirty="0" smtClean="0">
                <a:solidFill>
                  <a:prstClr val="black"/>
                </a:solidFill>
              </a:rPr>
              <a:t>: </a:t>
            </a:r>
            <a:r>
              <a:rPr lang="ar-SA" sz="2000" b="1" dirty="0" smtClean="0">
                <a:solidFill>
                  <a:srgbClr val="271185"/>
                </a:solidFill>
              </a:rPr>
              <a:t>نوع واحد من الذرات مثل : </a:t>
            </a:r>
            <a:r>
              <a:rPr lang="en-US" sz="2000" b="1" dirty="0">
                <a:solidFill>
                  <a:srgbClr val="271185"/>
                </a:solidFill>
              </a:rPr>
              <a:t>H</a:t>
            </a:r>
            <a:endParaRPr lang="ar-EG" sz="2000" b="1" dirty="0">
              <a:solidFill>
                <a:srgbClr val="271185"/>
              </a:solidFill>
            </a:endParaRPr>
          </a:p>
        </p:txBody>
      </p:sp>
      <p:sp>
        <p:nvSpPr>
          <p:cNvPr id="12" name="Oval 11"/>
          <p:cNvSpPr/>
          <p:nvPr/>
        </p:nvSpPr>
        <p:spPr>
          <a:xfrm>
            <a:off x="214282" y="5715040"/>
            <a:ext cx="2285984" cy="1071546"/>
          </a:xfrm>
          <a:prstGeom prst="ellipse">
            <a:avLst/>
          </a:prstGeom>
          <a:solidFill>
            <a:schemeClr val="tx1"/>
          </a:solidFill>
          <a:ln w="762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u="sng" dirty="0" smtClean="0">
                <a:solidFill>
                  <a:prstClr val="black"/>
                </a:solidFill>
              </a:rPr>
              <a:t>المخلوط </a:t>
            </a:r>
            <a:r>
              <a:rPr lang="ar-EG" dirty="0" smtClean="0">
                <a:solidFill>
                  <a:prstClr val="black"/>
                </a:solidFill>
              </a:rPr>
              <a:t> </a:t>
            </a:r>
            <a:r>
              <a:rPr lang="ar-EG" sz="2000" b="1" dirty="0" smtClean="0">
                <a:solidFill>
                  <a:srgbClr val="271185"/>
                </a:solidFill>
              </a:rPr>
              <a:t>مثل الرمل وبرادة الحديد</a:t>
            </a:r>
            <a:endParaRPr lang="ar-EG" b="1" dirty="0">
              <a:solidFill>
                <a:srgbClr val="271185"/>
              </a:solidFill>
            </a:endParaRPr>
          </a:p>
        </p:txBody>
      </p:sp>
      <p:sp>
        <p:nvSpPr>
          <p:cNvPr id="13" name="Oval 12"/>
          <p:cNvSpPr/>
          <p:nvPr/>
        </p:nvSpPr>
        <p:spPr>
          <a:xfrm>
            <a:off x="4286248" y="5715040"/>
            <a:ext cx="2285984" cy="1071546"/>
          </a:xfrm>
          <a:prstGeom prst="ellipse">
            <a:avLst/>
          </a:prstGeom>
          <a:solidFill>
            <a:schemeClr val="tx1"/>
          </a:solidFill>
          <a:ln w="762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400" b="1" u="sng" dirty="0" smtClean="0">
                <a:solidFill>
                  <a:prstClr val="black"/>
                </a:solidFill>
              </a:rPr>
              <a:t>المركب</a:t>
            </a:r>
            <a:r>
              <a:rPr lang="ar-EG" dirty="0" smtClean="0">
                <a:solidFill>
                  <a:prstClr val="black"/>
                </a:solidFill>
              </a:rPr>
              <a:t> </a:t>
            </a:r>
            <a:r>
              <a:rPr lang="ar-SA" dirty="0" smtClean="0">
                <a:solidFill>
                  <a:prstClr val="black"/>
                </a:solidFill>
              </a:rPr>
              <a:t>: </a:t>
            </a:r>
            <a:r>
              <a:rPr lang="ar-SA" sz="2000" b="1" dirty="0" smtClean="0">
                <a:solidFill>
                  <a:srgbClr val="271185"/>
                </a:solidFill>
              </a:rPr>
              <a:t>اتحاد عنصرين او اكثر </a:t>
            </a:r>
            <a:r>
              <a:rPr lang="ar-EG" sz="2000" b="1" dirty="0" smtClean="0">
                <a:solidFill>
                  <a:srgbClr val="271185"/>
                </a:solidFill>
              </a:rPr>
              <a:t>مثل الماء</a:t>
            </a:r>
            <a:endParaRPr lang="ar-EG" sz="2000" b="1" dirty="0">
              <a:solidFill>
                <a:srgbClr val="271185"/>
              </a:solidFill>
            </a:endParaRPr>
          </a:p>
        </p:txBody>
      </p:sp>
      <p:sp>
        <p:nvSpPr>
          <p:cNvPr id="7" name="مستطيل مستدير الزوايا 6"/>
          <p:cNvSpPr/>
          <p:nvPr/>
        </p:nvSpPr>
        <p:spPr>
          <a:xfrm>
            <a:off x="4929188" y="3214686"/>
            <a:ext cx="4071968" cy="208652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prstClr val="white"/>
                </a:solidFill>
              </a:rPr>
              <a:t>لها نفس الخصائص و التركيب ؛ فلا يمكن تجزئتها إلى مواد أبسط بواسطة العمليات الفيزيائية كالغلي أو الطحن أو الترشيح </a:t>
            </a:r>
            <a:endParaRPr lang="ar-SA" sz="2800" dirty="0">
              <a:solidFill>
                <a:prstClr val="white"/>
              </a:solidFill>
            </a:endParaRPr>
          </a:p>
        </p:txBody>
      </p:sp>
      <p:pic>
        <p:nvPicPr>
          <p:cNvPr id="14" name="Picture 2"/>
          <p:cNvPicPr>
            <a:picLocks noChangeAspect="1" noChangeArrowheads="1"/>
          </p:cNvPicPr>
          <p:nvPr/>
        </p:nvPicPr>
        <p:blipFill>
          <a:blip r:embed="rId4"/>
          <a:srcRect/>
          <a:stretch>
            <a:fillRect/>
          </a:stretch>
        </p:blipFill>
        <p:spPr bwMode="auto">
          <a:xfrm>
            <a:off x="3203847" y="1753336"/>
            <a:ext cx="3296965" cy="1247036"/>
          </a:xfrm>
          <a:prstGeom prst="rect">
            <a:avLst/>
          </a:prstGeom>
          <a:noFill/>
          <a:ln w="9525">
            <a:noFill/>
            <a:miter lim="800000"/>
            <a:headEnd/>
            <a:tailEnd/>
          </a:ln>
          <a:effectLst/>
        </p:spPr>
      </p:pic>
      <p:sp>
        <p:nvSpPr>
          <p:cNvPr id="15" name="مستطيل مستدير الزوايا 14"/>
          <p:cNvSpPr/>
          <p:nvPr/>
        </p:nvSpPr>
        <p:spPr>
          <a:xfrm>
            <a:off x="214282" y="3232915"/>
            <a:ext cx="3853092" cy="208652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prstClr val="white"/>
                </a:solidFill>
              </a:rPr>
              <a:t>مكون من مواد غير مترابطة ، بنسب غير محددة ، يمكن فصل بعضها عن بعض بالعمليات الفيزيائية </a:t>
            </a:r>
            <a:r>
              <a:rPr lang="ar-SA" sz="2800" b="1" dirty="0" smtClean="0">
                <a:solidFill>
                  <a:prstClr val="white"/>
                </a:solidFill>
              </a:rPr>
              <a:t>.</a:t>
            </a:r>
            <a:endParaRPr lang="ar-SA" sz="2800" dirty="0">
              <a:solidFill>
                <a:prstClr val="white"/>
              </a:solidFill>
            </a:endParaRPr>
          </a:p>
        </p:txBody>
      </p:sp>
    </p:spTree>
    <p:extLst>
      <p:ext uri="{BB962C8B-B14F-4D97-AF65-F5344CB8AC3E}">
        <p14:creationId xmlns:p14="http://schemas.microsoft.com/office/powerpoint/2010/main" val="3177045713"/>
      </p:ext>
    </p:extLst>
  </p:cSld>
  <p:clrMapOvr>
    <a:masterClrMapping/>
  </p:clrMapOvr>
  <mc:AlternateContent xmlns:mc="http://schemas.openxmlformats.org/markup-compatibility/2006" xmlns:p14="http://schemas.microsoft.com/office/powerpoint/2010/main">
    <mc:Choice Requires="p14">
      <p:transition spd="slow" p14:dur="3900">
        <p14:glitter dir="r"/>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0" fill="hold"/>
                                        <p:tgtEl>
                                          <p:spTgt spid="4"/>
                                        </p:tgtEl>
                                        <p:attrNameLst>
                                          <p:attrName>ppt_x</p:attrName>
                                        </p:attrNameLst>
                                      </p:cBhvr>
                                      <p:tavLst>
                                        <p:tav tm="0">
                                          <p:val>
                                            <p:strVal val="#ppt_x"/>
                                          </p:val>
                                        </p:tav>
                                        <p:tav tm="100000">
                                          <p:val>
                                            <p:strVal val="#ppt_x"/>
                                          </p:val>
                                        </p:tav>
                                      </p:tavLst>
                                    </p:anim>
                                    <p:anim calcmode="lin" valueType="num">
                                      <p:cBhvr additive="base">
                                        <p:cTn id="14"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7"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214290"/>
            <a:ext cx="8329642" cy="6143668"/>
          </a:xfrm>
          <a:blipFill>
            <a:blip r:embed="rId3"/>
            <a:stretch>
              <a:fillRect/>
            </a:stretch>
          </a:blipFill>
        </p:spPr>
        <p:txBody>
          <a:bodyPr>
            <a:normAutofit/>
          </a:bodyPr>
          <a:lstStyle/>
          <a:p>
            <a:pPr>
              <a:buNone/>
            </a:pPr>
            <a:r>
              <a:rPr lang="ar-SA" dirty="0" smtClean="0"/>
              <a:t> </a:t>
            </a:r>
          </a:p>
          <a:p>
            <a:pPr>
              <a:buNone/>
            </a:pPr>
            <a:endParaRPr lang="ar-SA" dirty="0" smtClean="0"/>
          </a:p>
          <a:p>
            <a:pPr>
              <a:buNone/>
            </a:pPr>
            <a:endParaRPr lang="ar-SA" dirty="0" smtClean="0"/>
          </a:p>
          <a:p>
            <a:pPr>
              <a:buNone/>
            </a:pPr>
            <a:endParaRPr lang="ar-SA" dirty="0" smtClean="0"/>
          </a:p>
          <a:p>
            <a:pPr>
              <a:buNone/>
            </a:pPr>
            <a:r>
              <a:rPr lang="ar-SA" dirty="0" smtClean="0"/>
              <a:t>                      </a:t>
            </a:r>
          </a:p>
          <a:p>
            <a:pPr>
              <a:buNone/>
            </a:pPr>
            <a:r>
              <a:rPr lang="ar-SA" dirty="0" smtClean="0"/>
              <a:t>    </a:t>
            </a:r>
            <a:r>
              <a:rPr lang="ar-SA" sz="13800" b="1" dirty="0" smtClean="0">
                <a:solidFill>
                  <a:srgbClr val="FFCC00"/>
                </a:solidFill>
              </a:rPr>
              <a:t>سؤال ذهبي؟</a:t>
            </a:r>
            <a:endParaRPr lang="ar-SA" b="1" dirty="0" smtClean="0">
              <a:solidFill>
                <a:srgbClr val="FFCC00"/>
              </a:solidFill>
            </a:endParaRPr>
          </a:p>
        </p:txBody>
      </p:sp>
    </p:spTree>
    <p:extLst>
      <p:ext uri="{BB962C8B-B14F-4D97-AF65-F5344CB8AC3E}">
        <p14:creationId xmlns:p14="http://schemas.microsoft.com/office/powerpoint/2010/main" val="3344739920"/>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5" name="مستطيل 4"/>
          <p:cNvSpPr/>
          <p:nvPr/>
        </p:nvSpPr>
        <p:spPr>
          <a:xfrm>
            <a:off x="-108520" y="620688"/>
            <a:ext cx="9036496" cy="60486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prstClr val="white"/>
                </a:solidFill>
              </a:rPr>
              <a:t>*ل</a:t>
            </a:r>
            <a:endParaRPr lang="ar-SA" dirty="0">
              <a:solidFill>
                <a:prstClr val="white"/>
              </a:solidFill>
            </a:endParaRPr>
          </a:p>
        </p:txBody>
      </p:sp>
      <p:sp>
        <p:nvSpPr>
          <p:cNvPr id="2" name="مستطيل 1"/>
          <p:cNvSpPr/>
          <p:nvPr/>
        </p:nvSpPr>
        <p:spPr>
          <a:xfrm>
            <a:off x="3563888" y="0"/>
            <a:ext cx="2448272" cy="6206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prstClr val="black"/>
                </a:solidFill>
              </a:rPr>
              <a:t>التهيئة</a:t>
            </a:r>
            <a:endParaRPr lang="ar-SA" sz="3600" b="1" dirty="0">
              <a:solidFill>
                <a:prstClr val="black"/>
              </a:solidFill>
            </a:endParaRPr>
          </a:p>
        </p:txBody>
      </p:sp>
      <p:sp>
        <p:nvSpPr>
          <p:cNvPr id="12" name="مستطيل 11"/>
          <p:cNvSpPr/>
          <p:nvPr/>
        </p:nvSpPr>
        <p:spPr>
          <a:xfrm>
            <a:off x="1259632" y="836712"/>
            <a:ext cx="6840760"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0000"/>
                </a:solidFill>
              </a:rPr>
              <a:t>لو طرح عليك معلمك سؤال عن موضوع تجهل اجابته كواجب منزلي فماذا سوف تفعل ؟</a:t>
            </a:r>
            <a:endParaRPr lang="ar-SA" sz="2800" b="1" dirty="0">
              <a:solidFill>
                <a:srgbClr val="FF0000"/>
              </a:solidFill>
            </a:endParaRPr>
          </a:p>
        </p:txBody>
      </p:sp>
      <p:sp>
        <p:nvSpPr>
          <p:cNvPr id="16" name="مستطيل 15"/>
          <p:cNvSpPr/>
          <p:nvPr/>
        </p:nvSpPr>
        <p:spPr>
          <a:xfrm>
            <a:off x="1259632" y="2348880"/>
            <a:ext cx="6840760"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البحث عن الإجابة في الكتب أو النت </a:t>
            </a:r>
            <a:endParaRPr lang="ar-SA" sz="2800" b="1" dirty="0">
              <a:solidFill>
                <a:srgbClr val="002060"/>
              </a:solidFill>
            </a:endParaRPr>
          </a:p>
        </p:txBody>
      </p:sp>
      <p:sp>
        <p:nvSpPr>
          <p:cNvPr id="17" name="مستطيل 16"/>
          <p:cNvSpPr/>
          <p:nvPr/>
        </p:nvSpPr>
        <p:spPr>
          <a:xfrm>
            <a:off x="1259632" y="3645024"/>
            <a:ext cx="6840760"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0000"/>
                </a:solidFill>
              </a:rPr>
              <a:t>ماذا نستفيد من عملية البحث ؟</a:t>
            </a:r>
            <a:endParaRPr lang="ar-SA" sz="2800" b="1" dirty="0">
              <a:solidFill>
                <a:srgbClr val="FF0000"/>
              </a:solidFill>
            </a:endParaRPr>
          </a:p>
        </p:txBody>
      </p:sp>
      <p:sp>
        <p:nvSpPr>
          <p:cNvPr id="18" name="مستطيل 17"/>
          <p:cNvSpPr/>
          <p:nvPr/>
        </p:nvSpPr>
        <p:spPr>
          <a:xfrm>
            <a:off x="1259632" y="5013176"/>
            <a:ext cx="6840760"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نتعلم</a:t>
            </a:r>
            <a:endParaRPr lang="ar-SA" sz="2800" b="1" dirty="0">
              <a:solidFill>
                <a:srgbClr val="002060"/>
              </a:solidFill>
            </a:endParaRPr>
          </a:p>
        </p:txBody>
      </p:sp>
    </p:spTree>
    <p:extLst>
      <p:ext uri="{BB962C8B-B14F-4D97-AF65-F5344CB8AC3E}">
        <p14:creationId xmlns:p14="http://schemas.microsoft.com/office/powerpoint/2010/main" val="2519126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57200" y="500042"/>
            <a:ext cx="8229600" cy="5626121"/>
          </a:xfrm>
        </p:spPr>
        <p:txBody>
          <a:bodyPr>
            <a:normAutofit/>
          </a:bodyPr>
          <a:lstStyle/>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pPr>
              <a:buNone/>
            </a:pPr>
            <a:endParaRPr lang="ar-SA" sz="3600" b="1" dirty="0">
              <a:solidFill>
                <a:srgbClr val="FF0000"/>
              </a:solidFill>
            </a:endParaRPr>
          </a:p>
        </p:txBody>
      </p:sp>
      <p:sp>
        <p:nvSpPr>
          <p:cNvPr id="8" name="مستطيل 7"/>
          <p:cNvSpPr/>
          <p:nvPr/>
        </p:nvSpPr>
        <p:spPr>
          <a:xfrm>
            <a:off x="1071538" y="620688"/>
            <a:ext cx="7286676" cy="13081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000" b="1" dirty="0" smtClean="0">
              <a:solidFill>
                <a:srgbClr val="C00000"/>
              </a:solidFill>
            </a:endParaRPr>
          </a:p>
          <a:p>
            <a:pPr algn="ctr"/>
            <a:r>
              <a:rPr lang="ar-SA" sz="4000" b="1" dirty="0" smtClean="0">
                <a:solidFill>
                  <a:srgbClr val="C00000"/>
                </a:solidFill>
              </a:rPr>
              <a:t>المركب مادة نقية (علل) ؟ </a:t>
            </a:r>
            <a:r>
              <a:rPr lang="en-US" sz="2800" b="1" dirty="0" smtClean="0">
                <a:solidFill>
                  <a:srgbClr val="002060"/>
                </a:solidFill>
              </a:rPr>
              <a:t/>
            </a:r>
            <a:br>
              <a:rPr lang="en-US" sz="2800" b="1" dirty="0" smtClean="0">
                <a:solidFill>
                  <a:srgbClr val="002060"/>
                </a:solidFill>
              </a:rPr>
            </a:br>
            <a:endParaRPr lang="ar-SA" sz="2800" b="1" dirty="0">
              <a:solidFill>
                <a:prstClr val="white"/>
              </a:solidFill>
            </a:endParaRPr>
          </a:p>
        </p:txBody>
      </p:sp>
      <p:sp>
        <p:nvSpPr>
          <p:cNvPr id="9" name="مخطط انسيابي: شريط مثقب 8"/>
          <p:cNvSpPr/>
          <p:nvPr/>
        </p:nvSpPr>
        <p:spPr>
          <a:xfrm>
            <a:off x="428596" y="2214554"/>
            <a:ext cx="8143932" cy="4286280"/>
          </a:xfrm>
          <a:prstGeom prst="flowChartPunchedTap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b="1" dirty="0" smtClean="0">
                <a:solidFill>
                  <a:srgbClr val="002060"/>
                </a:solidFill>
              </a:rPr>
              <a:t>لأن النسب بين ذرات العناصر المكونة له ثابته وترتبط العناصر مع بعضها بروابط كيميائية.</a:t>
            </a:r>
            <a:endParaRPr lang="ar-SA" sz="6000" b="1" dirty="0">
              <a:solidFill>
                <a:srgbClr val="002060"/>
              </a:solidFill>
            </a:endParaRPr>
          </a:p>
        </p:txBody>
      </p:sp>
    </p:spTree>
    <p:extLst>
      <p:ext uri="{BB962C8B-B14F-4D97-AF65-F5344CB8AC3E}">
        <p14:creationId xmlns:p14="http://schemas.microsoft.com/office/powerpoint/2010/main" val="13099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583532812"/>
              </p:ext>
            </p:extLst>
          </p:nvPr>
        </p:nvGraphicFramePr>
        <p:xfrm>
          <a:off x="395536" y="1397000"/>
          <a:ext cx="8136903" cy="3998003"/>
        </p:xfrm>
        <a:graphic>
          <a:graphicData uri="http://schemas.openxmlformats.org/drawingml/2006/table">
            <a:tbl>
              <a:tblPr rtl="1" firstRow="1" bandRow="1">
                <a:tableStyleId>{5C22544A-7EE6-4342-B048-85BDC9FD1C3A}</a:tableStyleId>
              </a:tblPr>
              <a:tblGrid>
                <a:gridCol w="2712301"/>
                <a:gridCol w="2712301"/>
                <a:gridCol w="2712301"/>
              </a:tblGrid>
              <a:tr h="1166933">
                <a:tc>
                  <a:txBody>
                    <a:bodyPr/>
                    <a:lstStyle/>
                    <a:p>
                      <a:pPr rtl="1"/>
                      <a:endParaRPr lang="ar-SA" dirty="0"/>
                    </a:p>
                  </a:txBody>
                  <a:tcPr>
                    <a:noFill/>
                  </a:tcPr>
                </a:tc>
                <a:tc>
                  <a:txBody>
                    <a:bodyPr/>
                    <a:lstStyle/>
                    <a:p>
                      <a:pPr rtl="1"/>
                      <a:r>
                        <a:rPr lang="ar-SA" sz="2400" b="1" dirty="0" smtClean="0"/>
                        <a:t>       </a:t>
                      </a:r>
                    </a:p>
                    <a:p>
                      <a:pPr rtl="1"/>
                      <a:r>
                        <a:rPr lang="ar-SA" sz="2400" b="1" dirty="0" smtClean="0"/>
                        <a:t>   المخلوط</a:t>
                      </a:r>
                      <a:r>
                        <a:rPr lang="ar-SA" sz="2400" b="1" baseline="0" dirty="0" smtClean="0"/>
                        <a:t> المتجانس</a:t>
                      </a:r>
                    </a:p>
                    <a:p>
                      <a:pPr rtl="1"/>
                      <a:r>
                        <a:rPr lang="ar-SA" sz="2400" b="1" baseline="0" dirty="0" smtClean="0"/>
                        <a:t>        (المحلول )</a:t>
                      </a:r>
                      <a:endParaRPr lang="ar-SA" sz="2400" b="1" dirty="0"/>
                    </a:p>
                  </a:txBody>
                  <a:tcPr>
                    <a:solidFill>
                      <a:schemeClr val="bg1"/>
                    </a:solidFill>
                  </a:tcPr>
                </a:tc>
                <a:tc>
                  <a:txBody>
                    <a:bodyPr/>
                    <a:lstStyle/>
                    <a:p>
                      <a:pPr rtl="1"/>
                      <a:endParaRPr lang="ar-SA" sz="2400" b="1" dirty="0" smtClean="0"/>
                    </a:p>
                    <a:p>
                      <a:pPr rtl="1"/>
                      <a:r>
                        <a:rPr lang="ar-SA" sz="2400" b="1" dirty="0" smtClean="0"/>
                        <a:t>المخلوط غير متجانس</a:t>
                      </a:r>
                      <a:endParaRPr lang="ar-SA" sz="2400" b="1" dirty="0"/>
                    </a:p>
                  </a:txBody>
                  <a:tcPr>
                    <a:solidFill>
                      <a:schemeClr val="bg1"/>
                    </a:solidFill>
                  </a:tcPr>
                </a:tc>
              </a:tr>
              <a:tr h="734735">
                <a:tc>
                  <a:txBody>
                    <a:bodyPr/>
                    <a:lstStyle/>
                    <a:p>
                      <a:pPr rtl="1"/>
                      <a:r>
                        <a:rPr lang="ar-SA" sz="2800" b="1" dirty="0" smtClean="0"/>
                        <a:t>التعريف</a:t>
                      </a:r>
                      <a:endParaRPr lang="ar-SA" sz="2800" b="1" dirty="0"/>
                    </a:p>
                  </a:txBody>
                  <a:tcPr>
                    <a:solidFill>
                      <a:schemeClr val="tx1"/>
                    </a:solidFill>
                  </a:tcPr>
                </a:tc>
                <a:tc>
                  <a:txBody>
                    <a:bodyPr/>
                    <a:lstStyle/>
                    <a:p>
                      <a:pPr rtl="1"/>
                      <a:endParaRPr lang="ar-SA" dirty="0"/>
                    </a:p>
                  </a:txBody>
                  <a:tcPr/>
                </a:tc>
                <a:tc>
                  <a:txBody>
                    <a:bodyPr/>
                    <a:lstStyle/>
                    <a:p>
                      <a:pPr algn="ctr">
                        <a:defRPr/>
                      </a:pPr>
                      <a:endParaRPr lang="ar-EG" sz="1800" b="1" u="sng" dirty="0">
                        <a:solidFill>
                          <a:schemeClr val="bg1"/>
                        </a:solidFill>
                      </a:endParaRPr>
                    </a:p>
                  </a:txBody>
                  <a:tcPr/>
                </a:tc>
              </a:tr>
              <a:tr h="1339813">
                <a:tc>
                  <a:txBody>
                    <a:bodyPr/>
                    <a:lstStyle/>
                    <a:p>
                      <a:pPr rtl="1"/>
                      <a:r>
                        <a:rPr lang="ar-SA" sz="2800" b="1" dirty="0" smtClean="0"/>
                        <a:t>امكانية فصل مكوناته</a:t>
                      </a:r>
                      <a:endParaRPr lang="ar-SA" sz="2800" b="1" dirty="0"/>
                    </a:p>
                  </a:txBody>
                  <a:tcPr>
                    <a:solidFill>
                      <a:schemeClr val="tx1"/>
                    </a:solidFill>
                  </a:tcPr>
                </a:tc>
                <a:tc>
                  <a:txBody>
                    <a:bodyPr/>
                    <a:lstStyle/>
                    <a:p>
                      <a:pPr rtl="1"/>
                      <a:r>
                        <a:rPr lang="ar-SA" b="1" dirty="0" smtClean="0"/>
                        <a:t> </a:t>
                      </a:r>
                      <a:endParaRPr lang="ar-SA" b="1" dirty="0"/>
                    </a:p>
                  </a:txBody>
                  <a:tcPr/>
                </a:tc>
                <a:tc>
                  <a:txBody>
                    <a:bodyPr/>
                    <a:lstStyle/>
                    <a:p>
                      <a:pPr rtl="1"/>
                      <a:endParaRPr lang="ar-SA" b="1" dirty="0"/>
                    </a:p>
                  </a:txBody>
                  <a:tcPr/>
                </a:tc>
              </a:tr>
              <a:tr h="734735">
                <a:tc>
                  <a:txBody>
                    <a:bodyPr/>
                    <a:lstStyle/>
                    <a:p>
                      <a:pPr rtl="1"/>
                      <a:r>
                        <a:rPr lang="ar-SA" sz="2800" b="1" dirty="0" smtClean="0"/>
                        <a:t>مثال </a:t>
                      </a:r>
                      <a:endParaRPr lang="ar-SA" sz="2800" b="1" dirty="0"/>
                    </a:p>
                  </a:txBody>
                  <a:tcPr>
                    <a:solidFill>
                      <a:schemeClr val="tx1"/>
                    </a:solidFill>
                  </a:tcPr>
                </a:tc>
                <a:tc>
                  <a:txBody>
                    <a:bodyPr/>
                    <a:lstStyle/>
                    <a:p>
                      <a:pPr rtl="1"/>
                      <a:endParaRPr lang="ar-SA" dirty="0"/>
                    </a:p>
                  </a:txBody>
                  <a:tcPr/>
                </a:tc>
                <a:tc>
                  <a:txBody>
                    <a:bodyPr/>
                    <a:lstStyle/>
                    <a:p>
                      <a:pPr rtl="1"/>
                      <a:endParaRPr lang="ar-SA" dirty="0"/>
                    </a:p>
                  </a:txBody>
                  <a:tcPr/>
                </a:tc>
              </a:tr>
            </a:tbl>
          </a:graphicData>
        </a:graphic>
      </p:graphicFrame>
      <p:sp>
        <p:nvSpPr>
          <p:cNvPr id="3" name="مربع نص 2"/>
          <p:cNvSpPr txBox="1"/>
          <p:nvPr/>
        </p:nvSpPr>
        <p:spPr>
          <a:xfrm>
            <a:off x="3106456" y="2646507"/>
            <a:ext cx="2211007" cy="584775"/>
          </a:xfrm>
          <a:prstGeom prst="rect">
            <a:avLst/>
          </a:prstGeom>
          <a:noFill/>
        </p:spPr>
        <p:txBody>
          <a:bodyPr wrap="square" rtlCol="1">
            <a:spAutoFit/>
          </a:bodyPr>
          <a:lstStyle/>
          <a:p>
            <a:r>
              <a:rPr lang="ar-SA" sz="1600" b="1" dirty="0" smtClean="0">
                <a:solidFill>
                  <a:schemeClr val="bg1"/>
                </a:solidFill>
              </a:rPr>
              <a:t>  </a:t>
            </a:r>
            <a:r>
              <a:rPr lang="ar-SA" sz="1050" b="1" dirty="0" smtClean="0">
                <a:solidFill>
                  <a:schemeClr val="bg1"/>
                </a:solidFill>
              </a:rPr>
              <a:t> </a:t>
            </a:r>
            <a:r>
              <a:rPr lang="ar-EG" sz="1600" b="1" dirty="0">
                <a:solidFill>
                  <a:schemeClr val="bg2"/>
                </a:solidFill>
              </a:rPr>
              <a:t>تحوي مادتين أو أكثر خلطت </a:t>
            </a:r>
            <a:r>
              <a:rPr lang="ar-EG" sz="1600" b="1" dirty="0" smtClean="0">
                <a:solidFill>
                  <a:schemeClr val="bg2"/>
                </a:solidFill>
              </a:rPr>
              <a:t>بانتظام</a:t>
            </a:r>
            <a:r>
              <a:rPr lang="ar-SA" sz="1600" b="1" dirty="0" smtClean="0">
                <a:solidFill>
                  <a:schemeClr val="bg2"/>
                </a:solidFill>
              </a:rPr>
              <a:t> </a:t>
            </a:r>
            <a:r>
              <a:rPr lang="ar-EG" sz="1600" b="1" dirty="0" smtClean="0">
                <a:solidFill>
                  <a:schemeClr val="bg2"/>
                </a:solidFill>
              </a:rPr>
              <a:t>على </a:t>
            </a:r>
            <a:r>
              <a:rPr lang="ar-EG" sz="1600" b="1" dirty="0">
                <a:solidFill>
                  <a:schemeClr val="bg2"/>
                </a:solidFill>
              </a:rPr>
              <a:t>المستوي الجزيئي </a:t>
            </a:r>
            <a:endParaRPr lang="ar-SA" sz="1600" b="1" dirty="0">
              <a:solidFill>
                <a:schemeClr val="bg2"/>
              </a:solidFill>
            </a:endParaRPr>
          </a:p>
        </p:txBody>
      </p:sp>
      <p:sp>
        <p:nvSpPr>
          <p:cNvPr id="4" name="مربع نص 3"/>
          <p:cNvSpPr txBox="1"/>
          <p:nvPr/>
        </p:nvSpPr>
        <p:spPr>
          <a:xfrm>
            <a:off x="863853" y="2646507"/>
            <a:ext cx="2088232" cy="584775"/>
          </a:xfrm>
          <a:prstGeom prst="rect">
            <a:avLst/>
          </a:prstGeom>
          <a:noFill/>
        </p:spPr>
        <p:txBody>
          <a:bodyPr wrap="square" rtlCol="1">
            <a:spAutoFit/>
          </a:bodyPr>
          <a:lstStyle/>
          <a:p>
            <a:pPr algn="ctr">
              <a:defRPr/>
            </a:pPr>
            <a:r>
              <a:rPr lang="ar-EG" sz="1600" b="1" dirty="0">
                <a:solidFill>
                  <a:schemeClr val="bg2"/>
                </a:solidFill>
              </a:rPr>
              <a:t>تكون المواد فيها غير موزعة بانتظام </a:t>
            </a:r>
            <a:r>
              <a:rPr lang="ar-SA" sz="1600" b="1" dirty="0">
                <a:solidFill>
                  <a:schemeClr val="bg2"/>
                </a:solidFill>
              </a:rPr>
              <a:t>.</a:t>
            </a:r>
            <a:endParaRPr lang="ar-EG" sz="1600" b="1" u="sng" dirty="0">
              <a:solidFill>
                <a:schemeClr val="bg2"/>
              </a:solidFill>
            </a:endParaRPr>
          </a:p>
        </p:txBody>
      </p:sp>
      <p:sp>
        <p:nvSpPr>
          <p:cNvPr id="5" name="مربع نص 4"/>
          <p:cNvSpPr txBox="1"/>
          <p:nvPr/>
        </p:nvSpPr>
        <p:spPr>
          <a:xfrm>
            <a:off x="3322480" y="3565455"/>
            <a:ext cx="2016224" cy="707886"/>
          </a:xfrm>
          <a:prstGeom prst="rect">
            <a:avLst/>
          </a:prstGeom>
          <a:noFill/>
        </p:spPr>
        <p:txBody>
          <a:bodyPr wrap="square" rtlCol="1">
            <a:spAutoFit/>
          </a:bodyPr>
          <a:lstStyle/>
          <a:p>
            <a:r>
              <a:rPr lang="ar-SA" sz="2000" b="1" dirty="0" smtClean="0">
                <a:solidFill>
                  <a:srgbClr val="002060"/>
                </a:solidFill>
              </a:rPr>
              <a:t>من الصعب فصل مكوناته</a:t>
            </a:r>
            <a:endParaRPr lang="ar-SA" sz="2000" b="1" dirty="0">
              <a:solidFill>
                <a:srgbClr val="002060"/>
              </a:solidFill>
            </a:endParaRPr>
          </a:p>
        </p:txBody>
      </p:sp>
      <p:sp>
        <p:nvSpPr>
          <p:cNvPr id="6" name="مربع نص 5"/>
          <p:cNvSpPr txBox="1"/>
          <p:nvPr/>
        </p:nvSpPr>
        <p:spPr>
          <a:xfrm>
            <a:off x="899857" y="3719343"/>
            <a:ext cx="2016224" cy="400110"/>
          </a:xfrm>
          <a:prstGeom prst="rect">
            <a:avLst/>
          </a:prstGeom>
          <a:noFill/>
        </p:spPr>
        <p:txBody>
          <a:bodyPr wrap="square" rtlCol="1">
            <a:spAutoFit/>
          </a:bodyPr>
          <a:lstStyle/>
          <a:p>
            <a:r>
              <a:rPr lang="ar-SA" sz="2000" b="1" dirty="0">
                <a:solidFill>
                  <a:srgbClr val="002060"/>
                </a:solidFill>
              </a:rPr>
              <a:t>يسهل فصل مكوناته</a:t>
            </a:r>
          </a:p>
        </p:txBody>
      </p:sp>
      <p:sp>
        <p:nvSpPr>
          <p:cNvPr id="7" name="مربع نص 6"/>
          <p:cNvSpPr txBox="1"/>
          <p:nvPr/>
        </p:nvSpPr>
        <p:spPr>
          <a:xfrm>
            <a:off x="3203848" y="4653136"/>
            <a:ext cx="2016224" cy="707886"/>
          </a:xfrm>
          <a:prstGeom prst="rect">
            <a:avLst/>
          </a:prstGeom>
          <a:noFill/>
        </p:spPr>
        <p:txBody>
          <a:bodyPr wrap="square" rtlCol="1">
            <a:spAutoFit/>
          </a:bodyPr>
          <a:lstStyle/>
          <a:p>
            <a:r>
              <a:rPr lang="ar-SA" sz="2000" b="1" dirty="0">
                <a:solidFill>
                  <a:srgbClr val="00B050"/>
                </a:solidFill>
              </a:rPr>
              <a:t>السكر المذاب في الماء </a:t>
            </a:r>
            <a:r>
              <a:rPr lang="ar-SA" sz="2000" b="1" dirty="0" smtClean="0">
                <a:solidFill>
                  <a:srgbClr val="00B050"/>
                </a:solidFill>
              </a:rPr>
              <a:t>والشامبو.</a:t>
            </a:r>
            <a:r>
              <a:rPr lang="ar-SA" dirty="0" smtClean="0"/>
              <a:t>.</a:t>
            </a:r>
            <a:endParaRPr lang="ar-SA" dirty="0"/>
          </a:p>
        </p:txBody>
      </p:sp>
      <p:sp>
        <p:nvSpPr>
          <p:cNvPr id="8" name="مربع نص 7"/>
          <p:cNvSpPr txBox="1"/>
          <p:nvPr/>
        </p:nvSpPr>
        <p:spPr>
          <a:xfrm>
            <a:off x="755576" y="4725144"/>
            <a:ext cx="2160505" cy="707886"/>
          </a:xfrm>
          <a:prstGeom prst="rect">
            <a:avLst/>
          </a:prstGeom>
          <a:noFill/>
        </p:spPr>
        <p:txBody>
          <a:bodyPr wrap="square" rtlCol="1">
            <a:spAutoFit/>
          </a:bodyPr>
          <a:lstStyle/>
          <a:p>
            <a:r>
              <a:rPr lang="ar-SA" sz="2000" b="1" dirty="0">
                <a:solidFill>
                  <a:srgbClr val="00B050"/>
                </a:solidFill>
              </a:rPr>
              <a:t>سلطة الخضار و سلطة الفواكه.</a:t>
            </a:r>
          </a:p>
        </p:txBody>
      </p:sp>
      <p:sp>
        <p:nvSpPr>
          <p:cNvPr id="9" name="شكل بيضاوي 8"/>
          <p:cNvSpPr/>
          <p:nvPr/>
        </p:nvSpPr>
        <p:spPr>
          <a:xfrm>
            <a:off x="2339752" y="404664"/>
            <a:ext cx="4464496" cy="79208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smtClean="0">
                <a:solidFill>
                  <a:schemeClr val="bg1"/>
                </a:solidFill>
              </a:rPr>
              <a:t>المخاليط</a:t>
            </a:r>
            <a:endParaRPr lang="ar-SA" sz="4800" b="1" dirty="0">
              <a:solidFill>
                <a:schemeClr val="bg1"/>
              </a:solidFill>
            </a:endParaRPr>
          </a:p>
        </p:txBody>
      </p:sp>
    </p:spTree>
    <p:extLst>
      <p:ext uri="{BB962C8B-B14F-4D97-AF65-F5344CB8AC3E}">
        <p14:creationId xmlns:p14="http://schemas.microsoft.com/office/powerpoint/2010/main" val="2985510227"/>
      </p:ext>
    </p:extLst>
  </p:cSld>
  <p:clrMapOvr>
    <a:masterClrMapping/>
  </p:clrMapOvr>
  <p:transition spd="slow">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7000" r="-27000"/>
          </a:stretch>
        </a:blipFill>
        <a:effectLst/>
      </p:bgPr>
    </p:bg>
    <p:spTree>
      <p:nvGrpSpPr>
        <p:cNvPr id="1" name=""/>
        <p:cNvGrpSpPr/>
        <p:nvPr/>
      </p:nvGrpSpPr>
      <p:grpSpPr>
        <a:xfrm>
          <a:off x="0" y="0"/>
          <a:ext cx="0" cy="0"/>
          <a:chOff x="0" y="0"/>
          <a:chExt cx="0" cy="0"/>
        </a:xfrm>
      </p:grpSpPr>
      <p:sp>
        <p:nvSpPr>
          <p:cNvPr id="2" name="شكل بيضاوي 1"/>
          <p:cNvSpPr/>
          <p:nvPr/>
        </p:nvSpPr>
        <p:spPr>
          <a:xfrm>
            <a:off x="2051720" y="1052736"/>
            <a:ext cx="5544616" cy="12961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t>طرق فصل المخاليط</a:t>
            </a:r>
            <a:endParaRPr lang="ar-SA" sz="4000" b="1" dirty="0"/>
          </a:p>
        </p:txBody>
      </p:sp>
      <p:cxnSp>
        <p:nvCxnSpPr>
          <p:cNvPr id="4" name="رابط كسهم مستقيم 3"/>
          <p:cNvCxnSpPr/>
          <p:nvPr/>
        </p:nvCxnSpPr>
        <p:spPr>
          <a:xfrm>
            <a:off x="6156176" y="2492896"/>
            <a:ext cx="1656184" cy="108012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a:off x="5004048" y="2636912"/>
            <a:ext cx="0" cy="1224136"/>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flipH="1">
            <a:off x="1907704" y="2420888"/>
            <a:ext cx="1764196" cy="115212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7308304" y="4128423"/>
            <a:ext cx="1525412" cy="7200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2060"/>
                </a:solidFill>
              </a:rPr>
              <a:t>الغليان</a:t>
            </a:r>
            <a:endParaRPr lang="ar-SA" sz="3200" b="1" dirty="0">
              <a:solidFill>
                <a:srgbClr val="002060"/>
              </a:solidFill>
            </a:endParaRPr>
          </a:p>
        </p:txBody>
      </p:sp>
      <p:sp>
        <p:nvSpPr>
          <p:cNvPr id="12" name="مستطيل مستدير الزوايا 11"/>
          <p:cNvSpPr/>
          <p:nvPr/>
        </p:nvSpPr>
        <p:spPr>
          <a:xfrm>
            <a:off x="3995936" y="4149080"/>
            <a:ext cx="1800200" cy="72008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2060"/>
                </a:solidFill>
              </a:rPr>
              <a:t> </a:t>
            </a:r>
            <a:r>
              <a:rPr lang="ar-SA" sz="2800" b="1" dirty="0" smtClean="0">
                <a:solidFill>
                  <a:srgbClr val="002060"/>
                </a:solidFill>
              </a:rPr>
              <a:t>المغناطيس</a:t>
            </a:r>
            <a:r>
              <a:rPr lang="ar-SA" dirty="0" smtClean="0"/>
              <a:t>يس</a:t>
            </a:r>
            <a:endParaRPr lang="ar-SA" dirty="0"/>
          </a:p>
        </p:txBody>
      </p:sp>
      <p:sp>
        <p:nvSpPr>
          <p:cNvPr id="13" name="مستطيل 12"/>
          <p:cNvSpPr/>
          <p:nvPr/>
        </p:nvSpPr>
        <p:spPr>
          <a:xfrm>
            <a:off x="1043608" y="4149080"/>
            <a:ext cx="1728192" cy="7200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المصفاة</a:t>
            </a:r>
            <a:endParaRPr lang="ar-SA" sz="2800" b="1" dirty="0">
              <a:solidFill>
                <a:srgbClr val="002060"/>
              </a:solidFill>
            </a:endParaRPr>
          </a:p>
        </p:txBody>
      </p:sp>
      <p:pic>
        <p:nvPicPr>
          <p:cNvPr id="14" name="صورة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4941168"/>
            <a:ext cx="2313607" cy="1871464"/>
          </a:xfrm>
          <a:prstGeom prst="rect">
            <a:avLst/>
          </a:prstGeom>
        </p:spPr>
      </p:pic>
      <p:pic>
        <p:nvPicPr>
          <p:cNvPr id="16" name="Picture 2"/>
          <p:cNvPicPr>
            <a:picLocks noChangeAspect="1" noChangeArrowheads="1"/>
          </p:cNvPicPr>
          <p:nvPr/>
        </p:nvPicPr>
        <p:blipFill>
          <a:blip r:embed="rId6"/>
          <a:srcRect/>
          <a:stretch>
            <a:fillRect/>
          </a:stretch>
        </p:blipFill>
        <p:spPr bwMode="auto">
          <a:xfrm>
            <a:off x="49180" y="4941168"/>
            <a:ext cx="6660834" cy="1871464"/>
          </a:xfrm>
          <a:prstGeom prst="rect">
            <a:avLst/>
          </a:prstGeom>
          <a:noFill/>
          <a:ln w="9525">
            <a:noFill/>
            <a:miter lim="800000"/>
            <a:headEnd/>
            <a:tailEnd/>
          </a:ln>
          <a:effectLst/>
        </p:spPr>
      </p:pic>
      <p:pic>
        <p:nvPicPr>
          <p:cNvPr id="17" name="صورة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3848" y="4941167"/>
            <a:ext cx="3506166" cy="1871465"/>
          </a:xfrm>
          <a:prstGeom prst="rect">
            <a:avLst/>
          </a:prstGeom>
        </p:spPr>
      </p:pic>
    </p:spTree>
    <p:extLst>
      <p:ext uri="{BB962C8B-B14F-4D97-AF65-F5344CB8AC3E}">
        <p14:creationId xmlns:p14="http://schemas.microsoft.com/office/powerpoint/2010/main" val="328306672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3" name="chimes.wav"/>
          </p:stSnd>
        </p:sndAc>
      </p:transition>
    </mc:Choice>
    <mc:Fallback xmlns="">
      <p:transition spd="slow">
        <p:fade/>
        <p:sndAc>
          <p:stSnd>
            <p:snd r:embed="rId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214290"/>
            <a:ext cx="8329642" cy="6143668"/>
          </a:xfrm>
          <a:blipFill>
            <a:blip r:embed="rId3"/>
            <a:stretch>
              <a:fillRect/>
            </a:stretch>
          </a:blipFill>
        </p:spPr>
        <p:txBody>
          <a:bodyPr>
            <a:normAutofit/>
          </a:bodyPr>
          <a:lstStyle/>
          <a:p>
            <a:pPr>
              <a:buNone/>
            </a:pPr>
            <a:r>
              <a:rPr lang="ar-SA" dirty="0" smtClean="0"/>
              <a:t> </a:t>
            </a:r>
          </a:p>
          <a:p>
            <a:pPr>
              <a:buNone/>
            </a:pPr>
            <a:endParaRPr lang="ar-SA" dirty="0" smtClean="0"/>
          </a:p>
          <a:p>
            <a:pPr>
              <a:buNone/>
            </a:pPr>
            <a:endParaRPr lang="ar-SA" dirty="0" smtClean="0"/>
          </a:p>
          <a:p>
            <a:pPr>
              <a:buNone/>
            </a:pPr>
            <a:endParaRPr lang="ar-SA" dirty="0" smtClean="0"/>
          </a:p>
          <a:p>
            <a:pPr>
              <a:buNone/>
            </a:pPr>
            <a:r>
              <a:rPr lang="ar-SA" dirty="0" smtClean="0"/>
              <a:t>                      </a:t>
            </a:r>
          </a:p>
          <a:p>
            <a:pPr>
              <a:buNone/>
            </a:pPr>
            <a:r>
              <a:rPr lang="ar-SA" dirty="0" smtClean="0"/>
              <a:t>    </a:t>
            </a:r>
            <a:r>
              <a:rPr lang="ar-SA" sz="13800" b="1" dirty="0" smtClean="0">
                <a:solidFill>
                  <a:srgbClr val="FFCC00"/>
                </a:solidFill>
              </a:rPr>
              <a:t>سؤال ذهبي؟</a:t>
            </a:r>
            <a:endParaRPr lang="ar-SA" b="1" dirty="0" smtClean="0">
              <a:solidFill>
                <a:srgbClr val="FFCC00"/>
              </a:solidFill>
            </a:endParaRPr>
          </a:p>
        </p:txBody>
      </p:sp>
    </p:spTree>
    <p:extLst>
      <p:ext uri="{BB962C8B-B14F-4D97-AF65-F5344CB8AC3E}">
        <p14:creationId xmlns:p14="http://schemas.microsoft.com/office/powerpoint/2010/main" val="95843995"/>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57200" y="500042"/>
            <a:ext cx="8229600" cy="5626121"/>
          </a:xfrm>
        </p:spPr>
        <p:txBody>
          <a:bodyPr>
            <a:normAutofit/>
          </a:bodyPr>
          <a:lstStyle/>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pPr>
              <a:buNone/>
            </a:pPr>
            <a:endParaRPr lang="ar-SA" sz="3600" b="1" dirty="0">
              <a:solidFill>
                <a:srgbClr val="FF0000"/>
              </a:solidFill>
            </a:endParaRPr>
          </a:p>
        </p:txBody>
      </p:sp>
      <p:sp>
        <p:nvSpPr>
          <p:cNvPr id="8" name="مستطيل 7"/>
          <p:cNvSpPr/>
          <p:nvPr/>
        </p:nvSpPr>
        <p:spPr>
          <a:xfrm>
            <a:off x="1071538" y="620688"/>
            <a:ext cx="7286676" cy="13081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000" b="1" dirty="0" smtClean="0">
              <a:solidFill>
                <a:srgbClr val="C00000"/>
              </a:solidFill>
            </a:endParaRPr>
          </a:p>
          <a:p>
            <a:pPr algn="ctr"/>
            <a:r>
              <a:rPr lang="ar-SA" sz="4000" b="1" dirty="0" smtClean="0">
                <a:solidFill>
                  <a:srgbClr val="C00000"/>
                </a:solidFill>
              </a:rPr>
              <a:t>المخلوط المتجانس يسمى محلول (علل)</a:t>
            </a:r>
            <a:r>
              <a:rPr lang="en-US" sz="2800" b="1" dirty="0" smtClean="0">
                <a:solidFill>
                  <a:srgbClr val="002060"/>
                </a:solidFill>
              </a:rPr>
              <a:t/>
            </a:r>
            <a:br>
              <a:rPr lang="en-US" sz="2800" b="1" dirty="0" smtClean="0">
                <a:solidFill>
                  <a:srgbClr val="002060"/>
                </a:solidFill>
              </a:rPr>
            </a:br>
            <a:endParaRPr lang="ar-SA" sz="2800" b="1" dirty="0">
              <a:solidFill>
                <a:prstClr val="white"/>
              </a:solidFill>
            </a:endParaRPr>
          </a:p>
        </p:txBody>
      </p:sp>
      <p:sp>
        <p:nvSpPr>
          <p:cNvPr id="9" name="مخطط انسيابي: شريط مثقب 8"/>
          <p:cNvSpPr/>
          <p:nvPr/>
        </p:nvSpPr>
        <p:spPr>
          <a:xfrm>
            <a:off x="428596" y="2214554"/>
            <a:ext cx="8143932" cy="4286280"/>
          </a:xfrm>
          <a:prstGeom prst="flowChartPunchedTap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b="1" dirty="0" smtClean="0">
                <a:solidFill>
                  <a:srgbClr val="002060"/>
                </a:solidFill>
              </a:rPr>
              <a:t>بسبب صعوبة فصل مكوناته مقارنة بالمخلوط غير متجانس</a:t>
            </a:r>
            <a:endParaRPr lang="ar-SA" sz="6000" b="1" dirty="0">
              <a:solidFill>
                <a:srgbClr val="002060"/>
              </a:solidFill>
            </a:endParaRPr>
          </a:p>
        </p:txBody>
      </p:sp>
    </p:spTree>
    <p:extLst>
      <p:ext uri="{BB962C8B-B14F-4D97-AF65-F5344CB8AC3E}">
        <p14:creationId xmlns:p14="http://schemas.microsoft.com/office/powerpoint/2010/main" val="13099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effectLst/>
      </p:bgPr>
    </p:bg>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84976" cy="6408712"/>
          </a:xfrm>
          <a:prstGeom prst="rect">
            <a:avLst/>
          </a:prstGeom>
        </p:spPr>
      </p:pic>
      <p:sp>
        <p:nvSpPr>
          <p:cNvPr id="3" name="مستطيل 2"/>
          <p:cNvSpPr/>
          <p:nvPr/>
        </p:nvSpPr>
        <p:spPr>
          <a:xfrm>
            <a:off x="6588224" y="620688"/>
            <a:ext cx="2232248" cy="9361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prstClr val="white"/>
                </a:solidFill>
              </a:rPr>
              <a:t>تقويم</a:t>
            </a:r>
            <a:endParaRPr lang="ar-SA" sz="4400" b="1" dirty="0">
              <a:solidFill>
                <a:prstClr val="white"/>
              </a:solidFill>
            </a:endParaRPr>
          </a:p>
        </p:txBody>
      </p:sp>
    </p:spTree>
    <p:extLst>
      <p:ext uri="{BB962C8B-B14F-4D97-AF65-F5344CB8AC3E}">
        <p14:creationId xmlns:p14="http://schemas.microsoft.com/office/powerpoint/2010/main" val="3983753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2700000" scaled="0"/>
        </a:gradFill>
        <a:effectLst/>
      </p:bgPr>
    </p:bg>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323528" y="260648"/>
            <a:ext cx="4248472" cy="6408712"/>
          </a:xfrm>
          <a:blipFill>
            <a:blip r:embed="rId5"/>
            <a:tile tx="0" ty="0" sx="100000" sy="100000" flip="none" algn="tl"/>
          </a:blipFill>
        </p:spPr>
      </p:pic>
      <p:sp>
        <p:nvSpPr>
          <p:cNvPr id="2" name="مستطيل 1"/>
          <p:cNvSpPr/>
          <p:nvPr/>
        </p:nvSpPr>
        <p:spPr>
          <a:xfrm>
            <a:off x="4572000" y="260648"/>
            <a:ext cx="4392488" cy="6408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0000"/>
                </a:solidFill>
              </a:rPr>
              <a:t>س : اكمل الفراغات التالية بما يناسب:</a:t>
            </a:r>
            <a:endParaRPr lang="ar-SA" sz="2400" b="1" dirty="0">
              <a:solidFill>
                <a:srgbClr val="FF0000"/>
              </a:solidFill>
            </a:endParaRPr>
          </a:p>
          <a:p>
            <a:pPr algn="ctr"/>
            <a:endParaRPr lang="ar-SA" sz="2400" b="1" dirty="0">
              <a:solidFill>
                <a:srgbClr val="FF0000"/>
              </a:solidFill>
            </a:endParaRPr>
          </a:p>
          <a:p>
            <a:r>
              <a:rPr lang="ar-SA" sz="2400" b="1" dirty="0" smtClean="0">
                <a:solidFill>
                  <a:prstClr val="black"/>
                </a:solidFill>
              </a:rPr>
              <a:t>المخلوط المتجانس يسمى ..................</a:t>
            </a:r>
            <a:r>
              <a:rPr lang="ar-SA" sz="2400" b="1" dirty="0">
                <a:solidFill>
                  <a:prstClr val="black"/>
                </a:solidFill>
              </a:rPr>
              <a:t/>
            </a:r>
            <a:br>
              <a:rPr lang="ar-SA" sz="2400" b="1" dirty="0">
                <a:solidFill>
                  <a:prstClr val="black"/>
                </a:solidFill>
              </a:rPr>
            </a:br>
            <a:r>
              <a:rPr lang="ar-SA" sz="2400" b="1" dirty="0" smtClean="0">
                <a:solidFill>
                  <a:prstClr val="black"/>
                </a:solidFill>
              </a:rPr>
              <a:t>يمكن فصل المخاليط عن طريق............ </a:t>
            </a:r>
          </a:p>
          <a:p>
            <a:pPr algn="ctr"/>
            <a:r>
              <a:rPr lang="ar-SA" sz="2400" b="1" dirty="0">
                <a:solidFill>
                  <a:prstClr val="black"/>
                </a:solidFill>
              </a:rPr>
              <a:t>المحاليل المائية يكون الماء </a:t>
            </a:r>
            <a:r>
              <a:rPr lang="ar-SA" sz="2400" b="1" dirty="0" smtClean="0">
                <a:solidFill>
                  <a:prstClr val="black"/>
                </a:solidFill>
              </a:rPr>
              <a:t>فيها</a:t>
            </a:r>
            <a:r>
              <a:rPr lang="ar-SA" sz="2400" b="1" dirty="0" smtClean="0">
                <a:solidFill>
                  <a:srgbClr val="FF0000"/>
                </a:solidFill>
              </a:rPr>
              <a:t>............</a:t>
            </a:r>
          </a:p>
          <a:p>
            <a:pPr algn="ctr"/>
            <a:endParaRPr lang="ar-SA" sz="2400" b="1" dirty="0">
              <a:solidFill>
                <a:srgbClr val="1F497D"/>
              </a:solidFill>
            </a:endParaRPr>
          </a:p>
          <a:p>
            <a:pPr algn="ctr"/>
            <a:endParaRPr lang="ar-SA" sz="2400" b="1" dirty="0">
              <a:solidFill>
                <a:srgbClr val="FF0000"/>
              </a:solidFill>
            </a:endParaRPr>
          </a:p>
        </p:txBody>
      </p:sp>
      <p:sp>
        <p:nvSpPr>
          <p:cNvPr id="7" name="مربع نص 6"/>
          <p:cNvSpPr txBox="1"/>
          <p:nvPr/>
        </p:nvSpPr>
        <p:spPr>
          <a:xfrm>
            <a:off x="5004048" y="2680866"/>
            <a:ext cx="1224136" cy="584775"/>
          </a:xfrm>
          <a:prstGeom prst="rect">
            <a:avLst/>
          </a:prstGeom>
          <a:noFill/>
        </p:spPr>
        <p:txBody>
          <a:bodyPr wrap="square" rtlCol="1">
            <a:spAutoFit/>
          </a:bodyPr>
          <a:lstStyle/>
          <a:p>
            <a:r>
              <a:rPr lang="ar-SA" sz="3200" b="1" dirty="0" smtClean="0">
                <a:solidFill>
                  <a:srgbClr val="002060"/>
                </a:solidFill>
              </a:rPr>
              <a:t>محلول</a:t>
            </a:r>
            <a:endParaRPr lang="ar-SA" sz="3200" b="1" dirty="0">
              <a:solidFill>
                <a:srgbClr val="002060"/>
              </a:solidFill>
            </a:endParaRPr>
          </a:p>
        </p:txBody>
      </p:sp>
      <p:pic>
        <p:nvPicPr>
          <p:cNvPr id="3" name="صورة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544" y="260648"/>
            <a:ext cx="3960440" cy="6408712"/>
          </a:xfrm>
          <a:prstGeom prst="rect">
            <a:avLst/>
          </a:prstGeom>
        </p:spPr>
      </p:pic>
      <p:sp>
        <p:nvSpPr>
          <p:cNvPr id="9" name="مربع نص 8"/>
          <p:cNvSpPr txBox="1"/>
          <p:nvPr/>
        </p:nvSpPr>
        <p:spPr>
          <a:xfrm>
            <a:off x="4572000" y="3495532"/>
            <a:ext cx="1224136" cy="523220"/>
          </a:xfrm>
          <a:prstGeom prst="rect">
            <a:avLst/>
          </a:prstGeom>
          <a:noFill/>
        </p:spPr>
        <p:txBody>
          <a:bodyPr wrap="square" rtlCol="1">
            <a:spAutoFit/>
          </a:bodyPr>
          <a:lstStyle/>
          <a:p>
            <a:r>
              <a:rPr lang="ar-SA" dirty="0" smtClean="0">
                <a:solidFill>
                  <a:prstClr val="white"/>
                </a:solidFill>
                <a:latin typeface="Cambria"/>
                <a:cs typeface="Times New Roman"/>
              </a:rPr>
              <a:t>    </a:t>
            </a:r>
            <a:r>
              <a:rPr lang="ar-SA" sz="2800" b="1" dirty="0" smtClean="0">
                <a:solidFill>
                  <a:srgbClr val="002060"/>
                </a:solidFill>
                <a:latin typeface="Cambria"/>
                <a:cs typeface="Times New Roman"/>
              </a:rPr>
              <a:t>مذيبا</a:t>
            </a:r>
            <a:endParaRPr lang="ar-SA" sz="2800" b="1" dirty="0">
              <a:solidFill>
                <a:srgbClr val="002060"/>
              </a:solidFill>
              <a:latin typeface="Cambria"/>
              <a:cs typeface="Times New Roman"/>
            </a:endParaRPr>
          </a:p>
        </p:txBody>
      </p:sp>
      <p:sp>
        <p:nvSpPr>
          <p:cNvPr id="10" name="مربع نص 9"/>
          <p:cNvSpPr txBox="1"/>
          <p:nvPr/>
        </p:nvSpPr>
        <p:spPr>
          <a:xfrm>
            <a:off x="4772380" y="3132257"/>
            <a:ext cx="1224136" cy="584775"/>
          </a:xfrm>
          <a:prstGeom prst="rect">
            <a:avLst/>
          </a:prstGeom>
          <a:noFill/>
        </p:spPr>
        <p:txBody>
          <a:bodyPr wrap="square" rtlCol="1">
            <a:spAutoFit/>
          </a:bodyPr>
          <a:lstStyle/>
          <a:p>
            <a:r>
              <a:rPr lang="ar-SA" dirty="0" smtClean="0">
                <a:solidFill>
                  <a:prstClr val="white"/>
                </a:solidFill>
                <a:latin typeface="Cambria"/>
                <a:cs typeface="Times New Roman"/>
              </a:rPr>
              <a:t>    </a:t>
            </a:r>
            <a:r>
              <a:rPr lang="ar-SA" sz="3200" b="1" dirty="0" smtClean="0">
                <a:solidFill>
                  <a:srgbClr val="002060"/>
                </a:solidFill>
                <a:latin typeface="Cambria"/>
                <a:cs typeface="Times New Roman"/>
              </a:rPr>
              <a:t>ا</a:t>
            </a:r>
            <a:r>
              <a:rPr lang="ar-SA" sz="2800" b="1" dirty="0" smtClean="0">
                <a:solidFill>
                  <a:srgbClr val="002060"/>
                </a:solidFill>
                <a:latin typeface="Cambria"/>
                <a:cs typeface="Times New Roman"/>
              </a:rPr>
              <a:t>لغليان</a:t>
            </a:r>
            <a:endParaRPr lang="ar-SA" sz="2800" b="1" dirty="0">
              <a:solidFill>
                <a:srgbClr val="002060"/>
              </a:solidFill>
              <a:latin typeface="Cambria"/>
              <a:cs typeface="Times New Roman"/>
            </a:endParaRPr>
          </a:p>
        </p:txBody>
      </p:sp>
    </p:spTree>
    <p:extLst>
      <p:ext uri="{BB962C8B-B14F-4D97-AF65-F5344CB8AC3E}">
        <p14:creationId xmlns:p14="http://schemas.microsoft.com/office/powerpoint/2010/main" val="260168125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2700000" scaled="0"/>
        </a:gradFill>
        <a:effectLst/>
      </p:bgPr>
    </p:bg>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323528" y="260648"/>
            <a:ext cx="8568952" cy="3310548"/>
          </a:xfrm>
          <a:blipFill>
            <a:blip r:embed="rId5"/>
            <a:tile tx="0" ty="0" sx="100000" sy="100000" flip="none" algn="tl"/>
          </a:blipFill>
        </p:spPr>
      </p:pic>
      <p:sp>
        <p:nvSpPr>
          <p:cNvPr id="3" name="مستطيل 2"/>
          <p:cNvSpPr/>
          <p:nvPr/>
        </p:nvSpPr>
        <p:spPr>
          <a:xfrm>
            <a:off x="323528" y="3573016"/>
            <a:ext cx="8568952" cy="3024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srgbClr val="C00000"/>
                </a:solidFill>
              </a:rPr>
              <a:t>ضع كلمة صح أو خطأ فيما يلي :</a:t>
            </a:r>
          </a:p>
          <a:p>
            <a:pPr algn="ctr"/>
            <a:r>
              <a:rPr lang="ar-SA" sz="4000" b="1" dirty="0" smtClean="0">
                <a:solidFill>
                  <a:prstClr val="black"/>
                </a:solidFill>
              </a:rPr>
              <a:t>العناصر والمركبات مواد غير نقية (       </a:t>
            </a:r>
            <a:r>
              <a:rPr lang="ar-SA" sz="3600" b="1" dirty="0" smtClean="0">
                <a:solidFill>
                  <a:prstClr val="black"/>
                </a:solidFill>
              </a:rPr>
              <a:t>)</a:t>
            </a:r>
            <a:endParaRPr lang="ar-SA" sz="3600" b="1" dirty="0">
              <a:solidFill>
                <a:prstClr val="black"/>
              </a:solidFill>
            </a:endParaRPr>
          </a:p>
        </p:txBody>
      </p:sp>
      <p:sp>
        <p:nvSpPr>
          <p:cNvPr id="5" name="مربع نص 4"/>
          <p:cNvSpPr txBox="1"/>
          <p:nvPr/>
        </p:nvSpPr>
        <p:spPr>
          <a:xfrm>
            <a:off x="1331640" y="5229200"/>
            <a:ext cx="720080" cy="461665"/>
          </a:xfrm>
          <a:prstGeom prst="rect">
            <a:avLst/>
          </a:prstGeom>
          <a:noFill/>
        </p:spPr>
        <p:txBody>
          <a:bodyPr wrap="square" rtlCol="1">
            <a:spAutoFit/>
          </a:bodyPr>
          <a:lstStyle/>
          <a:p>
            <a:r>
              <a:rPr lang="ar-SA" sz="2400" b="1" dirty="0" smtClean="0">
                <a:solidFill>
                  <a:srgbClr val="002060"/>
                </a:solidFill>
              </a:rPr>
              <a:t>خطأ</a:t>
            </a:r>
            <a:endParaRPr lang="ar-SA" sz="2400" b="1" dirty="0">
              <a:solidFill>
                <a:srgbClr val="002060"/>
              </a:solidFill>
            </a:endParaRPr>
          </a:p>
        </p:txBody>
      </p:sp>
      <p:pic>
        <p:nvPicPr>
          <p:cNvPr id="2" name="صورة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332656"/>
            <a:ext cx="8568952" cy="3240360"/>
          </a:xfrm>
          <a:prstGeom prst="rect">
            <a:avLst/>
          </a:prstGeom>
        </p:spPr>
      </p:pic>
    </p:spTree>
    <p:extLst>
      <p:ext uri="{BB962C8B-B14F-4D97-AF65-F5344CB8AC3E}">
        <p14:creationId xmlns:p14="http://schemas.microsoft.com/office/powerpoint/2010/main" val="2654005128"/>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effectLst/>
      </p:bgPr>
    </p:bg>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332656"/>
            <a:ext cx="3816424" cy="3733800"/>
          </a:xfrm>
        </p:spPr>
      </p:pic>
      <p:sp>
        <p:nvSpPr>
          <p:cNvPr id="3" name="مستطيل 2"/>
          <p:cNvSpPr/>
          <p:nvPr/>
        </p:nvSpPr>
        <p:spPr>
          <a:xfrm>
            <a:off x="4067944" y="332656"/>
            <a:ext cx="4896544" cy="63110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600" dirty="0" smtClean="0">
                <a:solidFill>
                  <a:prstClr val="black"/>
                </a:solidFill>
              </a:rPr>
              <a:t>ا</a:t>
            </a:r>
            <a:r>
              <a:rPr lang="ar-SA" sz="6600" b="1" dirty="0" smtClean="0">
                <a:solidFill>
                  <a:prstClr val="black"/>
                </a:solidFill>
              </a:rPr>
              <a:t>نتهى الدرس</a:t>
            </a:r>
          </a:p>
          <a:p>
            <a:r>
              <a:rPr lang="ar-SA" sz="3600" b="1" dirty="0" smtClean="0">
                <a:solidFill>
                  <a:prstClr val="black"/>
                </a:solidFill>
              </a:rPr>
              <a:t> </a:t>
            </a:r>
            <a:r>
              <a:rPr lang="ar-SA" sz="4000" b="1" dirty="0" smtClean="0">
                <a:solidFill>
                  <a:srgbClr val="002060"/>
                </a:solidFill>
              </a:rPr>
              <a:t>مع تمنياتي للجميع بالتوفيق </a:t>
            </a:r>
            <a:endParaRPr lang="ar-SA" sz="4000" b="1" dirty="0">
              <a:solidFill>
                <a:srgbClr val="FF0000"/>
              </a:solidFill>
            </a:endParaRPr>
          </a:p>
          <a:p>
            <a:pPr algn="ctr"/>
            <a:r>
              <a:rPr lang="ar-SA" sz="4000" b="1" dirty="0" smtClean="0">
                <a:solidFill>
                  <a:srgbClr val="FF0000"/>
                </a:solidFill>
              </a:rPr>
              <a:t>معد هذا العمل:</a:t>
            </a:r>
          </a:p>
          <a:p>
            <a:pPr algn="ctr"/>
            <a:endParaRPr lang="ar-SA" sz="3600" b="1" dirty="0">
              <a:solidFill>
                <a:srgbClr val="FF0000"/>
              </a:solidFill>
            </a:endParaRPr>
          </a:p>
          <a:p>
            <a:pPr algn="ctr"/>
            <a:endParaRPr lang="ar-SA" sz="3600" b="1" dirty="0" smtClean="0">
              <a:solidFill>
                <a:srgbClr val="FF0000"/>
              </a:solidFill>
            </a:endParaRPr>
          </a:p>
          <a:p>
            <a:pPr algn="ctr"/>
            <a:endParaRPr lang="ar-SA" sz="3600" b="1" dirty="0">
              <a:solidFill>
                <a:srgbClr val="FF0000"/>
              </a:solidFill>
            </a:endParaRPr>
          </a:p>
          <a:p>
            <a:pPr algn="ctr"/>
            <a:endParaRPr lang="ar-SA" sz="3600" b="1" dirty="0" smtClean="0">
              <a:solidFill>
                <a:srgbClr val="FF0000"/>
              </a:solidFill>
            </a:endParaRPr>
          </a:p>
          <a:p>
            <a:endParaRPr lang="ar-SA" sz="3600" b="1" dirty="0" smtClean="0">
              <a:solidFill>
                <a:srgbClr val="FF0000"/>
              </a:solidFill>
            </a:endParaRPr>
          </a:p>
        </p:txBody>
      </p:sp>
      <p:sp>
        <p:nvSpPr>
          <p:cNvPr id="6" name="مستطيل 5"/>
          <p:cNvSpPr/>
          <p:nvPr/>
        </p:nvSpPr>
        <p:spPr>
          <a:xfrm>
            <a:off x="251520" y="4077072"/>
            <a:ext cx="3816424" cy="25666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prstClr val="black"/>
                </a:solidFill>
              </a:rPr>
              <a:t>الواجب</a:t>
            </a:r>
          </a:p>
          <a:p>
            <a:pPr algn="ctr"/>
            <a:r>
              <a:rPr lang="ar-SA" sz="3600" b="1" dirty="0" smtClean="0">
                <a:solidFill>
                  <a:srgbClr val="C00000"/>
                </a:solidFill>
              </a:rPr>
              <a:t>س1 س2 س3 </a:t>
            </a:r>
          </a:p>
          <a:p>
            <a:pPr algn="ctr"/>
            <a:r>
              <a:rPr lang="ar-SA" sz="3600" b="1" dirty="0" smtClean="0">
                <a:solidFill>
                  <a:srgbClr val="C00000"/>
                </a:solidFill>
              </a:rPr>
              <a:t>صفحة 47  </a:t>
            </a:r>
            <a:endParaRPr lang="ar-SA" sz="3600" b="1" dirty="0">
              <a:solidFill>
                <a:srgbClr val="C00000"/>
              </a:solidFill>
            </a:endParaRPr>
          </a:p>
        </p:txBody>
      </p:sp>
      <p:sp>
        <p:nvSpPr>
          <p:cNvPr id="7" name="شكل بيضاوي 6"/>
          <p:cNvSpPr/>
          <p:nvPr/>
        </p:nvSpPr>
        <p:spPr>
          <a:xfrm>
            <a:off x="4283968" y="3488177"/>
            <a:ext cx="4464496" cy="288032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prstClr val="white"/>
                </a:solidFill>
              </a:rPr>
              <a:t>أ. صابر دخيل الله السيالي</a:t>
            </a:r>
          </a:p>
          <a:p>
            <a:pPr algn="ctr"/>
            <a:r>
              <a:rPr lang="ar-SA" sz="2800" b="1" dirty="0">
                <a:solidFill>
                  <a:prstClr val="white"/>
                </a:solidFill>
              </a:rPr>
              <a:t>معلم مادة العلوم بمتوسطة أبي دجانة </a:t>
            </a:r>
            <a:r>
              <a:rPr lang="ar-SA" sz="2800" b="1" dirty="0" smtClean="0">
                <a:solidFill>
                  <a:prstClr val="white"/>
                </a:solidFill>
              </a:rPr>
              <a:t>بمكة المكرمة..</a:t>
            </a:r>
          </a:p>
          <a:p>
            <a:pPr algn="ctr"/>
            <a:r>
              <a:rPr lang="en-US" sz="2800" b="1" dirty="0">
                <a:solidFill>
                  <a:prstClr val="white"/>
                </a:solidFill>
              </a:rPr>
              <a:t>sabir_511          </a:t>
            </a:r>
            <a:r>
              <a:rPr lang="ar-SA" sz="2800" b="1" dirty="0">
                <a:solidFill>
                  <a:prstClr val="white"/>
                </a:solidFill>
              </a:rPr>
              <a:t>@</a:t>
            </a: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5589240"/>
            <a:ext cx="864096" cy="360808"/>
          </a:xfrm>
          <a:prstGeom prst="rect">
            <a:avLst/>
          </a:prstGeom>
        </p:spPr>
      </p:pic>
    </p:spTree>
    <p:extLst>
      <p:ext uri="{BB962C8B-B14F-4D97-AF65-F5344CB8AC3E}">
        <p14:creationId xmlns:p14="http://schemas.microsoft.com/office/powerpoint/2010/main" val="3727114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5" name="شكل بيضاوي 4"/>
          <p:cNvSpPr/>
          <p:nvPr/>
        </p:nvSpPr>
        <p:spPr>
          <a:xfrm>
            <a:off x="5364088" y="908720"/>
            <a:ext cx="3600400" cy="33843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b="1" dirty="0" smtClean="0">
                <a:solidFill>
                  <a:schemeClr val="tx1"/>
                </a:solidFill>
              </a:rPr>
              <a:t>المحاليل</a:t>
            </a:r>
          </a:p>
        </p:txBody>
      </p:sp>
      <p:sp>
        <p:nvSpPr>
          <p:cNvPr id="2" name="عنصر نائب للمحتوى 1"/>
          <p:cNvSpPr>
            <a:spLocks noGrp="1"/>
          </p:cNvSpPr>
          <p:nvPr>
            <p:ph idx="1"/>
          </p:nvPr>
        </p:nvSpPr>
        <p:spPr/>
        <p:txBody>
          <a:bodyPr/>
          <a:lstStyle/>
          <a:p>
            <a:endParaRPr lang="ar-SA" sz="3600" b="1" smtClean="0"/>
          </a:p>
        </p:txBody>
      </p:sp>
    </p:spTree>
    <p:extLst>
      <p:ext uri="{BB962C8B-B14F-4D97-AF65-F5344CB8AC3E}">
        <p14:creationId xmlns:p14="http://schemas.microsoft.com/office/powerpoint/2010/main" val="23017449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شكل بيضاوي 4"/>
          <p:cNvSpPr/>
          <p:nvPr/>
        </p:nvSpPr>
        <p:spPr>
          <a:xfrm>
            <a:off x="5364088" y="908720"/>
            <a:ext cx="3600400" cy="33843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rgbClr val="00B050"/>
                </a:solidFill>
              </a:rPr>
              <a:t>مفهوم علم الآثار</a:t>
            </a:r>
          </a:p>
          <a:p>
            <a:pPr algn="ctr"/>
            <a:r>
              <a:rPr lang="ar-SA" sz="3600" b="1" dirty="0" smtClean="0">
                <a:solidFill>
                  <a:srgbClr val="FF0000"/>
                </a:solidFill>
              </a:rPr>
              <a:t>العلم والتقنية</a:t>
            </a:r>
            <a:endParaRPr lang="ar-SA" sz="3600" b="1" dirty="0">
              <a:solidFill>
                <a:srgbClr val="FF0000"/>
              </a:solidFill>
            </a:endParaRPr>
          </a:p>
        </p:txBody>
      </p:sp>
    </p:spTree>
    <p:extLst>
      <p:ext uri="{BB962C8B-B14F-4D97-AF65-F5344CB8AC3E}">
        <p14:creationId xmlns:p14="http://schemas.microsoft.com/office/powerpoint/2010/main" val="59207424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عنوان 1"/>
          <p:cNvSpPr>
            <a:spLocks noGrp="1"/>
          </p:cNvSpPr>
          <p:nvPr>
            <p:ph idx="1"/>
          </p:nvPr>
        </p:nvSpPr>
        <p:spPr>
          <a:xfrm>
            <a:off x="395536" y="188640"/>
            <a:ext cx="8496944" cy="6408712"/>
          </a:xfr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ar-SA" sz="3600" b="1" dirty="0" smtClean="0"/>
          </a:p>
        </p:txBody>
      </p:sp>
      <p:sp>
        <p:nvSpPr>
          <p:cNvPr id="10" name="مستطيل 9"/>
          <p:cNvSpPr/>
          <p:nvPr/>
        </p:nvSpPr>
        <p:spPr>
          <a:xfrm>
            <a:off x="179512" y="116632"/>
            <a:ext cx="8784976" cy="6552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prstClr val="black"/>
              </a:solidFill>
            </a:endParaRPr>
          </a:p>
        </p:txBody>
      </p:sp>
      <p:sp>
        <p:nvSpPr>
          <p:cNvPr id="11" name="مستطيل 10"/>
          <p:cNvSpPr/>
          <p:nvPr/>
        </p:nvSpPr>
        <p:spPr>
          <a:xfrm>
            <a:off x="4788024" y="476672"/>
            <a:ext cx="3960440" cy="5688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srgbClr val="FF0000"/>
                </a:solidFill>
              </a:rPr>
              <a:t>ما هو المحلول؟</a:t>
            </a:r>
          </a:p>
          <a:p>
            <a:pPr algn="ctr"/>
            <a:endParaRPr lang="ar-SA" sz="4000" b="1" dirty="0">
              <a:solidFill>
                <a:srgbClr val="FF0000"/>
              </a:solidFill>
            </a:endParaRPr>
          </a:p>
          <a:p>
            <a:pPr algn="ctr"/>
            <a:r>
              <a:rPr lang="ar-SA" sz="4000" b="1" dirty="0" smtClean="0">
                <a:solidFill>
                  <a:srgbClr val="00B050"/>
                </a:solidFill>
              </a:rPr>
              <a:t>مما يتركب المحلول؟</a:t>
            </a:r>
          </a:p>
          <a:p>
            <a:pPr algn="ctr"/>
            <a:endParaRPr lang="ar-SA" sz="4000" b="1" dirty="0">
              <a:solidFill>
                <a:srgbClr val="00B050"/>
              </a:solidFill>
            </a:endParaRPr>
          </a:p>
          <a:p>
            <a:pPr algn="ctr"/>
            <a:r>
              <a:rPr lang="ar-SA" sz="4000" b="1" dirty="0" smtClean="0">
                <a:solidFill>
                  <a:schemeClr val="tx1"/>
                </a:solidFill>
              </a:rPr>
              <a:t>ماهي أنواع المحاليل؟ </a:t>
            </a:r>
          </a:p>
          <a:p>
            <a:pPr algn="ctr"/>
            <a:endParaRPr lang="ar-SA" sz="4000" b="1" dirty="0">
              <a:solidFill>
                <a:srgbClr val="00B050"/>
              </a:solidFill>
            </a:endParaRPr>
          </a:p>
          <a:p>
            <a:pPr algn="ctr"/>
            <a:r>
              <a:rPr lang="ar-SA" sz="4000" b="1" dirty="0">
                <a:solidFill>
                  <a:prstClr val="black"/>
                </a:solidFill>
              </a:rPr>
              <a:t> </a:t>
            </a:r>
            <a:endParaRPr lang="ar-SA" sz="4000" b="1" dirty="0">
              <a:solidFill>
                <a:srgbClr val="C0504D">
                  <a:lumMod val="50000"/>
                </a:srgbClr>
              </a:solidFill>
            </a:endParaRPr>
          </a:p>
        </p:txBody>
      </p:sp>
      <p:pic>
        <p:nvPicPr>
          <p:cNvPr id="12" name="صورة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76672"/>
            <a:ext cx="4320480" cy="5688632"/>
          </a:xfrm>
          <a:prstGeom prst="rect">
            <a:avLst/>
          </a:prstGeom>
        </p:spPr>
      </p:pic>
    </p:spTree>
    <p:extLst>
      <p:ext uri="{BB962C8B-B14F-4D97-AF65-F5344CB8AC3E}">
        <p14:creationId xmlns:p14="http://schemas.microsoft.com/office/powerpoint/2010/main" val="2374338456"/>
      </p:ext>
    </p:extLst>
  </p:cSld>
  <p:clrMapOvr>
    <a:masterClrMapping/>
  </p:clrMapOvr>
  <mc:AlternateContent xmlns:mc="http://schemas.openxmlformats.org/markup-compatibility/2006" xmlns:p14="http://schemas.microsoft.com/office/powerpoint/2010/main">
    <mc:Choice Requires="p14">
      <p:transition p14:dur="250" advTm="241000">
        <p14:ripple/>
        <p:sndAc>
          <p:stSnd>
            <p:snd r:embed="rId2" name="chimes.wav"/>
          </p:stSnd>
        </p:sndAc>
      </p:transition>
    </mc:Choice>
    <mc:Fallback xmlns="">
      <p:transition advTm="241000">
        <p:fade/>
        <p:sndAc>
          <p:stSnd>
            <p:snd r:embed="rId4" name="chimes.wav"/>
          </p:stSnd>
        </p:sndAc>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428596" y="357166"/>
            <a:ext cx="8286808" cy="6143668"/>
          </a:xfrm>
          <a:blipFill>
            <a:blip r:embed="rId5"/>
            <a:tile tx="0" ty="0" sx="100000" sy="100000" flip="none" algn="tl"/>
          </a:blipFill>
        </p:spPr>
      </p:pic>
    </p:spTree>
    <p:extLst>
      <p:ext uri="{BB962C8B-B14F-4D97-AF65-F5344CB8AC3E}">
        <p14:creationId xmlns:p14="http://schemas.microsoft.com/office/powerpoint/2010/main" val="831514143"/>
      </p:ext>
    </p:extLst>
  </p:cSld>
  <p:clrMapOvr>
    <a:masterClrMapping/>
  </p:clrMapOvr>
  <mc:AlternateContent xmlns:mc="http://schemas.openxmlformats.org/markup-compatibility/2006" xmlns:p14="http://schemas.microsoft.com/office/powerpoint/2010/main">
    <mc:Choice Requires="p14">
      <p:transition p14:dur="10" advTm="62000">
        <p14:glitter dir="r"/>
        <p:sndAc>
          <p:stSnd>
            <p:snd r:embed="rId3" name="chimes.wav"/>
          </p:stSnd>
        </p:sndAc>
      </p:transition>
    </mc:Choice>
    <mc:Fallback xmlns="">
      <p:transition advTm="62000">
        <p:fade/>
        <p:sndAc>
          <p:stSnd>
            <p:snd r:embed="rId6" name="chimes.wav"/>
          </p:stSnd>
        </p:sndAc>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0" scaled="0"/>
        </a:gradFill>
        <a:effectLst/>
      </p:bgPr>
    </p:bg>
    <p:spTree>
      <p:nvGrpSpPr>
        <p:cNvPr id="1" name=""/>
        <p:cNvGrpSpPr/>
        <p:nvPr/>
      </p:nvGrpSpPr>
      <p:grpSpPr>
        <a:xfrm>
          <a:off x="0" y="0"/>
          <a:ext cx="0" cy="0"/>
          <a:chOff x="0" y="0"/>
          <a:chExt cx="0" cy="0"/>
        </a:xfrm>
      </p:grpSpPr>
      <p:sp>
        <p:nvSpPr>
          <p:cNvPr id="2" name="مستطيل 1"/>
          <p:cNvSpPr/>
          <p:nvPr/>
        </p:nvSpPr>
        <p:spPr>
          <a:xfrm>
            <a:off x="1907704" y="2067926"/>
            <a:ext cx="5760640" cy="13681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المحلول : </a:t>
            </a:r>
            <a:r>
              <a:rPr lang="ar-SA" sz="2400" b="1" dirty="0" smtClean="0">
                <a:solidFill>
                  <a:schemeClr val="tx1"/>
                </a:solidFill>
              </a:rPr>
              <a:t>مخلوط  متجانس تتوزع عناصره ومركباته بالتساوي على المستوى الجزيئي </a:t>
            </a:r>
            <a:r>
              <a:rPr lang="ar-SA" sz="2400" b="1" u="sng" dirty="0" smtClean="0">
                <a:solidFill>
                  <a:schemeClr val="tx1"/>
                </a:solidFill>
              </a:rPr>
              <a:t>دون أن تتشكل بينها روابط كيميائية</a:t>
            </a:r>
            <a:r>
              <a:rPr lang="ar-SA" sz="2400" b="1" dirty="0" smtClean="0">
                <a:solidFill>
                  <a:schemeClr val="tx1"/>
                </a:solidFill>
              </a:rPr>
              <a:t>. </a:t>
            </a:r>
            <a:endParaRPr lang="ar-SA" sz="2400" b="1" dirty="0">
              <a:solidFill>
                <a:schemeClr val="tx1"/>
              </a:solidFill>
            </a:endParaRPr>
          </a:p>
        </p:txBody>
      </p:sp>
      <p:cxnSp>
        <p:nvCxnSpPr>
          <p:cNvPr id="4" name="رابط كسهم مستقيم 3"/>
          <p:cNvCxnSpPr/>
          <p:nvPr/>
        </p:nvCxnSpPr>
        <p:spPr>
          <a:xfrm>
            <a:off x="6516216" y="3609020"/>
            <a:ext cx="864096" cy="86409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flipH="1">
            <a:off x="2483768" y="3537012"/>
            <a:ext cx="864096" cy="93610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شكل بيضاوي 6"/>
          <p:cNvSpPr/>
          <p:nvPr/>
        </p:nvSpPr>
        <p:spPr>
          <a:xfrm>
            <a:off x="5652120" y="4653136"/>
            <a:ext cx="3168352" cy="1584176"/>
          </a:xfrm>
          <a:prstGeom prst="ellipse">
            <a:avLst/>
          </a:prstGeom>
          <a:solidFill>
            <a:schemeClr val="tx1"/>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2060"/>
                </a:solidFill>
              </a:rPr>
              <a:t>مذاب : يذوب في المذيب وتكون نسبته أقل في المحلول.</a:t>
            </a:r>
            <a:endParaRPr lang="ar-SA" sz="2400" b="1" dirty="0">
              <a:solidFill>
                <a:srgbClr val="002060"/>
              </a:solidFill>
            </a:endParaRPr>
          </a:p>
        </p:txBody>
      </p:sp>
      <p:sp>
        <p:nvSpPr>
          <p:cNvPr id="8" name="شكل بيضاوي 7"/>
          <p:cNvSpPr/>
          <p:nvPr/>
        </p:nvSpPr>
        <p:spPr>
          <a:xfrm>
            <a:off x="899592" y="4797152"/>
            <a:ext cx="3168352" cy="1584176"/>
          </a:xfrm>
          <a:prstGeom prst="ellipse">
            <a:avLst/>
          </a:prstGeom>
          <a:solidFill>
            <a:schemeClr val="tx1"/>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2060"/>
                </a:solidFill>
              </a:rPr>
              <a:t>مذيب: يذيب المذاب وتكون نسبته أكبر في المحلول.</a:t>
            </a:r>
            <a:endParaRPr lang="ar-SA" sz="2400" b="1" dirty="0">
              <a:solidFill>
                <a:srgbClr val="002060"/>
              </a:solidFill>
            </a:endParaRPr>
          </a:p>
        </p:txBody>
      </p:sp>
      <p:sp>
        <p:nvSpPr>
          <p:cNvPr id="11" name="وسيلة شرح على شكل سحابة 10"/>
          <p:cNvSpPr/>
          <p:nvPr/>
        </p:nvSpPr>
        <p:spPr>
          <a:xfrm>
            <a:off x="4355976" y="116632"/>
            <a:ext cx="4608512" cy="1368152"/>
          </a:xfrm>
          <a:prstGeom prst="cloudCallout">
            <a:avLst>
              <a:gd name="adj1" fmla="val -20833"/>
              <a:gd name="adj2" fmla="val 85611"/>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0000"/>
                </a:solidFill>
              </a:rPr>
              <a:t>ما هو المحلول ومما يتكون؟</a:t>
            </a:r>
            <a:endParaRPr lang="ar-SA" sz="2400" b="1" dirty="0">
              <a:solidFill>
                <a:srgbClr val="FF0000"/>
              </a:solidFill>
            </a:endParaRPr>
          </a:p>
        </p:txBody>
      </p:sp>
    </p:spTree>
    <p:extLst>
      <p:ext uri="{BB962C8B-B14F-4D97-AF65-F5344CB8AC3E}">
        <p14:creationId xmlns:p14="http://schemas.microsoft.com/office/powerpoint/2010/main" val="2156224816"/>
      </p:ext>
    </p:extLst>
  </p:cSld>
  <p:clrMapOvr>
    <a:masterClrMapping/>
  </p:clrMapOvr>
  <p:transition spd="slow">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214290"/>
            <a:ext cx="8329642" cy="6143668"/>
          </a:xfrm>
          <a:blipFill>
            <a:blip r:embed="rId3"/>
            <a:stretch>
              <a:fillRect/>
            </a:stretch>
          </a:blipFill>
        </p:spPr>
        <p:txBody>
          <a:bodyPr>
            <a:normAutofit/>
          </a:bodyPr>
          <a:lstStyle/>
          <a:p>
            <a:pPr>
              <a:buNone/>
            </a:pPr>
            <a:r>
              <a:rPr lang="ar-SA" dirty="0" smtClean="0"/>
              <a:t> </a:t>
            </a:r>
          </a:p>
          <a:p>
            <a:pPr>
              <a:buNone/>
            </a:pPr>
            <a:endParaRPr lang="ar-SA" dirty="0" smtClean="0"/>
          </a:p>
          <a:p>
            <a:pPr>
              <a:buNone/>
            </a:pPr>
            <a:endParaRPr lang="ar-SA" dirty="0" smtClean="0"/>
          </a:p>
          <a:p>
            <a:pPr>
              <a:buNone/>
            </a:pPr>
            <a:endParaRPr lang="ar-SA" dirty="0" smtClean="0"/>
          </a:p>
          <a:p>
            <a:pPr>
              <a:buNone/>
            </a:pPr>
            <a:r>
              <a:rPr lang="ar-SA" dirty="0" smtClean="0"/>
              <a:t>                      </a:t>
            </a:r>
          </a:p>
          <a:p>
            <a:pPr>
              <a:buNone/>
            </a:pPr>
            <a:r>
              <a:rPr lang="ar-SA" dirty="0" smtClean="0"/>
              <a:t>    </a:t>
            </a:r>
            <a:r>
              <a:rPr lang="ar-SA" sz="13800" b="1" dirty="0" smtClean="0">
                <a:solidFill>
                  <a:srgbClr val="FFCC00"/>
                </a:solidFill>
              </a:rPr>
              <a:t>سؤال ذهبي؟</a:t>
            </a:r>
            <a:endParaRPr lang="ar-SA" b="1" dirty="0" smtClean="0">
              <a:solidFill>
                <a:srgbClr val="FFCC00"/>
              </a:solidFill>
            </a:endParaRPr>
          </a:p>
        </p:txBody>
      </p:sp>
    </p:spTree>
    <p:extLst>
      <p:ext uri="{BB962C8B-B14F-4D97-AF65-F5344CB8AC3E}">
        <p14:creationId xmlns:p14="http://schemas.microsoft.com/office/powerpoint/2010/main" val="1324940195"/>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57200" y="500042"/>
            <a:ext cx="8229600" cy="5626121"/>
          </a:xfrm>
        </p:spPr>
        <p:txBody>
          <a:bodyPr>
            <a:normAutofit/>
          </a:bodyPr>
          <a:lstStyle/>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pPr>
              <a:buNone/>
            </a:pPr>
            <a:endParaRPr lang="ar-SA" sz="3600" b="1" dirty="0">
              <a:solidFill>
                <a:srgbClr val="FF0000"/>
              </a:solidFill>
            </a:endParaRPr>
          </a:p>
        </p:txBody>
      </p:sp>
      <p:sp>
        <p:nvSpPr>
          <p:cNvPr id="8" name="مستطيل 7"/>
          <p:cNvSpPr/>
          <p:nvPr/>
        </p:nvSpPr>
        <p:spPr>
          <a:xfrm>
            <a:off x="1071538" y="620688"/>
            <a:ext cx="7286676" cy="13081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000" b="1" dirty="0" smtClean="0">
              <a:solidFill>
                <a:srgbClr val="C00000"/>
              </a:solidFill>
            </a:endParaRPr>
          </a:p>
          <a:p>
            <a:pPr algn="ctr"/>
            <a:r>
              <a:rPr lang="ar-SA" sz="4000" b="1" dirty="0" smtClean="0">
                <a:solidFill>
                  <a:srgbClr val="C00000"/>
                </a:solidFill>
              </a:rPr>
              <a:t>حدد المذيب والمذاب في محلول السكر في الماء؟</a:t>
            </a:r>
            <a:r>
              <a:rPr lang="en-US" sz="2800" b="1" dirty="0" smtClean="0">
                <a:solidFill>
                  <a:srgbClr val="002060"/>
                </a:solidFill>
              </a:rPr>
              <a:t/>
            </a:r>
            <a:br>
              <a:rPr lang="en-US" sz="2800" b="1" dirty="0" smtClean="0">
                <a:solidFill>
                  <a:srgbClr val="002060"/>
                </a:solidFill>
              </a:rPr>
            </a:br>
            <a:endParaRPr lang="ar-SA" sz="2800" b="1" dirty="0">
              <a:solidFill>
                <a:prstClr val="white"/>
              </a:solidFill>
            </a:endParaRPr>
          </a:p>
        </p:txBody>
      </p:sp>
      <p:sp>
        <p:nvSpPr>
          <p:cNvPr id="9" name="مخطط انسيابي: شريط مثقب 8"/>
          <p:cNvSpPr/>
          <p:nvPr/>
        </p:nvSpPr>
        <p:spPr>
          <a:xfrm>
            <a:off x="428596" y="2214554"/>
            <a:ext cx="8143932" cy="4286280"/>
          </a:xfrm>
          <a:prstGeom prst="flowChartPunchedTap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b="1" dirty="0" smtClean="0">
                <a:solidFill>
                  <a:srgbClr val="002060"/>
                </a:solidFill>
              </a:rPr>
              <a:t>السكر      مذاب</a:t>
            </a:r>
          </a:p>
          <a:p>
            <a:pPr algn="ctr"/>
            <a:endParaRPr lang="ar-SA" sz="6000" b="1" dirty="0" smtClean="0">
              <a:solidFill>
                <a:srgbClr val="002060"/>
              </a:solidFill>
            </a:endParaRPr>
          </a:p>
          <a:p>
            <a:pPr algn="ctr"/>
            <a:r>
              <a:rPr lang="ar-SA" sz="6000" b="1" dirty="0" smtClean="0">
                <a:solidFill>
                  <a:srgbClr val="002060"/>
                </a:solidFill>
              </a:rPr>
              <a:t>الماء       مذيب</a:t>
            </a:r>
            <a:endParaRPr lang="ar-SA" sz="6000" b="1" dirty="0">
              <a:solidFill>
                <a:srgbClr val="002060"/>
              </a:solidFill>
            </a:endParaRPr>
          </a:p>
        </p:txBody>
      </p:sp>
      <p:cxnSp>
        <p:nvCxnSpPr>
          <p:cNvPr id="3" name="رابط كسهم مستقيم 2"/>
          <p:cNvCxnSpPr/>
          <p:nvPr/>
        </p:nvCxnSpPr>
        <p:spPr>
          <a:xfrm flipH="1">
            <a:off x="3892189" y="3573016"/>
            <a:ext cx="11159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H="1">
            <a:off x="3976271" y="5373216"/>
            <a:ext cx="11159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 name="صورة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3212976"/>
            <a:ext cx="1944216" cy="2736304"/>
          </a:xfrm>
          <a:prstGeom prst="rect">
            <a:avLst/>
          </a:prstGeom>
        </p:spPr>
      </p:pic>
    </p:spTree>
    <p:extLst>
      <p:ext uri="{BB962C8B-B14F-4D97-AF65-F5344CB8AC3E}">
        <p14:creationId xmlns:p14="http://schemas.microsoft.com/office/powerpoint/2010/main" val="86384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57200" y="500042"/>
            <a:ext cx="8229600" cy="5626121"/>
          </a:xfrm>
        </p:spPr>
        <p:txBody>
          <a:bodyPr>
            <a:normAutofit/>
          </a:bodyPr>
          <a:lstStyle/>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pPr>
              <a:buNone/>
            </a:pPr>
            <a:endParaRPr lang="ar-SA" sz="3600" b="1" dirty="0">
              <a:solidFill>
                <a:srgbClr val="FF0000"/>
              </a:solidFill>
            </a:endParaRPr>
          </a:p>
        </p:txBody>
      </p:sp>
      <p:sp>
        <p:nvSpPr>
          <p:cNvPr id="2" name="مستطيل 1"/>
          <p:cNvSpPr/>
          <p:nvPr/>
        </p:nvSpPr>
        <p:spPr>
          <a:xfrm>
            <a:off x="251520" y="359078"/>
            <a:ext cx="8712968" cy="63367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3200" b="1" cap="all" dirty="0" smtClean="0">
              <a:ln w="9000" cmpd="sng">
                <a:solidFill>
                  <a:srgbClr val="A24D00">
                    <a:shade val="50000"/>
                    <a:satMod val="120000"/>
                  </a:srgbClr>
                </a:solidFill>
                <a:prstDash val="solid"/>
              </a:ln>
              <a:solidFill>
                <a:srgbClr val="C00000"/>
              </a:solidFill>
              <a:effectLst>
                <a:reflection blurRad="12700" stA="28000" endPos="45000" dist="1000" dir="5400000" sy="-100000" algn="bl" rotWithShape="0"/>
              </a:effectLst>
            </a:endParaRPr>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1052736"/>
            <a:ext cx="6984776" cy="4968552"/>
          </a:xfrm>
          <a:prstGeom prst="rect">
            <a:avLst/>
          </a:prstGeom>
        </p:spPr>
      </p:pic>
      <p:sp>
        <p:nvSpPr>
          <p:cNvPr id="9" name="مستطيل 8"/>
          <p:cNvSpPr/>
          <p:nvPr/>
        </p:nvSpPr>
        <p:spPr>
          <a:xfrm>
            <a:off x="2843808" y="5011353"/>
            <a:ext cx="1368152" cy="144016"/>
          </a:xfrm>
          <a:prstGeom prst="rect">
            <a:avLst/>
          </a:prstGeom>
          <a:solidFill>
            <a:srgbClr val="0070C0"/>
          </a:solidFill>
          <a:ln>
            <a:solidFill>
              <a:srgbClr val="0070C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618893867"/>
      </p:ext>
    </p:extLst>
  </p:cSld>
  <p:clrMapOvr>
    <a:masterClrMapping/>
  </p:clrMapOvr>
  <p:transition spd="slow">
    <p:wheel spokes="8"/>
    <p:sndAc>
      <p:stSnd>
        <p:snd r:embed="rId3" name="chimes.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7000" r="-27000"/>
          </a:stretch>
        </a:blipFill>
        <a:effectLst/>
      </p:bgPr>
    </p:bg>
    <p:spTree>
      <p:nvGrpSpPr>
        <p:cNvPr id="1" name=""/>
        <p:cNvGrpSpPr/>
        <p:nvPr/>
      </p:nvGrpSpPr>
      <p:grpSpPr>
        <a:xfrm>
          <a:off x="0" y="0"/>
          <a:ext cx="0" cy="0"/>
          <a:chOff x="0" y="0"/>
          <a:chExt cx="0" cy="0"/>
        </a:xfrm>
      </p:grpSpPr>
      <p:sp>
        <p:nvSpPr>
          <p:cNvPr id="2" name="شكل بيضاوي 1"/>
          <p:cNvSpPr/>
          <p:nvPr/>
        </p:nvSpPr>
        <p:spPr>
          <a:xfrm>
            <a:off x="539552" y="692696"/>
            <a:ext cx="7704856" cy="16561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prstClr val="white"/>
                </a:solidFill>
              </a:rPr>
              <a:t>البلورة هي خروج كمية من المذاب خارج المحلول على </a:t>
            </a:r>
            <a:r>
              <a:rPr lang="ar-SA" sz="2800" b="1" dirty="0" smtClean="0">
                <a:solidFill>
                  <a:prstClr val="white"/>
                </a:solidFill>
              </a:rPr>
              <a:t>صورة مادة صلبة وتتم عمليتها في المحاليل بطرق منها : </a:t>
            </a:r>
            <a:endParaRPr lang="ar-SA" sz="2800" b="1" dirty="0">
              <a:solidFill>
                <a:prstClr val="white"/>
              </a:solidFill>
            </a:endParaRPr>
          </a:p>
        </p:txBody>
      </p:sp>
      <p:cxnSp>
        <p:nvCxnSpPr>
          <p:cNvPr id="4" name="رابط كسهم مستقيم 3"/>
          <p:cNvCxnSpPr/>
          <p:nvPr/>
        </p:nvCxnSpPr>
        <p:spPr>
          <a:xfrm>
            <a:off x="6156176" y="2492896"/>
            <a:ext cx="1656184" cy="108012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a:off x="5004048" y="2636912"/>
            <a:ext cx="0" cy="1224136"/>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flipH="1">
            <a:off x="1691680" y="2492896"/>
            <a:ext cx="1764196" cy="115212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6876256" y="4128423"/>
            <a:ext cx="2088232" cy="720080"/>
          </a:xfrm>
          <a:prstGeom prst="rect">
            <a:avLst/>
          </a:prstGeom>
          <a:solidFill>
            <a:schemeClr val="tx1"/>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2060"/>
                </a:solidFill>
              </a:rPr>
              <a:t>تبريد المحلول</a:t>
            </a:r>
            <a:endParaRPr lang="ar-SA" sz="3200" b="1" dirty="0">
              <a:solidFill>
                <a:srgbClr val="002060"/>
              </a:solidFill>
            </a:endParaRPr>
          </a:p>
        </p:txBody>
      </p:sp>
      <p:sp>
        <p:nvSpPr>
          <p:cNvPr id="12" name="مستطيل مستدير الزوايا 11"/>
          <p:cNvSpPr/>
          <p:nvPr/>
        </p:nvSpPr>
        <p:spPr>
          <a:xfrm>
            <a:off x="3671900" y="4149080"/>
            <a:ext cx="2556284" cy="720080"/>
          </a:xfrm>
          <a:prstGeom prst="roundRect">
            <a:avLst/>
          </a:prstGeom>
          <a:solidFill>
            <a:schemeClr val="tx1"/>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2060"/>
                </a:solidFill>
              </a:rPr>
              <a:t>تبخير جزء من المذيب</a:t>
            </a:r>
            <a:endParaRPr lang="ar-SA" sz="2400" b="1" dirty="0">
              <a:solidFill>
                <a:srgbClr val="002060"/>
              </a:solidFill>
            </a:endParaRPr>
          </a:p>
        </p:txBody>
      </p:sp>
      <p:sp>
        <p:nvSpPr>
          <p:cNvPr id="13" name="مستطيل 12"/>
          <p:cNvSpPr/>
          <p:nvPr/>
        </p:nvSpPr>
        <p:spPr>
          <a:xfrm>
            <a:off x="683568" y="4149080"/>
            <a:ext cx="2304256" cy="720080"/>
          </a:xfrm>
          <a:prstGeom prst="rect">
            <a:avLst/>
          </a:prstGeom>
          <a:solidFill>
            <a:schemeClr val="tx1"/>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ترسيب مادة صلبة </a:t>
            </a:r>
            <a:endParaRPr lang="ar-SA" sz="2800" b="1" dirty="0">
              <a:solidFill>
                <a:srgbClr val="002060"/>
              </a:solidFill>
            </a:endParaRPr>
          </a:p>
        </p:txBody>
      </p:sp>
    </p:spTree>
    <p:extLst>
      <p:ext uri="{BB962C8B-B14F-4D97-AF65-F5344CB8AC3E}">
        <p14:creationId xmlns:p14="http://schemas.microsoft.com/office/powerpoint/2010/main" val="351013282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sp>
        <p:nvSpPr>
          <p:cNvPr id="9" name="شكل بيضاوي 8"/>
          <p:cNvSpPr/>
          <p:nvPr/>
        </p:nvSpPr>
        <p:spPr>
          <a:xfrm>
            <a:off x="2339752" y="404664"/>
            <a:ext cx="4464496" cy="79208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b="1" dirty="0" smtClean="0">
                <a:solidFill>
                  <a:prstClr val="black"/>
                </a:solidFill>
              </a:rPr>
              <a:t>أنواع المحاليل</a:t>
            </a:r>
            <a:endParaRPr lang="ar-SA" sz="4800" b="1" dirty="0">
              <a:solidFill>
                <a:prstClr val="black"/>
              </a:solidFill>
            </a:endParaRPr>
          </a:p>
        </p:txBody>
      </p:sp>
      <p:graphicFrame>
        <p:nvGraphicFramePr>
          <p:cNvPr id="10" name="جدول 9"/>
          <p:cNvGraphicFramePr>
            <a:graphicFrameLocks noGrp="1"/>
          </p:cNvGraphicFramePr>
          <p:nvPr>
            <p:extLst>
              <p:ext uri="{D42A27DB-BD31-4B8C-83A1-F6EECF244321}">
                <p14:modId xmlns:p14="http://schemas.microsoft.com/office/powerpoint/2010/main" val="4057634360"/>
              </p:ext>
            </p:extLst>
          </p:nvPr>
        </p:nvGraphicFramePr>
        <p:xfrm>
          <a:off x="755576" y="1412776"/>
          <a:ext cx="8064896" cy="5328592"/>
        </p:xfrm>
        <a:graphic>
          <a:graphicData uri="http://schemas.openxmlformats.org/drawingml/2006/table">
            <a:tbl>
              <a:tblPr rtl="1" firstRow="1" bandRow="1">
                <a:tableStyleId>{5C22544A-7EE6-4342-B048-85BDC9FD1C3A}</a:tableStyleId>
              </a:tblPr>
              <a:tblGrid>
                <a:gridCol w="2016224"/>
                <a:gridCol w="1970233"/>
                <a:gridCol w="2062215"/>
                <a:gridCol w="2016224"/>
              </a:tblGrid>
              <a:tr h="645411">
                <a:tc>
                  <a:txBody>
                    <a:bodyPr/>
                    <a:lstStyle/>
                    <a:p>
                      <a:pPr rtl="1"/>
                      <a:endParaRPr lang="ar-SA" dirty="0"/>
                    </a:p>
                  </a:txBody>
                  <a:tcPr/>
                </a:tc>
                <a:tc>
                  <a:txBody>
                    <a:bodyPr/>
                    <a:lstStyle/>
                    <a:p>
                      <a:pPr rtl="1"/>
                      <a:r>
                        <a:rPr lang="ar-SA" sz="2400" b="1" dirty="0" smtClean="0"/>
                        <a:t>المحاليل السائلة</a:t>
                      </a:r>
                      <a:endParaRPr lang="ar-SA" sz="2400" b="1" dirty="0"/>
                    </a:p>
                  </a:txBody>
                  <a:tcPr>
                    <a:solidFill>
                      <a:schemeClr val="bg1"/>
                    </a:solidFill>
                  </a:tcPr>
                </a:tc>
                <a:tc>
                  <a:txBody>
                    <a:bodyPr/>
                    <a:lstStyle/>
                    <a:p>
                      <a:pPr rtl="1"/>
                      <a:r>
                        <a:rPr lang="ar-SA" sz="2400" b="1" dirty="0" smtClean="0"/>
                        <a:t>المحاليل</a:t>
                      </a:r>
                      <a:r>
                        <a:rPr lang="ar-SA" sz="2400" b="1" baseline="0" dirty="0" smtClean="0"/>
                        <a:t> الغازية</a:t>
                      </a:r>
                      <a:endParaRPr lang="ar-SA" sz="2400" b="1" dirty="0"/>
                    </a:p>
                  </a:txBody>
                  <a:tcPr>
                    <a:solidFill>
                      <a:schemeClr val="bg1"/>
                    </a:solidFill>
                  </a:tcPr>
                </a:tc>
                <a:tc>
                  <a:txBody>
                    <a:bodyPr/>
                    <a:lstStyle/>
                    <a:p>
                      <a:pPr rtl="1"/>
                      <a:r>
                        <a:rPr lang="ar-SA" sz="2400" b="1" dirty="0" smtClean="0"/>
                        <a:t>المحاليل الصلبة</a:t>
                      </a:r>
                      <a:endParaRPr lang="ar-SA" sz="2400" b="1" dirty="0"/>
                    </a:p>
                  </a:txBody>
                  <a:tcPr>
                    <a:solidFill>
                      <a:schemeClr val="bg1"/>
                    </a:solidFill>
                  </a:tcPr>
                </a:tc>
              </a:tr>
              <a:tr h="1010773">
                <a:tc>
                  <a:txBody>
                    <a:bodyPr/>
                    <a:lstStyle/>
                    <a:p>
                      <a:pPr rtl="1"/>
                      <a:r>
                        <a:rPr lang="ar-SA" sz="4000" b="1" dirty="0" smtClean="0"/>
                        <a:t>  المذيب</a:t>
                      </a:r>
                      <a:endParaRPr lang="ar-SA" sz="4000" b="1" dirty="0"/>
                    </a:p>
                  </a:txBody>
                  <a:tcPr>
                    <a:solidFill>
                      <a:schemeClr val="tx1"/>
                    </a:solidFill>
                  </a:tcPr>
                </a:tc>
                <a:tc>
                  <a:txBody>
                    <a:bodyPr/>
                    <a:lstStyle/>
                    <a:p>
                      <a:pPr rtl="1"/>
                      <a:endParaRPr lang="ar-SA"/>
                    </a:p>
                  </a:txBody>
                  <a:tcPr/>
                </a:tc>
                <a:tc>
                  <a:txBody>
                    <a:bodyPr/>
                    <a:lstStyle/>
                    <a:p>
                      <a:pPr rtl="1"/>
                      <a:endParaRPr lang="ar-SA" dirty="0"/>
                    </a:p>
                  </a:txBody>
                  <a:tcPr/>
                </a:tc>
                <a:tc>
                  <a:txBody>
                    <a:bodyPr/>
                    <a:lstStyle/>
                    <a:p>
                      <a:pPr rtl="1"/>
                      <a:endParaRPr lang="ar-SA" dirty="0"/>
                    </a:p>
                  </a:txBody>
                  <a:tcPr/>
                </a:tc>
              </a:tr>
              <a:tr h="1087646">
                <a:tc>
                  <a:txBody>
                    <a:bodyPr/>
                    <a:lstStyle/>
                    <a:p>
                      <a:pPr rtl="1"/>
                      <a:r>
                        <a:rPr lang="ar-SA" sz="3600" b="1" dirty="0" smtClean="0"/>
                        <a:t>  المذاب</a:t>
                      </a:r>
                      <a:endParaRPr lang="ar-SA" sz="3600" b="1" dirty="0"/>
                    </a:p>
                  </a:txBody>
                  <a:tcPr>
                    <a:solidFill>
                      <a:schemeClr val="tx1"/>
                    </a:solidFill>
                  </a:tcPr>
                </a:tc>
                <a:tc>
                  <a:txBody>
                    <a:bodyPr/>
                    <a:lstStyle/>
                    <a:p>
                      <a:pPr rtl="1"/>
                      <a:endParaRPr lang="ar-SA" dirty="0" smtClean="0"/>
                    </a:p>
                    <a:p>
                      <a:pPr rtl="1"/>
                      <a:endParaRPr lang="ar-SA" dirty="0"/>
                    </a:p>
                  </a:txBody>
                  <a:tcPr/>
                </a:tc>
                <a:tc>
                  <a:txBody>
                    <a:bodyPr/>
                    <a:lstStyle/>
                    <a:p>
                      <a:pPr rtl="1"/>
                      <a:endParaRPr lang="ar-SA" dirty="0" smtClean="0"/>
                    </a:p>
                    <a:p>
                      <a:pPr rtl="1"/>
                      <a:endParaRPr lang="ar-SA" dirty="0"/>
                    </a:p>
                  </a:txBody>
                  <a:tcPr/>
                </a:tc>
                <a:tc>
                  <a:txBody>
                    <a:bodyPr/>
                    <a:lstStyle/>
                    <a:p>
                      <a:pPr rtl="1"/>
                      <a:endParaRPr lang="ar-SA" dirty="0" smtClean="0"/>
                    </a:p>
                    <a:p>
                      <a:pPr rtl="1"/>
                      <a:endParaRPr lang="ar-SA" dirty="0"/>
                    </a:p>
                  </a:txBody>
                  <a:tcPr/>
                </a:tc>
              </a:tr>
              <a:tr h="1576650">
                <a:tc>
                  <a:txBody>
                    <a:bodyPr/>
                    <a:lstStyle/>
                    <a:p>
                      <a:pPr rtl="1"/>
                      <a:r>
                        <a:rPr lang="ar-SA" sz="3200" b="1" dirty="0" smtClean="0"/>
                        <a:t>  أشكالها</a:t>
                      </a:r>
                      <a:endParaRPr lang="ar-SA" sz="3200" b="1" dirty="0"/>
                    </a:p>
                  </a:txBody>
                  <a:tcPr>
                    <a:solidFill>
                      <a:schemeClr val="tx1"/>
                    </a:solidFill>
                  </a:tcPr>
                </a:tc>
                <a:tc>
                  <a:txBody>
                    <a:bodyPr/>
                    <a:lstStyle/>
                    <a:p>
                      <a:pPr rtl="1"/>
                      <a:endParaRPr lang="ar-SA" dirty="0"/>
                    </a:p>
                  </a:txBody>
                  <a:tcPr/>
                </a:tc>
                <a:tc>
                  <a:txBody>
                    <a:bodyPr/>
                    <a:lstStyle/>
                    <a:p>
                      <a:pPr rtl="1"/>
                      <a:endParaRPr lang="ar-SA" dirty="0" smtClean="0"/>
                    </a:p>
                    <a:p>
                      <a:pPr rtl="1"/>
                      <a:endParaRPr lang="ar-SA" dirty="0" smtClean="0"/>
                    </a:p>
                    <a:p>
                      <a:pPr rtl="1"/>
                      <a:endParaRPr lang="ar-SA" dirty="0"/>
                    </a:p>
                  </a:txBody>
                  <a:tcPr/>
                </a:tc>
                <a:tc>
                  <a:txBody>
                    <a:bodyPr/>
                    <a:lstStyle/>
                    <a:p>
                      <a:pPr rtl="1"/>
                      <a:endParaRPr lang="ar-SA" dirty="0"/>
                    </a:p>
                  </a:txBody>
                  <a:tcPr/>
                </a:tc>
              </a:tr>
              <a:tr h="1008112">
                <a:tc>
                  <a:txBody>
                    <a:bodyPr/>
                    <a:lstStyle/>
                    <a:p>
                      <a:pPr rtl="1"/>
                      <a:r>
                        <a:rPr lang="ar-SA" sz="3200" b="1" dirty="0" smtClean="0"/>
                        <a:t>   مثالها</a:t>
                      </a:r>
                      <a:endParaRPr lang="ar-SA" sz="3200" b="1" dirty="0"/>
                    </a:p>
                  </a:txBody>
                  <a:tcPr>
                    <a:solidFill>
                      <a:schemeClr val="tx1"/>
                    </a:solidFill>
                  </a:tcPr>
                </a:tc>
                <a:tc>
                  <a:txBody>
                    <a:bodyPr/>
                    <a:lstStyle/>
                    <a:p>
                      <a:pPr rtl="1"/>
                      <a:endParaRPr lang="ar-SA"/>
                    </a:p>
                  </a:txBody>
                  <a:tcPr/>
                </a:tc>
                <a:tc>
                  <a:txBody>
                    <a:bodyPr/>
                    <a:lstStyle/>
                    <a:p>
                      <a:pPr rtl="1"/>
                      <a:endParaRPr lang="ar-SA" dirty="0"/>
                    </a:p>
                  </a:txBody>
                  <a:tcPr/>
                </a:tc>
                <a:tc>
                  <a:txBody>
                    <a:bodyPr/>
                    <a:lstStyle/>
                    <a:p>
                      <a:pPr rtl="1"/>
                      <a:endParaRPr lang="ar-SA" dirty="0"/>
                    </a:p>
                  </a:txBody>
                  <a:tcPr/>
                </a:tc>
              </a:tr>
            </a:tbl>
          </a:graphicData>
        </a:graphic>
      </p:graphicFrame>
      <p:sp>
        <p:nvSpPr>
          <p:cNvPr id="11" name="مربع نص 10"/>
          <p:cNvSpPr txBox="1"/>
          <p:nvPr/>
        </p:nvSpPr>
        <p:spPr>
          <a:xfrm>
            <a:off x="5004048" y="2276872"/>
            <a:ext cx="1440160" cy="584775"/>
          </a:xfrm>
          <a:prstGeom prst="rect">
            <a:avLst/>
          </a:prstGeom>
          <a:noFill/>
        </p:spPr>
        <p:txBody>
          <a:bodyPr wrap="square" rtlCol="1">
            <a:spAutoFit/>
          </a:bodyPr>
          <a:lstStyle/>
          <a:p>
            <a:r>
              <a:rPr lang="ar-SA" dirty="0" smtClean="0"/>
              <a:t>  </a:t>
            </a:r>
            <a:r>
              <a:rPr lang="ar-SA" sz="3200" b="1" dirty="0" smtClean="0">
                <a:solidFill>
                  <a:srgbClr val="FF0000"/>
                </a:solidFill>
              </a:rPr>
              <a:t>سائل</a:t>
            </a:r>
            <a:endParaRPr lang="ar-SA" sz="3200" b="1" dirty="0">
              <a:solidFill>
                <a:srgbClr val="FF0000"/>
              </a:solidFill>
            </a:endParaRPr>
          </a:p>
        </p:txBody>
      </p:sp>
      <p:sp>
        <p:nvSpPr>
          <p:cNvPr id="12" name="مربع نص 11"/>
          <p:cNvSpPr txBox="1"/>
          <p:nvPr/>
        </p:nvSpPr>
        <p:spPr>
          <a:xfrm>
            <a:off x="5004048" y="3284984"/>
            <a:ext cx="1584176" cy="830997"/>
          </a:xfrm>
          <a:prstGeom prst="rect">
            <a:avLst/>
          </a:prstGeom>
          <a:noFill/>
        </p:spPr>
        <p:txBody>
          <a:bodyPr wrap="square" rtlCol="1">
            <a:spAutoFit/>
          </a:bodyPr>
          <a:lstStyle/>
          <a:p>
            <a:r>
              <a:rPr lang="ar-SA" sz="2400" b="1" dirty="0" smtClean="0">
                <a:solidFill>
                  <a:srgbClr val="002060"/>
                </a:solidFill>
              </a:rPr>
              <a:t>سائل أو صلب أو غاز</a:t>
            </a:r>
            <a:endParaRPr lang="ar-SA" sz="2400" b="1" dirty="0">
              <a:solidFill>
                <a:srgbClr val="002060"/>
              </a:solidFill>
            </a:endParaRPr>
          </a:p>
        </p:txBody>
      </p:sp>
      <p:sp>
        <p:nvSpPr>
          <p:cNvPr id="13" name="مربع نص 12"/>
          <p:cNvSpPr txBox="1"/>
          <p:nvPr/>
        </p:nvSpPr>
        <p:spPr>
          <a:xfrm>
            <a:off x="4860032" y="4293096"/>
            <a:ext cx="1872208" cy="1015663"/>
          </a:xfrm>
          <a:prstGeom prst="rect">
            <a:avLst/>
          </a:prstGeom>
          <a:noFill/>
        </p:spPr>
        <p:txBody>
          <a:bodyPr wrap="square" rtlCol="1">
            <a:spAutoFit/>
          </a:bodyPr>
          <a:lstStyle/>
          <a:p>
            <a:r>
              <a:rPr lang="ar-SA" sz="2000" b="1" dirty="0" smtClean="0">
                <a:solidFill>
                  <a:srgbClr val="FF0000"/>
                </a:solidFill>
              </a:rPr>
              <a:t>محلول سائل </a:t>
            </a:r>
            <a:r>
              <a:rPr lang="ar-SA" b="1" dirty="0" smtClean="0">
                <a:solidFill>
                  <a:schemeClr val="bg1"/>
                </a:solidFill>
              </a:rPr>
              <a:t>–</a:t>
            </a:r>
            <a:r>
              <a:rPr lang="ar-SA" dirty="0" smtClean="0"/>
              <a:t> </a:t>
            </a:r>
            <a:r>
              <a:rPr lang="ar-SA" b="1" dirty="0" smtClean="0">
                <a:solidFill>
                  <a:srgbClr val="002060"/>
                </a:solidFill>
              </a:rPr>
              <a:t>سائل</a:t>
            </a:r>
          </a:p>
          <a:p>
            <a:r>
              <a:rPr lang="ar-SA" sz="2000" b="1" dirty="0" smtClean="0">
                <a:solidFill>
                  <a:srgbClr val="FF0000"/>
                </a:solidFill>
              </a:rPr>
              <a:t>محلول سائل </a:t>
            </a:r>
            <a:r>
              <a:rPr lang="ar-SA" dirty="0" smtClean="0">
                <a:solidFill>
                  <a:schemeClr val="bg1"/>
                </a:solidFill>
              </a:rPr>
              <a:t>-   </a:t>
            </a:r>
            <a:r>
              <a:rPr lang="ar-SA" b="1" dirty="0" smtClean="0">
                <a:solidFill>
                  <a:srgbClr val="002060"/>
                </a:solidFill>
              </a:rPr>
              <a:t>غاز</a:t>
            </a:r>
          </a:p>
          <a:p>
            <a:r>
              <a:rPr lang="ar-SA" sz="2000" b="1" dirty="0" smtClean="0">
                <a:solidFill>
                  <a:srgbClr val="FF0000"/>
                </a:solidFill>
              </a:rPr>
              <a:t>محلول سائل </a:t>
            </a:r>
            <a:r>
              <a:rPr lang="ar-SA" dirty="0" smtClean="0">
                <a:solidFill>
                  <a:schemeClr val="bg1"/>
                </a:solidFill>
              </a:rPr>
              <a:t>-  </a:t>
            </a:r>
            <a:r>
              <a:rPr lang="ar-SA" b="1" dirty="0" smtClean="0">
                <a:solidFill>
                  <a:srgbClr val="002060"/>
                </a:solidFill>
              </a:rPr>
              <a:t>صلب</a:t>
            </a:r>
            <a:r>
              <a:rPr lang="ar-SA" dirty="0" smtClean="0"/>
              <a:t>.</a:t>
            </a:r>
            <a:endParaRPr lang="ar-SA" dirty="0"/>
          </a:p>
        </p:txBody>
      </p:sp>
      <p:sp>
        <p:nvSpPr>
          <p:cNvPr id="14" name="مربع نص 13"/>
          <p:cNvSpPr txBox="1"/>
          <p:nvPr/>
        </p:nvSpPr>
        <p:spPr>
          <a:xfrm>
            <a:off x="5004048" y="5877272"/>
            <a:ext cx="1728192" cy="707886"/>
          </a:xfrm>
          <a:prstGeom prst="rect">
            <a:avLst/>
          </a:prstGeom>
          <a:noFill/>
        </p:spPr>
        <p:txBody>
          <a:bodyPr wrap="square" rtlCol="1">
            <a:spAutoFit/>
          </a:bodyPr>
          <a:lstStyle/>
          <a:p>
            <a:r>
              <a:rPr lang="ar-SA" sz="2000" b="1" dirty="0" smtClean="0">
                <a:solidFill>
                  <a:srgbClr val="002060"/>
                </a:solidFill>
              </a:rPr>
              <a:t>محلول السكر في الماء</a:t>
            </a:r>
            <a:endParaRPr lang="ar-SA" sz="2000" b="1" dirty="0">
              <a:solidFill>
                <a:srgbClr val="002060"/>
              </a:solidFill>
            </a:endParaRPr>
          </a:p>
        </p:txBody>
      </p:sp>
      <p:sp>
        <p:nvSpPr>
          <p:cNvPr id="15" name="مربع نص 14"/>
          <p:cNvSpPr txBox="1"/>
          <p:nvPr/>
        </p:nvSpPr>
        <p:spPr>
          <a:xfrm>
            <a:off x="3059832" y="2276872"/>
            <a:ext cx="1656184" cy="523220"/>
          </a:xfrm>
          <a:prstGeom prst="rect">
            <a:avLst/>
          </a:prstGeom>
          <a:noFill/>
        </p:spPr>
        <p:txBody>
          <a:bodyPr wrap="square" rtlCol="1">
            <a:spAutoFit/>
          </a:bodyPr>
          <a:lstStyle/>
          <a:p>
            <a:r>
              <a:rPr lang="ar-SA" sz="2800" b="1" dirty="0" smtClean="0">
                <a:solidFill>
                  <a:srgbClr val="FF0000"/>
                </a:solidFill>
              </a:rPr>
              <a:t>      غاز</a:t>
            </a:r>
            <a:endParaRPr lang="ar-SA" sz="2800" b="1" dirty="0">
              <a:solidFill>
                <a:srgbClr val="FF0000"/>
              </a:solidFill>
            </a:endParaRPr>
          </a:p>
        </p:txBody>
      </p:sp>
      <p:sp>
        <p:nvSpPr>
          <p:cNvPr id="16" name="مربع نص 15"/>
          <p:cNvSpPr txBox="1"/>
          <p:nvPr/>
        </p:nvSpPr>
        <p:spPr>
          <a:xfrm>
            <a:off x="3203848" y="3284984"/>
            <a:ext cx="1368152" cy="523220"/>
          </a:xfrm>
          <a:prstGeom prst="rect">
            <a:avLst/>
          </a:prstGeom>
          <a:noFill/>
        </p:spPr>
        <p:txBody>
          <a:bodyPr wrap="square" rtlCol="1">
            <a:spAutoFit/>
          </a:bodyPr>
          <a:lstStyle/>
          <a:p>
            <a:r>
              <a:rPr lang="ar-SA" sz="2800" b="1" dirty="0" smtClean="0">
                <a:solidFill>
                  <a:srgbClr val="002060"/>
                </a:solidFill>
              </a:rPr>
              <a:t>     غاز</a:t>
            </a:r>
            <a:endParaRPr lang="ar-SA" sz="2800" b="1" dirty="0">
              <a:solidFill>
                <a:srgbClr val="002060"/>
              </a:solidFill>
            </a:endParaRPr>
          </a:p>
        </p:txBody>
      </p:sp>
      <p:sp>
        <p:nvSpPr>
          <p:cNvPr id="17" name="مربع نص 16"/>
          <p:cNvSpPr txBox="1"/>
          <p:nvPr/>
        </p:nvSpPr>
        <p:spPr>
          <a:xfrm>
            <a:off x="3059832" y="4509120"/>
            <a:ext cx="1656184" cy="400110"/>
          </a:xfrm>
          <a:prstGeom prst="rect">
            <a:avLst/>
          </a:prstGeom>
          <a:noFill/>
        </p:spPr>
        <p:txBody>
          <a:bodyPr wrap="square" rtlCol="1">
            <a:spAutoFit/>
          </a:bodyPr>
          <a:lstStyle/>
          <a:p>
            <a:r>
              <a:rPr lang="ar-SA" sz="2000" b="1" dirty="0" smtClean="0">
                <a:solidFill>
                  <a:srgbClr val="FF0000"/>
                </a:solidFill>
              </a:rPr>
              <a:t>محلول غاز- </a:t>
            </a:r>
            <a:r>
              <a:rPr lang="ar-SA" sz="2000" b="1" dirty="0" smtClean="0">
                <a:solidFill>
                  <a:srgbClr val="002060"/>
                </a:solidFill>
              </a:rPr>
              <a:t>غاز</a:t>
            </a:r>
          </a:p>
        </p:txBody>
      </p:sp>
      <p:sp>
        <p:nvSpPr>
          <p:cNvPr id="18" name="مربع نص 17"/>
          <p:cNvSpPr txBox="1"/>
          <p:nvPr/>
        </p:nvSpPr>
        <p:spPr>
          <a:xfrm>
            <a:off x="2915816" y="6021288"/>
            <a:ext cx="1800200" cy="461665"/>
          </a:xfrm>
          <a:prstGeom prst="rect">
            <a:avLst/>
          </a:prstGeom>
          <a:noFill/>
        </p:spPr>
        <p:txBody>
          <a:bodyPr wrap="square" rtlCol="1">
            <a:spAutoFit/>
          </a:bodyPr>
          <a:lstStyle/>
          <a:p>
            <a:r>
              <a:rPr lang="ar-SA" sz="2400" b="1" dirty="0" smtClean="0">
                <a:solidFill>
                  <a:srgbClr val="002060"/>
                </a:solidFill>
              </a:rPr>
              <a:t>مكونات الهواء</a:t>
            </a:r>
            <a:endParaRPr lang="ar-SA" sz="2400" b="1" dirty="0">
              <a:solidFill>
                <a:srgbClr val="002060"/>
              </a:solidFill>
            </a:endParaRPr>
          </a:p>
        </p:txBody>
      </p:sp>
      <p:sp>
        <p:nvSpPr>
          <p:cNvPr id="19" name="مربع نص 18"/>
          <p:cNvSpPr txBox="1"/>
          <p:nvPr/>
        </p:nvSpPr>
        <p:spPr>
          <a:xfrm>
            <a:off x="1115616" y="2276872"/>
            <a:ext cx="1368152" cy="461665"/>
          </a:xfrm>
          <a:prstGeom prst="rect">
            <a:avLst/>
          </a:prstGeom>
          <a:noFill/>
        </p:spPr>
        <p:txBody>
          <a:bodyPr wrap="square" rtlCol="1">
            <a:spAutoFit/>
          </a:bodyPr>
          <a:lstStyle/>
          <a:p>
            <a:r>
              <a:rPr lang="ar-SA" sz="2400" b="1" dirty="0" smtClean="0">
                <a:solidFill>
                  <a:srgbClr val="FF0000"/>
                </a:solidFill>
              </a:rPr>
              <a:t>   صلب</a:t>
            </a:r>
            <a:endParaRPr lang="ar-SA" sz="2400" b="1" dirty="0">
              <a:solidFill>
                <a:srgbClr val="FF0000"/>
              </a:solidFill>
            </a:endParaRPr>
          </a:p>
        </p:txBody>
      </p:sp>
      <p:sp>
        <p:nvSpPr>
          <p:cNvPr id="20" name="مربع نص 19"/>
          <p:cNvSpPr txBox="1"/>
          <p:nvPr/>
        </p:nvSpPr>
        <p:spPr>
          <a:xfrm>
            <a:off x="971600" y="3284984"/>
            <a:ext cx="1512168" cy="830997"/>
          </a:xfrm>
          <a:prstGeom prst="rect">
            <a:avLst/>
          </a:prstGeom>
          <a:noFill/>
        </p:spPr>
        <p:txBody>
          <a:bodyPr wrap="square" rtlCol="1">
            <a:spAutoFit/>
          </a:bodyPr>
          <a:lstStyle/>
          <a:p>
            <a:r>
              <a:rPr lang="ar-SA" sz="2400" b="1" dirty="0" smtClean="0">
                <a:solidFill>
                  <a:srgbClr val="002060"/>
                </a:solidFill>
              </a:rPr>
              <a:t>صلب أو غاز أو سائل</a:t>
            </a:r>
            <a:endParaRPr lang="ar-SA" sz="2400" b="1" dirty="0">
              <a:solidFill>
                <a:srgbClr val="002060"/>
              </a:solidFill>
            </a:endParaRPr>
          </a:p>
        </p:txBody>
      </p:sp>
      <p:sp>
        <p:nvSpPr>
          <p:cNvPr id="21" name="مربع نص 20"/>
          <p:cNvSpPr txBox="1"/>
          <p:nvPr/>
        </p:nvSpPr>
        <p:spPr>
          <a:xfrm>
            <a:off x="794907" y="4293096"/>
            <a:ext cx="1872208" cy="1015663"/>
          </a:xfrm>
          <a:prstGeom prst="rect">
            <a:avLst/>
          </a:prstGeom>
          <a:noFill/>
        </p:spPr>
        <p:txBody>
          <a:bodyPr wrap="square" rtlCol="1">
            <a:spAutoFit/>
          </a:bodyPr>
          <a:lstStyle/>
          <a:p>
            <a:r>
              <a:rPr lang="ar-SA" sz="2000" b="1" dirty="0" smtClean="0">
                <a:solidFill>
                  <a:srgbClr val="FF0000"/>
                </a:solidFill>
              </a:rPr>
              <a:t>محلول صلب </a:t>
            </a:r>
            <a:r>
              <a:rPr lang="ar-SA" b="1" dirty="0" smtClean="0">
                <a:solidFill>
                  <a:schemeClr val="bg1"/>
                </a:solidFill>
              </a:rPr>
              <a:t>–</a:t>
            </a:r>
            <a:r>
              <a:rPr lang="ar-SA" dirty="0" smtClean="0"/>
              <a:t> </a:t>
            </a:r>
            <a:r>
              <a:rPr lang="ar-SA" b="1" dirty="0" smtClean="0">
                <a:solidFill>
                  <a:srgbClr val="002060"/>
                </a:solidFill>
              </a:rPr>
              <a:t>صلب</a:t>
            </a:r>
          </a:p>
          <a:p>
            <a:r>
              <a:rPr lang="ar-SA" sz="2000" b="1" dirty="0" smtClean="0">
                <a:solidFill>
                  <a:srgbClr val="FF0000"/>
                </a:solidFill>
              </a:rPr>
              <a:t>محلول صلب </a:t>
            </a:r>
            <a:r>
              <a:rPr lang="ar-SA" dirty="0" smtClean="0">
                <a:solidFill>
                  <a:schemeClr val="bg1"/>
                </a:solidFill>
              </a:rPr>
              <a:t>-  </a:t>
            </a:r>
            <a:r>
              <a:rPr lang="ar-SA" sz="2000" b="1" dirty="0" smtClean="0">
                <a:solidFill>
                  <a:srgbClr val="002060"/>
                </a:solidFill>
              </a:rPr>
              <a:t>سائل</a:t>
            </a:r>
          </a:p>
          <a:p>
            <a:r>
              <a:rPr lang="ar-SA" sz="2000" b="1" dirty="0" smtClean="0">
                <a:solidFill>
                  <a:srgbClr val="FF0000"/>
                </a:solidFill>
              </a:rPr>
              <a:t>محلول صلب </a:t>
            </a:r>
            <a:r>
              <a:rPr lang="ar-SA" dirty="0" smtClean="0">
                <a:solidFill>
                  <a:schemeClr val="bg1"/>
                </a:solidFill>
              </a:rPr>
              <a:t>- </a:t>
            </a:r>
            <a:r>
              <a:rPr lang="ar-SA" b="1" dirty="0" smtClean="0">
                <a:solidFill>
                  <a:srgbClr val="002060"/>
                </a:solidFill>
              </a:rPr>
              <a:t>غاز</a:t>
            </a:r>
            <a:r>
              <a:rPr lang="ar-SA" dirty="0" smtClean="0"/>
              <a:t>.</a:t>
            </a:r>
            <a:endParaRPr lang="ar-SA" dirty="0"/>
          </a:p>
        </p:txBody>
      </p:sp>
      <p:sp>
        <p:nvSpPr>
          <p:cNvPr id="22" name="مربع نص 21"/>
          <p:cNvSpPr txBox="1"/>
          <p:nvPr/>
        </p:nvSpPr>
        <p:spPr>
          <a:xfrm>
            <a:off x="880069" y="6000382"/>
            <a:ext cx="1800200" cy="461665"/>
          </a:xfrm>
          <a:prstGeom prst="rect">
            <a:avLst/>
          </a:prstGeom>
          <a:noFill/>
        </p:spPr>
        <p:txBody>
          <a:bodyPr wrap="square" rtlCol="1">
            <a:spAutoFit/>
          </a:bodyPr>
          <a:lstStyle/>
          <a:p>
            <a:r>
              <a:rPr lang="ar-SA" sz="2400" b="1" dirty="0" smtClean="0">
                <a:solidFill>
                  <a:srgbClr val="002060"/>
                </a:solidFill>
              </a:rPr>
              <a:t>سبيكة الفولاذ</a:t>
            </a:r>
            <a:endParaRPr lang="ar-SA" sz="2400" b="1" dirty="0">
              <a:solidFill>
                <a:srgbClr val="002060"/>
              </a:solidFill>
            </a:endParaRPr>
          </a:p>
        </p:txBody>
      </p:sp>
    </p:spTree>
    <p:extLst>
      <p:ext uri="{BB962C8B-B14F-4D97-AF65-F5344CB8AC3E}">
        <p14:creationId xmlns:p14="http://schemas.microsoft.com/office/powerpoint/2010/main" val="4124294343"/>
      </p:ext>
    </p:extLst>
  </p:cSld>
  <p:clrMapOvr>
    <a:masterClrMapping/>
  </p:clrMapOvr>
  <mc:AlternateContent xmlns:mc="http://schemas.openxmlformats.org/markup-compatibility/2006" xmlns:p14="http://schemas.microsoft.com/office/powerpoint/2010/main">
    <mc:Choice Requires="p14">
      <p:transition spd="slow" p14:dur="3900">
        <p14:glitter dir="r"/>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ppt_x"/>
                                          </p:val>
                                        </p:tav>
                                        <p:tav tm="100000">
                                          <p:val>
                                            <p:strVal val="#ppt_x"/>
                                          </p:val>
                                        </p:tav>
                                      </p:tavLst>
                                    </p:anim>
                                    <p:anim calcmode="lin" valueType="num">
                                      <p:cBhvr additive="base">
                                        <p:cTn id="7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214290"/>
            <a:ext cx="8329642" cy="6143668"/>
          </a:xfrm>
          <a:blipFill>
            <a:blip r:embed="rId3"/>
            <a:stretch>
              <a:fillRect/>
            </a:stretch>
          </a:blipFill>
        </p:spPr>
        <p:txBody>
          <a:bodyPr>
            <a:normAutofit/>
          </a:bodyPr>
          <a:lstStyle/>
          <a:p>
            <a:pPr>
              <a:buNone/>
            </a:pPr>
            <a:r>
              <a:rPr lang="ar-SA" dirty="0" smtClean="0"/>
              <a:t> </a:t>
            </a:r>
          </a:p>
          <a:p>
            <a:pPr>
              <a:buNone/>
            </a:pPr>
            <a:endParaRPr lang="ar-SA" dirty="0" smtClean="0"/>
          </a:p>
          <a:p>
            <a:pPr>
              <a:buNone/>
            </a:pPr>
            <a:endParaRPr lang="ar-SA" dirty="0" smtClean="0"/>
          </a:p>
          <a:p>
            <a:pPr>
              <a:buNone/>
            </a:pPr>
            <a:endParaRPr lang="ar-SA" dirty="0" smtClean="0"/>
          </a:p>
          <a:p>
            <a:pPr>
              <a:buNone/>
            </a:pPr>
            <a:r>
              <a:rPr lang="ar-SA" dirty="0" smtClean="0"/>
              <a:t>                      </a:t>
            </a:r>
          </a:p>
          <a:p>
            <a:pPr>
              <a:buNone/>
            </a:pPr>
            <a:r>
              <a:rPr lang="ar-SA" dirty="0" smtClean="0"/>
              <a:t>    </a:t>
            </a:r>
            <a:r>
              <a:rPr lang="ar-SA" sz="13800" b="1" dirty="0" smtClean="0">
                <a:solidFill>
                  <a:srgbClr val="FFCC00"/>
                </a:solidFill>
              </a:rPr>
              <a:t>سؤال ذهبي؟</a:t>
            </a:r>
            <a:endParaRPr lang="ar-SA" b="1" dirty="0" smtClean="0">
              <a:solidFill>
                <a:srgbClr val="FFCC00"/>
              </a:solidFill>
            </a:endParaRPr>
          </a:p>
        </p:txBody>
      </p:sp>
    </p:spTree>
    <p:extLst>
      <p:ext uri="{BB962C8B-B14F-4D97-AF65-F5344CB8AC3E}">
        <p14:creationId xmlns:p14="http://schemas.microsoft.com/office/powerpoint/2010/main" val="2553976659"/>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57200" y="500042"/>
            <a:ext cx="8229600" cy="5626121"/>
          </a:xfrm>
        </p:spPr>
        <p:txBody>
          <a:bodyPr>
            <a:normAutofit/>
          </a:bodyPr>
          <a:lstStyle/>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pPr>
              <a:buNone/>
            </a:pPr>
            <a:endParaRPr lang="ar-SA" sz="3600" b="1" dirty="0">
              <a:solidFill>
                <a:srgbClr val="FF0000"/>
              </a:solidFill>
            </a:endParaRPr>
          </a:p>
        </p:txBody>
      </p:sp>
      <p:sp>
        <p:nvSpPr>
          <p:cNvPr id="2" name="مستطيل 1"/>
          <p:cNvSpPr/>
          <p:nvPr/>
        </p:nvSpPr>
        <p:spPr>
          <a:xfrm>
            <a:off x="251520" y="359078"/>
            <a:ext cx="8712968" cy="63367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defRPr/>
            </a:pPr>
            <a:endParaRPr lang="ar-S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defRPr/>
            </a:pPr>
            <a:endPar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defRPr/>
            </a:pPr>
            <a:endParaRPr lang="ar-S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defRPr/>
            </a:pPr>
            <a:r>
              <a:rPr lang="ar-SA"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اكمل الفراغات التالية بما يناسب :</a:t>
            </a:r>
          </a:p>
          <a:p>
            <a:pPr algn="ctr">
              <a:defRPr/>
            </a:pPr>
            <a:endParaRPr lang="ar-S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defRPr/>
            </a:pPr>
            <a:endPar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defRPr/>
            </a:pPr>
            <a:endParaRPr lang="ar-S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defRPr/>
            </a:pP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يحدد نوع المحلول بمعرفة حالة ....................</a:t>
            </a:r>
            <a:endParaRPr lang="ar-S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defRPr/>
            </a:pPr>
            <a:endParaRPr lang="ar-SA" sz="32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a:p>
            <a:pPr algn="ctr">
              <a:defRPr/>
            </a:pPr>
            <a:r>
              <a:rPr lang="ar-SA" sz="32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 يعد مذيبا  .............  جيدا لمكونات الهواء الأخرى.</a:t>
            </a:r>
          </a:p>
          <a:p>
            <a:pPr algn="ctr">
              <a:defRPr/>
            </a:pPr>
            <a:endParaRPr lang="ar-SA" sz="32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a:p>
            <a:pPr algn="ctr">
              <a:defRPr/>
            </a:pPr>
            <a:r>
              <a:rPr lang="ar-SA" sz="32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 المحاليل المائية يكون الماء فيها ...........</a:t>
            </a:r>
          </a:p>
          <a:p>
            <a:pPr algn="ctr">
              <a:defRPr/>
            </a:pPr>
            <a:endParaRPr lang="ar-SA" sz="32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a:p>
            <a:pPr algn="ctr">
              <a:defRPr/>
            </a:pPr>
            <a:endParaRPr lang="ar-SA"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a:p>
            <a:pPr algn="ctr">
              <a:defRPr/>
            </a:pPr>
            <a:endParaRPr lang="ar-SA" sz="32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a:p>
            <a:pPr algn="ctr">
              <a:defRPr/>
            </a:pPr>
            <a:r>
              <a:rPr lang="ar-SA" sz="32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  </a:t>
            </a:r>
          </a:p>
          <a:p>
            <a:pPr algn="ctr">
              <a:defRPr/>
            </a:pPr>
            <a:r>
              <a:rPr lang="ar-SA" sz="32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             </a:t>
            </a:r>
            <a:endParaRPr lang="ar-SA" sz="3200" b="1" u="sng"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a:p>
            <a:pPr algn="ctr">
              <a:defRPr/>
            </a:pPr>
            <a:endParaRPr lang="ar-SA" sz="32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3" name="مربع نص 2"/>
          <p:cNvSpPr txBox="1"/>
          <p:nvPr/>
        </p:nvSpPr>
        <p:spPr>
          <a:xfrm>
            <a:off x="1979712" y="2708920"/>
            <a:ext cx="1224136" cy="523220"/>
          </a:xfrm>
          <a:prstGeom prst="rect">
            <a:avLst/>
          </a:prstGeom>
          <a:noFill/>
        </p:spPr>
        <p:txBody>
          <a:bodyPr wrap="square" rtlCol="1">
            <a:spAutoFit/>
          </a:bodyPr>
          <a:lstStyle/>
          <a:p>
            <a:r>
              <a:rPr lang="ar-SA" dirty="0" smtClean="0"/>
              <a:t>    </a:t>
            </a:r>
            <a:r>
              <a:rPr lang="ar-SA" sz="2800" b="1" dirty="0" smtClean="0">
                <a:solidFill>
                  <a:srgbClr val="002060"/>
                </a:solidFill>
              </a:rPr>
              <a:t>المذيب</a:t>
            </a:r>
            <a:endParaRPr lang="ar-SA" sz="2800" b="1" dirty="0">
              <a:solidFill>
                <a:srgbClr val="002060"/>
              </a:solidFill>
            </a:endParaRPr>
          </a:p>
        </p:txBody>
      </p:sp>
      <p:sp>
        <p:nvSpPr>
          <p:cNvPr id="6" name="مربع نص 5"/>
          <p:cNvSpPr txBox="1"/>
          <p:nvPr/>
        </p:nvSpPr>
        <p:spPr>
          <a:xfrm>
            <a:off x="4932040" y="3624210"/>
            <a:ext cx="1819018" cy="523220"/>
          </a:xfrm>
          <a:prstGeom prst="rect">
            <a:avLst/>
          </a:prstGeom>
          <a:noFill/>
        </p:spPr>
        <p:txBody>
          <a:bodyPr wrap="square" rtlCol="1">
            <a:spAutoFit/>
          </a:bodyPr>
          <a:lstStyle/>
          <a:p>
            <a:r>
              <a:rPr lang="ar-SA" dirty="0" smtClean="0"/>
              <a:t>    </a:t>
            </a:r>
            <a:r>
              <a:rPr lang="ar-SA" sz="2800" b="1" dirty="0" smtClean="0">
                <a:solidFill>
                  <a:srgbClr val="002060"/>
                </a:solidFill>
              </a:rPr>
              <a:t>النيتروجين         </a:t>
            </a:r>
            <a:endParaRPr lang="ar-SA" sz="2800" b="1" dirty="0">
              <a:solidFill>
                <a:srgbClr val="002060"/>
              </a:solidFill>
            </a:endParaRPr>
          </a:p>
        </p:txBody>
      </p:sp>
      <p:sp>
        <p:nvSpPr>
          <p:cNvPr id="8" name="مربع نص 7"/>
          <p:cNvSpPr txBox="1"/>
          <p:nvPr/>
        </p:nvSpPr>
        <p:spPr>
          <a:xfrm>
            <a:off x="1811965" y="4581128"/>
            <a:ext cx="1224136" cy="523220"/>
          </a:xfrm>
          <a:prstGeom prst="rect">
            <a:avLst/>
          </a:prstGeom>
          <a:noFill/>
        </p:spPr>
        <p:txBody>
          <a:bodyPr wrap="square" rtlCol="1">
            <a:spAutoFit/>
          </a:bodyPr>
          <a:lstStyle/>
          <a:p>
            <a:r>
              <a:rPr lang="ar-SA" dirty="0" smtClean="0"/>
              <a:t>    </a:t>
            </a:r>
            <a:r>
              <a:rPr lang="ar-SA" sz="2800" b="1" dirty="0" smtClean="0">
                <a:solidFill>
                  <a:srgbClr val="002060"/>
                </a:solidFill>
              </a:rPr>
              <a:t>مذيبا</a:t>
            </a:r>
            <a:endParaRPr lang="ar-SA" sz="2800" b="1" dirty="0">
              <a:solidFill>
                <a:srgbClr val="002060"/>
              </a:solidFill>
            </a:endParaRPr>
          </a:p>
        </p:txBody>
      </p:sp>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264" y="878251"/>
            <a:ext cx="1728192" cy="1830669"/>
          </a:xfrm>
          <a:prstGeom prst="rect">
            <a:avLst/>
          </a:prstGeom>
        </p:spPr>
      </p:pic>
    </p:spTree>
    <p:extLst>
      <p:ext uri="{BB962C8B-B14F-4D97-AF65-F5344CB8AC3E}">
        <p14:creationId xmlns:p14="http://schemas.microsoft.com/office/powerpoint/2010/main" val="2004122632"/>
      </p:ext>
    </p:extLst>
  </p:cSld>
  <p:clrMapOvr>
    <a:masterClrMapping/>
  </p:clrMapOvr>
  <p:transition spd="slow">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عنوان 1"/>
          <p:cNvSpPr>
            <a:spLocks noGrp="1"/>
          </p:cNvSpPr>
          <p:nvPr>
            <p:ph idx="1"/>
          </p:nvPr>
        </p:nvSpPr>
        <p:spPr>
          <a:xfrm>
            <a:off x="395536" y="188640"/>
            <a:ext cx="8496944" cy="6408712"/>
          </a:xfr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ar-SA" sz="3600" b="1" dirty="0" smtClean="0"/>
          </a:p>
          <a:p>
            <a:endParaRPr lang="ar-SA" sz="3600" b="1" dirty="0"/>
          </a:p>
        </p:txBody>
      </p:sp>
      <p:sp>
        <p:nvSpPr>
          <p:cNvPr id="10" name="مستطيل 9"/>
          <p:cNvSpPr/>
          <p:nvPr/>
        </p:nvSpPr>
        <p:spPr>
          <a:xfrm>
            <a:off x="179512" y="116632"/>
            <a:ext cx="8784976" cy="6552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prstClr val="black"/>
              </a:solidFill>
            </a:endParaRPr>
          </a:p>
        </p:txBody>
      </p:sp>
      <p:sp>
        <p:nvSpPr>
          <p:cNvPr id="11" name="مستطيل 10"/>
          <p:cNvSpPr/>
          <p:nvPr/>
        </p:nvSpPr>
        <p:spPr>
          <a:xfrm>
            <a:off x="4788024" y="476672"/>
            <a:ext cx="3960440" cy="5688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ar-SA" sz="4000" b="1" dirty="0">
                <a:solidFill>
                  <a:prstClr val="black"/>
                </a:solidFill>
              </a:rPr>
              <a:t>ما هو العلم </a:t>
            </a:r>
            <a:r>
              <a:rPr lang="ar-SA" sz="4000" b="1" dirty="0" smtClean="0">
                <a:solidFill>
                  <a:prstClr val="black"/>
                </a:solidFill>
              </a:rPr>
              <a:t>؟</a:t>
            </a:r>
          </a:p>
          <a:p>
            <a:pPr lvl="0" algn="ctr"/>
            <a:endParaRPr lang="ar-SA" sz="4000" b="1" dirty="0">
              <a:solidFill>
                <a:prstClr val="black"/>
              </a:solidFill>
            </a:endParaRPr>
          </a:p>
          <a:p>
            <a:pPr lvl="0" algn="ctr"/>
            <a:r>
              <a:rPr lang="ar-SA" sz="4000" b="1" dirty="0">
                <a:solidFill>
                  <a:srgbClr val="FF0000"/>
                </a:solidFill>
              </a:rPr>
              <a:t>ماذا تعرف عن علم الآثار</a:t>
            </a:r>
            <a:r>
              <a:rPr lang="ar-SA" sz="4000" b="1" dirty="0" smtClean="0">
                <a:solidFill>
                  <a:srgbClr val="FF0000"/>
                </a:solidFill>
              </a:rPr>
              <a:t>؟</a:t>
            </a:r>
          </a:p>
          <a:p>
            <a:pPr lvl="0" algn="ctr"/>
            <a:r>
              <a:rPr lang="ar-SA" sz="3600" b="1" dirty="0">
                <a:solidFill>
                  <a:schemeClr val="bg2">
                    <a:lumMod val="50000"/>
                  </a:schemeClr>
                </a:solidFill>
              </a:rPr>
              <a:t>قارن بين العلم والتقنية؟</a:t>
            </a:r>
          </a:p>
          <a:p>
            <a:pPr lvl="0" algn="ctr"/>
            <a:endParaRPr lang="ar-SA" sz="3200" b="1" dirty="0">
              <a:solidFill>
                <a:srgbClr val="FF0000"/>
              </a:solidFill>
            </a:endParaRPr>
          </a:p>
          <a:p>
            <a:pPr lvl="0" algn="ctr"/>
            <a:r>
              <a:rPr lang="ar-SA" sz="3200" b="1" dirty="0">
                <a:solidFill>
                  <a:srgbClr val="00B050"/>
                </a:solidFill>
              </a:rPr>
              <a:t>اذكر أمثلة على أشكال التقنية التي تستخدم في علم الآثار؟ </a:t>
            </a:r>
          </a:p>
          <a:p>
            <a:pPr lvl="0" algn="ctr"/>
            <a:endParaRPr lang="ar-SA" sz="4000" b="1" dirty="0">
              <a:solidFill>
                <a:srgbClr val="FF0000"/>
              </a:solidFill>
            </a:endParaRPr>
          </a:p>
        </p:txBody>
      </p:sp>
      <p:pic>
        <p:nvPicPr>
          <p:cNvPr id="12" name="صورة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76672"/>
            <a:ext cx="4320480" cy="5688632"/>
          </a:xfrm>
          <a:prstGeom prst="rect">
            <a:avLst/>
          </a:prstGeom>
        </p:spPr>
      </p:pic>
    </p:spTree>
    <p:extLst>
      <p:ext uri="{BB962C8B-B14F-4D97-AF65-F5344CB8AC3E}">
        <p14:creationId xmlns:p14="http://schemas.microsoft.com/office/powerpoint/2010/main" val="106985720"/>
      </p:ext>
    </p:extLst>
  </p:cSld>
  <p:clrMapOvr>
    <a:masterClrMapping/>
  </p:clrMapOvr>
  <mc:AlternateContent xmlns:mc="http://schemas.openxmlformats.org/markup-compatibility/2006" xmlns:p14="http://schemas.microsoft.com/office/powerpoint/2010/main">
    <mc:Choice Requires="p14">
      <p:transition p14:dur="250" advTm="90000">
        <p14:ripple/>
        <p:sndAc>
          <p:stSnd>
            <p:snd r:embed="rId2" name="chimes.wav"/>
          </p:stSnd>
        </p:sndAc>
      </p:transition>
    </mc:Choice>
    <mc:Fallback xmlns="">
      <p:transition advTm="90000">
        <p:fade/>
        <p:sndAc>
          <p:stSnd>
            <p:snd r:embed="rId4" name="chimes.wav"/>
          </p:stSnd>
        </p:sndAc>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214290"/>
            <a:ext cx="8329642" cy="6143668"/>
          </a:xfrm>
          <a:blipFill>
            <a:blip r:embed="rId3"/>
            <a:stretch>
              <a:fillRect/>
            </a:stretch>
          </a:blipFill>
        </p:spPr>
        <p:txBody>
          <a:bodyPr>
            <a:normAutofit/>
          </a:bodyPr>
          <a:lstStyle/>
          <a:p>
            <a:pPr>
              <a:buNone/>
            </a:pPr>
            <a:r>
              <a:rPr lang="ar-SA" dirty="0" smtClean="0"/>
              <a:t> </a:t>
            </a:r>
          </a:p>
          <a:p>
            <a:pPr>
              <a:buNone/>
            </a:pPr>
            <a:endParaRPr lang="ar-SA" dirty="0" smtClean="0"/>
          </a:p>
          <a:p>
            <a:pPr>
              <a:buNone/>
            </a:pPr>
            <a:endParaRPr lang="ar-SA" dirty="0" smtClean="0"/>
          </a:p>
          <a:p>
            <a:pPr>
              <a:buNone/>
            </a:pPr>
            <a:endParaRPr lang="ar-SA" dirty="0" smtClean="0"/>
          </a:p>
          <a:p>
            <a:pPr>
              <a:buNone/>
            </a:pPr>
            <a:r>
              <a:rPr lang="ar-SA" dirty="0" smtClean="0"/>
              <a:t>                      </a:t>
            </a:r>
          </a:p>
          <a:p>
            <a:pPr>
              <a:buNone/>
            </a:pPr>
            <a:r>
              <a:rPr lang="ar-SA" dirty="0" smtClean="0"/>
              <a:t>    </a:t>
            </a:r>
            <a:r>
              <a:rPr lang="ar-SA" sz="13800" b="1" dirty="0" smtClean="0">
                <a:solidFill>
                  <a:srgbClr val="FFCC00"/>
                </a:solidFill>
              </a:rPr>
              <a:t>سؤال ذهبي؟</a:t>
            </a:r>
            <a:endParaRPr lang="ar-SA" b="1" dirty="0" smtClean="0">
              <a:solidFill>
                <a:srgbClr val="FFCC00"/>
              </a:solidFill>
            </a:endParaRPr>
          </a:p>
        </p:txBody>
      </p:sp>
    </p:spTree>
    <p:extLst>
      <p:ext uri="{BB962C8B-B14F-4D97-AF65-F5344CB8AC3E}">
        <p14:creationId xmlns:p14="http://schemas.microsoft.com/office/powerpoint/2010/main" val="2299700618"/>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sp>
        <p:nvSpPr>
          <p:cNvPr id="4" name="Oval 3"/>
          <p:cNvSpPr/>
          <p:nvPr/>
        </p:nvSpPr>
        <p:spPr>
          <a:xfrm>
            <a:off x="142876" y="548680"/>
            <a:ext cx="4714876" cy="2165940"/>
          </a:xfrm>
          <a:prstGeom prst="ellipse">
            <a:avLst/>
          </a:prstGeom>
          <a:ln w="57150">
            <a:solidFill>
              <a:srgbClr val="25088E">
                <a:alpha val="90000"/>
              </a:srgbClr>
            </a:solidFill>
          </a:ln>
        </p:spPr>
        <p:style>
          <a:lnRef idx="2">
            <a:schemeClr val="dk1"/>
          </a:lnRef>
          <a:fillRef idx="1">
            <a:schemeClr val="lt1"/>
          </a:fillRef>
          <a:effectRef idx="0">
            <a:schemeClr val="dk1"/>
          </a:effectRef>
          <a:fontRef idx="minor">
            <a:schemeClr val="dk1"/>
          </a:fontRef>
        </p:style>
        <p:txBody>
          <a:bodyPr rtlCol="1" anchor="ctr"/>
          <a:lstStyle/>
          <a:p>
            <a:pPr algn="ctr">
              <a:defRPr/>
            </a:pPr>
            <a:r>
              <a:rPr lang="ar-SA" sz="2800" b="1" dirty="0" smtClean="0">
                <a:solidFill>
                  <a:prstClr val="black"/>
                </a:solidFill>
              </a:rPr>
              <a:t>ل</a:t>
            </a:r>
            <a:r>
              <a:rPr lang="ar-EG" sz="2800" b="1" dirty="0" smtClean="0">
                <a:solidFill>
                  <a:prstClr val="black"/>
                </a:solidFill>
              </a:rPr>
              <a:t>أن</a:t>
            </a:r>
            <a:r>
              <a:rPr lang="ar-EG" sz="2800" b="1" dirty="0">
                <a:solidFill>
                  <a:prstClr val="black"/>
                </a:solidFill>
              </a:rPr>
              <a:t> جزيئاته </a:t>
            </a:r>
            <a:r>
              <a:rPr lang="ar-EG" sz="2800" b="1" dirty="0" smtClean="0">
                <a:solidFill>
                  <a:prstClr val="black"/>
                </a:solidFill>
              </a:rPr>
              <a:t>قطبية</a:t>
            </a:r>
            <a:r>
              <a:rPr lang="ar-SA" sz="2800" b="1" dirty="0" smtClean="0">
                <a:solidFill>
                  <a:prstClr val="black"/>
                </a:solidFill>
              </a:rPr>
              <a:t> ويمكنه أن</a:t>
            </a:r>
            <a:r>
              <a:rPr lang="ar-EG" sz="2800" b="1" dirty="0" smtClean="0">
                <a:solidFill>
                  <a:prstClr val="black"/>
                </a:solidFill>
              </a:rPr>
              <a:t> يذيب العديد من المواد المختلفة والمثل يذيب المثل</a:t>
            </a:r>
            <a:r>
              <a:rPr lang="ar-SA" sz="2800" b="1" dirty="0" smtClean="0">
                <a:solidFill>
                  <a:prstClr val="black"/>
                </a:solidFill>
              </a:rPr>
              <a:t>.</a:t>
            </a:r>
            <a:endParaRPr lang="ar-EG" sz="2800" b="1" dirty="0">
              <a:solidFill>
                <a:prstClr val="black"/>
              </a:solidFill>
            </a:endParaRPr>
          </a:p>
        </p:txBody>
      </p:sp>
      <p:sp>
        <p:nvSpPr>
          <p:cNvPr id="5" name="Left Arrow 4"/>
          <p:cNvSpPr/>
          <p:nvPr/>
        </p:nvSpPr>
        <p:spPr>
          <a:xfrm>
            <a:off x="5072066" y="71414"/>
            <a:ext cx="4000528" cy="3214686"/>
          </a:xfrm>
          <a:prstGeom prst="leftArrow">
            <a:avLst/>
          </a:prstGeom>
          <a:solidFill>
            <a:schemeClr val="tx1"/>
          </a:solidFill>
          <a:ln w="5715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4400" b="1" dirty="0" smtClean="0">
                <a:solidFill>
                  <a:srgbClr val="FF0000"/>
                </a:solidFill>
                <a:latin typeface="Arabic Typesetting" pitchFamily="66" charset="-78"/>
              </a:rPr>
              <a:t>الماء مذيب عام جيــــــــد</a:t>
            </a:r>
            <a:r>
              <a:rPr lang="ar-SA" sz="4400" b="1" dirty="0" smtClean="0">
                <a:solidFill>
                  <a:srgbClr val="FF0000"/>
                </a:solidFill>
                <a:latin typeface="Arabic Typesetting" pitchFamily="66" charset="-78"/>
              </a:rPr>
              <a:t> (علل؟)</a:t>
            </a:r>
            <a:endParaRPr lang="ar-EG" sz="4400" b="1" dirty="0">
              <a:solidFill>
                <a:srgbClr val="FF0000"/>
              </a:solidFill>
              <a:latin typeface="Arabic Typesetting" pitchFamily="66" charset="-78"/>
            </a:endParaRPr>
          </a:p>
        </p:txBody>
      </p:sp>
      <p:pic>
        <p:nvPicPr>
          <p:cNvPr id="6146" name="Picture 2"/>
          <p:cNvPicPr>
            <a:picLocks noChangeAspect="1" noChangeArrowheads="1"/>
          </p:cNvPicPr>
          <p:nvPr/>
        </p:nvPicPr>
        <p:blipFill>
          <a:blip r:embed="rId4"/>
          <a:srcRect/>
          <a:stretch>
            <a:fillRect/>
          </a:stretch>
        </p:blipFill>
        <p:spPr bwMode="auto">
          <a:xfrm>
            <a:off x="2752990" y="3429000"/>
            <a:ext cx="6391010" cy="33843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5"/>
          <a:srcRect/>
          <a:stretch>
            <a:fillRect/>
          </a:stretch>
        </p:blipFill>
        <p:spPr bwMode="auto">
          <a:xfrm>
            <a:off x="0" y="3429000"/>
            <a:ext cx="2752990" cy="3028332"/>
          </a:xfrm>
          <a:prstGeom prst="rect">
            <a:avLst/>
          </a:prstGeom>
          <a:noFill/>
          <a:ln w="9525">
            <a:noFill/>
            <a:miter lim="800000"/>
            <a:headEnd/>
            <a:tailEnd/>
          </a:ln>
          <a:effectLst/>
        </p:spPr>
      </p:pic>
      <p:sp>
        <p:nvSpPr>
          <p:cNvPr id="2" name="مستطيل 1"/>
          <p:cNvSpPr/>
          <p:nvPr/>
        </p:nvSpPr>
        <p:spPr>
          <a:xfrm>
            <a:off x="0" y="5301208"/>
            <a:ext cx="2752990" cy="15121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2492896"/>
            <a:ext cx="1584176" cy="805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606936"/>
      </p:ext>
    </p:extLst>
  </p:cSld>
  <p:clrMapOvr>
    <a:masterClrMapping/>
  </p:clrMapOvr>
  <p:transition spd="slow">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effectLst/>
      </p:bgPr>
    </p:bg>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84976" cy="6408712"/>
          </a:xfrm>
          <a:prstGeom prst="rect">
            <a:avLst/>
          </a:prstGeom>
        </p:spPr>
      </p:pic>
      <p:sp>
        <p:nvSpPr>
          <p:cNvPr id="3" name="مستطيل 2"/>
          <p:cNvSpPr/>
          <p:nvPr/>
        </p:nvSpPr>
        <p:spPr>
          <a:xfrm>
            <a:off x="6588224" y="620688"/>
            <a:ext cx="2232248" cy="9361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prstClr val="white"/>
                </a:solidFill>
              </a:rPr>
              <a:t>تقويم</a:t>
            </a:r>
            <a:endParaRPr lang="ar-SA" sz="4400" b="1" dirty="0">
              <a:solidFill>
                <a:prstClr val="white"/>
              </a:solidFill>
            </a:endParaRPr>
          </a:p>
        </p:txBody>
      </p:sp>
    </p:spTree>
    <p:extLst>
      <p:ext uri="{BB962C8B-B14F-4D97-AF65-F5344CB8AC3E}">
        <p14:creationId xmlns:p14="http://schemas.microsoft.com/office/powerpoint/2010/main" val="25326815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2700000" scaled="0"/>
        </a:gradFill>
        <a:effectLst/>
      </p:bgPr>
    </p:bg>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323528" y="260648"/>
            <a:ext cx="4248472" cy="6408712"/>
          </a:xfrm>
          <a:blipFill>
            <a:blip r:embed="rId5"/>
            <a:tile tx="0" ty="0" sx="100000" sy="100000" flip="none" algn="tl"/>
          </a:blipFill>
        </p:spPr>
      </p:pic>
      <p:sp>
        <p:nvSpPr>
          <p:cNvPr id="2" name="مستطيل 1"/>
          <p:cNvSpPr/>
          <p:nvPr/>
        </p:nvSpPr>
        <p:spPr>
          <a:xfrm>
            <a:off x="4572000" y="260648"/>
            <a:ext cx="4392488" cy="6408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0000"/>
                </a:solidFill>
              </a:rPr>
              <a:t>س : اكمل الفراغات التالية بما يناسب:</a:t>
            </a:r>
            <a:endParaRPr lang="ar-SA" sz="2400" b="1" dirty="0">
              <a:solidFill>
                <a:srgbClr val="FF0000"/>
              </a:solidFill>
            </a:endParaRPr>
          </a:p>
          <a:p>
            <a:pPr algn="ctr"/>
            <a:endParaRPr lang="ar-SA" sz="2400" b="1" dirty="0">
              <a:solidFill>
                <a:srgbClr val="FF0000"/>
              </a:solidFill>
            </a:endParaRPr>
          </a:p>
          <a:p>
            <a:pPr algn="ctr"/>
            <a:r>
              <a:rPr lang="ar-SA" sz="2400" b="1" dirty="0" smtClean="0">
                <a:solidFill>
                  <a:srgbClr val="FF0000"/>
                </a:solidFill>
              </a:rPr>
              <a:t>......................</a:t>
            </a:r>
            <a:r>
              <a:rPr lang="ar-SA" sz="2400" b="1" dirty="0">
                <a:solidFill>
                  <a:prstClr val="black"/>
                </a:solidFill>
              </a:rPr>
              <a:t>. </a:t>
            </a:r>
            <a:r>
              <a:rPr lang="ar-SA" sz="2400" b="1" dirty="0" smtClean="0">
                <a:solidFill>
                  <a:prstClr val="black"/>
                </a:solidFill>
              </a:rPr>
              <a:t>يتكون من مذيب ومذاب.</a:t>
            </a:r>
            <a:r>
              <a:rPr lang="ar-SA" sz="2400" b="1" dirty="0">
                <a:solidFill>
                  <a:prstClr val="black"/>
                </a:solidFill>
              </a:rPr>
              <a:t/>
            </a:r>
            <a:br>
              <a:rPr lang="ar-SA" sz="2400" b="1" dirty="0">
                <a:solidFill>
                  <a:prstClr val="black"/>
                </a:solidFill>
              </a:rPr>
            </a:br>
            <a:r>
              <a:rPr lang="ar-SA" sz="2400" b="1" dirty="0" smtClean="0">
                <a:solidFill>
                  <a:prstClr val="black"/>
                </a:solidFill>
              </a:rPr>
              <a:t>يمكن تحديد نوع المحلول بمعرفة حالة: </a:t>
            </a:r>
            <a:r>
              <a:rPr lang="ar-SA" sz="2400" b="1" dirty="0" smtClean="0">
                <a:solidFill>
                  <a:srgbClr val="FF0000"/>
                </a:solidFill>
              </a:rPr>
              <a:t>......................</a:t>
            </a:r>
            <a:r>
              <a:rPr lang="ar-SA" sz="2400" b="1" dirty="0" smtClean="0">
                <a:solidFill>
                  <a:prstClr val="black"/>
                </a:solidFill>
              </a:rPr>
              <a:t>. </a:t>
            </a:r>
          </a:p>
          <a:p>
            <a:pPr algn="ctr"/>
            <a:r>
              <a:rPr lang="ar-SA" sz="2400" b="1" dirty="0">
                <a:solidFill>
                  <a:prstClr val="black"/>
                </a:solidFill>
              </a:rPr>
              <a:t>المحاليل المائية يكون الماء </a:t>
            </a:r>
            <a:r>
              <a:rPr lang="ar-SA" sz="2400" b="1" dirty="0" smtClean="0">
                <a:solidFill>
                  <a:prstClr val="black"/>
                </a:solidFill>
              </a:rPr>
              <a:t>فيها</a:t>
            </a:r>
            <a:r>
              <a:rPr lang="ar-SA" sz="2400" b="1" dirty="0" smtClean="0">
                <a:solidFill>
                  <a:srgbClr val="FF0000"/>
                </a:solidFill>
              </a:rPr>
              <a:t>............</a:t>
            </a:r>
          </a:p>
          <a:p>
            <a:pPr algn="ctr"/>
            <a:endParaRPr lang="ar-SA" sz="2400" b="1" dirty="0">
              <a:solidFill>
                <a:srgbClr val="1F497D"/>
              </a:solidFill>
            </a:endParaRPr>
          </a:p>
          <a:p>
            <a:pPr algn="ctr"/>
            <a:endParaRPr lang="ar-SA" sz="2400" b="1" dirty="0">
              <a:solidFill>
                <a:srgbClr val="FF0000"/>
              </a:solidFill>
            </a:endParaRPr>
          </a:p>
        </p:txBody>
      </p:sp>
      <p:sp>
        <p:nvSpPr>
          <p:cNvPr id="7" name="مربع نص 6"/>
          <p:cNvSpPr txBox="1"/>
          <p:nvPr/>
        </p:nvSpPr>
        <p:spPr>
          <a:xfrm>
            <a:off x="6876256" y="2276871"/>
            <a:ext cx="1224136" cy="584775"/>
          </a:xfrm>
          <a:prstGeom prst="rect">
            <a:avLst/>
          </a:prstGeom>
          <a:noFill/>
        </p:spPr>
        <p:txBody>
          <a:bodyPr wrap="square" rtlCol="1">
            <a:spAutoFit/>
          </a:bodyPr>
          <a:lstStyle/>
          <a:p>
            <a:r>
              <a:rPr lang="ar-SA" sz="3200" b="1" dirty="0" smtClean="0">
                <a:solidFill>
                  <a:srgbClr val="002060"/>
                </a:solidFill>
              </a:rPr>
              <a:t>المحلول</a:t>
            </a:r>
            <a:endParaRPr lang="ar-SA" sz="3200" b="1" dirty="0">
              <a:solidFill>
                <a:srgbClr val="002060"/>
              </a:solidFill>
            </a:endParaRPr>
          </a:p>
        </p:txBody>
      </p:sp>
      <p:pic>
        <p:nvPicPr>
          <p:cNvPr id="3" name="صورة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544" y="260648"/>
            <a:ext cx="3960440" cy="6408712"/>
          </a:xfrm>
          <a:prstGeom prst="rect">
            <a:avLst/>
          </a:prstGeom>
        </p:spPr>
      </p:pic>
      <p:sp>
        <p:nvSpPr>
          <p:cNvPr id="9" name="مربع نص 8"/>
          <p:cNvSpPr txBox="1"/>
          <p:nvPr/>
        </p:nvSpPr>
        <p:spPr>
          <a:xfrm>
            <a:off x="4571559" y="3861048"/>
            <a:ext cx="1224136" cy="523220"/>
          </a:xfrm>
          <a:prstGeom prst="rect">
            <a:avLst/>
          </a:prstGeom>
          <a:noFill/>
        </p:spPr>
        <p:txBody>
          <a:bodyPr wrap="square" rtlCol="1">
            <a:spAutoFit/>
          </a:bodyPr>
          <a:lstStyle/>
          <a:p>
            <a:r>
              <a:rPr lang="ar-SA" dirty="0" smtClean="0">
                <a:solidFill>
                  <a:prstClr val="white"/>
                </a:solidFill>
                <a:latin typeface="Cambria"/>
                <a:cs typeface="Times New Roman"/>
              </a:rPr>
              <a:t>    </a:t>
            </a:r>
            <a:r>
              <a:rPr lang="ar-SA" sz="2800" b="1" dirty="0" smtClean="0">
                <a:solidFill>
                  <a:srgbClr val="002060"/>
                </a:solidFill>
                <a:latin typeface="Cambria"/>
                <a:cs typeface="Times New Roman"/>
              </a:rPr>
              <a:t>مذيبا</a:t>
            </a:r>
            <a:endParaRPr lang="ar-SA" sz="2800" b="1" dirty="0">
              <a:solidFill>
                <a:srgbClr val="002060"/>
              </a:solidFill>
              <a:latin typeface="Cambria"/>
              <a:cs typeface="Times New Roman"/>
            </a:endParaRPr>
          </a:p>
        </p:txBody>
      </p:sp>
      <p:sp>
        <p:nvSpPr>
          <p:cNvPr id="10" name="مربع نص 9"/>
          <p:cNvSpPr txBox="1"/>
          <p:nvPr/>
        </p:nvSpPr>
        <p:spPr>
          <a:xfrm>
            <a:off x="6156176" y="3451084"/>
            <a:ext cx="1224136" cy="584775"/>
          </a:xfrm>
          <a:prstGeom prst="rect">
            <a:avLst/>
          </a:prstGeom>
          <a:noFill/>
        </p:spPr>
        <p:txBody>
          <a:bodyPr wrap="square" rtlCol="1">
            <a:spAutoFit/>
          </a:bodyPr>
          <a:lstStyle/>
          <a:p>
            <a:r>
              <a:rPr lang="ar-SA" dirty="0" smtClean="0">
                <a:solidFill>
                  <a:prstClr val="white"/>
                </a:solidFill>
                <a:latin typeface="Cambria"/>
                <a:cs typeface="Times New Roman"/>
              </a:rPr>
              <a:t>    </a:t>
            </a:r>
            <a:r>
              <a:rPr lang="ar-SA" sz="3200" b="1" dirty="0" smtClean="0">
                <a:solidFill>
                  <a:srgbClr val="002060"/>
                </a:solidFill>
                <a:latin typeface="Cambria"/>
                <a:cs typeface="Times New Roman"/>
              </a:rPr>
              <a:t>ا</a:t>
            </a:r>
            <a:r>
              <a:rPr lang="ar-SA" sz="2800" b="1" dirty="0" smtClean="0">
                <a:solidFill>
                  <a:srgbClr val="002060"/>
                </a:solidFill>
                <a:latin typeface="Cambria"/>
                <a:cs typeface="Times New Roman"/>
              </a:rPr>
              <a:t>لمذيب</a:t>
            </a:r>
            <a:endParaRPr lang="ar-SA" sz="2800" b="1" dirty="0">
              <a:solidFill>
                <a:srgbClr val="002060"/>
              </a:solidFill>
              <a:latin typeface="Cambria"/>
              <a:cs typeface="Times New Roman"/>
            </a:endParaRPr>
          </a:p>
        </p:txBody>
      </p:sp>
    </p:spTree>
    <p:extLst>
      <p:ext uri="{BB962C8B-B14F-4D97-AF65-F5344CB8AC3E}">
        <p14:creationId xmlns:p14="http://schemas.microsoft.com/office/powerpoint/2010/main" val="2942994956"/>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2700000" scaled="0"/>
        </a:gradFill>
        <a:effectLst/>
      </p:bgPr>
    </p:bg>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323528" y="260648"/>
            <a:ext cx="8568952" cy="3310548"/>
          </a:xfrm>
          <a:blipFill>
            <a:blip r:embed="rId5"/>
            <a:tile tx="0" ty="0" sx="100000" sy="100000" flip="none" algn="tl"/>
          </a:blipFill>
        </p:spPr>
      </p:pic>
      <p:sp>
        <p:nvSpPr>
          <p:cNvPr id="3" name="مستطيل 2"/>
          <p:cNvSpPr/>
          <p:nvPr/>
        </p:nvSpPr>
        <p:spPr>
          <a:xfrm>
            <a:off x="323528" y="3573016"/>
            <a:ext cx="8568952" cy="3024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srgbClr val="C00000"/>
                </a:solidFill>
              </a:rPr>
              <a:t>ضع كلمة صح أو خطأ فيما يلي :</a:t>
            </a:r>
          </a:p>
          <a:p>
            <a:pPr algn="ctr"/>
            <a:r>
              <a:rPr lang="ar-SA" sz="4000" b="1" dirty="0" smtClean="0">
                <a:solidFill>
                  <a:prstClr val="black"/>
                </a:solidFill>
              </a:rPr>
              <a:t>المذاب يذوب </a:t>
            </a:r>
            <a:r>
              <a:rPr lang="ar-SA" sz="4000" b="1" dirty="0">
                <a:solidFill>
                  <a:prstClr val="black"/>
                </a:solidFill>
              </a:rPr>
              <a:t>في المذيب وتكون نسبته </a:t>
            </a:r>
            <a:r>
              <a:rPr lang="ar-SA" sz="4000" b="1" dirty="0" smtClean="0">
                <a:solidFill>
                  <a:prstClr val="black"/>
                </a:solidFill>
              </a:rPr>
              <a:t>اكبر </a:t>
            </a:r>
            <a:r>
              <a:rPr lang="ar-SA" sz="4000" b="1" dirty="0">
                <a:solidFill>
                  <a:prstClr val="black"/>
                </a:solidFill>
              </a:rPr>
              <a:t>في </a:t>
            </a:r>
            <a:r>
              <a:rPr lang="ar-SA" sz="4000" b="1" dirty="0" smtClean="0">
                <a:solidFill>
                  <a:prstClr val="black"/>
                </a:solidFill>
              </a:rPr>
              <a:t>المحلول </a:t>
            </a:r>
            <a:r>
              <a:rPr lang="ar-SA" sz="4000" b="1" dirty="0">
                <a:solidFill>
                  <a:prstClr val="black"/>
                </a:solidFill>
              </a:rPr>
              <a:t>(       </a:t>
            </a:r>
            <a:r>
              <a:rPr lang="ar-SA" sz="3600" b="1" dirty="0" smtClean="0">
                <a:solidFill>
                  <a:prstClr val="black"/>
                </a:solidFill>
              </a:rPr>
              <a:t>)</a:t>
            </a:r>
            <a:endParaRPr lang="ar-SA" sz="3600" b="1" dirty="0">
              <a:solidFill>
                <a:prstClr val="black"/>
              </a:solidFill>
            </a:endParaRPr>
          </a:p>
        </p:txBody>
      </p:sp>
      <p:sp>
        <p:nvSpPr>
          <p:cNvPr id="5" name="مربع نص 4"/>
          <p:cNvSpPr txBox="1"/>
          <p:nvPr/>
        </p:nvSpPr>
        <p:spPr>
          <a:xfrm>
            <a:off x="3563888" y="5517231"/>
            <a:ext cx="720080" cy="461665"/>
          </a:xfrm>
          <a:prstGeom prst="rect">
            <a:avLst/>
          </a:prstGeom>
          <a:noFill/>
        </p:spPr>
        <p:txBody>
          <a:bodyPr wrap="square" rtlCol="1">
            <a:spAutoFit/>
          </a:bodyPr>
          <a:lstStyle/>
          <a:p>
            <a:r>
              <a:rPr lang="ar-SA" sz="2400" b="1" dirty="0" smtClean="0">
                <a:solidFill>
                  <a:srgbClr val="002060"/>
                </a:solidFill>
              </a:rPr>
              <a:t>خطأ</a:t>
            </a:r>
            <a:endParaRPr lang="ar-SA" sz="2400" b="1" dirty="0">
              <a:solidFill>
                <a:srgbClr val="002060"/>
              </a:solidFill>
            </a:endParaRPr>
          </a:p>
        </p:txBody>
      </p:sp>
      <p:pic>
        <p:nvPicPr>
          <p:cNvPr id="2" name="صورة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332656"/>
            <a:ext cx="8568952" cy="3240360"/>
          </a:xfrm>
          <a:prstGeom prst="rect">
            <a:avLst/>
          </a:prstGeom>
        </p:spPr>
      </p:pic>
    </p:spTree>
    <p:extLst>
      <p:ext uri="{BB962C8B-B14F-4D97-AF65-F5344CB8AC3E}">
        <p14:creationId xmlns:p14="http://schemas.microsoft.com/office/powerpoint/2010/main" val="1963590163"/>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effectLst/>
      </p:bgPr>
    </p:bg>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332656"/>
            <a:ext cx="3816424" cy="3733800"/>
          </a:xfrm>
        </p:spPr>
      </p:pic>
      <p:sp>
        <p:nvSpPr>
          <p:cNvPr id="3" name="مستطيل 2"/>
          <p:cNvSpPr/>
          <p:nvPr/>
        </p:nvSpPr>
        <p:spPr>
          <a:xfrm>
            <a:off x="4067944" y="332656"/>
            <a:ext cx="4896544" cy="63110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600" dirty="0" smtClean="0">
                <a:solidFill>
                  <a:prstClr val="black"/>
                </a:solidFill>
              </a:rPr>
              <a:t>ا</a:t>
            </a:r>
            <a:r>
              <a:rPr lang="ar-SA" sz="6600" b="1" dirty="0" smtClean="0">
                <a:solidFill>
                  <a:prstClr val="black"/>
                </a:solidFill>
              </a:rPr>
              <a:t>نتهى الدرس</a:t>
            </a:r>
          </a:p>
          <a:p>
            <a:r>
              <a:rPr lang="ar-SA" sz="3600" b="1" dirty="0" smtClean="0">
                <a:solidFill>
                  <a:prstClr val="black"/>
                </a:solidFill>
              </a:rPr>
              <a:t> </a:t>
            </a:r>
            <a:r>
              <a:rPr lang="ar-SA" sz="4000" b="1" dirty="0" smtClean="0">
                <a:solidFill>
                  <a:srgbClr val="002060"/>
                </a:solidFill>
              </a:rPr>
              <a:t>مع تمنياتي للجميع بالتوفيق </a:t>
            </a:r>
            <a:endParaRPr lang="ar-SA" sz="4000" b="1" dirty="0">
              <a:solidFill>
                <a:srgbClr val="FF0000"/>
              </a:solidFill>
            </a:endParaRPr>
          </a:p>
          <a:p>
            <a:pPr algn="ctr"/>
            <a:r>
              <a:rPr lang="ar-SA" sz="4000" b="1" dirty="0" smtClean="0">
                <a:solidFill>
                  <a:srgbClr val="FF0000"/>
                </a:solidFill>
              </a:rPr>
              <a:t>معد هذا العمل:</a:t>
            </a:r>
          </a:p>
          <a:p>
            <a:pPr algn="ctr"/>
            <a:endParaRPr lang="ar-SA" sz="3600" b="1" dirty="0">
              <a:solidFill>
                <a:srgbClr val="FF0000"/>
              </a:solidFill>
            </a:endParaRPr>
          </a:p>
          <a:p>
            <a:pPr algn="ctr"/>
            <a:endParaRPr lang="ar-SA" sz="3600" b="1" dirty="0" smtClean="0">
              <a:solidFill>
                <a:srgbClr val="FF0000"/>
              </a:solidFill>
            </a:endParaRPr>
          </a:p>
          <a:p>
            <a:pPr algn="ctr"/>
            <a:endParaRPr lang="ar-SA" sz="3600" b="1" dirty="0">
              <a:solidFill>
                <a:srgbClr val="FF0000"/>
              </a:solidFill>
            </a:endParaRPr>
          </a:p>
          <a:p>
            <a:pPr algn="ctr"/>
            <a:endParaRPr lang="ar-SA" sz="3600" b="1" dirty="0" smtClean="0">
              <a:solidFill>
                <a:srgbClr val="FF0000"/>
              </a:solidFill>
            </a:endParaRPr>
          </a:p>
          <a:p>
            <a:endParaRPr lang="ar-SA" sz="3600" b="1" dirty="0" smtClean="0">
              <a:solidFill>
                <a:srgbClr val="FF0000"/>
              </a:solidFill>
            </a:endParaRPr>
          </a:p>
        </p:txBody>
      </p:sp>
      <p:sp>
        <p:nvSpPr>
          <p:cNvPr id="6" name="مستطيل 5"/>
          <p:cNvSpPr/>
          <p:nvPr/>
        </p:nvSpPr>
        <p:spPr>
          <a:xfrm>
            <a:off x="251520" y="4077072"/>
            <a:ext cx="3816424" cy="25666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prstClr val="black"/>
                </a:solidFill>
              </a:rPr>
              <a:t>الواجب</a:t>
            </a:r>
          </a:p>
          <a:p>
            <a:pPr algn="ctr"/>
            <a:r>
              <a:rPr lang="ar-SA" sz="3600" b="1" dirty="0" smtClean="0">
                <a:solidFill>
                  <a:srgbClr val="C00000"/>
                </a:solidFill>
              </a:rPr>
              <a:t>س5 صفحة 47  </a:t>
            </a:r>
            <a:endParaRPr lang="ar-SA" sz="3600" b="1" dirty="0">
              <a:solidFill>
                <a:srgbClr val="C00000"/>
              </a:solidFill>
            </a:endParaRPr>
          </a:p>
        </p:txBody>
      </p:sp>
      <p:sp>
        <p:nvSpPr>
          <p:cNvPr id="7" name="شكل بيضاوي 6"/>
          <p:cNvSpPr/>
          <p:nvPr/>
        </p:nvSpPr>
        <p:spPr>
          <a:xfrm>
            <a:off x="4283968" y="3488177"/>
            <a:ext cx="4464496" cy="288032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prstClr val="white"/>
                </a:solidFill>
              </a:rPr>
              <a:t>أ. صابر دخيل الله السيالي</a:t>
            </a:r>
          </a:p>
          <a:p>
            <a:pPr algn="ctr"/>
            <a:r>
              <a:rPr lang="ar-SA" sz="2800" b="1" dirty="0">
                <a:solidFill>
                  <a:prstClr val="white"/>
                </a:solidFill>
              </a:rPr>
              <a:t>معلم مادة العلوم بمتوسطة أبي دجانة </a:t>
            </a:r>
            <a:r>
              <a:rPr lang="ar-SA" sz="2800" b="1" dirty="0" smtClean="0">
                <a:solidFill>
                  <a:prstClr val="white"/>
                </a:solidFill>
              </a:rPr>
              <a:t>بمكة المكرمة..</a:t>
            </a:r>
          </a:p>
          <a:p>
            <a:pPr algn="ctr"/>
            <a:r>
              <a:rPr lang="en-US" sz="2800" b="1" dirty="0">
                <a:solidFill>
                  <a:prstClr val="white"/>
                </a:solidFill>
              </a:rPr>
              <a:t>sabir_511          </a:t>
            </a:r>
            <a:r>
              <a:rPr lang="ar-SA" sz="2800" b="1" dirty="0">
                <a:solidFill>
                  <a:prstClr val="white"/>
                </a:solidFill>
              </a:rPr>
              <a:t>@</a:t>
            </a: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5589240"/>
            <a:ext cx="864096" cy="360808"/>
          </a:xfrm>
          <a:prstGeom prst="rect">
            <a:avLst/>
          </a:prstGeom>
        </p:spPr>
      </p:pic>
    </p:spTree>
    <p:extLst>
      <p:ext uri="{BB962C8B-B14F-4D97-AF65-F5344CB8AC3E}">
        <p14:creationId xmlns:p14="http://schemas.microsoft.com/office/powerpoint/2010/main" val="37271142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شكل بيضاوي 4"/>
          <p:cNvSpPr/>
          <p:nvPr/>
        </p:nvSpPr>
        <p:spPr>
          <a:xfrm>
            <a:off x="5364088" y="908720"/>
            <a:ext cx="3600400" cy="33843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b="1" dirty="0" smtClean="0">
                <a:solidFill>
                  <a:prstClr val="black"/>
                </a:solidFill>
              </a:rPr>
              <a:t>المركبات الجزيئية</a:t>
            </a:r>
          </a:p>
        </p:txBody>
      </p:sp>
    </p:spTree>
    <p:extLst>
      <p:ext uri="{BB962C8B-B14F-4D97-AF65-F5344CB8AC3E}">
        <p14:creationId xmlns:p14="http://schemas.microsoft.com/office/powerpoint/2010/main" val="320473684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مستطيل 1"/>
          <p:cNvSpPr/>
          <p:nvPr/>
        </p:nvSpPr>
        <p:spPr>
          <a:xfrm>
            <a:off x="3558511" y="0"/>
            <a:ext cx="2448272" cy="6206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prstClr val="black"/>
                </a:solidFill>
              </a:rPr>
              <a:t>التهيئة</a:t>
            </a:r>
            <a:endParaRPr lang="ar-SA" sz="3600" b="1" dirty="0">
              <a:solidFill>
                <a:prstClr val="black"/>
              </a:solidFill>
            </a:endParaRPr>
          </a:p>
        </p:txBody>
      </p:sp>
      <p:sp>
        <p:nvSpPr>
          <p:cNvPr id="3" name="مستطيل 2"/>
          <p:cNvSpPr/>
          <p:nvPr/>
        </p:nvSpPr>
        <p:spPr>
          <a:xfrm>
            <a:off x="703544" y="908720"/>
            <a:ext cx="7516891"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rgbClr val="FF0000"/>
                </a:solidFill>
              </a:rPr>
              <a:t>ماهي المادة؟</a:t>
            </a:r>
            <a:endParaRPr lang="ar-SA" sz="3600" b="1" dirty="0">
              <a:solidFill>
                <a:srgbClr val="FF0000"/>
              </a:solidFill>
            </a:endParaRPr>
          </a:p>
        </p:txBody>
      </p:sp>
      <p:sp>
        <p:nvSpPr>
          <p:cNvPr id="6" name="مستطيل 5"/>
          <p:cNvSpPr/>
          <p:nvPr/>
        </p:nvSpPr>
        <p:spPr>
          <a:xfrm>
            <a:off x="703544" y="1844824"/>
            <a:ext cx="7449209"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هي كل ما يشغل حيز من الفراغ وله كتلة</a:t>
            </a:r>
            <a:endParaRPr lang="ar-SA" sz="2800" b="1" dirty="0">
              <a:solidFill>
                <a:prstClr val="black"/>
              </a:solidFill>
            </a:endParaRPr>
          </a:p>
        </p:txBody>
      </p:sp>
      <p:sp>
        <p:nvSpPr>
          <p:cNvPr id="9" name="مستطيل 8"/>
          <p:cNvSpPr/>
          <p:nvPr/>
        </p:nvSpPr>
        <p:spPr>
          <a:xfrm>
            <a:off x="541336" y="5229200"/>
            <a:ext cx="7611418"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0000"/>
                </a:solidFill>
              </a:rPr>
              <a:t>ماهي أشكال المادة؟</a:t>
            </a:r>
            <a:endParaRPr lang="ar-SA" sz="2800" b="1" dirty="0">
              <a:solidFill>
                <a:srgbClr val="FF0000"/>
              </a:solidFill>
            </a:endParaRPr>
          </a:p>
        </p:txBody>
      </p:sp>
      <p:sp>
        <p:nvSpPr>
          <p:cNvPr id="10" name="مستطيل 9"/>
          <p:cNvSpPr/>
          <p:nvPr/>
        </p:nvSpPr>
        <p:spPr>
          <a:xfrm>
            <a:off x="536840" y="6163511"/>
            <a:ext cx="7615914" cy="4486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عناصر ومركبات ( مواد نقية (– </a:t>
            </a:r>
            <a:r>
              <a:rPr lang="ar-SA" sz="2800" b="1" dirty="0" smtClean="0">
                <a:solidFill>
                  <a:srgbClr val="7030A0"/>
                </a:solidFill>
              </a:rPr>
              <a:t>مخاليط (مواد غير نقية)</a:t>
            </a:r>
            <a:endParaRPr lang="ar-SA" sz="2800" b="1" dirty="0">
              <a:solidFill>
                <a:srgbClr val="7030A0"/>
              </a:solidFill>
            </a:endParaRPr>
          </a:p>
        </p:txBody>
      </p:sp>
      <p:sp>
        <p:nvSpPr>
          <p:cNvPr id="18" name="مستطيل 17"/>
          <p:cNvSpPr/>
          <p:nvPr/>
        </p:nvSpPr>
        <p:spPr>
          <a:xfrm>
            <a:off x="722805" y="2908737"/>
            <a:ext cx="7429948" cy="564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0000"/>
                </a:solidFill>
              </a:rPr>
              <a:t>مما تتركب المادة ؟</a:t>
            </a:r>
            <a:endParaRPr lang="ar-SA" sz="2800" b="1" dirty="0">
              <a:solidFill>
                <a:srgbClr val="FF0000"/>
              </a:solidFill>
            </a:endParaRPr>
          </a:p>
        </p:txBody>
      </p:sp>
      <p:sp>
        <p:nvSpPr>
          <p:cNvPr id="19" name="مستطيل 18"/>
          <p:cNvSpPr/>
          <p:nvPr/>
        </p:nvSpPr>
        <p:spPr>
          <a:xfrm>
            <a:off x="703545" y="3861048"/>
            <a:ext cx="7449208" cy="792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تتركب المادة من ذرات يوجد داخلها نواه وخارج النواة الكترونات</a:t>
            </a:r>
            <a:endParaRPr lang="ar-SA" sz="2800" b="1" dirty="0">
              <a:solidFill>
                <a:prstClr val="black"/>
              </a:solidFill>
            </a:endParaRPr>
          </a:p>
        </p:txBody>
      </p:sp>
    </p:spTree>
    <p:extLst>
      <p:ext uri="{BB962C8B-B14F-4D97-AF65-F5344CB8AC3E}">
        <p14:creationId xmlns:p14="http://schemas.microsoft.com/office/powerpoint/2010/main" val="9741617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0" grpId="0" animBg="1"/>
      <p:bldP spid="18" grpId="0" animBg="1"/>
      <p:bldP spid="1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مستطيل 1"/>
          <p:cNvSpPr/>
          <p:nvPr/>
        </p:nvSpPr>
        <p:spPr>
          <a:xfrm>
            <a:off x="3558511" y="0"/>
            <a:ext cx="2448272" cy="6206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prstClr val="black"/>
                </a:solidFill>
              </a:rPr>
              <a:t>التهيئة</a:t>
            </a:r>
            <a:endParaRPr lang="ar-SA" sz="3600" b="1" dirty="0">
              <a:solidFill>
                <a:prstClr val="black"/>
              </a:solidFill>
            </a:endParaRPr>
          </a:p>
        </p:txBody>
      </p:sp>
      <p:sp>
        <p:nvSpPr>
          <p:cNvPr id="15" name="مستطيل 14"/>
          <p:cNvSpPr/>
          <p:nvPr/>
        </p:nvSpPr>
        <p:spPr>
          <a:xfrm>
            <a:off x="785857" y="2636912"/>
            <a:ext cx="7436754" cy="564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0000"/>
                </a:solidFill>
              </a:rPr>
              <a:t>ما هي الرابطة الكيميائية؟</a:t>
            </a:r>
            <a:endParaRPr lang="ar-SA" sz="2800" b="1" dirty="0">
              <a:solidFill>
                <a:srgbClr val="FF0000"/>
              </a:solidFill>
            </a:endParaRPr>
          </a:p>
        </p:txBody>
      </p:sp>
      <p:sp>
        <p:nvSpPr>
          <p:cNvPr id="17" name="مستطيل 16"/>
          <p:cNvSpPr/>
          <p:nvPr/>
        </p:nvSpPr>
        <p:spPr>
          <a:xfrm>
            <a:off x="772943" y="3356992"/>
            <a:ext cx="7449667"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هي التي تربط بين عنصرين أو اكثر. وتختلف المركبات باختلاف الرابطة الكيميائية </a:t>
            </a:r>
            <a:endParaRPr lang="ar-SA" sz="2800" b="1" dirty="0">
              <a:solidFill>
                <a:prstClr val="black"/>
              </a:solidFill>
            </a:endParaRPr>
          </a:p>
        </p:txBody>
      </p:sp>
      <p:sp>
        <p:nvSpPr>
          <p:cNvPr id="14" name="مستطيل 13"/>
          <p:cNvSpPr/>
          <p:nvPr/>
        </p:nvSpPr>
        <p:spPr>
          <a:xfrm>
            <a:off x="777851" y="4509120"/>
            <a:ext cx="7444759" cy="564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0000"/>
                </a:solidFill>
              </a:rPr>
              <a:t> اذكر أمثلة </a:t>
            </a:r>
            <a:r>
              <a:rPr lang="ar-SA" sz="2800" b="1" dirty="0">
                <a:solidFill>
                  <a:srgbClr val="FF0000"/>
                </a:solidFill>
              </a:rPr>
              <a:t>ل</a:t>
            </a:r>
            <a:r>
              <a:rPr lang="ar-SA" sz="2800" b="1" dirty="0" smtClean="0">
                <a:solidFill>
                  <a:srgbClr val="FF0000"/>
                </a:solidFill>
              </a:rPr>
              <a:t>أنواع الروابط الكيميائية؟</a:t>
            </a:r>
            <a:endParaRPr lang="ar-SA" sz="2800" b="1" dirty="0">
              <a:solidFill>
                <a:srgbClr val="FF0000"/>
              </a:solidFill>
            </a:endParaRPr>
          </a:p>
        </p:txBody>
      </p:sp>
      <p:sp>
        <p:nvSpPr>
          <p:cNvPr id="18" name="مستطيل 17"/>
          <p:cNvSpPr/>
          <p:nvPr/>
        </p:nvSpPr>
        <p:spPr>
          <a:xfrm>
            <a:off x="748280" y="5517232"/>
            <a:ext cx="7468468"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رابطة تساهمية قطبية – رابطة تساهمية غير قطبية – رابطة أيونية .</a:t>
            </a:r>
            <a:endParaRPr lang="ar-SA" sz="2800" b="1" dirty="0">
              <a:solidFill>
                <a:prstClr val="black"/>
              </a:solidFill>
            </a:endParaRPr>
          </a:p>
        </p:txBody>
      </p:sp>
      <p:sp>
        <p:nvSpPr>
          <p:cNvPr id="19" name="مستطيل 18"/>
          <p:cNvSpPr/>
          <p:nvPr/>
        </p:nvSpPr>
        <p:spPr>
          <a:xfrm>
            <a:off x="754142" y="799721"/>
            <a:ext cx="7468469"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0000"/>
                </a:solidFill>
              </a:rPr>
              <a:t>ما هو المركب ؟</a:t>
            </a:r>
            <a:endParaRPr lang="ar-SA" sz="2800" b="1" dirty="0">
              <a:solidFill>
                <a:srgbClr val="FF0000"/>
              </a:solidFill>
            </a:endParaRPr>
          </a:p>
        </p:txBody>
      </p:sp>
      <p:sp>
        <p:nvSpPr>
          <p:cNvPr id="20" name="مستطيل 19"/>
          <p:cNvSpPr/>
          <p:nvPr/>
        </p:nvSpPr>
        <p:spPr>
          <a:xfrm>
            <a:off x="785857" y="1505501"/>
            <a:ext cx="7436754"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مادة نقية تتركب من عنصرين أو أكثر يوجد بينها رابطة كيميائية مثل: </a:t>
            </a:r>
            <a:r>
              <a:rPr lang="en-US" sz="2800" b="1" dirty="0" smtClean="0">
                <a:solidFill>
                  <a:srgbClr val="002060"/>
                </a:solidFill>
              </a:rPr>
              <a:t>o2+</a:t>
            </a:r>
            <a:r>
              <a:rPr lang="en-US" sz="2800" b="1" dirty="0" smtClean="0">
                <a:solidFill>
                  <a:srgbClr val="00B050"/>
                </a:solidFill>
              </a:rPr>
              <a:t>H2</a:t>
            </a:r>
            <a:r>
              <a:rPr lang="en-US" sz="2800" b="1" dirty="0" smtClean="0">
                <a:solidFill>
                  <a:srgbClr val="002060"/>
                </a:solidFill>
              </a:rPr>
              <a:t>           </a:t>
            </a:r>
            <a:r>
              <a:rPr lang="en-US" sz="2800" b="1" dirty="0" smtClean="0">
                <a:solidFill>
                  <a:srgbClr val="00B050"/>
                </a:solidFill>
              </a:rPr>
              <a:t>H2</a:t>
            </a:r>
            <a:r>
              <a:rPr lang="en-US" sz="2800" b="1" dirty="0" smtClean="0">
                <a:solidFill>
                  <a:srgbClr val="002060"/>
                </a:solidFill>
              </a:rPr>
              <a:t>O          </a:t>
            </a:r>
            <a:endParaRPr lang="ar-SA" sz="2800" b="1" dirty="0">
              <a:solidFill>
                <a:prstClr val="black"/>
              </a:solidFill>
            </a:endParaRPr>
          </a:p>
        </p:txBody>
      </p:sp>
      <p:cxnSp>
        <p:nvCxnSpPr>
          <p:cNvPr id="21" name="رابط كسهم مستقيم 20"/>
          <p:cNvCxnSpPr/>
          <p:nvPr/>
        </p:nvCxnSpPr>
        <p:spPr>
          <a:xfrm>
            <a:off x="3256595" y="2204864"/>
            <a:ext cx="426671"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951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4" grpId="0" animBg="1"/>
      <p:bldP spid="18" grpId="0" animBg="1"/>
      <p:bldP spid="19" grpId="0" animBg="1"/>
      <p:bldP spid="2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عنوان 1"/>
          <p:cNvSpPr>
            <a:spLocks noGrp="1"/>
          </p:cNvSpPr>
          <p:nvPr>
            <p:ph idx="1"/>
          </p:nvPr>
        </p:nvSpPr>
        <p:spPr>
          <a:xfrm>
            <a:off x="395536" y="188640"/>
            <a:ext cx="8496944" cy="6408712"/>
          </a:xfr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ar-SA" sz="3600" b="1" dirty="0" smtClean="0"/>
          </a:p>
        </p:txBody>
      </p:sp>
      <p:sp>
        <p:nvSpPr>
          <p:cNvPr id="10" name="مستطيل 9"/>
          <p:cNvSpPr/>
          <p:nvPr/>
        </p:nvSpPr>
        <p:spPr>
          <a:xfrm>
            <a:off x="179512" y="116632"/>
            <a:ext cx="8784976" cy="6552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prstClr val="black"/>
              </a:solidFill>
            </a:endParaRPr>
          </a:p>
        </p:txBody>
      </p:sp>
      <p:sp>
        <p:nvSpPr>
          <p:cNvPr id="11" name="مستطيل 10"/>
          <p:cNvSpPr/>
          <p:nvPr/>
        </p:nvSpPr>
        <p:spPr>
          <a:xfrm>
            <a:off x="4788024" y="476672"/>
            <a:ext cx="3960440" cy="5688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srgbClr val="FF0000"/>
                </a:solidFill>
              </a:rPr>
              <a:t>ما هي أنواع المركبات؟</a:t>
            </a:r>
          </a:p>
          <a:p>
            <a:pPr algn="ctr"/>
            <a:endParaRPr lang="ar-SA" sz="4000" b="1" dirty="0">
              <a:solidFill>
                <a:srgbClr val="FF0000"/>
              </a:solidFill>
            </a:endParaRPr>
          </a:p>
          <a:p>
            <a:pPr algn="ctr"/>
            <a:r>
              <a:rPr lang="ar-SA" sz="4000" b="1" dirty="0" smtClean="0">
                <a:solidFill>
                  <a:srgbClr val="00B050"/>
                </a:solidFill>
              </a:rPr>
              <a:t>قارن بين المركبات القطبية وغير قطبية؟</a:t>
            </a:r>
          </a:p>
          <a:p>
            <a:pPr algn="ctr"/>
            <a:endParaRPr lang="ar-SA" sz="4000" b="1" dirty="0">
              <a:solidFill>
                <a:srgbClr val="00B050"/>
              </a:solidFill>
            </a:endParaRPr>
          </a:p>
          <a:p>
            <a:pPr algn="ctr"/>
            <a:r>
              <a:rPr lang="ar-SA" sz="4000" b="1" dirty="0" smtClean="0">
                <a:solidFill>
                  <a:prstClr val="black"/>
                </a:solidFill>
              </a:rPr>
              <a:t>متى تصبح الذرة أيون؟ </a:t>
            </a:r>
          </a:p>
          <a:p>
            <a:pPr algn="ctr"/>
            <a:endParaRPr lang="ar-SA" sz="4000" b="1" dirty="0">
              <a:solidFill>
                <a:srgbClr val="00B050"/>
              </a:solidFill>
            </a:endParaRPr>
          </a:p>
          <a:p>
            <a:pPr algn="ctr"/>
            <a:r>
              <a:rPr lang="ar-SA" sz="4000" b="1" dirty="0">
                <a:solidFill>
                  <a:prstClr val="black"/>
                </a:solidFill>
              </a:rPr>
              <a:t> </a:t>
            </a:r>
            <a:endParaRPr lang="ar-SA" sz="4000" b="1" dirty="0">
              <a:solidFill>
                <a:srgbClr val="C0504D">
                  <a:lumMod val="50000"/>
                </a:srgbClr>
              </a:solidFill>
            </a:endParaRPr>
          </a:p>
        </p:txBody>
      </p:sp>
      <p:pic>
        <p:nvPicPr>
          <p:cNvPr id="12" name="صورة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76672"/>
            <a:ext cx="4320480" cy="5688632"/>
          </a:xfrm>
          <a:prstGeom prst="rect">
            <a:avLst/>
          </a:prstGeom>
        </p:spPr>
      </p:pic>
    </p:spTree>
    <p:extLst>
      <p:ext uri="{BB962C8B-B14F-4D97-AF65-F5344CB8AC3E}">
        <p14:creationId xmlns:p14="http://schemas.microsoft.com/office/powerpoint/2010/main" val="685222023"/>
      </p:ext>
    </p:extLst>
  </p:cSld>
  <p:clrMapOvr>
    <a:masterClrMapping/>
  </p:clrMapOvr>
  <mc:AlternateContent xmlns:mc="http://schemas.openxmlformats.org/markup-compatibility/2006" xmlns:p14="http://schemas.microsoft.com/office/powerpoint/2010/main">
    <mc:Choice Requires="p14">
      <p:transition p14:dur="250" advTm="241000">
        <p14:ripple/>
        <p:sndAc>
          <p:stSnd>
            <p:snd r:embed="rId2" name="chimes.wav"/>
          </p:stSnd>
        </p:sndAc>
      </p:transition>
    </mc:Choice>
    <mc:Fallback xmlns="">
      <p:transition advTm="241000">
        <p:fade/>
        <p:sndAc>
          <p:stSnd>
            <p:snd r:embed="rId4"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2700000" scaled="0"/>
        </a:gradFill>
        <a:effectLst/>
      </p:bgPr>
    </p:bg>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428596" y="357166"/>
            <a:ext cx="8286808" cy="6143668"/>
          </a:xfrm>
          <a:blipFill>
            <a:blip r:embed="rId5"/>
            <a:tile tx="0" ty="0" sx="100000" sy="100000" flip="none" algn="tl"/>
          </a:blipFill>
        </p:spPr>
      </p:pic>
    </p:spTree>
    <p:extLst>
      <p:ext uri="{BB962C8B-B14F-4D97-AF65-F5344CB8AC3E}">
        <p14:creationId xmlns:p14="http://schemas.microsoft.com/office/powerpoint/2010/main" val="1597519884"/>
      </p:ext>
    </p:extLst>
  </p:cSld>
  <p:clrMapOvr>
    <a:masterClrMapping/>
  </p:clrMapOvr>
  <mc:AlternateContent xmlns:mc="http://schemas.openxmlformats.org/markup-compatibility/2006" xmlns:p14="http://schemas.microsoft.com/office/powerpoint/2010/main">
    <mc:Choice Requires="p14">
      <p:transition spd="slow" p14:dur="1400" advTm="20000">
        <p14:ripple/>
        <p:sndAc>
          <p:stSnd>
            <p:snd r:embed="rId3" name="chimes.wav"/>
          </p:stSnd>
        </p:sndAc>
      </p:transition>
    </mc:Choice>
    <mc:Fallback xmlns="">
      <p:transition spd="slow" advTm="20000">
        <p:fade/>
        <p:sndAc>
          <p:stSnd>
            <p:snd r:embed="rId6" name="chimes.wav"/>
          </p:stSnd>
        </p:sndAc>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428596" y="357166"/>
            <a:ext cx="8286808" cy="6143668"/>
          </a:xfrm>
          <a:blipFill>
            <a:blip r:embed="rId5"/>
            <a:tile tx="0" ty="0" sx="100000" sy="100000" flip="none" algn="tl"/>
          </a:blipFill>
        </p:spPr>
      </p:pic>
    </p:spTree>
    <p:extLst>
      <p:ext uri="{BB962C8B-B14F-4D97-AF65-F5344CB8AC3E}">
        <p14:creationId xmlns:p14="http://schemas.microsoft.com/office/powerpoint/2010/main" val="1345430172"/>
      </p:ext>
    </p:extLst>
  </p:cSld>
  <p:clrMapOvr>
    <a:masterClrMapping/>
  </p:clrMapOvr>
  <mc:AlternateContent xmlns:mc="http://schemas.openxmlformats.org/markup-compatibility/2006" xmlns:p14="http://schemas.microsoft.com/office/powerpoint/2010/main">
    <mc:Choice Requires="p14">
      <p:transition p14:dur="10" advTm="62000">
        <p14:glitter dir="r"/>
        <p:sndAc>
          <p:stSnd>
            <p:snd r:embed="rId3" name="chimes.wav"/>
          </p:stSnd>
        </p:sndAc>
      </p:transition>
    </mc:Choice>
    <mc:Fallback xmlns="">
      <p:transition advTm="62000">
        <p:fade/>
        <p:sndAc>
          <p:stSnd>
            <p:snd r:embed="rId6" name="chimes.wav"/>
          </p:stSnd>
        </p:sndAc>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pattFill prst="solidDmnd">
          <a:fgClr>
            <a:schemeClr val="bg2"/>
          </a:fgClr>
          <a:bgClr>
            <a:schemeClr val="bg1"/>
          </a:bgClr>
        </a:pattFill>
        <a:effectLst/>
      </p:bgPr>
    </p:bg>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57200" y="500042"/>
            <a:ext cx="8229600" cy="5626121"/>
          </a:xfrm>
        </p:spPr>
        <p:txBody>
          <a:bodyPr>
            <a:normAutofit/>
          </a:bodyPr>
          <a:lstStyle/>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pPr>
              <a:buNone/>
            </a:pPr>
            <a:endParaRPr lang="ar-SA" sz="3600" b="1" dirty="0">
              <a:solidFill>
                <a:srgbClr val="FF0000"/>
              </a:solidFill>
            </a:endParaRPr>
          </a:p>
        </p:txBody>
      </p:sp>
      <p:sp>
        <p:nvSpPr>
          <p:cNvPr id="2" name="مستطيل 1"/>
          <p:cNvSpPr/>
          <p:nvPr/>
        </p:nvSpPr>
        <p:spPr>
          <a:xfrm>
            <a:off x="251520" y="359078"/>
            <a:ext cx="8712968" cy="63367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3200" b="1" cap="all" dirty="0" smtClean="0">
              <a:ln w="9000" cmpd="sng">
                <a:solidFill>
                  <a:srgbClr val="A24D00">
                    <a:shade val="50000"/>
                    <a:satMod val="120000"/>
                  </a:srgbClr>
                </a:solidFill>
                <a:prstDash val="solid"/>
              </a:ln>
              <a:solidFill>
                <a:srgbClr val="C00000"/>
              </a:solidFill>
              <a:effectLst>
                <a:reflection blurRad="12700" stA="28000" endPos="45000" dist="1000" dir="5400000" sy="-100000" algn="bl" rotWithShape="0"/>
              </a:effectLst>
            </a:endParaRPr>
          </a:p>
        </p:txBody>
      </p:sp>
      <p:graphicFrame>
        <p:nvGraphicFramePr>
          <p:cNvPr id="5" name="جدول 4"/>
          <p:cNvGraphicFramePr>
            <a:graphicFrameLocks noGrp="1"/>
          </p:cNvGraphicFramePr>
          <p:nvPr>
            <p:extLst>
              <p:ext uri="{D42A27DB-BD31-4B8C-83A1-F6EECF244321}">
                <p14:modId xmlns:p14="http://schemas.microsoft.com/office/powerpoint/2010/main" val="538348079"/>
              </p:ext>
            </p:extLst>
          </p:nvPr>
        </p:nvGraphicFramePr>
        <p:xfrm>
          <a:off x="683568" y="1556792"/>
          <a:ext cx="8136903" cy="4320480"/>
        </p:xfrm>
        <a:graphic>
          <a:graphicData uri="http://schemas.openxmlformats.org/drawingml/2006/table">
            <a:tbl>
              <a:tblPr rtl="1" firstRow="1" bandRow="1">
                <a:tableStyleId>{5C22544A-7EE6-4342-B048-85BDC9FD1C3A}</a:tableStyleId>
              </a:tblPr>
              <a:tblGrid>
                <a:gridCol w="2712301"/>
                <a:gridCol w="2712301"/>
                <a:gridCol w="2712301"/>
              </a:tblGrid>
              <a:tr h="1440160">
                <a:tc>
                  <a:txBody>
                    <a:bodyPr/>
                    <a:lstStyle/>
                    <a:p>
                      <a:pPr rtl="1"/>
                      <a:endParaRPr lang="ar-SA" sz="4000" b="1" kern="1200" dirty="0">
                        <a:solidFill>
                          <a:schemeClr val="dk1"/>
                        </a:solidFill>
                        <a:latin typeface="+mn-lt"/>
                        <a:ea typeface="+mn-ea"/>
                        <a:cs typeface="+mn-cs"/>
                      </a:endParaRPr>
                    </a:p>
                  </a:txBody>
                  <a:tcPr>
                    <a:lnB w="12700" cap="flat" cmpd="sng" algn="ctr">
                      <a:solidFill>
                        <a:schemeClr val="tx1"/>
                      </a:solidFill>
                      <a:prstDash val="solid"/>
                      <a:round/>
                      <a:headEnd type="none" w="med" len="med"/>
                      <a:tailEnd type="none" w="med" len="med"/>
                    </a:lnB>
                    <a:solidFill>
                      <a:schemeClr val="tx1"/>
                    </a:solidFill>
                  </a:tcPr>
                </a:tc>
                <a:tc>
                  <a:txBody>
                    <a:bodyPr/>
                    <a:lstStyle/>
                    <a:p>
                      <a:pPr algn="ctr" rtl="1"/>
                      <a:endParaRPr lang="ar-SA" dirty="0" smtClean="0"/>
                    </a:p>
                    <a:p>
                      <a:pPr rtl="1"/>
                      <a:r>
                        <a:rPr lang="ar-SA" dirty="0" smtClean="0"/>
                        <a:t>   </a:t>
                      </a:r>
                      <a:r>
                        <a:rPr lang="ar-SA" sz="3200" b="0" dirty="0" smtClean="0">
                          <a:solidFill>
                            <a:schemeClr val="bg1"/>
                          </a:solidFill>
                        </a:rPr>
                        <a:t>1-</a:t>
                      </a:r>
                      <a:r>
                        <a:rPr lang="ar-SA" dirty="0" smtClean="0"/>
                        <a:t> </a:t>
                      </a:r>
                      <a:r>
                        <a:rPr lang="ar-SA" baseline="0" dirty="0" smtClean="0"/>
                        <a:t> </a:t>
                      </a:r>
                      <a:r>
                        <a:rPr lang="ar-SA" sz="2800" b="1" dirty="0" smtClean="0">
                          <a:solidFill>
                            <a:schemeClr val="bg1"/>
                          </a:solidFill>
                        </a:rPr>
                        <a:t>مركبات جزيئية</a:t>
                      </a:r>
                    </a:p>
                    <a:p>
                      <a:pPr rtl="1"/>
                      <a:r>
                        <a:rPr lang="ar-SA" sz="2800" b="1" dirty="0" smtClean="0">
                          <a:solidFill>
                            <a:schemeClr val="bg1"/>
                          </a:solidFill>
                        </a:rPr>
                        <a:t>  (مركبات تساهمية )</a:t>
                      </a:r>
                      <a:endParaRPr lang="ar-SA" sz="2800" b="1" dirty="0">
                        <a:solidFill>
                          <a:schemeClr val="bg1"/>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2000" b="1" i="0" u="none" strike="noStrike" kern="1200" cap="none" spc="0" normalizeH="0" baseline="0" noProof="0" dirty="0" smtClean="0">
                        <a:ln>
                          <a:noFill/>
                        </a:ln>
                        <a:solidFill>
                          <a:prstClr val="black"/>
                        </a:solidFill>
                        <a:effectLst/>
                        <a:uLnTx/>
                        <a:uFillTx/>
                        <a:latin typeface="+mn-lt"/>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smtClean="0">
                          <a:ln>
                            <a:noFill/>
                          </a:ln>
                          <a:solidFill>
                            <a:prstClr val="black"/>
                          </a:solidFill>
                          <a:effectLst/>
                          <a:uLnTx/>
                          <a:uFillTx/>
                          <a:latin typeface="+mn-lt"/>
                          <a:cs typeface="+mn-cs"/>
                        </a:rPr>
                        <a:t>2- مركبات أيونية</a:t>
                      </a:r>
                    </a:p>
                    <a:p>
                      <a:pPr rtl="1"/>
                      <a:endParaRPr lang="ar-SA" dirty="0"/>
                    </a:p>
                  </a:txBody>
                  <a:tcPr/>
                </a:tc>
              </a:tr>
              <a:tr h="1440160">
                <a:tc>
                  <a:txBody>
                    <a:bodyPr/>
                    <a:lstStyle/>
                    <a:p>
                      <a:pPr rtl="1"/>
                      <a:endParaRPr lang="ar-SA" dirty="0" smtClean="0"/>
                    </a:p>
                    <a:p>
                      <a:pPr rtl="1"/>
                      <a:r>
                        <a:rPr lang="ar-SA" dirty="0" smtClean="0"/>
                        <a:t>        </a:t>
                      </a:r>
                      <a:r>
                        <a:rPr lang="ar-SA" sz="4000" b="1" dirty="0" smtClean="0"/>
                        <a:t>التعريف</a:t>
                      </a:r>
                      <a:endParaRPr lang="ar-SA" sz="4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smtClean="0"/>
                    </a:p>
                  </a:txBody>
                  <a:tcPr>
                    <a:lnL w="12700" cap="flat" cmpd="sng" algn="ctr">
                      <a:solidFill>
                        <a:schemeClr val="tx1"/>
                      </a:solidFill>
                      <a:prstDash val="solid"/>
                      <a:round/>
                      <a:headEnd type="none" w="med" len="med"/>
                      <a:tailEnd type="none" w="med" len="med"/>
                    </a:lnL>
                  </a:tcPr>
                </a:tc>
                <a:tc>
                  <a:txBody>
                    <a:bodyPr/>
                    <a:lstStyle/>
                    <a:p>
                      <a:pPr rtl="1"/>
                      <a:endParaRPr lang="ar-SA" dirty="0" smtClean="0"/>
                    </a:p>
                  </a:txBody>
                  <a:tcPr/>
                </a:tc>
              </a:tr>
              <a:tr h="1440160">
                <a:tc>
                  <a:txBody>
                    <a:bodyPr/>
                    <a:lstStyle/>
                    <a:p>
                      <a:pPr rtl="1"/>
                      <a:endParaRPr lang="ar-SA" dirty="0" smtClean="0"/>
                    </a:p>
                    <a:p>
                      <a:pPr rtl="1"/>
                      <a:r>
                        <a:rPr lang="ar-SA" dirty="0" smtClean="0"/>
                        <a:t>   </a:t>
                      </a:r>
                    </a:p>
                    <a:p>
                      <a:pPr rtl="1"/>
                      <a:r>
                        <a:rPr lang="ar-SA" dirty="0" smtClean="0"/>
                        <a:t>           </a:t>
                      </a:r>
                      <a:r>
                        <a:rPr lang="ar-SA" sz="4400" b="1" dirty="0" smtClean="0"/>
                        <a:t>مثال</a:t>
                      </a:r>
                      <a:endParaRPr lang="ar-SA" sz="4400" b="1" dirty="0"/>
                    </a:p>
                  </a:txBody>
                  <a:tcPr>
                    <a:lnT w="12700" cap="flat" cmpd="sng" algn="ctr">
                      <a:solidFill>
                        <a:schemeClr val="tx1"/>
                      </a:solidFill>
                      <a:prstDash val="solid"/>
                      <a:round/>
                      <a:headEnd type="none" w="med" len="med"/>
                      <a:tailEnd type="none" w="med" len="med"/>
                    </a:lnT>
                  </a:tcPr>
                </a:tc>
                <a:tc>
                  <a:txBody>
                    <a:bodyPr/>
                    <a:lstStyle/>
                    <a:p>
                      <a:pPr rtl="1"/>
                      <a:endParaRPr lang="ar-SA" dirty="0" smtClean="0"/>
                    </a:p>
                    <a:p>
                      <a:pPr rtl="1"/>
                      <a:r>
                        <a:rPr lang="ar-SA" baseline="0" dirty="0" smtClean="0"/>
                        <a:t> </a:t>
                      </a:r>
                      <a:r>
                        <a:rPr lang="en-US" sz="2000" b="1" baseline="0" dirty="0" smtClean="0">
                          <a:solidFill>
                            <a:srgbClr val="002060"/>
                          </a:solidFill>
                        </a:rPr>
                        <a:t>                 </a:t>
                      </a:r>
                      <a:endParaRPr lang="ar-SA" sz="2000" b="1" dirty="0">
                        <a:solidFill>
                          <a:srgbClr val="002060"/>
                        </a:solidFill>
                      </a:endParaRPr>
                    </a:p>
                  </a:txBody>
                  <a:tcPr/>
                </a:tc>
                <a:tc>
                  <a:txBody>
                    <a:bodyPr/>
                    <a:lstStyle/>
                    <a:p>
                      <a:pPr rtl="1"/>
                      <a:endParaRPr lang="ar-SA" dirty="0"/>
                    </a:p>
                  </a:txBody>
                  <a:tcPr/>
                </a:tc>
              </a:tr>
            </a:tbl>
          </a:graphicData>
        </a:graphic>
      </p:graphicFrame>
      <p:sp>
        <p:nvSpPr>
          <p:cNvPr id="9" name="شكل بيضاوي 8"/>
          <p:cNvSpPr/>
          <p:nvPr/>
        </p:nvSpPr>
        <p:spPr>
          <a:xfrm>
            <a:off x="2987824" y="476672"/>
            <a:ext cx="3744416" cy="864096"/>
          </a:xfrm>
          <a:prstGeom prst="ellipse">
            <a:avLst/>
          </a:prstGeom>
          <a:solidFill>
            <a:schemeClr val="bg2"/>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t>أنواع المركبات</a:t>
            </a:r>
            <a:endParaRPr lang="ar-SA" sz="3200" b="1" dirty="0"/>
          </a:p>
        </p:txBody>
      </p:sp>
      <p:sp>
        <p:nvSpPr>
          <p:cNvPr id="3" name="مربع نص 2"/>
          <p:cNvSpPr txBox="1"/>
          <p:nvPr/>
        </p:nvSpPr>
        <p:spPr>
          <a:xfrm>
            <a:off x="3707904" y="3212976"/>
            <a:ext cx="2232248" cy="707886"/>
          </a:xfrm>
          <a:prstGeom prst="rect">
            <a:avLst/>
          </a:prstGeom>
          <a:noFill/>
        </p:spPr>
        <p:txBody>
          <a:bodyPr wrap="square" rtlCol="1">
            <a:spAutoFit/>
          </a:bodyPr>
          <a:lstStyle/>
          <a:p>
            <a:pPr lvl="0">
              <a:defRPr/>
            </a:pPr>
            <a:r>
              <a:rPr lang="ar-SA" sz="2000" b="1" dirty="0" smtClean="0">
                <a:solidFill>
                  <a:srgbClr val="002060"/>
                </a:solidFill>
              </a:rPr>
              <a:t>هي مركبات </a:t>
            </a:r>
            <a:r>
              <a:rPr lang="ar-SA" sz="2000" b="1" dirty="0">
                <a:solidFill>
                  <a:srgbClr val="002060"/>
                </a:solidFill>
              </a:rPr>
              <a:t>تشارك </a:t>
            </a:r>
            <a:r>
              <a:rPr lang="ar-SA" sz="2000" b="1" dirty="0" smtClean="0">
                <a:solidFill>
                  <a:srgbClr val="002060"/>
                </a:solidFill>
              </a:rPr>
              <a:t>فيها الذرات بالإلكترونات</a:t>
            </a:r>
            <a:r>
              <a:rPr lang="ar-SA" sz="2000" b="1" dirty="0">
                <a:solidFill>
                  <a:srgbClr val="002060"/>
                </a:solidFill>
              </a:rPr>
              <a:t>.</a:t>
            </a:r>
          </a:p>
        </p:txBody>
      </p:sp>
      <p:sp>
        <p:nvSpPr>
          <p:cNvPr id="4" name="مربع نص 3"/>
          <p:cNvSpPr txBox="1"/>
          <p:nvPr/>
        </p:nvSpPr>
        <p:spPr>
          <a:xfrm>
            <a:off x="4499992" y="4725143"/>
            <a:ext cx="1008112" cy="830997"/>
          </a:xfrm>
          <a:prstGeom prst="rect">
            <a:avLst/>
          </a:prstGeom>
          <a:noFill/>
        </p:spPr>
        <p:txBody>
          <a:bodyPr wrap="square" rtlCol="1">
            <a:spAutoFit/>
          </a:bodyPr>
          <a:lstStyle/>
          <a:p>
            <a:pPr lvl="0"/>
            <a:r>
              <a:rPr lang="en-US" sz="2400" b="1" dirty="0" smtClean="0">
                <a:solidFill>
                  <a:srgbClr val="002060"/>
                </a:solidFill>
              </a:rPr>
              <a:t>  cl2   </a:t>
            </a:r>
            <a:endParaRPr lang="en-US" sz="2400" b="1" dirty="0">
              <a:solidFill>
                <a:srgbClr val="002060"/>
              </a:solidFill>
            </a:endParaRPr>
          </a:p>
          <a:p>
            <a:pPr lvl="0"/>
            <a:r>
              <a:rPr lang="en-US" sz="2400" b="1" dirty="0">
                <a:solidFill>
                  <a:srgbClr val="002060"/>
                </a:solidFill>
              </a:rPr>
              <a:t>H2O</a:t>
            </a:r>
            <a:endParaRPr lang="ar-SA" sz="2400" dirty="0">
              <a:solidFill>
                <a:prstClr val="black"/>
              </a:solidFill>
            </a:endParaRPr>
          </a:p>
        </p:txBody>
      </p:sp>
      <p:sp>
        <p:nvSpPr>
          <p:cNvPr id="8" name="مربع نص 7"/>
          <p:cNvSpPr txBox="1"/>
          <p:nvPr/>
        </p:nvSpPr>
        <p:spPr>
          <a:xfrm>
            <a:off x="1619672" y="4909817"/>
            <a:ext cx="1008112" cy="461665"/>
          </a:xfrm>
          <a:prstGeom prst="rect">
            <a:avLst/>
          </a:prstGeom>
          <a:noFill/>
        </p:spPr>
        <p:txBody>
          <a:bodyPr wrap="square" rtlCol="1">
            <a:spAutoFit/>
          </a:bodyPr>
          <a:lstStyle/>
          <a:p>
            <a:pPr lvl="0"/>
            <a:r>
              <a:rPr lang="en-US" sz="2400" b="1" dirty="0" err="1" smtClean="0">
                <a:solidFill>
                  <a:srgbClr val="002060"/>
                </a:solidFill>
              </a:rPr>
              <a:t>NaCL</a:t>
            </a:r>
            <a:endParaRPr lang="ar-SA" sz="2400" dirty="0">
              <a:solidFill>
                <a:prstClr val="black"/>
              </a:solidFill>
            </a:endParaRPr>
          </a:p>
        </p:txBody>
      </p:sp>
      <p:sp>
        <p:nvSpPr>
          <p:cNvPr id="6" name="مربع نص 5"/>
          <p:cNvSpPr txBox="1"/>
          <p:nvPr/>
        </p:nvSpPr>
        <p:spPr>
          <a:xfrm>
            <a:off x="1043608" y="3212976"/>
            <a:ext cx="2160240" cy="646331"/>
          </a:xfrm>
          <a:prstGeom prst="rect">
            <a:avLst/>
          </a:prstGeom>
          <a:noFill/>
        </p:spPr>
        <p:txBody>
          <a:bodyPr wrap="square" rtlCol="1">
            <a:spAutoFit/>
          </a:bodyPr>
          <a:lstStyle/>
          <a:p>
            <a:pPr lvl="0">
              <a:defRPr/>
            </a:pPr>
            <a:r>
              <a:rPr lang="ar-SA" b="1" dirty="0" smtClean="0">
                <a:solidFill>
                  <a:srgbClr val="002060"/>
                </a:solidFill>
              </a:rPr>
              <a:t>هي مركبات </a:t>
            </a:r>
            <a:r>
              <a:rPr lang="ar-SA" b="1" dirty="0">
                <a:solidFill>
                  <a:srgbClr val="002060"/>
                </a:solidFill>
              </a:rPr>
              <a:t>تفقد أو تكتسب </a:t>
            </a:r>
            <a:r>
              <a:rPr lang="ar-SA" b="1" dirty="0" smtClean="0">
                <a:solidFill>
                  <a:srgbClr val="002060"/>
                </a:solidFill>
              </a:rPr>
              <a:t>فيها </a:t>
            </a:r>
            <a:r>
              <a:rPr lang="ar-SA" b="1" dirty="0">
                <a:solidFill>
                  <a:srgbClr val="002060"/>
                </a:solidFill>
              </a:rPr>
              <a:t>الذرات إلكترونات</a:t>
            </a:r>
          </a:p>
        </p:txBody>
      </p:sp>
    </p:spTree>
    <p:extLst>
      <p:ext uri="{BB962C8B-B14F-4D97-AF65-F5344CB8AC3E}">
        <p14:creationId xmlns:p14="http://schemas.microsoft.com/office/powerpoint/2010/main" val="450058749"/>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3"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pattFill prst="solidDmnd">
          <a:fgClr>
            <a:schemeClr val="bg2"/>
          </a:fgClr>
          <a:bgClr>
            <a:schemeClr val="bg1"/>
          </a:bgClr>
        </a:pattFill>
        <a:effectLst/>
      </p:bgPr>
    </p:bg>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57200" y="500042"/>
            <a:ext cx="8229600" cy="5626121"/>
          </a:xfrm>
        </p:spPr>
        <p:txBody>
          <a:bodyPr>
            <a:normAutofit/>
          </a:bodyPr>
          <a:lstStyle/>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pPr>
              <a:buNone/>
            </a:pPr>
            <a:endParaRPr lang="ar-SA" sz="3600" b="1" dirty="0">
              <a:solidFill>
                <a:srgbClr val="FF0000"/>
              </a:solidFill>
            </a:endParaRPr>
          </a:p>
        </p:txBody>
      </p:sp>
      <p:sp>
        <p:nvSpPr>
          <p:cNvPr id="2" name="مستطيل 1"/>
          <p:cNvSpPr/>
          <p:nvPr/>
        </p:nvSpPr>
        <p:spPr>
          <a:xfrm>
            <a:off x="251520" y="359078"/>
            <a:ext cx="8712968" cy="63367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3200" b="1" cap="all" dirty="0" smtClean="0">
              <a:ln w="9000" cmpd="sng">
                <a:solidFill>
                  <a:srgbClr val="A24D00">
                    <a:shade val="50000"/>
                    <a:satMod val="120000"/>
                  </a:srgbClr>
                </a:solidFill>
                <a:prstDash val="solid"/>
              </a:ln>
              <a:solidFill>
                <a:srgbClr val="C00000"/>
              </a:solidFill>
              <a:effectLst>
                <a:reflection blurRad="12700" stA="28000" endPos="45000" dist="1000" dir="5400000" sy="-100000" algn="bl" rotWithShape="0"/>
              </a:effectLst>
            </a:endParaRPr>
          </a:p>
        </p:txBody>
      </p:sp>
      <p:graphicFrame>
        <p:nvGraphicFramePr>
          <p:cNvPr id="5" name="جدول 4"/>
          <p:cNvGraphicFramePr>
            <a:graphicFrameLocks noGrp="1"/>
          </p:cNvGraphicFramePr>
          <p:nvPr>
            <p:extLst>
              <p:ext uri="{D42A27DB-BD31-4B8C-83A1-F6EECF244321}">
                <p14:modId xmlns:p14="http://schemas.microsoft.com/office/powerpoint/2010/main" val="3671092054"/>
              </p:ext>
            </p:extLst>
          </p:nvPr>
        </p:nvGraphicFramePr>
        <p:xfrm>
          <a:off x="539553" y="1556792"/>
          <a:ext cx="8280918" cy="4478992"/>
        </p:xfrm>
        <a:graphic>
          <a:graphicData uri="http://schemas.openxmlformats.org/drawingml/2006/table">
            <a:tbl>
              <a:tblPr rtl="1" firstRow="1" bandRow="1">
                <a:tableStyleId>{5C22544A-7EE6-4342-B048-85BDC9FD1C3A}</a:tableStyleId>
              </a:tblPr>
              <a:tblGrid>
                <a:gridCol w="2496175"/>
                <a:gridCol w="2849382"/>
                <a:gridCol w="2935361"/>
              </a:tblGrid>
              <a:tr h="1296144">
                <a:tc>
                  <a:txBody>
                    <a:bodyPr/>
                    <a:lstStyle/>
                    <a:p>
                      <a:pPr rtl="1"/>
                      <a:endParaRPr lang="ar-SA" sz="4000" b="1" kern="1200" dirty="0">
                        <a:solidFill>
                          <a:schemeClr val="dk1"/>
                        </a:solidFill>
                        <a:latin typeface="+mn-lt"/>
                        <a:ea typeface="+mn-ea"/>
                        <a:cs typeface="+mn-cs"/>
                      </a:endParaRPr>
                    </a:p>
                  </a:txBody>
                  <a:tcPr>
                    <a:lnB w="12700" cap="flat" cmpd="sng" algn="ctr">
                      <a:solidFill>
                        <a:schemeClr val="tx1"/>
                      </a:solidFill>
                      <a:prstDash val="solid"/>
                      <a:round/>
                      <a:headEnd type="none" w="med" len="med"/>
                      <a:tailEnd type="none" w="med" len="med"/>
                    </a:lnB>
                    <a:solidFill>
                      <a:schemeClr val="tx1"/>
                    </a:solidFill>
                  </a:tcPr>
                </a:tc>
                <a:tc>
                  <a:txBody>
                    <a:bodyPr/>
                    <a:lstStyle/>
                    <a:p>
                      <a:pPr algn="ctr" rtl="1"/>
                      <a:endParaRPr lang="ar-SA" dirty="0" smtClean="0"/>
                    </a:p>
                    <a:p>
                      <a:pPr rtl="1"/>
                      <a:r>
                        <a:rPr lang="ar-SA" dirty="0" smtClean="0"/>
                        <a:t>   </a:t>
                      </a:r>
                      <a:r>
                        <a:rPr lang="ar-SA" sz="3200" b="0" dirty="0" smtClean="0">
                          <a:solidFill>
                            <a:schemeClr val="bg1"/>
                          </a:solidFill>
                        </a:rPr>
                        <a:t>1-</a:t>
                      </a:r>
                      <a:r>
                        <a:rPr lang="ar-SA" dirty="0" smtClean="0"/>
                        <a:t> </a:t>
                      </a:r>
                      <a:r>
                        <a:rPr lang="ar-SA" baseline="0" dirty="0" smtClean="0"/>
                        <a:t> </a:t>
                      </a:r>
                      <a:r>
                        <a:rPr lang="ar-SA" sz="2800" b="1" baseline="0" dirty="0" smtClean="0">
                          <a:solidFill>
                            <a:schemeClr val="bg1"/>
                          </a:solidFill>
                        </a:rPr>
                        <a:t>الجزيء</a:t>
                      </a:r>
                      <a:r>
                        <a:rPr lang="ar-SA" sz="2800" b="1" baseline="0" dirty="0" smtClean="0">
                          <a:solidFill>
                            <a:srgbClr val="FF0000"/>
                          </a:solidFill>
                        </a:rPr>
                        <a:t> القطبي</a:t>
                      </a:r>
                    </a:p>
                    <a:p>
                      <a:pPr rtl="1"/>
                      <a:r>
                        <a:rPr lang="ar-SA" sz="2800" b="1" baseline="0" dirty="0" smtClean="0">
                          <a:solidFill>
                            <a:srgbClr val="FF0000"/>
                          </a:solidFill>
                        </a:rPr>
                        <a:t>       (</a:t>
                      </a:r>
                      <a:r>
                        <a:rPr lang="ar-SA" sz="2800" b="1" baseline="0" dirty="0" smtClean="0">
                          <a:solidFill>
                            <a:schemeClr val="bg1"/>
                          </a:solidFill>
                        </a:rPr>
                        <a:t>تساهمي</a:t>
                      </a:r>
                      <a:r>
                        <a:rPr lang="ar-SA" sz="2800" b="1" baseline="0" dirty="0" smtClean="0">
                          <a:solidFill>
                            <a:srgbClr val="FF0000"/>
                          </a:solidFill>
                        </a:rPr>
                        <a:t> قطبي )</a:t>
                      </a:r>
                      <a:endParaRPr lang="ar-SA" sz="2800" b="1" dirty="0">
                        <a:solidFill>
                          <a:srgbClr val="FF0000"/>
                        </a:solidFill>
                      </a:endParaRPr>
                    </a:p>
                  </a:txBody>
                  <a:tcPr>
                    <a:solidFill>
                      <a:srgbClr val="FFFF00"/>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2000" b="1" i="0" u="none" strike="noStrike" kern="1200" cap="none" spc="0" normalizeH="0" baseline="0" noProof="0" dirty="0" smtClean="0">
                        <a:ln>
                          <a:noFill/>
                        </a:ln>
                        <a:solidFill>
                          <a:prstClr val="black"/>
                        </a:solidFill>
                        <a:effectLst/>
                        <a:uLnTx/>
                        <a:uFillTx/>
                        <a:latin typeface="+mn-lt"/>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smtClean="0">
                          <a:ln>
                            <a:noFill/>
                          </a:ln>
                          <a:solidFill>
                            <a:prstClr val="black"/>
                          </a:solidFill>
                          <a:effectLst/>
                          <a:uLnTx/>
                          <a:uFillTx/>
                          <a:latin typeface="+mn-lt"/>
                          <a:cs typeface="+mn-cs"/>
                        </a:rPr>
                        <a:t>2- </a:t>
                      </a:r>
                      <a:r>
                        <a:rPr kumimoji="0" lang="ar-SA" sz="2800" b="1" i="0" u="none" strike="noStrike" kern="1200" cap="none" spc="0" normalizeH="0" baseline="0" noProof="0" dirty="0" smtClean="0">
                          <a:ln>
                            <a:noFill/>
                          </a:ln>
                          <a:solidFill>
                            <a:prstClr val="black"/>
                          </a:solidFill>
                          <a:effectLst/>
                          <a:uLnTx/>
                          <a:uFillTx/>
                          <a:latin typeface="+mn-lt"/>
                          <a:cs typeface="+mn-cs"/>
                        </a:rPr>
                        <a:t>الجزيء </a:t>
                      </a:r>
                      <a:r>
                        <a:rPr kumimoji="0" lang="ar-SA" sz="2800" b="1" i="0" u="none" strike="noStrike" kern="1200" cap="none" spc="0" normalizeH="0" baseline="0" noProof="0" dirty="0" smtClean="0">
                          <a:ln>
                            <a:noFill/>
                          </a:ln>
                          <a:solidFill>
                            <a:srgbClr val="FF0000"/>
                          </a:solidFill>
                          <a:effectLst/>
                          <a:uLnTx/>
                          <a:uFillTx/>
                          <a:latin typeface="+mn-lt"/>
                          <a:cs typeface="+mn-cs"/>
                        </a:rPr>
                        <a:t>غير قطبي</a:t>
                      </a:r>
                    </a:p>
                    <a:p>
                      <a:pPr rtl="1"/>
                      <a:r>
                        <a:rPr kumimoji="0" lang="ar-SA" sz="2800" b="1" i="0" u="none" strike="noStrike" kern="1200" cap="none" spc="0" normalizeH="0" baseline="0" noProof="0" dirty="0" smtClean="0">
                          <a:ln>
                            <a:noFill/>
                          </a:ln>
                          <a:solidFill>
                            <a:srgbClr val="FF0000"/>
                          </a:solidFill>
                          <a:effectLst/>
                          <a:uLnTx/>
                          <a:uFillTx/>
                          <a:latin typeface="+mn-lt"/>
                          <a:cs typeface="+mn-cs"/>
                        </a:rPr>
                        <a:t>(</a:t>
                      </a:r>
                      <a:r>
                        <a:rPr kumimoji="0" lang="ar-SA" sz="2800" b="1" i="0" u="none" strike="noStrike" kern="1200" cap="none" spc="0" normalizeH="0" baseline="0" noProof="0" dirty="0" smtClean="0">
                          <a:ln>
                            <a:noFill/>
                          </a:ln>
                          <a:solidFill>
                            <a:prstClr val="black"/>
                          </a:solidFill>
                          <a:effectLst/>
                          <a:uLnTx/>
                          <a:uFillTx/>
                          <a:latin typeface="+mn-lt"/>
                          <a:cs typeface="+mn-cs"/>
                        </a:rPr>
                        <a:t>تساهمي غير</a:t>
                      </a:r>
                      <a:r>
                        <a:rPr kumimoji="0" lang="ar-SA" sz="2800" b="1" i="0" u="none" strike="noStrike" kern="1200" cap="none" spc="0" normalizeH="0" baseline="0" noProof="0" dirty="0" smtClean="0">
                          <a:ln>
                            <a:noFill/>
                          </a:ln>
                          <a:solidFill>
                            <a:srgbClr val="FF0000"/>
                          </a:solidFill>
                          <a:effectLst/>
                          <a:uLnTx/>
                          <a:uFillTx/>
                          <a:latin typeface="+mn-lt"/>
                          <a:cs typeface="+mn-cs"/>
                        </a:rPr>
                        <a:t> قطبي )</a:t>
                      </a:r>
                      <a:endParaRPr lang="ar-SA" dirty="0"/>
                    </a:p>
                  </a:txBody>
                  <a:tcPr>
                    <a:solidFill>
                      <a:srgbClr val="FFFF00"/>
                    </a:solidFill>
                  </a:tcPr>
                </a:tc>
              </a:tr>
              <a:tr h="1728192">
                <a:tc>
                  <a:txBody>
                    <a:bodyPr/>
                    <a:lstStyle/>
                    <a:p>
                      <a:pPr rtl="1"/>
                      <a:endParaRPr lang="ar-SA" dirty="0" smtClean="0"/>
                    </a:p>
                    <a:p>
                      <a:pPr rtl="1"/>
                      <a:r>
                        <a:rPr lang="ar-SA" dirty="0" smtClean="0"/>
                        <a:t>        </a:t>
                      </a:r>
                      <a:r>
                        <a:rPr lang="ar-SA" sz="4000" b="1" dirty="0" smtClean="0"/>
                        <a:t>التعريف</a:t>
                      </a:r>
                      <a:endParaRPr lang="ar-SA" sz="4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SA" dirty="0" smtClean="0"/>
                    </a:p>
                  </a:txBody>
                  <a:tcPr>
                    <a:lnL w="12700" cap="flat" cmpd="sng" algn="ctr">
                      <a:solidFill>
                        <a:schemeClr val="tx1"/>
                      </a:solidFill>
                      <a:prstDash val="solid"/>
                      <a:round/>
                      <a:headEnd type="none" w="med" len="med"/>
                      <a:tailEnd type="none" w="med" len="med"/>
                    </a:lnL>
                  </a:tcPr>
                </a:tc>
                <a:tc>
                  <a:txBody>
                    <a:bodyPr/>
                    <a:lstStyle/>
                    <a:p>
                      <a:pPr rtl="1"/>
                      <a:endParaRPr lang="ar-SA" dirty="0" smtClean="0"/>
                    </a:p>
                  </a:txBody>
                  <a:tcPr/>
                </a:tc>
              </a:tr>
              <a:tr h="1440160">
                <a:tc>
                  <a:txBody>
                    <a:bodyPr/>
                    <a:lstStyle/>
                    <a:p>
                      <a:pPr rtl="1"/>
                      <a:endParaRPr lang="ar-SA" dirty="0" smtClean="0"/>
                    </a:p>
                    <a:p>
                      <a:pPr rtl="1"/>
                      <a:r>
                        <a:rPr lang="ar-SA" dirty="0" smtClean="0"/>
                        <a:t>   </a:t>
                      </a:r>
                    </a:p>
                    <a:p>
                      <a:pPr rtl="1"/>
                      <a:r>
                        <a:rPr lang="ar-SA" dirty="0" smtClean="0"/>
                        <a:t>           </a:t>
                      </a:r>
                      <a:r>
                        <a:rPr lang="ar-SA" sz="4400" b="1" dirty="0" smtClean="0"/>
                        <a:t>مثال</a:t>
                      </a:r>
                      <a:endParaRPr lang="ar-SA" sz="4400" b="1" dirty="0"/>
                    </a:p>
                  </a:txBody>
                  <a:tcPr>
                    <a:lnT w="12700" cap="flat" cmpd="sng" algn="ctr">
                      <a:solidFill>
                        <a:schemeClr val="tx1"/>
                      </a:solidFill>
                      <a:prstDash val="solid"/>
                      <a:round/>
                      <a:headEnd type="none" w="med" len="med"/>
                      <a:tailEnd type="none" w="med" len="med"/>
                    </a:lnT>
                  </a:tcPr>
                </a:tc>
                <a:tc>
                  <a:txBody>
                    <a:bodyPr/>
                    <a:lstStyle/>
                    <a:p>
                      <a:pPr rtl="1"/>
                      <a:endParaRPr lang="ar-SA" dirty="0" smtClean="0"/>
                    </a:p>
                    <a:p>
                      <a:pPr rtl="1"/>
                      <a:r>
                        <a:rPr lang="ar-SA" baseline="0" dirty="0" smtClean="0"/>
                        <a:t> </a:t>
                      </a:r>
                      <a:r>
                        <a:rPr lang="en-US" sz="2000" b="1" baseline="0" dirty="0" smtClean="0">
                          <a:solidFill>
                            <a:srgbClr val="002060"/>
                          </a:solidFill>
                        </a:rPr>
                        <a:t>                 </a:t>
                      </a:r>
                      <a:endParaRPr lang="ar-SA" sz="2000" b="1" dirty="0">
                        <a:solidFill>
                          <a:srgbClr val="002060"/>
                        </a:solidFill>
                      </a:endParaRPr>
                    </a:p>
                  </a:txBody>
                  <a:tcPr/>
                </a:tc>
                <a:tc>
                  <a:txBody>
                    <a:bodyPr/>
                    <a:lstStyle/>
                    <a:p>
                      <a:pPr rtl="1"/>
                      <a:endParaRPr lang="ar-SA" dirty="0"/>
                    </a:p>
                  </a:txBody>
                  <a:tcPr/>
                </a:tc>
              </a:tr>
            </a:tbl>
          </a:graphicData>
        </a:graphic>
      </p:graphicFrame>
      <p:sp>
        <p:nvSpPr>
          <p:cNvPr id="9" name="شكل بيضاوي 8"/>
          <p:cNvSpPr/>
          <p:nvPr/>
        </p:nvSpPr>
        <p:spPr>
          <a:xfrm>
            <a:off x="1475656" y="476672"/>
            <a:ext cx="6192688" cy="1008112"/>
          </a:xfrm>
          <a:prstGeom prst="ellipse">
            <a:avLst/>
          </a:prstGeom>
          <a:solidFill>
            <a:schemeClr val="bg2"/>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t>المركبات الجزيئية (التساهمية )</a:t>
            </a:r>
            <a:endParaRPr lang="ar-SA" sz="3200" b="1" dirty="0"/>
          </a:p>
        </p:txBody>
      </p:sp>
      <p:sp>
        <p:nvSpPr>
          <p:cNvPr id="3" name="مربع نص 2"/>
          <p:cNvSpPr txBox="1"/>
          <p:nvPr/>
        </p:nvSpPr>
        <p:spPr>
          <a:xfrm>
            <a:off x="3238288" y="3063644"/>
            <a:ext cx="2844316" cy="1077218"/>
          </a:xfrm>
          <a:prstGeom prst="rect">
            <a:avLst/>
          </a:prstGeom>
          <a:noFill/>
        </p:spPr>
        <p:txBody>
          <a:bodyPr wrap="square" rtlCol="1">
            <a:spAutoFit/>
          </a:bodyPr>
          <a:lstStyle/>
          <a:p>
            <a:pPr lvl="0">
              <a:defRPr/>
            </a:pPr>
            <a:r>
              <a:rPr lang="ar-SA" sz="2000" b="1" dirty="0" smtClean="0">
                <a:solidFill>
                  <a:srgbClr val="002060"/>
                </a:solidFill>
              </a:rPr>
              <a:t>مركب تشارك فيه الذرات بالإلكترونات ويكون فيه توزيع الالكترونات </a:t>
            </a:r>
            <a:r>
              <a:rPr lang="ar-SA" sz="2400" b="1" u="sng" dirty="0" smtClean="0">
                <a:solidFill>
                  <a:srgbClr val="FF0000"/>
                </a:solidFill>
              </a:rPr>
              <a:t>غير متساوي.</a:t>
            </a:r>
            <a:endParaRPr lang="ar-SA" sz="2000" b="1" u="sng" dirty="0">
              <a:solidFill>
                <a:srgbClr val="FF0000"/>
              </a:solidFill>
            </a:endParaRPr>
          </a:p>
        </p:txBody>
      </p:sp>
      <p:sp>
        <p:nvSpPr>
          <p:cNvPr id="10" name="مربع نص 9"/>
          <p:cNvSpPr txBox="1"/>
          <p:nvPr/>
        </p:nvSpPr>
        <p:spPr>
          <a:xfrm>
            <a:off x="539552" y="3063644"/>
            <a:ext cx="2736304" cy="1077218"/>
          </a:xfrm>
          <a:prstGeom prst="rect">
            <a:avLst/>
          </a:prstGeom>
          <a:noFill/>
        </p:spPr>
        <p:txBody>
          <a:bodyPr wrap="square" rtlCol="1">
            <a:spAutoFit/>
          </a:bodyPr>
          <a:lstStyle/>
          <a:p>
            <a:pPr lvl="0">
              <a:defRPr/>
            </a:pPr>
            <a:r>
              <a:rPr lang="ar-SA" sz="2000" b="1" dirty="0" smtClean="0">
                <a:solidFill>
                  <a:srgbClr val="002060"/>
                </a:solidFill>
              </a:rPr>
              <a:t>مركب تشارك فيه الذرات بالإلكترونات ويكون فيه توزيع الالكترونات </a:t>
            </a:r>
            <a:r>
              <a:rPr lang="ar-SA" sz="2400" b="1" u="sng" dirty="0" smtClean="0">
                <a:solidFill>
                  <a:srgbClr val="FF0000"/>
                </a:solidFill>
              </a:rPr>
              <a:t>متساوي.</a:t>
            </a:r>
            <a:endParaRPr lang="ar-SA" sz="2000" b="1" u="sng" dirty="0">
              <a:solidFill>
                <a:srgbClr val="FF0000"/>
              </a:solidFill>
            </a:endParaRPr>
          </a:p>
        </p:txBody>
      </p:sp>
      <p:sp>
        <p:nvSpPr>
          <p:cNvPr id="11" name="مربع نص 10"/>
          <p:cNvSpPr txBox="1"/>
          <p:nvPr/>
        </p:nvSpPr>
        <p:spPr>
          <a:xfrm>
            <a:off x="4211960" y="5140640"/>
            <a:ext cx="1008112" cy="461665"/>
          </a:xfrm>
          <a:prstGeom prst="rect">
            <a:avLst/>
          </a:prstGeom>
          <a:noFill/>
        </p:spPr>
        <p:txBody>
          <a:bodyPr wrap="square" rtlCol="1">
            <a:spAutoFit/>
          </a:bodyPr>
          <a:lstStyle/>
          <a:p>
            <a:pPr lvl="0"/>
            <a:r>
              <a:rPr lang="en-US" sz="2400" b="1" dirty="0" smtClean="0">
                <a:solidFill>
                  <a:srgbClr val="002060"/>
                </a:solidFill>
              </a:rPr>
              <a:t>H2O</a:t>
            </a:r>
            <a:endParaRPr lang="ar-SA" sz="2400" b="1" dirty="0">
              <a:solidFill>
                <a:srgbClr val="002060"/>
              </a:solidFill>
            </a:endParaRPr>
          </a:p>
        </p:txBody>
      </p:sp>
      <p:sp>
        <p:nvSpPr>
          <p:cNvPr id="12" name="مربع نص 11"/>
          <p:cNvSpPr txBox="1"/>
          <p:nvPr/>
        </p:nvSpPr>
        <p:spPr>
          <a:xfrm>
            <a:off x="1547664" y="4955975"/>
            <a:ext cx="1008112" cy="830997"/>
          </a:xfrm>
          <a:prstGeom prst="rect">
            <a:avLst/>
          </a:prstGeom>
          <a:noFill/>
        </p:spPr>
        <p:txBody>
          <a:bodyPr wrap="square" rtlCol="1">
            <a:spAutoFit/>
          </a:bodyPr>
          <a:lstStyle/>
          <a:p>
            <a:pPr lvl="0"/>
            <a:r>
              <a:rPr lang="en-US" sz="2400" b="1" dirty="0" smtClean="0">
                <a:solidFill>
                  <a:srgbClr val="002060"/>
                </a:solidFill>
              </a:rPr>
              <a:t>  cl2   </a:t>
            </a:r>
          </a:p>
          <a:p>
            <a:pPr lvl="0"/>
            <a:r>
              <a:rPr lang="en-US" sz="2400" b="1" dirty="0">
                <a:solidFill>
                  <a:srgbClr val="002060"/>
                </a:solidFill>
              </a:rPr>
              <a:t> </a:t>
            </a:r>
            <a:r>
              <a:rPr lang="en-US" sz="2400" b="1" dirty="0" smtClean="0">
                <a:solidFill>
                  <a:srgbClr val="002060"/>
                </a:solidFill>
              </a:rPr>
              <a:t> H2   </a:t>
            </a:r>
            <a:endParaRPr lang="en-US" sz="2400" b="1" dirty="0">
              <a:solidFill>
                <a:srgbClr val="002060"/>
              </a:solidFill>
            </a:endParaRPr>
          </a:p>
        </p:txBody>
      </p:sp>
    </p:spTree>
    <p:extLst>
      <p:ext uri="{BB962C8B-B14F-4D97-AF65-F5344CB8AC3E}">
        <p14:creationId xmlns:p14="http://schemas.microsoft.com/office/powerpoint/2010/main" val="2116351302"/>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3"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214290"/>
            <a:ext cx="8329642" cy="6143668"/>
          </a:xfrm>
          <a:blipFill>
            <a:blip r:embed="rId3"/>
            <a:stretch>
              <a:fillRect/>
            </a:stretch>
          </a:blipFill>
        </p:spPr>
        <p:txBody>
          <a:bodyPr>
            <a:normAutofit/>
          </a:bodyPr>
          <a:lstStyle/>
          <a:p>
            <a:pPr>
              <a:buNone/>
            </a:pPr>
            <a:r>
              <a:rPr lang="ar-SA" dirty="0" smtClean="0"/>
              <a:t> </a:t>
            </a:r>
          </a:p>
          <a:p>
            <a:pPr>
              <a:buNone/>
            </a:pPr>
            <a:endParaRPr lang="ar-SA" dirty="0" smtClean="0"/>
          </a:p>
          <a:p>
            <a:pPr>
              <a:buNone/>
            </a:pPr>
            <a:endParaRPr lang="ar-SA" dirty="0" smtClean="0"/>
          </a:p>
          <a:p>
            <a:pPr>
              <a:buNone/>
            </a:pPr>
            <a:endParaRPr lang="ar-SA" dirty="0" smtClean="0"/>
          </a:p>
          <a:p>
            <a:pPr>
              <a:buNone/>
            </a:pPr>
            <a:r>
              <a:rPr lang="ar-SA" dirty="0" smtClean="0"/>
              <a:t>                      </a:t>
            </a:r>
          </a:p>
          <a:p>
            <a:pPr>
              <a:buNone/>
            </a:pPr>
            <a:r>
              <a:rPr lang="ar-SA" dirty="0" smtClean="0"/>
              <a:t>    </a:t>
            </a:r>
            <a:r>
              <a:rPr lang="ar-SA" sz="13800" b="1" dirty="0" smtClean="0">
                <a:solidFill>
                  <a:srgbClr val="FFCC00"/>
                </a:solidFill>
              </a:rPr>
              <a:t>سؤال ذهبي؟</a:t>
            </a:r>
            <a:endParaRPr lang="ar-SA" b="1" dirty="0" smtClean="0">
              <a:solidFill>
                <a:srgbClr val="FFCC00"/>
              </a:solidFill>
            </a:endParaRPr>
          </a:p>
        </p:txBody>
      </p:sp>
    </p:spTree>
    <p:extLst>
      <p:ext uri="{BB962C8B-B14F-4D97-AF65-F5344CB8AC3E}">
        <p14:creationId xmlns:p14="http://schemas.microsoft.com/office/powerpoint/2010/main" val="2359665197"/>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57200" y="500042"/>
            <a:ext cx="8229600" cy="5626121"/>
          </a:xfrm>
        </p:spPr>
        <p:txBody>
          <a:bodyPr>
            <a:normAutofit/>
          </a:bodyPr>
          <a:lstStyle/>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pPr>
              <a:buNone/>
            </a:pPr>
            <a:endParaRPr lang="ar-SA" sz="3600" b="1" dirty="0">
              <a:solidFill>
                <a:srgbClr val="FF0000"/>
              </a:solidFill>
            </a:endParaRPr>
          </a:p>
        </p:txBody>
      </p:sp>
      <p:sp>
        <p:nvSpPr>
          <p:cNvPr id="2" name="مستطيل 1"/>
          <p:cNvSpPr/>
          <p:nvPr/>
        </p:nvSpPr>
        <p:spPr>
          <a:xfrm>
            <a:off x="251520" y="359078"/>
            <a:ext cx="8712968" cy="6336704"/>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3200" b="1" cap="all" dirty="0" smtClean="0">
                <a:ln w="9000" cmpd="sng">
                  <a:solidFill>
                    <a:srgbClr val="A24D00">
                      <a:shade val="50000"/>
                      <a:satMod val="120000"/>
                    </a:srgbClr>
                  </a:solidFill>
                  <a:prstDash val="solid"/>
                </a:ln>
                <a:solidFill>
                  <a:srgbClr val="C00000"/>
                </a:solidFill>
                <a:effectLst>
                  <a:reflection blurRad="12700" stA="28000" endPos="45000" dist="1000" dir="5400000" sy="-100000" algn="bl" rotWithShape="0"/>
                </a:effectLst>
              </a:rPr>
              <a:t>  </a:t>
            </a:r>
            <a:endParaRPr lang="ar-SA" sz="3200" b="1" cap="all" dirty="0" smtClean="0">
              <a:ln w="9000" cmpd="sng">
                <a:solidFill>
                  <a:srgbClr val="A24D00">
                    <a:shade val="50000"/>
                    <a:satMod val="120000"/>
                  </a:srgbClr>
                </a:solidFill>
                <a:prstDash val="solid"/>
              </a:ln>
              <a:solidFill>
                <a:srgbClr val="C00000"/>
              </a:solidFill>
              <a:effectLst>
                <a:reflection blurRad="12700" stA="28000" endPos="45000" dist="1000" dir="5400000" sy="-100000" algn="bl" rotWithShape="0"/>
              </a:effectLst>
            </a:endParaRPr>
          </a:p>
        </p:txBody>
      </p:sp>
      <p:sp>
        <p:nvSpPr>
          <p:cNvPr id="3" name="مستطيل 2"/>
          <p:cNvSpPr/>
          <p:nvPr/>
        </p:nvSpPr>
        <p:spPr>
          <a:xfrm>
            <a:off x="899592" y="980728"/>
            <a:ext cx="6984776" cy="1224136"/>
          </a:xfrm>
          <a:prstGeom prst="rect">
            <a:avLst/>
          </a:prstGeom>
          <a:solidFill>
            <a:schemeClr val="bg1"/>
          </a:solidFill>
          <a:ln>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t>متى تتكون المركبات الجزيئية؟</a:t>
            </a:r>
            <a:endParaRPr lang="ar-SA" sz="3600" b="1" dirty="0"/>
          </a:p>
        </p:txBody>
      </p:sp>
      <p:sp>
        <p:nvSpPr>
          <p:cNvPr id="4" name="شكل بيضاوي 3"/>
          <p:cNvSpPr/>
          <p:nvPr/>
        </p:nvSpPr>
        <p:spPr>
          <a:xfrm>
            <a:off x="1979712" y="2708920"/>
            <a:ext cx="4824536" cy="2592288"/>
          </a:xfrm>
          <a:prstGeom prst="ellipse">
            <a:avLst/>
          </a:prstGeom>
          <a:solidFill>
            <a:schemeClr val="tx1"/>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rgbClr val="002060"/>
                </a:solidFill>
              </a:rPr>
              <a:t>عندما تتشارك الذرات بالإلكترونات وتنشأ بينها روابط تساهمية .</a:t>
            </a:r>
            <a:endParaRPr lang="ar-SA" sz="3200" b="1" dirty="0">
              <a:solidFill>
                <a:srgbClr val="002060"/>
              </a:solidFill>
            </a:endParaRPr>
          </a:p>
        </p:txBody>
      </p:sp>
    </p:spTree>
    <p:extLst>
      <p:ext uri="{BB962C8B-B14F-4D97-AF65-F5344CB8AC3E}">
        <p14:creationId xmlns:p14="http://schemas.microsoft.com/office/powerpoint/2010/main" val="286479705"/>
      </p:ext>
    </p:extLst>
  </p:cSld>
  <p:clrMapOvr>
    <a:masterClrMapping/>
  </p:clrMapOvr>
  <p:transition spd="slow">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4786314" y="1412776"/>
            <a:ext cx="4178174" cy="5230934"/>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a:stretch>
            <a:fillRect/>
          </a:stretch>
        </p:blipFill>
        <p:spPr bwMode="auto">
          <a:xfrm>
            <a:off x="285720" y="1484784"/>
            <a:ext cx="4143404" cy="5158926"/>
          </a:xfrm>
          <a:prstGeom prst="rect">
            <a:avLst/>
          </a:prstGeom>
          <a:noFill/>
          <a:ln w="9525">
            <a:noFill/>
            <a:miter lim="800000"/>
            <a:headEnd/>
            <a:tailEnd/>
          </a:ln>
          <a:effectLst/>
        </p:spPr>
      </p:pic>
      <p:sp>
        <p:nvSpPr>
          <p:cNvPr id="3" name="مستطيل 2"/>
          <p:cNvSpPr/>
          <p:nvPr/>
        </p:nvSpPr>
        <p:spPr>
          <a:xfrm>
            <a:off x="4786314" y="4941168"/>
            <a:ext cx="4178174" cy="17025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002060"/>
                </a:solidFill>
              </a:rPr>
              <a:t>تشارك ذرتا الهيدروجين الأكسجين  بعدد غير متساوي </a:t>
            </a:r>
            <a:r>
              <a:rPr lang="ar-SA" sz="2400" b="1" dirty="0">
                <a:solidFill>
                  <a:srgbClr val="002060"/>
                </a:solidFill>
              </a:rPr>
              <a:t>من الإلكترونات </a:t>
            </a:r>
            <a:r>
              <a:rPr lang="ar-SA" sz="2400" b="1" dirty="0" smtClean="0">
                <a:solidFill>
                  <a:srgbClr val="002060"/>
                </a:solidFill>
              </a:rPr>
              <a:t>لتكوين جزيء قطبي</a:t>
            </a:r>
            <a:r>
              <a:rPr lang="ar-SA" dirty="0" smtClean="0"/>
              <a:t>.   </a:t>
            </a:r>
            <a:endParaRPr lang="ar-SA" dirty="0"/>
          </a:p>
        </p:txBody>
      </p:sp>
      <p:sp>
        <p:nvSpPr>
          <p:cNvPr id="2" name="شكل بيضاوي 1"/>
          <p:cNvSpPr/>
          <p:nvPr/>
        </p:nvSpPr>
        <p:spPr>
          <a:xfrm>
            <a:off x="2195736" y="188640"/>
            <a:ext cx="4968552" cy="1008112"/>
          </a:xfrm>
          <a:prstGeom prst="ellipse">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rgbClr val="FF0000"/>
                </a:solidFill>
              </a:rPr>
              <a:t>لماذا الماء مركب قطبي ؟</a:t>
            </a:r>
          </a:p>
        </p:txBody>
      </p:sp>
    </p:spTree>
    <p:extLst>
      <p:ext uri="{BB962C8B-B14F-4D97-AF65-F5344CB8AC3E}">
        <p14:creationId xmlns:p14="http://schemas.microsoft.com/office/powerpoint/2010/main" val="2014112491"/>
      </p:ext>
    </p:extLst>
  </p:cSld>
  <p:clrMapOvr>
    <a:masterClrMapping/>
  </p:clrMapOvr>
  <p:transition spd="slow">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arn(inVertical)">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wheel(1)">
                                      <p:cBhvr>
                                        <p:cTn id="1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214290"/>
            <a:ext cx="8329642" cy="6143668"/>
          </a:xfrm>
          <a:blipFill>
            <a:blip r:embed="rId3"/>
            <a:stretch>
              <a:fillRect/>
            </a:stretch>
          </a:blipFill>
        </p:spPr>
        <p:txBody>
          <a:bodyPr>
            <a:normAutofit/>
          </a:bodyPr>
          <a:lstStyle/>
          <a:p>
            <a:pPr>
              <a:buNone/>
            </a:pPr>
            <a:r>
              <a:rPr lang="ar-SA" dirty="0" smtClean="0"/>
              <a:t> </a:t>
            </a:r>
          </a:p>
          <a:p>
            <a:pPr>
              <a:buNone/>
            </a:pPr>
            <a:endParaRPr lang="ar-SA" dirty="0" smtClean="0"/>
          </a:p>
          <a:p>
            <a:pPr>
              <a:buNone/>
            </a:pPr>
            <a:endParaRPr lang="ar-SA" dirty="0" smtClean="0"/>
          </a:p>
          <a:p>
            <a:pPr>
              <a:buNone/>
            </a:pPr>
            <a:endParaRPr lang="ar-SA" dirty="0" smtClean="0"/>
          </a:p>
          <a:p>
            <a:pPr>
              <a:buNone/>
            </a:pPr>
            <a:r>
              <a:rPr lang="ar-SA" dirty="0" smtClean="0"/>
              <a:t>                      </a:t>
            </a:r>
          </a:p>
          <a:p>
            <a:pPr>
              <a:buNone/>
            </a:pPr>
            <a:r>
              <a:rPr lang="ar-SA" dirty="0" smtClean="0"/>
              <a:t>    </a:t>
            </a:r>
            <a:r>
              <a:rPr lang="ar-SA" sz="13800" b="1" dirty="0" smtClean="0">
                <a:solidFill>
                  <a:srgbClr val="FFCC00"/>
                </a:solidFill>
              </a:rPr>
              <a:t>سؤال ذهبي؟</a:t>
            </a:r>
            <a:endParaRPr lang="ar-SA" b="1" dirty="0" smtClean="0">
              <a:solidFill>
                <a:srgbClr val="FFCC00"/>
              </a:solidFill>
            </a:endParaRPr>
          </a:p>
        </p:txBody>
      </p:sp>
    </p:spTree>
    <p:extLst>
      <p:ext uri="{BB962C8B-B14F-4D97-AF65-F5344CB8AC3E}">
        <p14:creationId xmlns:p14="http://schemas.microsoft.com/office/powerpoint/2010/main" val="677087902"/>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57200" y="500042"/>
            <a:ext cx="8229600" cy="5626121"/>
          </a:xfrm>
        </p:spPr>
        <p:txBody>
          <a:bodyPr>
            <a:normAutofit/>
          </a:bodyPr>
          <a:lstStyle/>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pPr>
              <a:buNone/>
            </a:pPr>
            <a:endParaRPr lang="ar-SA" sz="3600" b="1" dirty="0">
              <a:solidFill>
                <a:srgbClr val="FF0000"/>
              </a:solidFill>
            </a:endParaRPr>
          </a:p>
        </p:txBody>
      </p:sp>
      <p:sp>
        <p:nvSpPr>
          <p:cNvPr id="2" name="مستطيل 1"/>
          <p:cNvSpPr/>
          <p:nvPr/>
        </p:nvSpPr>
        <p:spPr>
          <a:xfrm>
            <a:off x="251520" y="359078"/>
            <a:ext cx="8712968" cy="6336704"/>
          </a:xfrm>
          <a:prstGeom prst="rect">
            <a:avLst/>
          </a:prstGeom>
          <a:solidFill>
            <a:schemeClr val="tx1"/>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sz="3200" b="1" cap="all" dirty="0" smtClean="0">
              <a:ln w="9000" cmpd="sng">
                <a:solidFill>
                  <a:srgbClr val="A24D00">
                    <a:shade val="50000"/>
                    <a:satMod val="120000"/>
                  </a:srgbClr>
                </a:solidFill>
                <a:prstDash val="solid"/>
              </a:ln>
              <a:solidFill>
                <a:srgbClr val="C00000"/>
              </a:solidFill>
              <a:effectLst>
                <a:reflection blurRad="12700" stA="28000" endPos="45000" dist="1000" dir="5400000" sy="-100000" algn="bl" rotWithShape="0"/>
              </a:effectLst>
            </a:endParaRPr>
          </a:p>
        </p:txBody>
      </p:sp>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2036560"/>
            <a:ext cx="3672408" cy="2981740"/>
          </a:xfrm>
          <a:prstGeom prst="rect">
            <a:avLst/>
          </a:prstGeom>
        </p:spPr>
      </p:pic>
      <p:pic>
        <p:nvPicPr>
          <p:cNvPr id="4" name="صورة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2036559"/>
            <a:ext cx="3456384" cy="2981741"/>
          </a:xfrm>
          <a:prstGeom prst="rect">
            <a:avLst/>
          </a:prstGeom>
        </p:spPr>
      </p:pic>
      <p:sp>
        <p:nvSpPr>
          <p:cNvPr id="5" name="مستطيل 4"/>
          <p:cNvSpPr/>
          <p:nvPr/>
        </p:nvSpPr>
        <p:spPr>
          <a:xfrm>
            <a:off x="5016366" y="5242140"/>
            <a:ext cx="3528392"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t>الرابطة القطبية تكون بين ذرات عنصرين </a:t>
            </a:r>
            <a:r>
              <a:rPr lang="ar-SA" sz="2000" b="1" dirty="0"/>
              <a:t>م</a:t>
            </a:r>
            <a:r>
              <a:rPr lang="ar-SA" sz="2000" b="1" dirty="0" smtClean="0"/>
              <a:t>ختلفين</a:t>
            </a:r>
            <a:endParaRPr lang="ar-SA" sz="2000" b="1" dirty="0"/>
          </a:p>
        </p:txBody>
      </p:sp>
      <p:sp>
        <p:nvSpPr>
          <p:cNvPr id="8" name="مستطيل 7"/>
          <p:cNvSpPr/>
          <p:nvPr/>
        </p:nvSpPr>
        <p:spPr>
          <a:xfrm>
            <a:off x="755576" y="5242140"/>
            <a:ext cx="3528392"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t>الرابطة غير القطبية تكون بين ذرات العنصر نفسه.</a:t>
            </a:r>
            <a:endParaRPr lang="ar-SA" sz="2400" b="1" dirty="0"/>
          </a:p>
        </p:txBody>
      </p:sp>
      <p:sp>
        <p:nvSpPr>
          <p:cNvPr id="6" name="شكل بيضاوي 5"/>
          <p:cNvSpPr/>
          <p:nvPr/>
        </p:nvSpPr>
        <p:spPr>
          <a:xfrm>
            <a:off x="2123728" y="548680"/>
            <a:ext cx="5472608" cy="1152128"/>
          </a:xfrm>
          <a:prstGeom prst="ellipse">
            <a:avLst/>
          </a:prstGeom>
          <a:no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FF0000"/>
                </a:solidFill>
              </a:rPr>
              <a:t>ماذا تستنتج من الصور التالية؟</a:t>
            </a:r>
            <a:endParaRPr lang="ar-SA" sz="2800" b="1" dirty="0">
              <a:solidFill>
                <a:srgbClr val="FF0000"/>
              </a:solidFill>
            </a:endParaRPr>
          </a:p>
        </p:txBody>
      </p:sp>
    </p:spTree>
    <p:extLst>
      <p:ext uri="{BB962C8B-B14F-4D97-AF65-F5344CB8AC3E}">
        <p14:creationId xmlns:p14="http://schemas.microsoft.com/office/powerpoint/2010/main" val="2406056111"/>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3" name="chimes.wav"/>
          </p:stSnd>
        </p:sndAc>
      </p:transition>
    </mc:Choice>
    <mc:Fallback xmlns="">
      <p:transition spd="slow">
        <p:circl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2">
                <a:shade val="55000"/>
                <a:satMod val="125000"/>
              </a:schemeClr>
            </a:gs>
          </a:gsLst>
          <a:lin ang="0" scaled="0"/>
        </a:gradFill>
        <a:effectLst/>
      </p:bgPr>
    </p:bg>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57200" y="500042"/>
            <a:ext cx="8229600" cy="5626121"/>
          </a:xfrm>
        </p:spPr>
        <p:txBody>
          <a:bodyPr>
            <a:normAutofit/>
          </a:bodyPr>
          <a:lstStyle/>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pPr>
              <a:buNone/>
            </a:pPr>
            <a:endParaRPr lang="ar-SA" sz="3600" b="1" dirty="0">
              <a:solidFill>
                <a:srgbClr val="FF0000"/>
              </a:solidFill>
            </a:endParaRPr>
          </a:p>
        </p:txBody>
      </p:sp>
      <p:sp>
        <p:nvSpPr>
          <p:cNvPr id="2" name="مستطيل 1"/>
          <p:cNvSpPr/>
          <p:nvPr/>
        </p:nvSpPr>
        <p:spPr>
          <a:xfrm>
            <a:off x="251520" y="359078"/>
            <a:ext cx="8712968" cy="6336704"/>
          </a:xfrm>
          <a:prstGeom prst="rect">
            <a:avLst/>
          </a:prstGeom>
          <a:solidFill>
            <a:schemeClr val="tx1"/>
          </a:solidFill>
          <a:ln>
            <a:solidFill>
              <a:schemeClr val="bg1">
                <a:alpha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3200" b="1" cap="all" dirty="0" smtClean="0">
                <a:ln w="9000" cmpd="sng">
                  <a:solidFill>
                    <a:srgbClr val="A24D00">
                      <a:shade val="50000"/>
                      <a:satMod val="120000"/>
                    </a:srgbClr>
                  </a:solidFill>
                  <a:prstDash val="solid"/>
                </a:ln>
                <a:solidFill>
                  <a:srgbClr val="C00000"/>
                </a:solidFill>
                <a:effectLst>
                  <a:reflection blurRad="12700" stA="28000" endPos="45000" dist="1000" dir="5400000" sy="-100000" algn="bl" rotWithShape="0"/>
                </a:effectLst>
              </a:rPr>
              <a:t>متى تصبح الذرة أيون ؟</a:t>
            </a:r>
          </a:p>
          <a:p>
            <a:pPr algn="ctr">
              <a:defRPr/>
            </a:pPr>
            <a:endParaRPr lang="ar-SA" sz="3200" b="1" cap="all" dirty="0" smtClean="0">
              <a:ln w="9000" cmpd="sng">
                <a:solidFill>
                  <a:srgbClr val="A24D00">
                    <a:shade val="50000"/>
                    <a:satMod val="120000"/>
                  </a:srgbClr>
                </a:solidFill>
                <a:prstDash val="solid"/>
              </a:ln>
              <a:solidFill>
                <a:srgbClr val="C00000"/>
              </a:solidFill>
              <a:effectLst>
                <a:reflection blurRad="12700" stA="28000" endPos="45000" dist="1000" dir="5400000" sy="-100000" algn="bl" rotWithShape="0"/>
              </a:effectLst>
            </a:endParaRPr>
          </a:p>
          <a:p>
            <a:pPr algn="ctr">
              <a:defRPr/>
            </a:pPr>
            <a:r>
              <a:rPr lang="ar-SA" sz="3200" b="1" cap="all" dirty="0" smtClean="0">
                <a:ln w="9000" cmpd="sng">
                  <a:solidFill>
                    <a:srgbClr val="A24D00">
                      <a:shade val="50000"/>
                      <a:satMod val="120000"/>
                    </a:srgbClr>
                  </a:solidFill>
                  <a:prstDash val="solid"/>
                </a:ln>
                <a:solidFill>
                  <a:srgbClr val="002060"/>
                </a:solidFill>
                <a:effectLst>
                  <a:reflection blurRad="12700" stA="28000" endPos="45000" dist="1000" dir="5400000" sy="-100000" algn="bl" rotWithShape="0"/>
                </a:effectLst>
              </a:rPr>
              <a:t>عندما تفقد أو تكتسب إلكترون أو أكثر .</a:t>
            </a:r>
          </a:p>
          <a:p>
            <a:pPr algn="ctr">
              <a:defRPr/>
            </a:pPr>
            <a:endParaRPr lang="ar-SA" sz="3200" b="1" cap="all" dirty="0" smtClean="0">
              <a:ln w="9000" cmpd="sng">
                <a:solidFill>
                  <a:srgbClr val="A24D00">
                    <a:shade val="50000"/>
                    <a:satMod val="120000"/>
                  </a:srgbClr>
                </a:solidFill>
                <a:prstDash val="solid"/>
              </a:ln>
              <a:solidFill>
                <a:srgbClr val="002060"/>
              </a:solidFill>
              <a:effectLst>
                <a:reflection blurRad="12700" stA="28000" endPos="45000" dist="1000" dir="5400000" sy="-100000" algn="bl" rotWithShape="0"/>
              </a:effectLst>
            </a:endParaRPr>
          </a:p>
          <a:p>
            <a:pPr>
              <a:defRPr/>
            </a:pPr>
            <a:r>
              <a:rPr lang="ar-SA" sz="3200" b="1" cap="all" dirty="0" smtClean="0">
                <a:ln w="9000" cmpd="sng">
                  <a:solidFill>
                    <a:srgbClr val="A24D00">
                      <a:shade val="50000"/>
                      <a:satMod val="120000"/>
                    </a:srgbClr>
                  </a:solidFill>
                  <a:prstDash val="solid"/>
                </a:ln>
                <a:solidFill>
                  <a:schemeClr val="bg1"/>
                </a:solidFill>
                <a:effectLst>
                  <a:reflection blurRad="12700" stA="28000" endPos="45000" dist="1000" dir="5400000" sy="-100000" algn="bl" rotWithShape="0"/>
                </a:effectLst>
              </a:rPr>
              <a:t>تصبح الذرة أيون موجب </a:t>
            </a:r>
            <a:r>
              <a:rPr lang="ar-SA" sz="3200" b="1" cap="all" dirty="0" smtClean="0">
                <a:ln w="9000" cmpd="sng">
                  <a:solidFill>
                    <a:srgbClr val="A24D00">
                      <a:shade val="50000"/>
                      <a:satMod val="120000"/>
                    </a:srgbClr>
                  </a:solidFill>
                  <a:prstDash val="solid"/>
                </a:ln>
                <a:solidFill>
                  <a:srgbClr val="002060"/>
                </a:solidFill>
                <a:effectLst>
                  <a:reflection blurRad="12700" stA="28000" endPos="45000" dist="1000" dir="5400000" sy="-100000" algn="bl" rotWithShape="0"/>
                </a:effectLst>
              </a:rPr>
              <a:t>...........................................</a:t>
            </a:r>
          </a:p>
          <a:p>
            <a:pPr>
              <a:defRPr/>
            </a:pPr>
            <a:r>
              <a:rPr lang="ar-SA" sz="3200" b="1" cap="all" dirty="0" smtClean="0">
                <a:ln w="9000" cmpd="sng">
                  <a:solidFill>
                    <a:srgbClr val="A24D00">
                      <a:shade val="50000"/>
                      <a:satMod val="120000"/>
                    </a:srgbClr>
                  </a:solidFill>
                  <a:prstDash val="solid"/>
                </a:ln>
                <a:solidFill>
                  <a:schemeClr val="bg1"/>
                </a:solidFill>
                <a:effectLst>
                  <a:reflection blurRad="12700" stA="28000" endPos="45000" dist="1000" dir="5400000" sy="-100000" algn="bl" rotWithShape="0"/>
                </a:effectLst>
              </a:rPr>
              <a:t>تصبح </a:t>
            </a:r>
            <a:r>
              <a:rPr lang="ar-SA" sz="3200" b="1" cap="all" dirty="0">
                <a:ln w="9000" cmpd="sng">
                  <a:solidFill>
                    <a:srgbClr val="A24D00">
                      <a:shade val="50000"/>
                      <a:satMod val="120000"/>
                    </a:srgbClr>
                  </a:solidFill>
                  <a:prstDash val="solid"/>
                </a:ln>
                <a:solidFill>
                  <a:schemeClr val="bg1"/>
                </a:solidFill>
                <a:effectLst>
                  <a:reflection blurRad="12700" stA="28000" endPos="45000" dist="1000" dir="5400000" sy="-100000" algn="bl" rotWithShape="0"/>
                </a:effectLst>
              </a:rPr>
              <a:t>الذرة أيون </a:t>
            </a:r>
            <a:r>
              <a:rPr lang="ar-SA" sz="3200" b="1" u="sng" cap="all" dirty="0" smtClean="0">
                <a:ln w="9000" cmpd="sng">
                  <a:solidFill>
                    <a:srgbClr val="A24D00">
                      <a:shade val="50000"/>
                      <a:satMod val="120000"/>
                    </a:srgbClr>
                  </a:solidFill>
                  <a:prstDash val="solid"/>
                </a:ln>
                <a:solidFill>
                  <a:srgbClr val="00B0F0"/>
                </a:solidFill>
                <a:effectLst>
                  <a:reflection blurRad="12700" stA="28000" endPos="45000" dist="1000" dir="5400000" sy="-100000" algn="bl" rotWithShape="0"/>
                </a:effectLst>
              </a:rPr>
              <a:t>س</a:t>
            </a:r>
            <a:r>
              <a:rPr lang="ar-SA" sz="3200" b="1" cap="all" dirty="0" smtClean="0">
                <a:ln w="9000" cmpd="sng">
                  <a:solidFill>
                    <a:srgbClr val="A24D00">
                      <a:shade val="50000"/>
                      <a:satMod val="120000"/>
                    </a:srgbClr>
                  </a:solidFill>
                  <a:prstDash val="solid"/>
                </a:ln>
                <a:solidFill>
                  <a:schemeClr val="bg1"/>
                </a:solidFill>
                <a:effectLst>
                  <a:reflection blurRad="12700" stA="28000" endPos="45000" dist="1000" dir="5400000" sy="-100000" algn="bl" rotWithShape="0"/>
                </a:effectLst>
              </a:rPr>
              <a:t>الب </a:t>
            </a:r>
            <a:r>
              <a:rPr lang="ar-SA" sz="3200" b="1" cap="all" dirty="0" smtClean="0">
                <a:ln w="9000" cmpd="sng">
                  <a:solidFill>
                    <a:srgbClr val="A24D00">
                      <a:shade val="50000"/>
                      <a:satMod val="120000"/>
                    </a:srgbClr>
                  </a:solidFill>
                  <a:prstDash val="solid"/>
                </a:ln>
                <a:solidFill>
                  <a:srgbClr val="002060"/>
                </a:solidFill>
                <a:effectLst>
                  <a:reflection blurRad="12700" stA="28000" endPos="45000" dist="1000" dir="5400000" sy="-100000" algn="bl" rotWithShape="0"/>
                </a:effectLst>
              </a:rPr>
              <a:t>............................................</a:t>
            </a:r>
          </a:p>
          <a:p>
            <a:pPr>
              <a:defRPr/>
            </a:pPr>
            <a:r>
              <a:rPr lang="ar-SA" sz="3200" b="1" cap="all" dirty="0" smtClean="0">
                <a:ln w="9000" cmpd="sng">
                  <a:solidFill>
                    <a:srgbClr val="A24D00">
                      <a:shade val="50000"/>
                      <a:satMod val="120000"/>
                    </a:srgbClr>
                  </a:solidFill>
                  <a:prstDash val="solid"/>
                </a:ln>
                <a:solidFill>
                  <a:schemeClr val="bg1"/>
                </a:solidFill>
                <a:effectLst>
                  <a:reflection blurRad="12700" stA="28000" endPos="45000" dist="1000" dir="5400000" sy="-100000" algn="bl" rotWithShape="0"/>
                </a:effectLst>
              </a:rPr>
              <a:t>تنشأ الرابطة الأيونية بين ..........................................</a:t>
            </a:r>
          </a:p>
          <a:p>
            <a:pPr>
              <a:defRPr/>
            </a:pPr>
            <a:r>
              <a:rPr lang="ar-SA" sz="3200" b="1" cap="all" dirty="0" smtClean="0">
                <a:ln w="9000" cmpd="sng">
                  <a:solidFill>
                    <a:srgbClr val="A24D00">
                      <a:shade val="50000"/>
                      <a:satMod val="120000"/>
                    </a:srgbClr>
                  </a:solidFill>
                  <a:prstDash val="solid"/>
                </a:ln>
                <a:solidFill>
                  <a:schemeClr val="bg1"/>
                </a:solidFill>
                <a:effectLst>
                  <a:reflection blurRad="12700" stA="28000" endPos="45000" dist="1000" dir="5400000" sy="-100000" algn="bl" rotWithShape="0"/>
                </a:effectLst>
              </a:rPr>
              <a:t>مثال لمركب أيوني ..........................</a:t>
            </a:r>
          </a:p>
          <a:p>
            <a:pPr algn="ctr">
              <a:defRPr/>
            </a:pPr>
            <a:endParaRPr lang="ar-SA" sz="3200" b="1" cap="all" dirty="0" smtClean="0">
              <a:ln w="9000" cmpd="sng">
                <a:solidFill>
                  <a:srgbClr val="A24D00">
                    <a:shade val="50000"/>
                    <a:satMod val="120000"/>
                  </a:srgbClr>
                </a:solidFill>
                <a:prstDash val="solid"/>
              </a:ln>
              <a:solidFill>
                <a:srgbClr val="C00000"/>
              </a:solidFill>
              <a:effectLst>
                <a:reflection blurRad="12700" stA="28000" endPos="45000" dist="1000" dir="5400000" sy="-100000" algn="bl" rotWithShape="0"/>
              </a:effectLst>
            </a:endParaRPr>
          </a:p>
        </p:txBody>
      </p:sp>
      <p:sp>
        <p:nvSpPr>
          <p:cNvPr id="3" name="مربع نص 2"/>
          <p:cNvSpPr txBox="1"/>
          <p:nvPr/>
        </p:nvSpPr>
        <p:spPr>
          <a:xfrm>
            <a:off x="1907704" y="3139322"/>
            <a:ext cx="3816424" cy="523220"/>
          </a:xfrm>
          <a:prstGeom prst="rect">
            <a:avLst/>
          </a:prstGeom>
          <a:noFill/>
        </p:spPr>
        <p:txBody>
          <a:bodyPr wrap="square" rtlCol="1">
            <a:spAutoFit/>
          </a:bodyPr>
          <a:lstStyle/>
          <a:p>
            <a:pPr algn="ctr">
              <a:defRPr/>
            </a:pPr>
            <a:r>
              <a:rPr lang="ar-SA" sz="2800" b="1" cap="all" dirty="0">
                <a:ln w="9000" cmpd="sng">
                  <a:solidFill>
                    <a:srgbClr val="A24D00">
                      <a:shade val="50000"/>
                      <a:satMod val="120000"/>
                    </a:srgbClr>
                  </a:solidFill>
                  <a:prstDash val="solid"/>
                </a:ln>
                <a:solidFill>
                  <a:srgbClr val="002060"/>
                </a:solidFill>
                <a:effectLst>
                  <a:reflection blurRad="12700" stA="28000" endPos="45000" dist="1000" dir="5400000" sy="-100000" algn="bl" rotWithShape="0"/>
                </a:effectLst>
              </a:rPr>
              <a:t>عندما تفقد إلكترون أو أكثر </a:t>
            </a:r>
            <a:r>
              <a:rPr lang="ar-SA" sz="2000" b="1" cap="all" dirty="0">
                <a:ln w="9000" cmpd="sng">
                  <a:solidFill>
                    <a:srgbClr val="A24D00">
                      <a:shade val="50000"/>
                      <a:satMod val="120000"/>
                    </a:srgbClr>
                  </a:solidFill>
                  <a:prstDash val="solid"/>
                </a:ln>
                <a:solidFill>
                  <a:srgbClr val="002060"/>
                </a:solidFill>
                <a:effectLst>
                  <a:reflection blurRad="12700" stA="28000" endPos="45000" dist="1000" dir="5400000" sy="-100000" algn="bl" rotWithShape="0"/>
                </a:effectLst>
              </a:rPr>
              <a:t>.</a:t>
            </a:r>
          </a:p>
        </p:txBody>
      </p:sp>
      <p:sp>
        <p:nvSpPr>
          <p:cNvPr id="5" name="مربع نص 4"/>
          <p:cNvSpPr txBox="1"/>
          <p:nvPr/>
        </p:nvSpPr>
        <p:spPr>
          <a:xfrm>
            <a:off x="1763688" y="3667858"/>
            <a:ext cx="3816424" cy="523220"/>
          </a:xfrm>
          <a:prstGeom prst="rect">
            <a:avLst/>
          </a:prstGeom>
          <a:noFill/>
        </p:spPr>
        <p:txBody>
          <a:bodyPr wrap="square" rtlCol="1">
            <a:spAutoFit/>
          </a:bodyPr>
          <a:lstStyle/>
          <a:p>
            <a:pPr algn="ctr">
              <a:defRPr/>
            </a:pPr>
            <a:r>
              <a:rPr lang="ar-SA" sz="2800" b="1" cap="all" dirty="0">
                <a:ln w="9000" cmpd="sng">
                  <a:solidFill>
                    <a:srgbClr val="A24D00">
                      <a:shade val="50000"/>
                      <a:satMod val="120000"/>
                    </a:srgbClr>
                  </a:solidFill>
                  <a:prstDash val="solid"/>
                </a:ln>
                <a:solidFill>
                  <a:srgbClr val="002060"/>
                </a:solidFill>
                <a:effectLst>
                  <a:reflection blurRad="12700" stA="28000" endPos="45000" dist="1000" dir="5400000" sy="-100000" algn="bl" rotWithShape="0"/>
                </a:effectLst>
              </a:rPr>
              <a:t>عندما </a:t>
            </a:r>
            <a:r>
              <a:rPr lang="ar-SA" sz="2800" b="1" cap="all" dirty="0" smtClean="0">
                <a:ln w="9000" cmpd="sng">
                  <a:solidFill>
                    <a:srgbClr val="A24D00">
                      <a:shade val="50000"/>
                      <a:satMod val="120000"/>
                    </a:srgbClr>
                  </a:solidFill>
                  <a:prstDash val="solid"/>
                </a:ln>
                <a:solidFill>
                  <a:srgbClr val="002060"/>
                </a:solidFill>
                <a:effectLst>
                  <a:reflection blurRad="12700" stA="28000" endPos="45000" dist="1000" dir="5400000" sy="-100000" algn="bl" rotWithShape="0"/>
                </a:effectLst>
              </a:rPr>
              <a:t>تكت</a:t>
            </a:r>
            <a:r>
              <a:rPr lang="ar-SA" sz="2800" b="1" u="sng" cap="all" dirty="0" smtClean="0">
                <a:ln w="9000" cmpd="sng">
                  <a:solidFill>
                    <a:srgbClr val="A24D00">
                      <a:shade val="50000"/>
                      <a:satMod val="120000"/>
                    </a:srgbClr>
                  </a:solidFill>
                  <a:prstDash val="solid"/>
                </a:ln>
                <a:solidFill>
                  <a:srgbClr val="00B0F0"/>
                </a:solidFill>
                <a:effectLst>
                  <a:reflection blurRad="12700" stA="28000" endPos="45000" dist="1000" dir="5400000" sy="-100000" algn="bl" rotWithShape="0"/>
                </a:effectLst>
              </a:rPr>
              <a:t>س</a:t>
            </a:r>
            <a:r>
              <a:rPr lang="ar-SA" sz="2800" b="1" cap="all" dirty="0" smtClean="0">
                <a:ln w="9000" cmpd="sng">
                  <a:solidFill>
                    <a:srgbClr val="A24D00">
                      <a:shade val="50000"/>
                      <a:satMod val="120000"/>
                    </a:srgbClr>
                  </a:solidFill>
                  <a:prstDash val="solid"/>
                </a:ln>
                <a:solidFill>
                  <a:srgbClr val="002060"/>
                </a:solidFill>
                <a:effectLst>
                  <a:reflection blurRad="12700" stA="28000" endPos="45000" dist="1000" dir="5400000" sy="-100000" algn="bl" rotWithShape="0"/>
                </a:effectLst>
              </a:rPr>
              <a:t>ب </a:t>
            </a:r>
            <a:r>
              <a:rPr lang="ar-SA" sz="2800" b="1" cap="all" dirty="0">
                <a:ln w="9000" cmpd="sng">
                  <a:solidFill>
                    <a:srgbClr val="A24D00">
                      <a:shade val="50000"/>
                      <a:satMod val="120000"/>
                    </a:srgbClr>
                  </a:solidFill>
                  <a:prstDash val="solid"/>
                </a:ln>
                <a:solidFill>
                  <a:srgbClr val="002060"/>
                </a:solidFill>
                <a:effectLst>
                  <a:reflection blurRad="12700" stA="28000" endPos="45000" dist="1000" dir="5400000" sy="-100000" algn="bl" rotWithShape="0"/>
                </a:effectLst>
              </a:rPr>
              <a:t>إلكترون أو أكثر </a:t>
            </a:r>
            <a:r>
              <a:rPr lang="ar-SA" sz="2000" b="1" cap="all" dirty="0">
                <a:ln w="9000" cmpd="sng">
                  <a:solidFill>
                    <a:srgbClr val="A24D00">
                      <a:shade val="50000"/>
                      <a:satMod val="120000"/>
                    </a:srgbClr>
                  </a:solidFill>
                  <a:prstDash val="solid"/>
                </a:ln>
                <a:solidFill>
                  <a:srgbClr val="002060"/>
                </a:solidFill>
                <a:effectLst>
                  <a:reflection blurRad="12700" stA="28000" endPos="45000" dist="1000" dir="5400000" sy="-100000" algn="bl" rotWithShape="0"/>
                </a:effectLst>
              </a:rPr>
              <a:t>.</a:t>
            </a:r>
          </a:p>
        </p:txBody>
      </p:sp>
      <p:sp>
        <p:nvSpPr>
          <p:cNvPr id="6" name="مربع نص 5"/>
          <p:cNvSpPr txBox="1"/>
          <p:nvPr/>
        </p:nvSpPr>
        <p:spPr>
          <a:xfrm>
            <a:off x="1740617" y="4147967"/>
            <a:ext cx="3816424" cy="523220"/>
          </a:xfrm>
          <a:prstGeom prst="rect">
            <a:avLst/>
          </a:prstGeom>
          <a:noFill/>
        </p:spPr>
        <p:txBody>
          <a:bodyPr wrap="square" rtlCol="1">
            <a:spAutoFit/>
          </a:bodyPr>
          <a:lstStyle/>
          <a:p>
            <a:pPr>
              <a:defRPr/>
            </a:pPr>
            <a:r>
              <a:rPr lang="ar-SA" sz="2800" b="1" cap="all" dirty="0">
                <a:ln w="9000" cmpd="sng">
                  <a:solidFill>
                    <a:srgbClr val="A24D00">
                      <a:shade val="50000"/>
                      <a:satMod val="120000"/>
                    </a:srgbClr>
                  </a:solidFill>
                  <a:prstDash val="solid"/>
                </a:ln>
                <a:solidFill>
                  <a:srgbClr val="002060"/>
                </a:solidFill>
                <a:effectLst>
                  <a:reflection blurRad="12700" stA="28000" endPos="45000" dist="1000" dir="5400000" sy="-100000" algn="bl" rotWithShape="0"/>
                </a:effectLst>
              </a:rPr>
              <a:t>الأيون الموجب والأيون السالب.</a:t>
            </a:r>
          </a:p>
        </p:txBody>
      </p:sp>
      <p:sp>
        <p:nvSpPr>
          <p:cNvPr id="9" name="مربع نص 8"/>
          <p:cNvSpPr txBox="1"/>
          <p:nvPr/>
        </p:nvSpPr>
        <p:spPr>
          <a:xfrm>
            <a:off x="4631227" y="4671187"/>
            <a:ext cx="1008112" cy="461665"/>
          </a:xfrm>
          <a:prstGeom prst="rect">
            <a:avLst/>
          </a:prstGeom>
          <a:noFill/>
        </p:spPr>
        <p:txBody>
          <a:bodyPr wrap="square" rtlCol="1">
            <a:spAutoFit/>
          </a:bodyPr>
          <a:lstStyle/>
          <a:p>
            <a:pPr lvl="0"/>
            <a:r>
              <a:rPr lang="en-US" sz="2400" b="1" dirty="0" err="1" smtClean="0">
                <a:solidFill>
                  <a:srgbClr val="002060"/>
                </a:solidFill>
              </a:rPr>
              <a:t>NaCL</a:t>
            </a:r>
            <a:endParaRPr lang="ar-SA" sz="2400" dirty="0">
              <a:solidFill>
                <a:prstClr val="black"/>
              </a:solidFill>
            </a:endParaRPr>
          </a:p>
        </p:txBody>
      </p:sp>
    </p:spTree>
    <p:extLst>
      <p:ext uri="{BB962C8B-B14F-4D97-AF65-F5344CB8AC3E}">
        <p14:creationId xmlns:p14="http://schemas.microsoft.com/office/powerpoint/2010/main" val="2614967128"/>
      </p:ext>
    </p:extLst>
  </p:cSld>
  <p:clrMapOvr>
    <a:masterClrMapping/>
  </p:clrMapOvr>
  <p:transition spd="slow">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 calcmode="lin" valueType="num">
                                      <p:cBhvr additive="base">
                                        <p:cTn id="2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circle(in)">
                                      <p:cBhvr>
                                        <p:cTn id="33" dur="20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barn(inVertical)">
                                      <p:cBhvr>
                                        <p:cTn id="43" dur="500"/>
                                        <p:tgtEl>
                                          <p:spTgt spid="2">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476672"/>
            <a:ext cx="5256584" cy="5976664"/>
          </a:xfrm>
          <a:prstGeom prst="rect">
            <a:avLst/>
          </a:prstGeom>
        </p:spPr>
      </p:pic>
      <p:sp>
        <p:nvSpPr>
          <p:cNvPr id="6" name="مستطيل 5"/>
          <p:cNvSpPr/>
          <p:nvPr/>
        </p:nvSpPr>
        <p:spPr>
          <a:xfrm>
            <a:off x="3707904" y="4581128"/>
            <a:ext cx="5112568"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8460432" y="6165304"/>
            <a:ext cx="43204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548680"/>
            <a:ext cx="3096344" cy="5904656"/>
          </a:xfrm>
          <a:prstGeom prst="rect">
            <a:avLst/>
          </a:prstGeom>
        </p:spPr>
      </p:pic>
    </p:spTree>
    <p:extLst>
      <p:ext uri="{BB962C8B-B14F-4D97-AF65-F5344CB8AC3E}">
        <p14:creationId xmlns:p14="http://schemas.microsoft.com/office/powerpoint/2010/main" val="1415635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6" name="مستطيل 5"/>
          <p:cNvSpPr/>
          <p:nvPr/>
        </p:nvSpPr>
        <p:spPr>
          <a:xfrm>
            <a:off x="941876" y="1124744"/>
            <a:ext cx="7776864" cy="4062651"/>
          </a:xfrm>
          <a:prstGeom prst="rect">
            <a:avLst/>
          </a:prstGeom>
          <a:solidFill>
            <a:schemeClr val="bg1"/>
          </a:solidFill>
        </p:spPr>
        <p:txBody>
          <a:bodyPr wrap="square">
            <a:spAutoFit/>
          </a:bodyPr>
          <a:lstStyle/>
          <a:p>
            <a:r>
              <a:rPr lang="ar-SA" sz="5400" b="1" dirty="0" smtClean="0">
                <a:solidFill>
                  <a:srgbClr val="FFC000"/>
                </a:solidFill>
              </a:rPr>
              <a:t>العلم :</a:t>
            </a:r>
          </a:p>
          <a:p>
            <a:r>
              <a:rPr lang="en-US" sz="2400" b="1" dirty="0" smtClean="0"/>
              <a:t/>
            </a:r>
            <a:br>
              <a:rPr lang="en-US" sz="2400" b="1" dirty="0" smtClean="0"/>
            </a:br>
            <a:r>
              <a:rPr lang="ar-SA" sz="5400" b="1" dirty="0" smtClean="0">
                <a:solidFill>
                  <a:srgbClr val="002060"/>
                </a:solidFill>
              </a:rPr>
              <a:t>طريقة تساعدنا على إجابة أسئلتنا وأسلوب دقيق لفهم العالم من حولنا .</a:t>
            </a:r>
            <a:r>
              <a:rPr lang="en-US" dirty="0" smtClean="0"/>
              <a:t/>
            </a:r>
            <a:br>
              <a:rPr lang="en-US" dirty="0" smtClean="0"/>
            </a:br>
            <a:endParaRPr lang="ar-SA" dirty="0"/>
          </a:p>
        </p:txBody>
      </p:sp>
    </p:spTree>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28596" y="214313"/>
            <a:ext cx="8215370" cy="1071547"/>
          </a:xfrm>
          <a:prstGeom prst="rect">
            <a:avLst/>
          </a:prstGeom>
          <a:noFill/>
          <a:ln w="762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4400" b="1" dirty="0" smtClean="0">
                <a:solidFill>
                  <a:srgbClr val="FF0000"/>
                </a:solidFill>
                <a:latin typeface="Estrangelo Edessa" pitchFamily="66" charset="0"/>
                <a:cs typeface="Estrangelo Edessa" pitchFamily="66" charset="0"/>
              </a:rPr>
              <a:t>كيف يذيب الماء المركبات الآيونية والمركبات الجزئية (غير الآيونية) ؟</a:t>
            </a:r>
            <a:endParaRPr lang="ar-EG" sz="4400" dirty="0">
              <a:solidFill>
                <a:srgbClr val="FF0000"/>
              </a:solidFill>
            </a:endParaRPr>
          </a:p>
        </p:txBody>
      </p:sp>
      <p:pic>
        <p:nvPicPr>
          <p:cNvPr id="8194" name="Picture 2"/>
          <p:cNvPicPr>
            <a:picLocks noChangeAspect="1" noChangeArrowheads="1"/>
          </p:cNvPicPr>
          <p:nvPr/>
        </p:nvPicPr>
        <p:blipFill>
          <a:blip r:embed="rId3"/>
          <a:srcRect/>
          <a:stretch>
            <a:fillRect/>
          </a:stretch>
        </p:blipFill>
        <p:spPr bwMode="auto">
          <a:xfrm>
            <a:off x="6072198" y="1500174"/>
            <a:ext cx="3000364" cy="3643338"/>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6143668" y="5286388"/>
            <a:ext cx="2928926" cy="1285884"/>
          </a:xfrm>
          <a:prstGeom prst="rect">
            <a:avLst/>
          </a:prstGeom>
          <a:noFill/>
          <a:ln w="9525">
            <a:noFill/>
            <a:miter lim="800000"/>
            <a:headEnd/>
            <a:tailEnd/>
          </a:ln>
          <a:effectLst/>
        </p:spPr>
      </p:pic>
      <p:pic>
        <p:nvPicPr>
          <p:cNvPr id="8196" name="Picture 4"/>
          <p:cNvPicPr>
            <a:picLocks noChangeAspect="1" noChangeArrowheads="1"/>
          </p:cNvPicPr>
          <p:nvPr/>
        </p:nvPicPr>
        <p:blipFill>
          <a:blip r:embed="rId5"/>
          <a:srcRect/>
          <a:stretch>
            <a:fillRect/>
          </a:stretch>
        </p:blipFill>
        <p:spPr bwMode="auto">
          <a:xfrm>
            <a:off x="3071802" y="1500174"/>
            <a:ext cx="2928958" cy="3643338"/>
          </a:xfrm>
          <a:prstGeom prst="rect">
            <a:avLst/>
          </a:prstGeom>
          <a:noFill/>
          <a:ln w="9525">
            <a:noFill/>
            <a:miter lim="800000"/>
            <a:headEnd/>
            <a:tailEnd/>
          </a:ln>
          <a:effectLst/>
        </p:spPr>
      </p:pic>
      <p:pic>
        <p:nvPicPr>
          <p:cNvPr id="8197" name="Picture 5"/>
          <p:cNvPicPr>
            <a:picLocks noChangeAspect="1" noChangeArrowheads="1"/>
          </p:cNvPicPr>
          <p:nvPr/>
        </p:nvPicPr>
        <p:blipFill>
          <a:blip r:embed="rId6"/>
          <a:srcRect/>
          <a:stretch>
            <a:fillRect/>
          </a:stretch>
        </p:blipFill>
        <p:spPr bwMode="auto">
          <a:xfrm>
            <a:off x="3143240" y="5286388"/>
            <a:ext cx="2828928" cy="1357322"/>
          </a:xfrm>
          <a:prstGeom prst="rect">
            <a:avLst/>
          </a:prstGeom>
          <a:noFill/>
          <a:ln w="9525">
            <a:noFill/>
            <a:miter lim="800000"/>
            <a:headEnd/>
            <a:tailEnd/>
          </a:ln>
          <a:effectLst/>
        </p:spPr>
      </p:pic>
      <p:pic>
        <p:nvPicPr>
          <p:cNvPr id="8198" name="Picture 6"/>
          <p:cNvPicPr>
            <a:picLocks noChangeAspect="1" noChangeArrowheads="1"/>
          </p:cNvPicPr>
          <p:nvPr/>
        </p:nvPicPr>
        <p:blipFill>
          <a:blip r:embed="rId7"/>
          <a:srcRect/>
          <a:stretch>
            <a:fillRect/>
          </a:stretch>
        </p:blipFill>
        <p:spPr bwMode="auto">
          <a:xfrm>
            <a:off x="53992" y="1500174"/>
            <a:ext cx="2946372" cy="3643338"/>
          </a:xfrm>
          <a:prstGeom prst="rect">
            <a:avLst/>
          </a:prstGeom>
          <a:noFill/>
          <a:ln w="9525">
            <a:noFill/>
            <a:miter lim="800000"/>
            <a:headEnd/>
            <a:tailEnd/>
          </a:ln>
          <a:effectLst/>
        </p:spPr>
      </p:pic>
      <p:pic>
        <p:nvPicPr>
          <p:cNvPr id="8199" name="Picture 7"/>
          <p:cNvPicPr>
            <a:picLocks noChangeAspect="1" noChangeArrowheads="1"/>
          </p:cNvPicPr>
          <p:nvPr/>
        </p:nvPicPr>
        <p:blipFill>
          <a:blip r:embed="rId8"/>
          <a:srcRect/>
          <a:stretch>
            <a:fillRect/>
          </a:stretch>
        </p:blipFill>
        <p:spPr bwMode="auto">
          <a:xfrm>
            <a:off x="0" y="5286388"/>
            <a:ext cx="3017810" cy="1357322"/>
          </a:xfrm>
          <a:prstGeom prst="rect">
            <a:avLst/>
          </a:prstGeom>
          <a:noFill/>
          <a:ln w="9525">
            <a:noFill/>
            <a:miter lim="800000"/>
            <a:headEnd/>
            <a:tailEnd/>
          </a:ln>
          <a:effectLst/>
        </p:spPr>
      </p:pic>
    </p:spTree>
    <p:extLst>
      <p:ext uri="{BB962C8B-B14F-4D97-AF65-F5344CB8AC3E}">
        <p14:creationId xmlns:p14="http://schemas.microsoft.com/office/powerpoint/2010/main" val="3650007699"/>
      </p:ext>
    </p:extLst>
  </p:cSld>
  <p:clrMapOvr>
    <a:masterClrMapping/>
  </p:clrMapOvr>
  <p:transition spd="slow">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amond(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additive="base">
                                        <p:cTn id="12" dur="500" fill="hold"/>
                                        <p:tgtEl>
                                          <p:spTgt spid="8195"/>
                                        </p:tgtEl>
                                        <p:attrNameLst>
                                          <p:attrName>ppt_x</p:attrName>
                                        </p:attrNameLst>
                                      </p:cBhvr>
                                      <p:tavLst>
                                        <p:tav tm="0">
                                          <p:val>
                                            <p:strVal val="#ppt_x"/>
                                          </p:val>
                                        </p:tav>
                                        <p:tav tm="100000">
                                          <p:val>
                                            <p:strVal val="#ppt_x"/>
                                          </p:val>
                                        </p:tav>
                                      </p:tavLst>
                                    </p:anim>
                                    <p:anim calcmode="lin" valueType="num">
                                      <p:cBhvr additive="base">
                                        <p:cTn id="13"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8196"/>
                                        </p:tgtEl>
                                        <p:attrNameLst>
                                          <p:attrName>style.visibility</p:attrName>
                                        </p:attrNameLst>
                                      </p:cBhvr>
                                      <p:to>
                                        <p:strVal val="visible"/>
                                      </p:to>
                                    </p:set>
                                    <p:animEffect transition="in" filter="diamond(in)">
                                      <p:cBhvr>
                                        <p:cTn id="18" dur="2000"/>
                                        <p:tgtEl>
                                          <p:spTgt spid="819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197"/>
                                        </p:tgtEl>
                                        <p:attrNameLst>
                                          <p:attrName>style.visibility</p:attrName>
                                        </p:attrNameLst>
                                      </p:cBhvr>
                                      <p:to>
                                        <p:strVal val="visible"/>
                                      </p:to>
                                    </p:set>
                                    <p:anim calcmode="lin" valueType="num">
                                      <p:cBhvr additive="base">
                                        <p:cTn id="23" dur="500" fill="hold"/>
                                        <p:tgtEl>
                                          <p:spTgt spid="8197"/>
                                        </p:tgtEl>
                                        <p:attrNameLst>
                                          <p:attrName>ppt_x</p:attrName>
                                        </p:attrNameLst>
                                      </p:cBhvr>
                                      <p:tavLst>
                                        <p:tav tm="0">
                                          <p:val>
                                            <p:strVal val="#ppt_x"/>
                                          </p:val>
                                        </p:tav>
                                        <p:tav tm="100000">
                                          <p:val>
                                            <p:strVal val="#ppt_x"/>
                                          </p:val>
                                        </p:tav>
                                      </p:tavLst>
                                    </p:anim>
                                    <p:anim calcmode="lin" valueType="num">
                                      <p:cBhvr additive="base">
                                        <p:cTn id="24"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8198"/>
                                        </p:tgtEl>
                                        <p:attrNameLst>
                                          <p:attrName>style.visibility</p:attrName>
                                        </p:attrNameLst>
                                      </p:cBhvr>
                                      <p:to>
                                        <p:strVal val="visible"/>
                                      </p:to>
                                    </p:set>
                                    <p:animEffect transition="in" filter="diamond(in)">
                                      <p:cBhvr>
                                        <p:cTn id="29" dur="2000"/>
                                        <p:tgtEl>
                                          <p:spTgt spid="819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199"/>
                                        </p:tgtEl>
                                        <p:attrNameLst>
                                          <p:attrName>style.visibility</p:attrName>
                                        </p:attrNameLst>
                                      </p:cBhvr>
                                      <p:to>
                                        <p:strVal val="visible"/>
                                      </p:to>
                                    </p:set>
                                    <p:anim calcmode="lin" valueType="num">
                                      <p:cBhvr additive="base">
                                        <p:cTn id="34" dur="500" fill="hold"/>
                                        <p:tgtEl>
                                          <p:spTgt spid="8199"/>
                                        </p:tgtEl>
                                        <p:attrNameLst>
                                          <p:attrName>ppt_x</p:attrName>
                                        </p:attrNameLst>
                                      </p:cBhvr>
                                      <p:tavLst>
                                        <p:tav tm="0">
                                          <p:val>
                                            <p:strVal val="#ppt_x"/>
                                          </p:val>
                                        </p:tav>
                                        <p:tav tm="100000">
                                          <p:val>
                                            <p:strVal val="#ppt_x"/>
                                          </p:val>
                                        </p:tav>
                                      </p:tavLst>
                                    </p:anim>
                                    <p:anim calcmode="lin" valueType="num">
                                      <p:cBhvr additive="base">
                                        <p:cTn id="35"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214290"/>
            <a:ext cx="8329642" cy="6143668"/>
          </a:xfrm>
          <a:blipFill>
            <a:blip r:embed="rId3"/>
            <a:stretch>
              <a:fillRect/>
            </a:stretch>
          </a:blipFill>
        </p:spPr>
        <p:txBody>
          <a:bodyPr>
            <a:normAutofit/>
          </a:bodyPr>
          <a:lstStyle/>
          <a:p>
            <a:pPr>
              <a:buNone/>
            </a:pPr>
            <a:r>
              <a:rPr lang="ar-SA" dirty="0" smtClean="0"/>
              <a:t> </a:t>
            </a:r>
          </a:p>
          <a:p>
            <a:pPr>
              <a:buNone/>
            </a:pPr>
            <a:endParaRPr lang="ar-SA" dirty="0" smtClean="0"/>
          </a:p>
          <a:p>
            <a:pPr>
              <a:buNone/>
            </a:pPr>
            <a:endParaRPr lang="ar-SA" dirty="0" smtClean="0"/>
          </a:p>
          <a:p>
            <a:pPr>
              <a:buNone/>
            </a:pPr>
            <a:endParaRPr lang="ar-SA" dirty="0" smtClean="0"/>
          </a:p>
          <a:p>
            <a:pPr>
              <a:buNone/>
            </a:pPr>
            <a:r>
              <a:rPr lang="ar-SA" dirty="0" smtClean="0"/>
              <a:t>                      </a:t>
            </a:r>
          </a:p>
          <a:p>
            <a:pPr>
              <a:buNone/>
            </a:pPr>
            <a:r>
              <a:rPr lang="ar-SA" dirty="0" smtClean="0"/>
              <a:t>    </a:t>
            </a:r>
            <a:r>
              <a:rPr lang="ar-SA" sz="13800" b="1" dirty="0" smtClean="0">
                <a:solidFill>
                  <a:srgbClr val="FFCC00"/>
                </a:solidFill>
              </a:rPr>
              <a:t>سؤال ذهبي؟</a:t>
            </a:r>
            <a:endParaRPr lang="ar-SA" b="1" dirty="0" smtClean="0">
              <a:solidFill>
                <a:srgbClr val="FFCC00"/>
              </a:solidFill>
            </a:endParaRPr>
          </a:p>
        </p:txBody>
      </p:sp>
    </p:spTree>
    <p:extLst>
      <p:ext uri="{BB962C8B-B14F-4D97-AF65-F5344CB8AC3E}">
        <p14:creationId xmlns:p14="http://schemas.microsoft.com/office/powerpoint/2010/main" val="1938064158"/>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57200" y="500042"/>
            <a:ext cx="8229600" cy="5626121"/>
          </a:xfrm>
        </p:spPr>
        <p:txBody>
          <a:bodyPr>
            <a:normAutofit/>
          </a:bodyPr>
          <a:lstStyle/>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pPr>
              <a:buNone/>
            </a:pPr>
            <a:endParaRPr lang="ar-SA" sz="3600" b="1" dirty="0">
              <a:solidFill>
                <a:srgbClr val="FF0000"/>
              </a:solidFill>
            </a:endParaRPr>
          </a:p>
        </p:txBody>
      </p:sp>
      <p:sp>
        <p:nvSpPr>
          <p:cNvPr id="2" name="مستطيل 1"/>
          <p:cNvSpPr/>
          <p:nvPr/>
        </p:nvSpPr>
        <p:spPr>
          <a:xfrm>
            <a:off x="251520" y="260648"/>
            <a:ext cx="8712968" cy="6435134"/>
          </a:xfrm>
          <a:prstGeom prst="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3200" b="1" cap="all" dirty="0" smtClean="0">
                <a:ln w="9000" cmpd="sng">
                  <a:solidFill>
                    <a:srgbClr val="A24D00">
                      <a:shade val="50000"/>
                      <a:satMod val="120000"/>
                    </a:srgbClr>
                  </a:solidFill>
                  <a:prstDash val="solid"/>
                </a:ln>
                <a:solidFill>
                  <a:srgbClr val="C00000"/>
                </a:solidFill>
                <a:effectLst>
                  <a:reflection blurRad="12700" stA="28000" endPos="45000" dist="1000" dir="5400000" sy="-100000" algn="bl" rotWithShape="0"/>
                </a:effectLst>
              </a:rPr>
              <a:t>  </a:t>
            </a:r>
            <a:endParaRPr lang="ar-SA" sz="3200" b="1" cap="all" dirty="0" smtClean="0">
              <a:ln w="9000" cmpd="sng">
                <a:solidFill>
                  <a:srgbClr val="A24D00">
                    <a:shade val="50000"/>
                    <a:satMod val="120000"/>
                  </a:srgbClr>
                </a:solidFill>
                <a:prstDash val="solid"/>
              </a:ln>
              <a:solidFill>
                <a:srgbClr val="C00000"/>
              </a:solidFill>
              <a:effectLst>
                <a:reflection blurRad="12700" stA="28000" endPos="45000" dist="1000" dir="5400000" sy="-100000" algn="bl" rotWithShape="0"/>
              </a:effectLst>
            </a:endParaRPr>
          </a:p>
        </p:txBody>
      </p:sp>
      <p:sp>
        <p:nvSpPr>
          <p:cNvPr id="3" name="مستطيل 2"/>
          <p:cNvSpPr/>
          <p:nvPr/>
        </p:nvSpPr>
        <p:spPr>
          <a:xfrm>
            <a:off x="395536" y="402983"/>
            <a:ext cx="8424936" cy="2369136"/>
          </a:xfrm>
          <a:prstGeom prst="rect">
            <a:avLst/>
          </a:prstGeom>
          <a:solidFill>
            <a:schemeClr val="bg1"/>
          </a:solidFill>
          <a:ln>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sz="3600" b="1" dirty="0" smtClean="0">
              <a:solidFill>
                <a:prstClr val="white"/>
              </a:solidFill>
            </a:endParaRPr>
          </a:p>
          <a:p>
            <a:endParaRPr lang="ar-SA" sz="3600" b="1" dirty="0">
              <a:solidFill>
                <a:prstClr val="white"/>
              </a:solidFill>
            </a:endParaRPr>
          </a:p>
          <a:p>
            <a:endParaRPr lang="ar-SA" sz="3600" b="1" dirty="0" smtClean="0">
              <a:solidFill>
                <a:prstClr val="white"/>
              </a:solidFill>
            </a:endParaRPr>
          </a:p>
          <a:p>
            <a:r>
              <a:rPr lang="ar-SA" sz="3600" b="1" dirty="0" smtClean="0">
                <a:solidFill>
                  <a:prstClr val="white"/>
                </a:solidFill>
              </a:rPr>
              <a:t>لا </a:t>
            </a:r>
            <a:r>
              <a:rPr lang="ar-SA" sz="3600" b="1" dirty="0">
                <a:solidFill>
                  <a:prstClr val="white"/>
                </a:solidFill>
              </a:rPr>
              <a:t>يختلط الزيت مع الماء (علل</a:t>
            </a:r>
            <a:r>
              <a:rPr lang="ar-SA" sz="3600" b="1" dirty="0" smtClean="0">
                <a:solidFill>
                  <a:prstClr val="white"/>
                </a:solidFill>
              </a:rPr>
              <a:t>)؟</a:t>
            </a:r>
          </a:p>
          <a:p>
            <a:endParaRPr lang="ar-SA" sz="3600" b="1" dirty="0" smtClean="0">
              <a:solidFill>
                <a:prstClr val="white"/>
              </a:solidFill>
            </a:endParaRPr>
          </a:p>
          <a:p>
            <a:pPr algn="ctr"/>
            <a:endParaRPr lang="ar-SA" sz="3600" b="1" dirty="0">
              <a:solidFill>
                <a:prstClr val="white"/>
              </a:solidFill>
            </a:endParaRPr>
          </a:p>
          <a:p>
            <a:pPr algn="ctr"/>
            <a:endParaRPr lang="ar-SA" sz="3600" b="1" dirty="0">
              <a:solidFill>
                <a:prstClr val="white"/>
              </a:solidFill>
            </a:endParaRPr>
          </a:p>
        </p:txBody>
      </p:sp>
      <p:sp>
        <p:nvSpPr>
          <p:cNvPr id="8" name="وسيلة شرح على شكل سحابة 7"/>
          <p:cNvSpPr/>
          <p:nvPr/>
        </p:nvSpPr>
        <p:spPr>
          <a:xfrm>
            <a:off x="2627784" y="3068960"/>
            <a:ext cx="5472608" cy="2952328"/>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200" b="1" dirty="0">
                <a:solidFill>
                  <a:srgbClr val="002060"/>
                </a:solidFill>
              </a:rPr>
              <a:t>لان جزيئات الماء قطبية وجزيئات الزيت غير قطبية فلا يتم التجاذب بينها.</a:t>
            </a:r>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5157192"/>
            <a:ext cx="1800200" cy="1383236"/>
          </a:xfrm>
          <a:prstGeom prst="rect">
            <a:avLst/>
          </a:prstGeom>
        </p:spPr>
      </p:pic>
      <p:pic>
        <p:nvPicPr>
          <p:cNvPr id="9" name="صورة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692696"/>
            <a:ext cx="2592288" cy="1800200"/>
          </a:xfrm>
          <a:prstGeom prst="rect">
            <a:avLst/>
          </a:prstGeom>
        </p:spPr>
      </p:pic>
    </p:spTree>
    <p:extLst>
      <p:ext uri="{BB962C8B-B14F-4D97-AF65-F5344CB8AC3E}">
        <p14:creationId xmlns:p14="http://schemas.microsoft.com/office/powerpoint/2010/main" val="503841339"/>
      </p:ext>
    </p:extLst>
  </p:cSld>
  <p:clrMapOvr>
    <a:masterClrMapping/>
  </p:clrMapOvr>
  <p:transition spd="slow">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effectLst/>
      </p:bgPr>
    </p:bg>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84976" cy="6408712"/>
          </a:xfrm>
          <a:prstGeom prst="rect">
            <a:avLst/>
          </a:prstGeom>
        </p:spPr>
      </p:pic>
      <p:sp>
        <p:nvSpPr>
          <p:cNvPr id="3" name="مستطيل 2"/>
          <p:cNvSpPr/>
          <p:nvPr/>
        </p:nvSpPr>
        <p:spPr>
          <a:xfrm>
            <a:off x="6588224" y="620688"/>
            <a:ext cx="2232248" cy="9361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prstClr val="white"/>
                </a:solidFill>
              </a:rPr>
              <a:t>تقويم</a:t>
            </a:r>
            <a:endParaRPr lang="ar-SA" sz="4400" b="1" dirty="0">
              <a:solidFill>
                <a:prstClr val="white"/>
              </a:solidFill>
            </a:endParaRPr>
          </a:p>
        </p:txBody>
      </p:sp>
    </p:spTree>
    <p:extLst>
      <p:ext uri="{BB962C8B-B14F-4D97-AF65-F5344CB8AC3E}">
        <p14:creationId xmlns:p14="http://schemas.microsoft.com/office/powerpoint/2010/main" val="11716171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2700000" scaled="0"/>
        </a:gradFill>
        <a:effectLst/>
      </p:bgPr>
    </p:bg>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323528" y="260648"/>
            <a:ext cx="4248472" cy="6408712"/>
          </a:xfrm>
          <a:blipFill>
            <a:blip r:embed="rId5"/>
            <a:tile tx="0" ty="0" sx="100000" sy="100000" flip="none" algn="tl"/>
          </a:blipFill>
        </p:spPr>
      </p:pic>
      <p:sp>
        <p:nvSpPr>
          <p:cNvPr id="2" name="مستطيل 1"/>
          <p:cNvSpPr/>
          <p:nvPr/>
        </p:nvSpPr>
        <p:spPr>
          <a:xfrm>
            <a:off x="4572000" y="260648"/>
            <a:ext cx="4392488" cy="6408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0000"/>
                </a:solidFill>
              </a:rPr>
              <a:t>س : اكمل الفراغات التالية بما يناسب:</a:t>
            </a:r>
            <a:endParaRPr lang="ar-SA" sz="2400" b="1" dirty="0">
              <a:solidFill>
                <a:srgbClr val="FF0000"/>
              </a:solidFill>
            </a:endParaRPr>
          </a:p>
          <a:p>
            <a:pPr algn="ctr"/>
            <a:endParaRPr lang="ar-SA" sz="2400" b="1" dirty="0">
              <a:solidFill>
                <a:srgbClr val="FF0000"/>
              </a:solidFill>
            </a:endParaRPr>
          </a:p>
          <a:p>
            <a:r>
              <a:rPr lang="ar-SA" sz="2400" b="1" dirty="0">
                <a:solidFill>
                  <a:prstClr val="black"/>
                </a:solidFill>
              </a:rPr>
              <a:t>يتكون</a:t>
            </a:r>
            <a:r>
              <a:rPr lang="ar-SA" sz="2400" b="1" dirty="0">
                <a:solidFill>
                  <a:srgbClr val="FF0000"/>
                </a:solidFill>
              </a:rPr>
              <a:t>...................... </a:t>
            </a:r>
            <a:r>
              <a:rPr lang="ar-SA" sz="2400" b="1" dirty="0">
                <a:solidFill>
                  <a:prstClr val="black"/>
                </a:solidFill>
              </a:rPr>
              <a:t>عندما تتشارك الذرات بالإلكترونات وتنشأ بينها روابط </a:t>
            </a:r>
            <a:r>
              <a:rPr lang="ar-SA" sz="2400" b="1" dirty="0" smtClean="0">
                <a:solidFill>
                  <a:prstClr val="black"/>
                </a:solidFill>
              </a:rPr>
              <a:t>تساهمية. </a:t>
            </a:r>
            <a:r>
              <a:rPr lang="ar-SA" sz="2400" b="1" dirty="0">
                <a:solidFill>
                  <a:prstClr val="black"/>
                </a:solidFill>
              </a:rPr>
              <a:t/>
            </a:r>
            <a:br>
              <a:rPr lang="ar-SA" sz="2400" b="1" dirty="0">
                <a:solidFill>
                  <a:prstClr val="black"/>
                </a:solidFill>
              </a:rPr>
            </a:br>
            <a:r>
              <a:rPr lang="ar-SA" sz="2400" b="1" dirty="0">
                <a:solidFill>
                  <a:prstClr val="black"/>
                </a:solidFill>
              </a:rPr>
              <a:t>مثال لمركب أيوني : </a:t>
            </a:r>
            <a:r>
              <a:rPr lang="ar-SA" sz="2400" b="1" dirty="0" smtClean="0">
                <a:solidFill>
                  <a:srgbClr val="FF0000"/>
                </a:solidFill>
              </a:rPr>
              <a:t>......................</a:t>
            </a:r>
            <a:r>
              <a:rPr lang="ar-SA" sz="2400" b="1" dirty="0" smtClean="0">
                <a:solidFill>
                  <a:prstClr val="black"/>
                </a:solidFill>
              </a:rPr>
              <a:t>. </a:t>
            </a:r>
          </a:p>
          <a:p>
            <a:r>
              <a:rPr lang="ar-SA" sz="2400" b="1" dirty="0">
                <a:solidFill>
                  <a:prstClr val="black"/>
                </a:solidFill>
              </a:rPr>
              <a:t>مثال لمركب </a:t>
            </a:r>
            <a:r>
              <a:rPr lang="ar-SA" sz="2400" b="1" dirty="0" smtClean="0">
                <a:solidFill>
                  <a:prstClr val="black"/>
                </a:solidFill>
              </a:rPr>
              <a:t>تساهمي قطبي</a:t>
            </a:r>
            <a:r>
              <a:rPr lang="ar-SA" sz="2400" b="1" dirty="0" smtClean="0">
                <a:solidFill>
                  <a:srgbClr val="FF0000"/>
                </a:solidFill>
              </a:rPr>
              <a:t>............</a:t>
            </a:r>
          </a:p>
          <a:p>
            <a:pPr algn="ctr"/>
            <a:endParaRPr lang="ar-SA" sz="2400" b="1" dirty="0">
              <a:solidFill>
                <a:srgbClr val="1F497D"/>
              </a:solidFill>
            </a:endParaRPr>
          </a:p>
          <a:p>
            <a:pPr algn="ctr"/>
            <a:endParaRPr lang="ar-SA" sz="2400" b="1" dirty="0">
              <a:solidFill>
                <a:srgbClr val="FF0000"/>
              </a:solidFill>
            </a:endParaRPr>
          </a:p>
        </p:txBody>
      </p:sp>
      <p:sp>
        <p:nvSpPr>
          <p:cNvPr id="7" name="مربع نص 6"/>
          <p:cNvSpPr txBox="1"/>
          <p:nvPr/>
        </p:nvSpPr>
        <p:spPr>
          <a:xfrm>
            <a:off x="6185945" y="2374974"/>
            <a:ext cx="2088232" cy="523220"/>
          </a:xfrm>
          <a:prstGeom prst="rect">
            <a:avLst/>
          </a:prstGeom>
          <a:noFill/>
        </p:spPr>
        <p:txBody>
          <a:bodyPr wrap="square" rtlCol="1">
            <a:spAutoFit/>
          </a:bodyPr>
          <a:lstStyle/>
          <a:p>
            <a:r>
              <a:rPr lang="ar-SA" sz="2800" b="1" dirty="0" smtClean="0">
                <a:solidFill>
                  <a:srgbClr val="002060"/>
                </a:solidFill>
              </a:rPr>
              <a:t>المركب الجزيئي</a:t>
            </a:r>
            <a:endParaRPr lang="ar-SA" sz="2800" b="1" dirty="0">
              <a:solidFill>
                <a:srgbClr val="002060"/>
              </a:solidFill>
            </a:endParaRPr>
          </a:p>
        </p:txBody>
      </p:sp>
      <p:pic>
        <p:nvPicPr>
          <p:cNvPr id="3" name="صورة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544" y="260648"/>
            <a:ext cx="3960440" cy="6408712"/>
          </a:xfrm>
          <a:prstGeom prst="rect">
            <a:avLst/>
          </a:prstGeom>
        </p:spPr>
      </p:pic>
      <p:sp>
        <p:nvSpPr>
          <p:cNvPr id="9" name="مربع نص 8"/>
          <p:cNvSpPr txBox="1"/>
          <p:nvPr/>
        </p:nvSpPr>
        <p:spPr>
          <a:xfrm>
            <a:off x="5148064" y="3886663"/>
            <a:ext cx="1224136" cy="523220"/>
          </a:xfrm>
          <a:prstGeom prst="rect">
            <a:avLst/>
          </a:prstGeom>
          <a:noFill/>
        </p:spPr>
        <p:txBody>
          <a:bodyPr wrap="square" rtlCol="1">
            <a:spAutoFit/>
          </a:bodyPr>
          <a:lstStyle/>
          <a:p>
            <a:r>
              <a:rPr lang="ar-SA" dirty="0" smtClean="0">
                <a:solidFill>
                  <a:prstClr val="white"/>
                </a:solidFill>
                <a:latin typeface="Cambria"/>
                <a:cs typeface="Times New Roman"/>
              </a:rPr>
              <a:t>    </a:t>
            </a:r>
            <a:r>
              <a:rPr lang="en-US" sz="2800" b="1" dirty="0" smtClean="0">
                <a:solidFill>
                  <a:srgbClr val="002060"/>
                </a:solidFill>
                <a:latin typeface="Cambria"/>
                <a:cs typeface="Times New Roman"/>
              </a:rPr>
              <a:t>H2O</a:t>
            </a:r>
            <a:endParaRPr lang="ar-SA" sz="2800" b="1" dirty="0">
              <a:solidFill>
                <a:srgbClr val="002060"/>
              </a:solidFill>
              <a:latin typeface="Cambria"/>
              <a:cs typeface="Times New Roman"/>
            </a:endParaRPr>
          </a:p>
        </p:txBody>
      </p:sp>
      <p:sp>
        <p:nvSpPr>
          <p:cNvPr id="8" name="مربع نص 7"/>
          <p:cNvSpPr txBox="1"/>
          <p:nvPr/>
        </p:nvSpPr>
        <p:spPr>
          <a:xfrm>
            <a:off x="5148064" y="3424998"/>
            <a:ext cx="1296144" cy="584775"/>
          </a:xfrm>
          <a:prstGeom prst="rect">
            <a:avLst/>
          </a:prstGeom>
          <a:noFill/>
        </p:spPr>
        <p:txBody>
          <a:bodyPr wrap="square" rtlCol="1">
            <a:spAutoFit/>
          </a:bodyPr>
          <a:lstStyle/>
          <a:p>
            <a:r>
              <a:rPr lang="en-US" sz="3200" b="1" dirty="0" err="1" smtClean="0">
                <a:solidFill>
                  <a:srgbClr val="002060"/>
                </a:solidFill>
              </a:rPr>
              <a:t>NaCL</a:t>
            </a:r>
            <a:endParaRPr lang="ar-SA" sz="3200" b="1" dirty="0">
              <a:solidFill>
                <a:prstClr val="black"/>
              </a:solidFill>
            </a:endParaRPr>
          </a:p>
        </p:txBody>
      </p:sp>
    </p:spTree>
    <p:extLst>
      <p:ext uri="{BB962C8B-B14F-4D97-AF65-F5344CB8AC3E}">
        <p14:creationId xmlns:p14="http://schemas.microsoft.com/office/powerpoint/2010/main" val="171046797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2700000" scaled="0"/>
        </a:gradFill>
        <a:effectLst/>
      </p:bgPr>
    </p:bg>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323528" y="260648"/>
            <a:ext cx="8568952" cy="3310548"/>
          </a:xfrm>
          <a:blipFill>
            <a:blip r:embed="rId5"/>
            <a:tile tx="0" ty="0" sx="100000" sy="100000" flip="none" algn="tl"/>
          </a:blipFill>
        </p:spPr>
      </p:pic>
      <p:sp>
        <p:nvSpPr>
          <p:cNvPr id="3" name="مستطيل 2"/>
          <p:cNvSpPr/>
          <p:nvPr/>
        </p:nvSpPr>
        <p:spPr>
          <a:xfrm>
            <a:off x="323528" y="3573016"/>
            <a:ext cx="8568952" cy="3024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srgbClr val="C00000"/>
                </a:solidFill>
              </a:rPr>
              <a:t>ضع كلمة صح أو خطأ فيما يلي :</a:t>
            </a:r>
          </a:p>
          <a:p>
            <a:pPr algn="ctr"/>
            <a:r>
              <a:rPr lang="ar-SA" sz="4000" b="1" dirty="0">
                <a:solidFill>
                  <a:prstClr val="black"/>
                </a:solidFill>
              </a:rPr>
              <a:t>تصبح الذرة أيون موجب </a:t>
            </a:r>
            <a:r>
              <a:rPr lang="ar-SA" sz="4000" b="1" dirty="0" smtClean="0">
                <a:solidFill>
                  <a:prstClr val="black"/>
                </a:solidFill>
              </a:rPr>
              <a:t>عندما تكتسب إلكترون أو أكثر (       </a:t>
            </a:r>
            <a:r>
              <a:rPr lang="ar-SA" sz="3600" b="1" dirty="0" smtClean="0">
                <a:solidFill>
                  <a:prstClr val="black"/>
                </a:solidFill>
              </a:rPr>
              <a:t>)</a:t>
            </a:r>
            <a:endParaRPr lang="ar-SA" sz="3600" b="1" dirty="0">
              <a:solidFill>
                <a:prstClr val="black"/>
              </a:solidFill>
            </a:endParaRPr>
          </a:p>
        </p:txBody>
      </p:sp>
      <p:sp>
        <p:nvSpPr>
          <p:cNvPr id="5" name="مربع نص 4"/>
          <p:cNvSpPr txBox="1"/>
          <p:nvPr/>
        </p:nvSpPr>
        <p:spPr>
          <a:xfrm>
            <a:off x="3887924" y="5517231"/>
            <a:ext cx="720080" cy="584775"/>
          </a:xfrm>
          <a:prstGeom prst="rect">
            <a:avLst/>
          </a:prstGeom>
          <a:noFill/>
        </p:spPr>
        <p:txBody>
          <a:bodyPr wrap="square" rtlCol="1">
            <a:spAutoFit/>
          </a:bodyPr>
          <a:lstStyle/>
          <a:p>
            <a:r>
              <a:rPr lang="ar-SA" sz="3200" b="1" dirty="0" smtClean="0">
                <a:solidFill>
                  <a:srgbClr val="002060"/>
                </a:solidFill>
              </a:rPr>
              <a:t>خطأ</a:t>
            </a:r>
            <a:endParaRPr lang="ar-SA" sz="3200" b="1" dirty="0">
              <a:solidFill>
                <a:srgbClr val="002060"/>
              </a:solidFill>
            </a:endParaRPr>
          </a:p>
        </p:txBody>
      </p:sp>
      <p:pic>
        <p:nvPicPr>
          <p:cNvPr id="2" name="صورة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332656"/>
            <a:ext cx="8568952" cy="3240360"/>
          </a:xfrm>
          <a:prstGeom prst="rect">
            <a:avLst/>
          </a:prstGeom>
        </p:spPr>
      </p:pic>
    </p:spTree>
    <p:extLst>
      <p:ext uri="{BB962C8B-B14F-4D97-AF65-F5344CB8AC3E}">
        <p14:creationId xmlns:p14="http://schemas.microsoft.com/office/powerpoint/2010/main" val="3231593626"/>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effectLst/>
      </p:bgPr>
    </p:bg>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332656"/>
            <a:ext cx="3816424" cy="3733800"/>
          </a:xfrm>
        </p:spPr>
      </p:pic>
      <p:sp>
        <p:nvSpPr>
          <p:cNvPr id="3" name="مستطيل 2"/>
          <p:cNvSpPr/>
          <p:nvPr/>
        </p:nvSpPr>
        <p:spPr>
          <a:xfrm>
            <a:off x="4067944" y="332656"/>
            <a:ext cx="4896544" cy="63110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600" dirty="0" smtClean="0">
                <a:solidFill>
                  <a:prstClr val="black"/>
                </a:solidFill>
              </a:rPr>
              <a:t>ا</a:t>
            </a:r>
            <a:r>
              <a:rPr lang="ar-SA" sz="6600" b="1" dirty="0" smtClean="0">
                <a:solidFill>
                  <a:prstClr val="black"/>
                </a:solidFill>
              </a:rPr>
              <a:t>نتهى الدرس</a:t>
            </a:r>
          </a:p>
          <a:p>
            <a:r>
              <a:rPr lang="ar-SA" sz="3600" b="1" dirty="0" smtClean="0">
                <a:solidFill>
                  <a:prstClr val="black"/>
                </a:solidFill>
              </a:rPr>
              <a:t> </a:t>
            </a:r>
            <a:r>
              <a:rPr lang="ar-SA" sz="4000" b="1" dirty="0" smtClean="0">
                <a:solidFill>
                  <a:srgbClr val="002060"/>
                </a:solidFill>
              </a:rPr>
              <a:t>مع تمنياتي للجميع بالتوفيق </a:t>
            </a:r>
            <a:endParaRPr lang="ar-SA" sz="4000" b="1" dirty="0">
              <a:solidFill>
                <a:srgbClr val="FF0000"/>
              </a:solidFill>
            </a:endParaRPr>
          </a:p>
          <a:p>
            <a:pPr algn="ctr"/>
            <a:r>
              <a:rPr lang="ar-SA" sz="4000" b="1" dirty="0" smtClean="0">
                <a:solidFill>
                  <a:srgbClr val="FF0000"/>
                </a:solidFill>
              </a:rPr>
              <a:t>معد هذا العمل:</a:t>
            </a:r>
          </a:p>
          <a:p>
            <a:pPr algn="ctr"/>
            <a:endParaRPr lang="ar-SA" sz="3600" b="1" dirty="0">
              <a:solidFill>
                <a:srgbClr val="FF0000"/>
              </a:solidFill>
            </a:endParaRPr>
          </a:p>
          <a:p>
            <a:pPr algn="ctr"/>
            <a:endParaRPr lang="ar-SA" sz="3600" b="1" dirty="0" smtClean="0">
              <a:solidFill>
                <a:srgbClr val="FF0000"/>
              </a:solidFill>
            </a:endParaRPr>
          </a:p>
          <a:p>
            <a:pPr algn="ctr"/>
            <a:endParaRPr lang="ar-SA" sz="3600" b="1" dirty="0">
              <a:solidFill>
                <a:srgbClr val="FF0000"/>
              </a:solidFill>
            </a:endParaRPr>
          </a:p>
          <a:p>
            <a:pPr algn="ctr"/>
            <a:endParaRPr lang="ar-SA" sz="3600" b="1" dirty="0" smtClean="0">
              <a:solidFill>
                <a:srgbClr val="FF0000"/>
              </a:solidFill>
            </a:endParaRPr>
          </a:p>
          <a:p>
            <a:endParaRPr lang="ar-SA" sz="3600" b="1" dirty="0" smtClean="0">
              <a:solidFill>
                <a:srgbClr val="FF0000"/>
              </a:solidFill>
            </a:endParaRPr>
          </a:p>
        </p:txBody>
      </p:sp>
      <p:sp>
        <p:nvSpPr>
          <p:cNvPr id="6" name="مستطيل 5"/>
          <p:cNvSpPr/>
          <p:nvPr/>
        </p:nvSpPr>
        <p:spPr>
          <a:xfrm>
            <a:off x="251520" y="4077072"/>
            <a:ext cx="3816424" cy="25666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prstClr val="black"/>
                </a:solidFill>
              </a:rPr>
              <a:t>الواجب</a:t>
            </a:r>
          </a:p>
          <a:p>
            <a:pPr algn="ctr"/>
            <a:r>
              <a:rPr lang="ar-SA" sz="3600" b="1" dirty="0" smtClean="0">
                <a:solidFill>
                  <a:srgbClr val="C00000"/>
                </a:solidFill>
              </a:rPr>
              <a:t>س 8 صفحة 47  </a:t>
            </a:r>
            <a:endParaRPr lang="ar-SA" sz="3600" b="1" dirty="0">
              <a:solidFill>
                <a:srgbClr val="C00000"/>
              </a:solidFill>
            </a:endParaRPr>
          </a:p>
        </p:txBody>
      </p:sp>
      <p:sp>
        <p:nvSpPr>
          <p:cNvPr id="7" name="شكل بيضاوي 6"/>
          <p:cNvSpPr/>
          <p:nvPr/>
        </p:nvSpPr>
        <p:spPr>
          <a:xfrm>
            <a:off x="4283968" y="3488177"/>
            <a:ext cx="4464496" cy="288032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prstClr val="white"/>
                </a:solidFill>
              </a:rPr>
              <a:t>أ. صابر دخيل الله السيالي</a:t>
            </a:r>
          </a:p>
          <a:p>
            <a:pPr algn="ctr"/>
            <a:r>
              <a:rPr lang="ar-SA" sz="2800" b="1" dirty="0">
                <a:solidFill>
                  <a:prstClr val="white"/>
                </a:solidFill>
              </a:rPr>
              <a:t>معلم مادة العلوم بمتوسطة أبي دجانة </a:t>
            </a:r>
            <a:r>
              <a:rPr lang="ar-SA" sz="2800" b="1" dirty="0" smtClean="0">
                <a:solidFill>
                  <a:prstClr val="white"/>
                </a:solidFill>
              </a:rPr>
              <a:t>بمكة المكرمة..</a:t>
            </a:r>
          </a:p>
          <a:p>
            <a:pPr algn="ctr"/>
            <a:r>
              <a:rPr lang="en-US" sz="2800" b="1" dirty="0">
                <a:solidFill>
                  <a:prstClr val="white"/>
                </a:solidFill>
              </a:rPr>
              <a:t>sabir_511          </a:t>
            </a:r>
            <a:r>
              <a:rPr lang="ar-SA" sz="2800" b="1" dirty="0">
                <a:solidFill>
                  <a:prstClr val="white"/>
                </a:solidFill>
              </a:rPr>
              <a:t>@</a:t>
            </a: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5589240"/>
            <a:ext cx="864096" cy="360808"/>
          </a:xfrm>
          <a:prstGeom prst="rect">
            <a:avLst/>
          </a:prstGeom>
        </p:spPr>
      </p:pic>
    </p:spTree>
    <p:extLst>
      <p:ext uri="{BB962C8B-B14F-4D97-AF65-F5344CB8AC3E}">
        <p14:creationId xmlns:p14="http://schemas.microsoft.com/office/powerpoint/2010/main" val="37271142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عنوان 1"/>
          <p:cNvSpPr>
            <a:spLocks noGrp="1"/>
          </p:cNvSpPr>
          <p:nvPr>
            <p:ph idx="1"/>
          </p:nvPr>
        </p:nvSpPr>
        <p:spPr>
          <a:xfrm>
            <a:off x="395536" y="188640"/>
            <a:ext cx="8496944" cy="6408712"/>
          </a:xfr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ar-SA" sz="3600" b="1" dirty="0" smtClean="0"/>
          </a:p>
        </p:txBody>
      </p:sp>
      <p:sp>
        <p:nvSpPr>
          <p:cNvPr id="10" name="مستطيل 9"/>
          <p:cNvSpPr/>
          <p:nvPr/>
        </p:nvSpPr>
        <p:spPr>
          <a:xfrm>
            <a:off x="179512" y="116632"/>
            <a:ext cx="8784976" cy="65527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400" b="1" dirty="0">
              <a:solidFill>
                <a:prstClr val="black"/>
              </a:solidFill>
            </a:endParaRPr>
          </a:p>
        </p:txBody>
      </p:sp>
      <p:sp>
        <p:nvSpPr>
          <p:cNvPr id="11" name="مستطيل 10"/>
          <p:cNvSpPr/>
          <p:nvPr/>
        </p:nvSpPr>
        <p:spPr>
          <a:xfrm>
            <a:off x="4788024" y="476672"/>
            <a:ext cx="3960440" cy="5688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000" b="1" dirty="0" smtClean="0">
              <a:solidFill>
                <a:srgbClr val="FF0000"/>
              </a:solidFill>
            </a:endParaRPr>
          </a:p>
          <a:p>
            <a:pPr algn="ctr"/>
            <a:endParaRPr lang="ar-SA" sz="4000" b="1" dirty="0">
              <a:solidFill>
                <a:srgbClr val="FF0000"/>
              </a:solidFill>
            </a:endParaRPr>
          </a:p>
          <a:p>
            <a:pPr algn="ctr"/>
            <a:r>
              <a:rPr lang="ar-SA" sz="4000" b="1" dirty="0" smtClean="0">
                <a:solidFill>
                  <a:srgbClr val="FF0000"/>
                </a:solidFill>
              </a:rPr>
              <a:t>ما هي الذائبية ثم وضح العوامل المؤثرة عليها ؟</a:t>
            </a:r>
          </a:p>
          <a:p>
            <a:pPr algn="ctr"/>
            <a:endParaRPr lang="ar-SA" sz="4000" b="1" dirty="0">
              <a:solidFill>
                <a:srgbClr val="FF0000"/>
              </a:solidFill>
            </a:endParaRPr>
          </a:p>
          <a:p>
            <a:pPr algn="ctr"/>
            <a:r>
              <a:rPr lang="ar-SA" sz="4000" b="1" dirty="0" smtClean="0">
                <a:solidFill>
                  <a:srgbClr val="00B050"/>
                </a:solidFill>
              </a:rPr>
              <a:t>ماهي أنواع المحاليل من حيث التركيز؟</a:t>
            </a:r>
          </a:p>
          <a:p>
            <a:pPr algn="ctr"/>
            <a:endParaRPr lang="ar-SA" sz="4000" b="1" dirty="0">
              <a:solidFill>
                <a:srgbClr val="00B050"/>
              </a:solidFill>
            </a:endParaRPr>
          </a:p>
          <a:p>
            <a:pPr algn="ctr"/>
            <a:r>
              <a:rPr lang="ar-SA" sz="4000" b="1" dirty="0" smtClean="0">
                <a:solidFill>
                  <a:prstClr val="black"/>
                </a:solidFill>
              </a:rPr>
              <a:t>متى يزيد معدل الذوبان؟ </a:t>
            </a:r>
          </a:p>
          <a:p>
            <a:pPr algn="ctr"/>
            <a:endParaRPr lang="ar-SA" sz="4000" b="1" dirty="0">
              <a:solidFill>
                <a:srgbClr val="00B050"/>
              </a:solidFill>
            </a:endParaRPr>
          </a:p>
          <a:p>
            <a:pPr algn="ctr"/>
            <a:r>
              <a:rPr lang="ar-SA" sz="4000" b="1" dirty="0">
                <a:solidFill>
                  <a:prstClr val="black"/>
                </a:solidFill>
              </a:rPr>
              <a:t> </a:t>
            </a:r>
            <a:endParaRPr lang="ar-SA" sz="4000" b="1" dirty="0">
              <a:solidFill>
                <a:srgbClr val="C0504D">
                  <a:lumMod val="50000"/>
                </a:srgbClr>
              </a:solidFill>
            </a:endParaRPr>
          </a:p>
        </p:txBody>
      </p:sp>
      <p:pic>
        <p:nvPicPr>
          <p:cNvPr id="12" name="صورة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76672"/>
            <a:ext cx="4320480" cy="5688632"/>
          </a:xfrm>
          <a:prstGeom prst="rect">
            <a:avLst/>
          </a:prstGeom>
        </p:spPr>
      </p:pic>
    </p:spTree>
    <p:extLst>
      <p:ext uri="{BB962C8B-B14F-4D97-AF65-F5344CB8AC3E}">
        <p14:creationId xmlns:p14="http://schemas.microsoft.com/office/powerpoint/2010/main" val="2319234856"/>
      </p:ext>
    </p:extLst>
  </p:cSld>
  <p:clrMapOvr>
    <a:masterClrMapping/>
  </p:clrMapOvr>
  <mc:AlternateContent xmlns:mc="http://schemas.openxmlformats.org/markup-compatibility/2006" xmlns:p14="http://schemas.microsoft.com/office/powerpoint/2010/main">
    <mc:Choice Requires="p14">
      <p:transition p14:dur="250" advTm="241000">
        <p14:ripple/>
        <p:sndAc>
          <p:stSnd>
            <p:snd r:embed="rId2" name="chimes.wav"/>
          </p:stSnd>
        </p:sndAc>
      </p:transition>
    </mc:Choice>
    <mc:Fallback xmlns="">
      <p:transition advTm="241000">
        <p:fade/>
        <p:sndAc>
          <p:stSnd>
            <p:snd r:embed="rId4" name="chimes.wav"/>
          </p:stSnd>
        </p:sndAc>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4000" r="-34000"/>
          </a:stretch>
        </a:blipFill>
        <a:effectLst/>
      </p:bgPr>
    </p:bg>
    <p:spTree>
      <p:nvGrpSpPr>
        <p:cNvPr id="1" name=""/>
        <p:cNvGrpSpPr/>
        <p:nvPr/>
      </p:nvGrpSpPr>
      <p:grpSpPr>
        <a:xfrm>
          <a:off x="0" y="0"/>
          <a:ext cx="0" cy="0"/>
          <a:chOff x="0" y="0"/>
          <a:chExt cx="0" cy="0"/>
        </a:xfrm>
      </p:grpSpPr>
      <p:sp>
        <p:nvSpPr>
          <p:cNvPr id="5" name="شكل بيضاوي 4"/>
          <p:cNvSpPr/>
          <p:nvPr/>
        </p:nvSpPr>
        <p:spPr>
          <a:xfrm>
            <a:off x="5364088" y="188640"/>
            <a:ext cx="3600400" cy="3384376"/>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6000" b="1" dirty="0" smtClean="0">
                <a:solidFill>
                  <a:prstClr val="black"/>
                </a:solidFill>
              </a:rPr>
              <a:t>الذائبية</a:t>
            </a:r>
          </a:p>
        </p:txBody>
      </p:sp>
    </p:spTree>
    <p:extLst>
      <p:ext uri="{BB962C8B-B14F-4D97-AF65-F5344CB8AC3E}">
        <p14:creationId xmlns:p14="http://schemas.microsoft.com/office/powerpoint/2010/main" val="1784167276"/>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428596" y="357166"/>
            <a:ext cx="8286808" cy="6143668"/>
          </a:xfrm>
          <a:blipFill>
            <a:blip r:embed="rId5"/>
            <a:tile tx="0" ty="0" sx="100000" sy="100000" flip="none" algn="tl"/>
          </a:blipFill>
        </p:spPr>
      </p:pic>
    </p:spTree>
    <p:extLst>
      <p:ext uri="{BB962C8B-B14F-4D97-AF65-F5344CB8AC3E}">
        <p14:creationId xmlns:p14="http://schemas.microsoft.com/office/powerpoint/2010/main" val="1986862659"/>
      </p:ext>
    </p:extLst>
  </p:cSld>
  <p:clrMapOvr>
    <a:masterClrMapping/>
  </p:clrMapOvr>
  <mc:AlternateContent xmlns:mc="http://schemas.openxmlformats.org/markup-compatibility/2006" xmlns:p14="http://schemas.microsoft.com/office/powerpoint/2010/main">
    <mc:Choice Requires="p14">
      <p:transition p14:dur="10" advTm="62000">
        <p14:glitter dir="r"/>
        <p:sndAc>
          <p:stSnd>
            <p:snd r:embed="rId3" name="chimes.wav"/>
          </p:stSnd>
        </p:sndAc>
      </p:transition>
    </mc:Choice>
    <mc:Fallback xmlns="">
      <p:transition advTm="62000">
        <p:fade/>
        <p:sndAc>
          <p:stSnd>
            <p:snd r:embed="rId6"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619672" y="116633"/>
            <a:ext cx="5760640" cy="864096"/>
          </a:xfrm>
          <a:prstGeom prst="rect">
            <a:avLst/>
          </a:prstGeom>
          <a:blipFill>
            <a:blip r:embed="rId4"/>
            <a:tile tx="0" ty="0" sx="100000" sy="100000" flip="none" algn="tl"/>
          </a:blipFill>
          <a:ln w="7620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7200" b="1" u="sng" dirty="0" smtClean="0">
                <a:solidFill>
                  <a:schemeClr val="bg1"/>
                </a:solidFill>
                <a:latin typeface="Estrangelo Edessa" pitchFamily="66" charset="0"/>
                <a:cs typeface="Estrangelo Edessa" pitchFamily="66" charset="0"/>
              </a:rPr>
              <a:t>علم الآثـــــــــار</a:t>
            </a:r>
            <a:endParaRPr lang="ar-EG" sz="7200" dirty="0">
              <a:solidFill>
                <a:schemeClr val="bg1"/>
              </a:solidFill>
            </a:endParaRPr>
          </a:p>
        </p:txBody>
      </p:sp>
      <p:sp>
        <p:nvSpPr>
          <p:cNvPr id="5" name="Rounded Rectangle 4"/>
          <p:cNvSpPr/>
          <p:nvPr/>
        </p:nvSpPr>
        <p:spPr>
          <a:xfrm>
            <a:off x="285720" y="1124744"/>
            <a:ext cx="8643967" cy="1080120"/>
          </a:xfrm>
          <a:prstGeom prst="roundRect">
            <a:avLst/>
          </a:prstGeom>
          <a:solidFill>
            <a:schemeClr val="tx1"/>
          </a:solidFill>
          <a:ln w="5715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3200" b="1" dirty="0" smtClean="0">
                <a:solidFill>
                  <a:prstClr val="black"/>
                </a:solidFill>
                <a:latin typeface="Arabic Typesetting" pitchFamily="66" charset="-78"/>
                <a:cs typeface="Arabic Typesetting" pitchFamily="66" charset="-78"/>
              </a:rPr>
              <a:t>هو العلم الذي يدرس الأدوات وما خلفته حضارات الإنسان . وينقسم هذا العلم إلى </a:t>
            </a:r>
            <a:r>
              <a:rPr lang="ar-SA" sz="3200" b="1" dirty="0" smtClean="0">
                <a:solidFill>
                  <a:prstClr val="black"/>
                </a:solidFill>
                <a:latin typeface="Arabic Typesetting" pitchFamily="66" charset="-78"/>
                <a:cs typeface="Arabic Typesetting" pitchFamily="66" charset="-78"/>
              </a:rPr>
              <a:t>فرعين</a:t>
            </a:r>
            <a:r>
              <a:rPr lang="ar-EG" sz="3200" b="1" dirty="0" smtClean="0">
                <a:solidFill>
                  <a:prstClr val="black"/>
                </a:solidFill>
                <a:latin typeface="Arabic Typesetting" pitchFamily="66" charset="-78"/>
                <a:cs typeface="Arabic Typesetting" pitchFamily="66" charset="-78"/>
              </a:rPr>
              <a:t> رئيسيين</a:t>
            </a:r>
            <a:r>
              <a:rPr lang="ar-SA" sz="3200" b="1" dirty="0" smtClean="0">
                <a:solidFill>
                  <a:prstClr val="black"/>
                </a:solidFill>
                <a:latin typeface="Arabic Typesetting" pitchFamily="66" charset="-78"/>
                <a:cs typeface="Arabic Typesetting" pitchFamily="66" charset="-78"/>
              </a:rPr>
              <a:t>:</a:t>
            </a:r>
            <a:endParaRPr lang="ar-EG" sz="3200" b="1" dirty="0">
              <a:solidFill>
                <a:prstClr val="black"/>
              </a:solidFill>
              <a:latin typeface="Arabic Typesetting" pitchFamily="66" charset="-78"/>
              <a:cs typeface="Arabic Typesetting" pitchFamily="66" charset="-78"/>
            </a:endParaRPr>
          </a:p>
        </p:txBody>
      </p:sp>
      <p:pic>
        <p:nvPicPr>
          <p:cNvPr id="1026" name="Picture 2"/>
          <p:cNvPicPr>
            <a:picLocks noChangeAspect="1" noChangeArrowheads="1"/>
          </p:cNvPicPr>
          <p:nvPr/>
        </p:nvPicPr>
        <p:blipFill>
          <a:blip r:embed="rId5"/>
          <a:srcRect/>
          <a:stretch>
            <a:fillRect/>
          </a:stretch>
        </p:blipFill>
        <p:spPr bwMode="auto">
          <a:xfrm>
            <a:off x="857224" y="3357562"/>
            <a:ext cx="5143536" cy="3357586"/>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a:stretch>
            <a:fillRect/>
          </a:stretch>
        </p:blipFill>
        <p:spPr bwMode="auto">
          <a:xfrm>
            <a:off x="6143636" y="3429000"/>
            <a:ext cx="2714644" cy="3214710"/>
          </a:xfrm>
          <a:prstGeom prst="rect">
            <a:avLst/>
          </a:prstGeom>
          <a:noFill/>
          <a:ln w="9525">
            <a:noFill/>
            <a:miter lim="800000"/>
            <a:headEnd/>
            <a:tailEnd/>
          </a:ln>
          <a:effectLst/>
        </p:spPr>
      </p:pic>
      <p:sp>
        <p:nvSpPr>
          <p:cNvPr id="3" name="شكل بيضاوي 2"/>
          <p:cNvSpPr/>
          <p:nvPr/>
        </p:nvSpPr>
        <p:spPr>
          <a:xfrm>
            <a:off x="4860031" y="2348880"/>
            <a:ext cx="4069655"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400" b="1" dirty="0">
                <a:solidFill>
                  <a:prstClr val="black"/>
                </a:solidFill>
                <a:latin typeface="Arabic Typesetting" pitchFamily="66" charset="-78"/>
                <a:cs typeface="Arabic Typesetting" pitchFamily="66" charset="-78"/>
              </a:rPr>
              <a:t>(1) علم يهتم بدراسة الناس الذين عاشوا قديما في فترة ما قبل تدوين التاريخ </a:t>
            </a:r>
            <a:r>
              <a:rPr lang="ar-EG" sz="2400" b="1" dirty="0" smtClean="0">
                <a:solidFill>
                  <a:prstClr val="black"/>
                </a:solidFill>
                <a:latin typeface="Arabic Typesetting" pitchFamily="66" charset="-78"/>
                <a:cs typeface="Arabic Typesetting" pitchFamily="66" charset="-78"/>
              </a:rPr>
              <a:t>.</a:t>
            </a:r>
            <a:endParaRPr lang="ar-EG" sz="2400" b="1" dirty="0">
              <a:solidFill>
                <a:prstClr val="black"/>
              </a:solidFill>
              <a:latin typeface="Arabic Typesetting" pitchFamily="66" charset="-78"/>
              <a:cs typeface="Arabic Typesetting" pitchFamily="66" charset="-78"/>
            </a:endParaRPr>
          </a:p>
        </p:txBody>
      </p:sp>
      <p:sp>
        <p:nvSpPr>
          <p:cNvPr id="6" name="شكل بيضاوي 5"/>
          <p:cNvSpPr/>
          <p:nvPr/>
        </p:nvSpPr>
        <p:spPr>
          <a:xfrm>
            <a:off x="107504" y="2348880"/>
            <a:ext cx="4608511" cy="972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EG" sz="2800" b="1" dirty="0">
                <a:solidFill>
                  <a:prstClr val="black"/>
                </a:solidFill>
                <a:latin typeface="Arabic Typesetting" pitchFamily="66" charset="-78"/>
                <a:cs typeface="Arabic Typesetting" pitchFamily="66" charset="-78"/>
              </a:rPr>
              <a:t>(2) علم يبحث في دراسة الحضارات الإنسانية من بداية تدوين التاريخ .</a:t>
            </a:r>
          </a:p>
        </p:txBody>
      </p:sp>
    </p:spTree>
    <p:extLst>
      <p:ext uri="{BB962C8B-B14F-4D97-AF65-F5344CB8AC3E}">
        <p14:creationId xmlns:p14="http://schemas.microsoft.com/office/powerpoint/2010/main" val="1826314285"/>
      </p:ext>
    </p:extLst>
  </p:cSld>
  <p:clrMapOvr>
    <a:masterClrMapping/>
  </p:clrMapOvr>
  <p:transition spd="slow">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 fill="hold"/>
                                        <p:tgtEl>
                                          <p:spTgt spid="5"/>
                                        </p:tgtEl>
                                        <p:attrNameLst>
                                          <p:attrName>ppt_x</p:attrName>
                                        </p:attrNameLst>
                                      </p:cBhvr>
                                      <p:tavLst>
                                        <p:tav tm="0">
                                          <p:val>
                                            <p:strVal val="#ppt_x"/>
                                          </p:val>
                                        </p:tav>
                                        <p:tav tm="100000">
                                          <p:val>
                                            <p:strVal val="#ppt_x"/>
                                          </p:val>
                                        </p:tav>
                                      </p:tavLst>
                                    </p:anim>
                                    <p:anim calcmode="lin" valueType="num">
                                      <p:cBhvr additive="base">
                                        <p:cTn id="8" dur="1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شكل بيضاوي 1"/>
          <p:cNvSpPr/>
          <p:nvPr/>
        </p:nvSpPr>
        <p:spPr>
          <a:xfrm>
            <a:off x="539552" y="692696"/>
            <a:ext cx="7704856" cy="1656184"/>
          </a:xfrm>
          <a:prstGeom prst="ellipse">
            <a:avLst/>
          </a:prstGeom>
          <a:solidFill>
            <a:schemeClr val="bg1"/>
          </a:solidFill>
          <a:ln>
            <a:solidFill>
              <a:srgbClr val="FF0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prstClr val="white"/>
                </a:solidFill>
              </a:rPr>
              <a:t>الذائبية : هي كمية المادة التي يمكن إذابتها في100 جرام من المذيب عند درجة حرارة معينة .ومن العوامل التي تؤثر على الذائبية </a:t>
            </a:r>
          </a:p>
        </p:txBody>
      </p:sp>
      <p:cxnSp>
        <p:nvCxnSpPr>
          <p:cNvPr id="4" name="رابط كسهم مستقيم 3"/>
          <p:cNvCxnSpPr/>
          <p:nvPr/>
        </p:nvCxnSpPr>
        <p:spPr>
          <a:xfrm>
            <a:off x="6156176" y="2492896"/>
            <a:ext cx="1656184" cy="108012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a:off x="5004048" y="2636912"/>
            <a:ext cx="0" cy="122413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flipH="1">
            <a:off x="1907704" y="2420888"/>
            <a:ext cx="1764196" cy="115212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6732240" y="4149081"/>
            <a:ext cx="2232248" cy="1440160"/>
          </a:xfrm>
          <a:prstGeom prst="rect">
            <a:avLst/>
          </a:prstGeom>
          <a:solidFill>
            <a:schemeClr val="tx1"/>
          </a:solidFill>
          <a:ln>
            <a:solidFill>
              <a:srgbClr val="FF0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2060"/>
                </a:solidFill>
              </a:rPr>
              <a:t>1 – درجة حرارة </a:t>
            </a:r>
            <a:r>
              <a:rPr lang="ar-SA" sz="2800" b="1" dirty="0" smtClean="0">
                <a:solidFill>
                  <a:srgbClr val="002060"/>
                </a:solidFill>
              </a:rPr>
              <a:t>المذيب.</a:t>
            </a:r>
            <a:endParaRPr lang="ar-SA" sz="2800" b="1" dirty="0">
              <a:solidFill>
                <a:srgbClr val="002060"/>
              </a:solidFill>
            </a:endParaRPr>
          </a:p>
        </p:txBody>
      </p:sp>
      <p:sp>
        <p:nvSpPr>
          <p:cNvPr id="12" name="مستطيل مستدير الزوايا 11"/>
          <p:cNvSpPr/>
          <p:nvPr/>
        </p:nvSpPr>
        <p:spPr>
          <a:xfrm>
            <a:off x="3671900" y="4149080"/>
            <a:ext cx="2556284" cy="1440162"/>
          </a:xfrm>
          <a:prstGeom prst="roundRect">
            <a:avLst/>
          </a:prstGeom>
          <a:solidFill>
            <a:schemeClr val="tx1"/>
          </a:solidFill>
          <a:ln>
            <a:solidFill>
              <a:srgbClr val="FF0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solidFill>
                  <a:srgbClr val="002060"/>
                </a:solidFill>
              </a:rPr>
              <a:t>2 – </a:t>
            </a:r>
            <a:r>
              <a:rPr lang="ar-SA" sz="3600" b="1" dirty="0" smtClean="0">
                <a:solidFill>
                  <a:srgbClr val="002060"/>
                </a:solidFill>
              </a:rPr>
              <a:t>الضغط.</a:t>
            </a:r>
            <a:endParaRPr lang="ar-SA" sz="3600" b="1" dirty="0">
              <a:solidFill>
                <a:srgbClr val="002060"/>
              </a:solidFill>
            </a:endParaRPr>
          </a:p>
        </p:txBody>
      </p:sp>
      <p:sp>
        <p:nvSpPr>
          <p:cNvPr id="13" name="مستطيل 12"/>
          <p:cNvSpPr/>
          <p:nvPr/>
        </p:nvSpPr>
        <p:spPr>
          <a:xfrm>
            <a:off x="683568" y="4149079"/>
            <a:ext cx="2304256" cy="1440161"/>
          </a:xfrm>
          <a:prstGeom prst="rect">
            <a:avLst/>
          </a:prstGeom>
          <a:solidFill>
            <a:schemeClr val="tx1"/>
          </a:solidFill>
          <a:ln>
            <a:solidFill>
              <a:srgbClr val="FF0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3- نوع مادة المذيب والمذاب.</a:t>
            </a:r>
            <a:endParaRPr lang="ar-SA" sz="2800" b="1" dirty="0">
              <a:solidFill>
                <a:srgbClr val="002060"/>
              </a:solidFill>
            </a:endParaRPr>
          </a:p>
        </p:txBody>
      </p:sp>
    </p:spTree>
    <p:extLst>
      <p:ext uri="{BB962C8B-B14F-4D97-AF65-F5344CB8AC3E}">
        <p14:creationId xmlns:p14="http://schemas.microsoft.com/office/powerpoint/2010/main" val="87222954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شكل بيضاوي 1"/>
          <p:cNvSpPr/>
          <p:nvPr/>
        </p:nvSpPr>
        <p:spPr>
          <a:xfrm>
            <a:off x="2996284" y="188640"/>
            <a:ext cx="3528392" cy="1656184"/>
          </a:xfrm>
          <a:prstGeom prst="ellipse">
            <a:avLst/>
          </a:prstGeom>
          <a:solidFill>
            <a:schemeClr val="bg1"/>
          </a:solidFill>
          <a:ln>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prstClr val="white"/>
                </a:solidFill>
              </a:rPr>
              <a:t>الذائبية </a:t>
            </a:r>
            <a:r>
              <a:rPr lang="ar-SA" sz="2800" b="1" dirty="0" smtClean="0">
                <a:solidFill>
                  <a:prstClr val="white"/>
                </a:solidFill>
              </a:rPr>
              <a:t>في المحاليل</a:t>
            </a:r>
            <a:endParaRPr lang="ar-SA" sz="2800" b="1" dirty="0">
              <a:solidFill>
                <a:prstClr val="white"/>
              </a:solidFill>
            </a:endParaRPr>
          </a:p>
        </p:txBody>
      </p:sp>
      <p:cxnSp>
        <p:nvCxnSpPr>
          <p:cNvPr id="4" name="رابط كسهم مستقيم 3"/>
          <p:cNvCxnSpPr/>
          <p:nvPr/>
        </p:nvCxnSpPr>
        <p:spPr>
          <a:xfrm>
            <a:off x="5121690" y="1844824"/>
            <a:ext cx="1728192" cy="1279801"/>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flipH="1">
            <a:off x="2123728" y="1844823"/>
            <a:ext cx="2002342" cy="1279801"/>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Oval 3"/>
          <p:cNvSpPr/>
          <p:nvPr/>
        </p:nvSpPr>
        <p:spPr>
          <a:xfrm>
            <a:off x="4739239" y="4221088"/>
            <a:ext cx="4392488" cy="2397187"/>
          </a:xfrm>
          <a:prstGeom prst="ellipse">
            <a:avLst/>
          </a:prstGeom>
          <a:solidFill>
            <a:schemeClr val="tx1"/>
          </a:solidFill>
          <a:ln w="5715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smtClean="0">
                <a:solidFill>
                  <a:schemeClr val="bg1"/>
                </a:solidFill>
              </a:rPr>
              <a:t>مثل ذائبية </a:t>
            </a:r>
            <a:r>
              <a:rPr lang="ar-SA" sz="2400" b="1" dirty="0" smtClean="0">
                <a:solidFill>
                  <a:srgbClr val="002060"/>
                </a:solidFill>
              </a:rPr>
              <a:t>السكر في الماء </a:t>
            </a:r>
            <a:r>
              <a:rPr lang="ar-SA" sz="2400" b="1" dirty="0" smtClean="0">
                <a:solidFill>
                  <a:schemeClr val="bg1"/>
                </a:solidFill>
              </a:rPr>
              <a:t>وذوبان </a:t>
            </a:r>
            <a:r>
              <a:rPr lang="ar-SA" sz="2400" b="1" dirty="0" smtClean="0">
                <a:solidFill>
                  <a:srgbClr val="7030A0"/>
                </a:solidFill>
              </a:rPr>
              <a:t>الملح في الماء</a:t>
            </a:r>
            <a:r>
              <a:rPr lang="ar-SA" sz="2400" b="1" dirty="0" smtClean="0">
                <a:solidFill>
                  <a:schemeClr val="bg1"/>
                </a:solidFill>
              </a:rPr>
              <a:t> </a:t>
            </a:r>
            <a:r>
              <a:rPr lang="ar-SA" sz="2400" b="1" u="sng" dirty="0" smtClean="0">
                <a:solidFill>
                  <a:schemeClr val="bg1"/>
                </a:solidFill>
              </a:rPr>
              <a:t>بزيادة درجة الحرارة </a:t>
            </a:r>
            <a:r>
              <a:rPr lang="ar-SA" sz="2400" b="1" dirty="0" smtClean="0">
                <a:solidFill>
                  <a:srgbClr val="002060"/>
                </a:solidFill>
              </a:rPr>
              <a:t>يزداد معدل ذوبان السكر </a:t>
            </a:r>
            <a:r>
              <a:rPr lang="ar-SA" sz="2400" b="1" dirty="0" smtClean="0">
                <a:solidFill>
                  <a:srgbClr val="7030A0"/>
                </a:solidFill>
              </a:rPr>
              <a:t>ويقل ذوبان الملح</a:t>
            </a:r>
            <a:endParaRPr lang="ar-EG" sz="2400" b="1" dirty="0">
              <a:solidFill>
                <a:srgbClr val="7030A0"/>
              </a:solidFill>
            </a:endParaRPr>
          </a:p>
        </p:txBody>
      </p:sp>
      <p:sp>
        <p:nvSpPr>
          <p:cNvPr id="14" name="Oval 4"/>
          <p:cNvSpPr/>
          <p:nvPr/>
        </p:nvSpPr>
        <p:spPr>
          <a:xfrm>
            <a:off x="26352" y="4151369"/>
            <a:ext cx="4427984" cy="2536623"/>
          </a:xfrm>
          <a:prstGeom prst="ellipse">
            <a:avLst/>
          </a:prstGeom>
          <a:solidFill>
            <a:schemeClr val="tx1"/>
          </a:solidFill>
          <a:ln w="57150">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b="1" dirty="0" smtClean="0">
                <a:solidFill>
                  <a:schemeClr val="bg1"/>
                </a:solidFill>
              </a:rPr>
              <a:t>مثل ذائبية </a:t>
            </a:r>
            <a:r>
              <a:rPr lang="ar-SA" sz="2400" b="1" dirty="0" smtClean="0">
                <a:solidFill>
                  <a:srgbClr val="002060"/>
                </a:solidFill>
              </a:rPr>
              <a:t>المشروبات الغازية </a:t>
            </a:r>
            <a:r>
              <a:rPr lang="ar-SA" sz="2400" b="1" dirty="0" smtClean="0">
                <a:solidFill>
                  <a:schemeClr val="bg1"/>
                </a:solidFill>
              </a:rPr>
              <a:t>. </a:t>
            </a:r>
            <a:r>
              <a:rPr lang="ar-SA" sz="2400" b="1" u="sng" dirty="0" smtClean="0">
                <a:solidFill>
                  <a:schemeClr val="bg1"/>
                </a:solidFill>
              </a:rPr>
              <a:t>بزيادة ضغط </a:t>
            </a:r>
            <a:r>
              <a:rPr lang="en-US" sz="2400" b="1" u="sng" dirty="0" smtClean="0">
                <a:solidFill>
                  <a:schemeClr val="bg1"/>
                </a:solidFill>
              </a:rPr>
              <a:t>Co2</a:t>
            </a:r>
            <a:r>
              <a:rPr lang="ar-SA" sz="2400" b="1" dirty="0" smtClean="0">
                <a:solidFill>
                  <a:schemeClr val="bg1"/>
                </a:solidFill>
              </a:rPr>
              <a:t> في الفراغ فوق السائل في العلبة </a:t>
            </a:r>
            <a:r>
              <a:rPr lang="ar-SA" sz="2400" b="1" dirty="0" smtClean="0">
                <a:solidFill>
                  <a:srgbClr val="002060"/>
                </a:solidFill>
              </a:rPr>
              <a:t>يزداد ذوبانه</a:t>
            </a:r>
            <a:r>
              <a:rPr lang="ar-SA" sz="2400" b="1" dirty="0" smtClean="0">
                <a:solidFill>
                  <a:schemeClr val="bg1"/>
                </a:solidFill>
              </a:rPr>
              <a:t> </a:t>
            </a:r>
            <a:r>
              <a:rPr lang="ar-SA" sz="2400" b="1" dirty="0" smtClean="0">
                <a:solidFill>
                  <a:srgbClr val="FF0000"/>
                </a:solidFill>
              </a:rPr>
              <a:t>ويقل الذوبان </a:t>
            </a:r>
            <a:r>
              <a:rPr lang="ar-SA" sz="2400" b="1" u="sng" dirty="0" smtClean="0">
                <a:solidFill>
                  <a:schemeClr val="bg1"/>
                </a:solidFill>
              </a:rPr>
              <a:t>بزيادة درجة الحرارة</a:t>
            </a:r>
            <a:endParaRPr lang="ar-EG" sz="2400" b="1" u="sng" dirty="0">
              <a:solidFill>
                <a:schemeClr val="bg1"/>
              </a:solidFill>
            </a:endParaRPr>
          </a:p>
        </p:txBody>
      </p:sp>
      <p:sp>
        <p:nvSpPr>
          <p:cNvPr id="16" name="مستطيل 15"/>
          <p:cNvSpPr/>
          <p:nvPr/>
        </p:nvSpPr>
        <p:spPr>
          <a:xfrm>
            <a:off x="5985786" y="3284984"/>
            <a:ext cx="1754566" cy="648072"/>
          </a:xfrm>
          <a:prstGeom prst="rect">
            <a:avLst/>
          </a:prstGeom>
          <a:solidFill>
            <a:schemeClr val="accent5">
              <a:lumMod val="20000"/>
              <a:lumOff val="80000"/>
            </a:schemeClr>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1"/>
                </a:solidFill>
              </a:rPr>
              <a:t>سائل - صلب </a:t>
            </a:r>
          </a:p>
        </p:txBody>
      </p:sp>
      <p:sp>
        <p:nvSpPr>
          <p:cNvPr id="17" name="مستطيل 16"/>
          <p:cNvSpPr/>
          <p:nvPr/>
        </p:nvSpPr>
        <p:spPr>
          <a:xfrm>
            <a:off x="1363061" y="3284984"/>
            <a:ext cx="1754566" cy="648072"/>
          </a:xfrm>
          <a:prstGeom prst="rect">
            <a:avLst/>
          </a:prstGeom>
          <a:solidFill>
            <a:schemeClr val="accent5">
              <a:lumMod val="20000"/>
              <a:lumOff val="80000"/>
            </a:schemeClr>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bg1"/>
                </a:solidFill>
              </a:rPr>
              <a:t>سائل - </a:t>
            </a:r>
            <a:r>
              <a:rPr lang="ar-SA" sz="2400" b="1" dirty="0" smtClean="0">
                <a:solidFill>
                  <a:schemeClr val="bg1"/>
                </a:solidFill>
              </a:rPr>
              <a:t>غاز </a:t>
            </a:r>
            <a:endParaRPr lang="ar-SA" sz="2400" b="1" dirty="0">
              <a:solidFill>
                <a:schemeClr val="bg1"/>
              </a:solidFill>
            </a:endParaRPr>
          </a:p>
        </p:txBody>
      </p:sp>
    </p:spTree>
    <p:extLst>
      <p:ext uri="{BB962C8B-B14F-4D97-AF65-F5344CB8AC3E}">
        <p14:creationId xmlns:p14="http://schemas.microsoft.com/office/powerpoint/2010/main" val="2936619285"/>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3" name="chimes.wav"/>
          </p:stSnd>
        </p:sndAc>
      </p:transition>
    </mc:Choice>
    <mc:Fallback xmlns="">
      <p:transition spd="slow">
        <p:blinds dir="vert"/>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0" fill="hold"/>
                                        <p:tgtEl>
                                          <p:spTgt spid="9"/>
                                        </p:tgtEl>
                                        <p:attrNameLst>
                                          <p:attrName>ppt_x</p:attrName>
                                        </p:attrNameLst>
                                      </p:cBhvr>
                                      <p:tavLst>
                                        <p:tav tm="0">
                                          <p:val>
                                            <p:strVal val="#ppt_x"/>
                                          </p:val>
                                        </p:tav>
                                        <p:tav tm="100000">
                                          <p:val>
                                            <p:strVal val="#ppt_x"/>
                                          </p:val>
                                        </p:tav>
                                      </p:tavLst>
                                    </p:anim>
                                    <p:anim calcmode="lin" valueType="num">
                                      <p:cBhvr additive="base">
                                        <p:cTn id="8"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0" fill="hold"/>
                                        <p:tgtEl>
                                          <p:spTgt spid="14"/>
                                        </p:tgtEl>
                                        <p:attrNameLst>
                                          <p:attrName>ppt_x</p:attrName>
                                        </p:attrNameLst>
                                      </p:cBhvr>
                                      <p:tavLst>
                                        <p:tav tm="0">
                                          <p:val>
                                            <p:strVal val="#ppt_x"/>
                                          </p:val>
                                        </p:tav>
                                        <p:tav tm="100000">
                                          <p:val>
                                            <p:strVal val="#ppt_x"/>
                                          </p:val>
                                        </p:tav>
                                      </p:tavLst>
                                    </p:anim>
                                    <p:anim calcmode="lin" valueType="num">
                                      <p:cBhvr additive="base">
                                        <p:cTn id="14" dur="5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214290"/>
            <a:ext cx="8329642" cy="6143668"/>
          </a:xfrm>
          <a:blipFill>
            <a:blip r:embed="rId3"/>
            <a:stretch>
              <a:fillRect/>
            </a:stretch>
          </a:blipFill>
        </p:spPr>
        <p:txBody>
          <a:bodyPr>
            <a:normAutofit/>
          </a:bodyPr>
          <a:lstStyle/>
          <a:p>
            <a:pPr>
              <a:buNone/>
            </a:pPr>
            <a:r>
              <a:rPr lang="ar-SA" dirty="0" smtClean="0"/>
              <a:t> </a:t>
            </a:r>
          </a:p>
          <a:p>
            <a:pPr>
              <a:buNone/>
            </a:pPr>
            <a:endParaRPr lang="ar-SA" dirty="0" smtClean="0"/>
          </a:p>
          <a:p>
            <a:pPr>
              <a:buNone/>
            </a:pPr>
            <a:endParaRPr lang="ar-SA" dirty="0" smtClean="0"/>
          </a:p>
          <a:p>
            <a:pPr>
              <a:buNone/>
            </a:pPr>
            <a:endParaRPr lang="ar-SA" dirty="0" smtClean="0"/>
          </a:p>
          <a:p>
            <a:pPr>
              <a:buNone/>
            </a:pPr>
            <a:r>
              <a:rPr lang="ar-SA" dirty="0" smtClean="0"/>
              <a:t>                      </a:t>
            </a:r>
          </a:p>
          <a:p>
            <a:pPr>
              <a:buNone/>
            </a:pPr>
            <a:r>
              <a:rPr lang="ar-SA" dirty="0" smtClean="0"/>
              <a:t>    </a:t>
            </a:r>
            <a:r>
              <a:rPr lang="ar-SA" sz="13800" b="1" dirty="0" smtClean="0">
                <a:solidFill>
                  <a:srgbClr val="FFCC00"/>
                </a:solidFill>
              </a:rPr>
              <a:t>سؤال ذهبي؟</a:t>
            </a:r>
            <a:endParaRPr lang="ar-SA" b="1" dirty="0" smtClean="0">
              <a:solidFill>
                <a:srgbClr val="FFCC00"/>
              </a:solidFill>
            </a:endParaRPr>
          </a:p>
        </p:txBody>
      </p:sp>
    </p:spTree>
    <p:extLst>
      <p:ext uri="{BB962C8B-B14F-4D97-AF65-F5344CB8AC3E}">
        <p14:creationId xmlns:p14="http://schemas.microsoft.com/office/powerpoint/2010/main" val="4025497304"/>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عنصر نائب للمحتوى 6"/>
          <p:cNvSpPr>
            <a:spLocks noGrp="1"/>
          </p:cNvSpPr>
          <p:nvPr>
            <p:ph idx="1"/>
          </p:nvPr>
        </p:nvSpPr>
        <p:spPr>
          <a:xfrm>
            <a:off x="457200" y="500042"/>
            <a:ext cx="8229600" cy="5626121"/>
          </a:xfrm>
        </p:spPr>
        <p:txBody>
          <a:bodyPr>
            <a:normAutofit/>
          </a:bodyPr>
          <a:lstStyle/>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endParaRPr lang="ar-SA" sz="3600" b="1" dirty="0" smtClean="0">
              <a:solidFill>
                <a:srgbClr val="FF0000"/>
              </a:solidFill>
            </a:endParaRPr>
          </a:p>
          <a:p>
            <a:pPr>
              <a:buNone/>
            </a:pPr>
            <a:endParaRPr lang="ar-SA" sz="3600" b="1" dirty="0">
              <a:solidFill>
                <a:srgbClr val="FF0000"/>
              </a:solidFill>
            </a:endParaRPr>
          </a:p>
        </p:txBody>
      </p:sp>
      <p:sp>
        <p:nvSpPr>
          <p:cNvPr id="2" name="مستطيل 1"/>
          <p:cNvSpPr/>
          <p:nvPr/>
        </p:nvSpPr>
        <p:spPr>
          <a:xfrm>
            <a:off x="251520" y="260648"/>
            <a:ext cx="8712968" cy="6435134"/>
          </a:xfrm>
          <a:prstGeom prst="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sz="3200" b="1" cap="all" dirty="0" smtClean="0">
                <a:ln w="9000" cmpd="sng">
                  <a:solidFill>
                    <a:srgbClr val="A24D00">
                      <a:shade val="50000"/>
                      <a:satMod val="120000"/>
                    </a:srgbClr>
                  </a:solidFill>
                  <a:prstDash val="solid"/>
                </a:ln>
                <a:solidFill>
                  <a:srgbClr val="C00000"/>
                </a:solidFill>
                <a:effectLst>
                  <a:reflection blurRad="12700" stA="28000" endPos="45000" dist="1000" dir="5400000" sy="-100000" algn="bl" rotWithShape="0"/>
                </a:effectLst>
              </a:rPr>
              <a:t>  </a:t>
            </a:r>
            <a:endParaRPr lang="ar-SA" sz="3200" b="1" cap="all" dirty="0" smtClean="0">
              <a:ln w="9000" cmpd="sng">
                <a:solidFill>
                  <a:srgbClr val="A24D00">
                    <a:shade val="50000"/>
                    <a:satMod val="120000"/>
                  </a:srgbClr>
                </a:solidFill>
                <a:prstDash val="solid"/>
              </a:ln>
              <a:solidFill>
                <a:srgbClr val="C00000"/>
              </a:solidFill>
              <a:effectLst>
                <a:reflection blurRad="12700" stA="28000" endPos="45000" dist="1000" dir="5400000" sy="-100000" algn="bl" rotWithShape="0"/>
              </a:effectLst>
            </a:endParaRPr>
          </a:p>
        </p:txBody>
      </p:sp>
      <p:sp>
        <p:nvSpPr>
          <p:cNvPr id="3" name="مستطيل 2"/>
          <p:cNvSpPr/>
          <p:nvPr/>
        </p:nvSpPr>
        <p:spPr>
          <a:xfrm>
            <a:off x="395536" y="411792"/>
            <a:ext cx="8424936" cy="2369136"/>
          </a:xfrm>
          <a:prstGeom prst="rect">
            <a:avLst/>
          </a:prstGeom>
          <a:solidFill>
            <a:schemeClr val="bg1"/>
          </a:solidFill>
          <a:ln>
            <a:solidFill>
              <a:schemeClr val="tx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600" b="1" dirty="0" smtClean="0">
              <a:solidFill>
                <a:prstClr val="white"/>
              </a:solidFill>
            </a:endParaRPr>
          </a:p>
          <a:p>
            <a:pPr algn="ctr"/>
            <a:r>
              <a:rPr lang="ar-SA" sz="3600" b="1" dirty="0" smtClean="0">
                <a:solidFill>
                  <a:prstClr val="white"/>
                </a:solidFill>
              </a:rPr>
              <a:t>ينقص مذاق المشروب الغازي إذا تركت العلبة مفتوحة لعدة أيام(علل)؟</a:t>
            </a:r>
          </a:p>
          <a:p>
            <a:pPr algn="ctr"/>
            <a:endParaRPr lang="ar-SA" sz="3600" b="1" dirty="0">
              <a:solidFill>
                <a:prstClr val="white"/>
              </a:solidFill>
            </a:endParaRPr>
          </a:p>
          <a:p>
            <a:pPr algn="ctr"/>
            <a:endParaRPr lang="ar-SA" sz="3600" b="1" dirty="0">
              <a:solidFill>
                <a:prstClr val="white"/>
              </a:solidFill>
            </a:endParaRPr>
          </a:p>
        </p:txBody>
      </p:sp>
      <p:sp>
        <p:nvSpPr>
          <p:cNvPr id="8" name="وسيلة شرح على شكل سحابة 7"/>
          <p:cNvSpPr/>
          <p:nvPr/>
        </p:nvSpPr>
        <p:spPr>
          <a:xfrm>
            <a:off x="2627784" y="3068960"/>
            <a:ext cx="5472608" cy="2952328"/>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sz="3200" b="1" dirty="0" smtClean="0">
              <a:solidFill>
                <a:srgbClr val="002060"/>
              </a:solidFill>
            </a:endParaRPr>
          </a:p>
          <a:p>
            <a:endParaRPr lang="ar-SA" sz="3200" b="1" dirty="0">
              <a:solidFill>
                <a:srgbClr val="002060"/>
              </a:solidFill>
            </a:endParaRPr>
          </a:p>
          <a:p>
            <a:r>
              <a:rPr lang="ar-SA" sz="3200" b="1" dirty="0" smtClean="0">
                <a:solidFill>
                  <a:srgbClr val="002060"/>
                </a:solidFill>
              </a:rPr>
              <a:t>بسبب انخفاض الضغط فتنقص ذائبية غاز </a:t>
            </a:r>
            <a:r>
              <a:rPr lang="en-US" sz="3200" b="1" dirty="0" smtClean="0">
                <a:solidFill>
                  <a:srgbClr val="002060"/>
                </a:solidFill>
              </a:rPr>
              <a:t>CO2</a:t>
            </a:r>
            <a:endParaRPr lang="ar-SA" sz="3200" b="1" dirty="0" smtClean="0">
              <a:solidFill>
                <a:srgbClr val="002060"/>
              </a:solidFill>
            </a:endParaRPr>
          </a:p>
          <a:p>
            <a:endParaRPr lang="ar-SA" sz="3200" b="1" dirty="0">
              <a:solidFill>
                <a:srgbClr val="002060"/>
              </a:solidFill>
            </a:endParaRPr>
          </a:p>
          <a:p>
            <a:endParaRPr lang="ar-SA" sz="3200" b="1" dirty="0" smtClean="0">
              <a:solidFill>
                <a:srgbClr val="002060"/>
              </a:solidFill>
            </a:endParaRPr>
          </a:p>
          <a:p>
            <a:endParaRPr lang="ar-SA" sz="3200" b="1" dirty="0">
              <a:solidFill>
                <a:srgbClr val="002060"/>
              </a:solidFill>
            </a:endParaRPr>
          </a:p>
        </p:txBody>
      </p:sp>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340768"/>
            <a:ext cx="2448272" cy="1210849"/>
          </a:xfrm>
          <a:prstGeom prst="rect">
            <a:avLst/>
          </a:prstGeom>
        </p:spPr>
      </p:pic>
      <p:pic>
        <p:nvPicPr>
          <p:cNvPr id="5" name="صورة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5157192"/>
            <a:ext cx="1800200" cy="1383236"/>
          </a:xfrm>
          <a:prstGeom prst="rect">
            <a:avLst/>
          </a:prstGeom>
        </p:spPr>
      </p:pic>
    </p:spTree>
    <p:extLst>
      <p:ext uri="{BB962C8B-B14F-4D97-AF65-F5344CB8AC3E}">
        <p14:creationId xmlns:p14="http://schemas.microsoft.com/office/powerpoint/2010/main" val="703015291"/>
      </p:ext>
    </p:extLst>
  </p:cSld>
  <p:clrMapOvr>
    <a:masterClrMapping/>
  </p:clrMapOvr>
  <p:transition spd="slow">
    <p:wheel spokes="8"/>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شكل بيضاوي 1"/>
          <p:cNvSpPr/>
          <p:nvPr/>
        </p:nvSpPr>
        <p:spPr>
          <a:xfrm>
            <a:off x="539552" y="692696"/>
            <a:ext cx="7704856" cy="1656184"/>
          </a:xfrm>
          <a:prstGeom prst="ellipse">
            <a:avLst/>
          </a:prstGeom>
          <a:solidFill>
            <a:schemeClr val="bg1"/>
          </a:solidFill>
          <a:ln>
            <a:solidFill>
              <a:srgbClr val="FF0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prstClr val="white"/>
                </a:solidFill>
              </a:rPr>
              <a:t>أنواع المحاليل من حيث التركيز</a:t>
            </a:r>
            <a:endParaRPr lang="ar-SA" sz="4000" b="1" dirty="0">
              <a:solidFill>
                <a:prstClr val="white"/>
              </a:solidFill>
            </a:endParaRPr>
          </a:p>
        </p:txBody>
      </p:sp>
      <p:cxnSp>
        <p:nvCxnSpPr>
          <p:cNvPr id="4" name="رابط كسهم مستقيم 3"/>
          <p:cNvCxnSpPr/>
          <p:nvPr/>
        </p:nvCxnSpPr>
        <p:spPr>
          <a:xfrm>
            <a:off x="6156176" y="2492896"/>
            <a:ext cx="1656184" cy="108012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a:off x="5004048" y="2636912"/>
            <a:ext cx="0" cy="122413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flipH="1">
            <a:off x="1907704" y="2420888"/>
            <a:ext cx="1764196" cy="115212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6732240" y="4149081"/>
            <a:ext cx="2232248" cy="1440160"/>
          </a:xfrm>
          <a:prstGeom prst="rect">
            <a:avLst/>
          </a:prstGeom>
          <a:solidFill>
            <a:schemeClr val="tx1"/>
          </a:solidFill>
          <a:ln>
            <a:solidFill>
              <a:srgbClr val="FF0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2060"/>
                </a:solidFill>
              </a:rPr>
              <a:t>1 – </a:t>
            </a:r>
            <a:r>
              <a:rPr lang="ar-SA" sz="2800" b="1" dirty="0" smtClean="0">
                <a:solidFill>
                  <a:srgbClr val="002060"/>
                </a:solidFill>
              </a:rPr>
              <a:t>محاليل غير مشبعة.</a:t>
            </a:r>
            <a:endParaRPr lang="ar-SA" sz="2800" b="1" dirty="0">
              <a:solidFill>
                <a:srgbClr val="002060"/>
              </a:solidFill>
            </a:endParaRPr>
          </a:p>
        </p:txBody>
      </p:sp>
      <p:sp>
        <p:nvSpPr>
          <p:cNvPr id="12" name="مستطيل مستدير الزوايا 11"/>
          <p:cNvSpPr/>
          <p:nvPr/>
        </p:nvSpPr>
        <p:spPr>
          <a:xfrm>
            <a:off x="3671900" y="4149080"/>
            <a:ext cx="2556284" cy="1440162"/>
          </a:xfrm>
          <a:prstGeom prst="roundRect">
            <a:avLst/>
          </a:prstGeom>
          <a:solidFill>
            <a:schemeClr val="tx1"/>
          </a:solidFill>
          <a:ln>
            <a:solidFill>
              <a:srgbClr val="FF0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rgbClr val="002060"/>
                </a:solidFill>
              </a:rPr>
              <a:t>2 – </a:t>
            </a:r>
            <a:r>
              <a:rPr lang="ar-SA" sz="3200" b="1" dirty="0" smtClean="0">
                <a:solidFill>
                  <a:srgbClr val="002060"/>
                </a:solidFill>
              </a:rPr>
              <a:t>محاليل مشبعة.</a:t>
            </a:r>
            <a:endParaRPr lang="ar-SA" sz="3200" b="1" dirty="0">
              <a:solidFill>
                <a:srgbClr val="002060"/>
              </a:solidFill>
            </a:endParaRPr>
          </a:p>
        </p:txBody>
      </p:sp>
      <p:sp>
        <p:nvSpPr>
          <p:cNvPr id="13" name="مستطيل 12"/>
          <p:cNvSpPr/>
          <p:nvPr/>
        </p:nvSpPr>
        <p:spPr>
          <a:xfrm>
            <a:off x="683568" y="4149079"/>
            <a:ext cx="2304256" cy="1440161"/>
          </a:xfrm>
          <a:prstGeom prst="rect">
            <a:avLst/>
          </a:prstGeom>
          <a:solidFill>
            <a:schemeClr val="tx1"/>
          </a:solidFill>
          <a:ln>
            <a:solidFill>
              <a:srgbClr val="FF0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3-</a:t>
            </a:r>
            <a:r>
              <a:rPr lang="ar-SA" sz="2800" b="1" dirty="0">
                <a:solidFill>
                  <a:srgbClr val="002060"/>
                </a:solidFill>
              </a:rPr>
              <a:t>محاليل </a:t>
            </a:r>
            <a:r>
              <a:rPr lang="ar-SA" sz="2800" b="1" dirty="0" smtClean="0">
                <a:solidFill>
                  <a:srgbClr val="002060"/>
                </a:solidFill>
              </a:rPr>
              <a:t>فوق مشبعة.</a:t>
            </a:r>
            <a:endParaRPr lang="ar-SA" sz="2800" b="1" dirty="0">
              <a:solidFill>
                <a:srgbClr val="002060"/>
              </a:solidFill>
            </a:endParaRPr>
          </a:p>
        </p:txBody>
      </p:sp>
    </p:spTree>
    <p:extLst>
      <p:ext uri="{BB962C8B-B14F-4D97-AF65-F5344CB8AC3E}">
        <p14:creationId xmlns:p14="http://schemas.microsoft.com/office/powerpoint/2010/main" val="128599491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214290"/>
            <a:ext cx="8329642" cy="6143668"/>
          </a:xfrm>
          <a:blipFill>
            <a:blip r:embed="rId3"/>
            <a:stretch>
              <a:fillRect/>
            </a:stretch>
          </a:blipFill>
        </p:spPr>
        <p:txBody>
          <a:bodyPr>
            <a:normAutofit/>
          </a:bodyPr>
          <a:lstStyle/>
          <a:p>
            <a:pPr>
              <a:buNone/>
            </a:pPr>
            <a:r>
              <a:rPr lang="ar-SA" dirty="0" smtClean="0"/>
              <a:t> </a:t>
            </a:r>
          </a:p>
          <a:p>
            <a:pPr>
              <a:buNone/>
            </a:pPr>
            <a:endParaRPr lang="ar-SA" dirty="0" smtClean="0"/>
          </a:p>
          <a:p>
            <a:pPr>
              <a:buNone/>
            </a:pPr>
            <a:endParaRPr lang="ar-SA" dirty="0" smtClean="0"/>
          </a:p>
          <a:p>
            <a:pPr>
              <a:buNone/>
            </a:pPr>
            <a:endParaRPr lang="ar-SA" dirty="0" smtClean="0"/>
          </a:p>
          <a:p>
            <a:pPr>
              <a:buNone/>
            </a:pPr>
            <a:r>
              <a:rPr lang="ar-SA" dirty="0" smtClean="0"/>
              <a:t>                      </a:t>
            </a:r>
          </a:p>
          <a:p>
            <a:pPr>
              <a:buNone/>
            </a:pPr>
            <a:r>
              <a:rPr lang="ar-SA" dirty="0" smtClean="0"/>
              <a:t>    </a:t>
            </a:r>
            <a:r>
              <a:rPr lang="ar-SA" sz="13800" b="1" dirty="0" smtClean="0">
                <a:solidFill>
                  <a:srgbClr val="FFCC00"/>
                </a:solidFill>
              </a:rPr>
              <a:t>سؤال ذهبي؟</a:t>
            </a:r>
            <a:endParaRPr lang="ar-SA" b="1" dirty="0" smtClean="0">
              <a:solidFill>
                <a:srgbClr val="FFCC00"/>
              </a:solidFill>
            </a:endParaRPr>
          </a:p>
        </p:txBody>
      </p:sp>
    </p:spTree>
    <p:extLst>
      <p:ext uri="{BB962C8B-B14F-4D97-AF65-F5344CB8AC3E}">
        <p14:creationId xmlns:p14="http://schemas.microsoft.com/office/powerpoint/2010/main" val="2951162907"/>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شكل بيضاوي 1"/>
          <p:cNvSpPr/>
          <p:nvPr/>
        </p:nvSpPr>
        <p:spPr>
          <a:xfrm>
            <a:off x="539552" y="692696"/>
            <a:ext cx="7704856" cy="1656184"/>
          </a:xfrm>
          <a:prstGeom prst="ellipse">
            <a:avLst/>
          </a:prstGeom>
          <a:solidFill>
            <a:schemeClr val="bg1"/>
          </a:solidFill>
          <a:ln>
            <a:solidFill>
              <a:srgbClr val="FF0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solidFill>
                  <a:prstClr val="white"/>
                </a:solidFill>
              </a:rPr>
              <a:t>يزيد معدل الذوبان عند:</a:t>
            </a:r>
            <a:endParaRPr lang="ar-SA" sz="4000" b="1" dirty="0">
              <a:solidFill>
                <a:prstClr val="white"/>
              </a:solidFill>
            </a:endParaRPr>
          </a:p>
        </p:txBody>
      </p:sp>
      <p:cxnSp>
        <p:nvCxnSpPr>
          <p:cNvPr id="4" name="رابط كسهم مستقيم 3"/>
          <p:cNvCxnSpPr/>
          <p:nvPr/>
        </p:nvCxnSpPr>
        <p:spPr>
          <a:xfrm>
            <a:off x="6156176" y="2492896"/>
            <a:ext cx="1656184" cy="108012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a:off x="5004048" y="2636912"/>
            <a:ext cx="0" cy="122413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flipH="1">
            <a:off x="1907704" y="2420888"/>
            <a:ext cx="1764196" cy="115212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6732240" y="4149081"/>
            <a:ext cx="2232248" cy="1440160"/>
          </a:xfrm>
          <a:prstGeom prst="rect">
            <a:avLst/>
          </a:prstGeom>
          <a:solidFill>
            <a:schemeClr val="tx1"/>
          </a:solidFill>
          <a:ln>
            <a:solidFill>
              <a:srgbClr val="FF0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2060"/>
                </a:solidFill>
              </a:rPr>
              <a:t>1 </a:t>
            </a:r>
            <a:r>
              <a:rPr lang="ar-SA" sz="2800" b="1" dirty="0" smtClean="0">
                <a:solidFill>
                  <a:srgbClr val="002060"/>
                </a:solidFill>
              </a:rPr>
              <a:t>– تحريك المحلول.</a:t>
            </a:r>
            <a:endParaRPr lang="ar-SA" sz="2800" b="1" dirty="0">
              <a:solidFill>
                <a:srgbClr val="002060"/>
              </a:solidFill>
            </a:endParaRPr>
          </a:p>
        </p:txBody>
      </p:sp>
      <p:sp>
        <p:nvSpPr>
          <p:cNvPr id="12" name="مستطيل مستدير الزوايا 11"/>
          <p:cNvSpPr/>
          <p:nvPr/>
        </p:nvSpPr>
        <p:spPr>
          <a:xfrm>
            <a:off x="3671900" y="4149080"/>
            <a:ext cx="2556284" cy="1440162"/>
          </a:xfrm>
          <a:prstGeom prst="roundRect">
            <a:avLst/>
          </a:prstGeom>
          <a:solidFill>
            <a:schemeClr val="tx1"/>
          </a:solidFill>
          <a:ln>
            <a:solidFill>
              <a:srgbClr val="FF0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rgbClr val="002060"/>
                </a:solidFill>
              </a:rPr>
              <a:t>2 – </a:t>
            </a:r>
            <a:r>
              <a:rPr lang="ar-SA" sz="3200" b="1" dirty="0" smtClean="0">
                <a:solidFill>
                  <a:srgbClr val="002060"/>
                </a:solidFill>
              </a:rPr>
              <a:t>زيادة درجة الحرارة.</a:t>
            </a:r>
            <a:endParaRPr lang="ar-SA" sz="3200" b="1" dirty="0">
              <a:solidFill>
                <a:srgbClr val="002060"/>
              </a:solidFill>
            </a:endParaRPr>
          </a:p>
        </p:txBody>
      </p:sp>
      <p:sp>
        <p:nvSpPr>
          <p:cNvPr id="13" name="مستطيل 12"/>
          <p:cNvSpPr/>
          <p:nvPr/>
        </p:nvSpPr>
        <p:spPr>
          <a:xfrm>
            <a:off x="683568" y="4149079"/>
            <a:ext cx="2304256" cy="1440161"/>
          </a:xfrm>
          <a:prstGeom prst="rect">
            <a:avLst/>
          </a:prstGeom>
          <a:solidFill>
            <a:schemeClr val="tx1"/>
          </a:solidFill>
          <a:ln>
            <a:solidFill>
              <a:srgbClr val="FF0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rgbClr val="002060"/>
                </a:solidFill>
              </a:rPr>
              <a:t>3-سحق المذاب أو تفتيته.</a:t>
            </a:r>
            <a:endParaRPr lang="ar-SA" sz="2800" b="1" dirty="0">
              <a:solidFill>
                <a:srgbClr val="002060"/>
              </a:solidFill>
            </a:endParaRPr>
          </a:p>
        </p:txBody>
      </p:sp>
    </p:spTree>
    <p:extLst>
      <p:ext uri="{BB962C8B-B14F-4D97-AF65-F5344CB8AC3E}">
        <p14:creationId xmlns:p14="http://schemas.microsoft.com/office/powerpoint/2010/main" val="128359172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71472" y="428604"/>
            <a:ext cx="8229600" cy="5840435"/>
          </a:xfrm>
          <a:solidFill>
            <a:schemeClr val="bg1"/>
          </a:solidFill>
        </p:spPr>
        <p:txBody>
          <a:bodyPr/>
          <a:lstStyle/>
          <a:p>
            <a:r>
              <a:rPr lang="ar-SA" b="1" dirty="0" smtClean="0"/>
              <a:t>تركيز المحلول هو : </a:t>
            </a:r>
            <a:r>
              <a:rPr lang="ar-SA" b="1" dirty="0" smtClean="0">
                <a:solidFill>
                  <a:srgbClr val="002060"/>
                </a:solidFill>
              </a:rPr>
              <a:t>نسبة كمية المذاب إلى كمية المذيب .</a:t>
            </a:r>
          </a:p>
          <a:p>
            <a:pPr marL="0" indent="0">
              <a:buNone/>
            </a:pPr>
            <a:endParaRPr lang="ar-SA" b="1" dirty="0" smtClean="0">
              <a:solidFill>
                <a:srgbClr val="002060"/>
              </a:solidFill>
            </a:endParaRPr>
          </a:p>
          <a:p>
            <a:r>
              <a:rPr lang="ar-SA" b="1" dirty="0" smtClean="0">
                <a:solidFill>
                  <a:srgbClr val="C00000"/>
                </a:solidFill>
              </a:rPr>
              <a:t>المحلول ................ كمية المذاب </a:t>
            </a:r>
            <a:r>
              <a:rPr lang="ar-SA" b="1" dirty="0" smtClean="0"/>
              <a:t>أكبر</a:t>
            </a:r>
            <a:r>
              <a:rPr lang="ar-SA" b="1" dirty="0" smtClean="0">
                <a:solidFill>
                  <a:srgbClr val="C00000"/>
                </a:solidFill>
              </a:rPr>
              <a:t> من كمية المذيب .</a:t>
            </a:r>
          </a:p>
          <a:p>
            <a:r>
              <a:rPr lang="ar-SA" b="1" dirty="0">
                <a:solidFill>
                  <a:srgbClr val="C00000"/>
                </a:solidFill>
              </a:rPr>
              <a:t>المحلول ................ كمية المذاب </a:t>
            </a:r>
            <a:r>
              <a:rPr lang="ar-SA" b="1" dirty="0" smtClean="0"/>
              <a:t>أقل</a:t>
            </a:r>
            <a:r>
              <a:rPr lang="ar-SA" b="1" dirty="0" smtClean="0">
                <a:solidFill>
                  <a:srgbClr val="C00000"/>
                </a:solidFill>
              </a:rPr>
              <a:t> </a:t>
            </a:r>
            <a:r>
              <a:rPr lang="ar-SA" b="1" dirty="0">
                <a:solidFill>
                  <a:srgbClr val="C00000"/>
                </a:solidFill>
              </a:rPr>
              <a:t>من كمية المذيب .</a:t>
            </a:r>
          </a:p>
          <a:p>
            <a:endParaRPr lang="ar-SA" b="1" dirty="0" smtClean="0">
              <a:solidFill>
                <a:srgbClr val="C00000"/>
              </a:solidFill>
            </a:endParaRPr>
          </a:p>
        </p:txBody>
      </p:sp>
      <p:sp>
        <p:nvSpPr>
          <p:cNvPr id="4" name="مربع نص 3"/>
          <p:cNvSpPr txBox="1"/>
          <p:nvPr/>
        </p:nvSpPr>
        <p:spPr>
          <a:xfrm>
            <a:off x="5076056" y="1477099"/>
            <a:ext cx="2088232" cy="523220"/>
          </a:xfrm>
          <a:prstGeom prst="rect">
            <a:avLst/>
          </a:prstGeom>
          <a:noFill/>
        </p:spPr>
        <p:txBody>
          <a:bodyPr wrap="square" rtlCol="1">
            <a:spAutoFit/>
          </a:bodyPr>
          <a:lstStyle/>
          <a:p>
            <a:r>
              <a:rPr lang="ar-SA" sz="2800" b="1" dirty="0" smtClean="0">
                <a:solidFill>
                  <a:srgbClr val="002060"/>
                </a:solidFill>
              </a:rPr>
              <a:t>    المركز</a:t>
            </a:r>
            <a:endParaRPr lang="ar-SA" sz="2800" b="1" dirty="0">
              <a:solidFill>
                <a:srgbClr val="002060"/>
              </a:solidFill>
            </a:endParaRPr>
          </a:p>
        </p:txBody>
      </p:sp>
      <p:sp>
        <p:nvSpPr>
          <p:cNvPr id="5" name="مربع نص 4"/>
          <p:cNvSpPr txBox="1"/>
          <p:nvPr/>
        </p:nvSpPr>
        <p:spPr>
          <a:xfrm>
            <a:off x="5292080" y="2113000"/>
            <a:ext cx="2088232" cy="523220"/>
          </a:xfrm>
          <a:prstGeom prst="rect">
            <a:avLst/>
          </a:prstGeom>
          <a:noFill/>
        </p:spPr>
        <p:txBody>
          <a:bodyPr wrap="square" rtlCol="1">
            <a:spAutoFit/>
          </a:bodyPr>
          <a:lstStyle/>
          <a:p>
            <a:r>
              <a:rPr lang="ar-SA" sz="2800" b="1" dirty="0" smtClean="0">
                <a:solidFill>
                  <a:srgbClr val="002060"/>
                </a:solidFill>
              </a:rPr>
              <a:t>     المخفف</a:t>
            </a:r>
            <a:endParaRPr lang="ar-SA" sz="2800" b="1" dirty="0">
              <a:solidFill>
                <a:srgbClr val="002060"/>
              </a:solidFill>
            </a:endParaRPr>
          </a:p>
        </p:txBody>
      </p:sp>
      <p:pic>
        <p:nvPicPr>
          <p:cNvPr id="2" name="صورة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4028" y="3068960"/>
            <a:ext cx="3024336" cy="2808312"/>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3068960"/>
            <a:ext cx="2736304" cy="2808312"/>
          </a:xfrm>
          <a:prstGeom prst="rect">
            <a:avLst/>
          </a:prstGeom>
        </p:spPr>
      </p:pic>
    </p:spTree>
    <p:extLst>
      <p:ext uri="{BB962C8B-B14F-4D97-AF65-F5344CB8AC3E}">
        <p14:creationId xmlns:p14="http://schemas.microsoft.com/office/powerpoint/2010/main" val="203535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100000" t="100000"/>
          </a:path>
        </a:gradFill>
        <a:effectLst/>
      </p:bgPr>
    </p:bg>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84976" cy="6408712"/>
          </a:xfrm>
          <a:prstGeom prst="rect">
            <a:avLst/>
          </a:prstGeom>
        </p:spPr>
      </p:pic>
      <p:sp>
        <p:nvSpPr>
          <p:cNvPr id="3" name="مستطيل 2"/>
          <p:cNvSpPr/>
          <p:nvPr/>
        </p:nvSpPr>
        <p:spPr>
          <a:xfrm>
            <a:off x="6588224" y="620688"/>
            <a:ext cx="2232248" cy="93610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solidFill>
                  <a:prstClr val="white"/>
                </a:solidFill>
              </a:rPr>
              <a:t>تقويم</a:t>
            </a:r>
            <a:endParaRPr lang="ar-SA" sz="4400" b="1" dirty="0">
              <a:solidFill>
                <a:prstClr val="white"/>
              </a:solidFill>
            </a:endParaRPr>
          </a:p>
        </p:txBody>
      </p:sp>
    </p:spTree>
    <p:extLst>
      <p:ext uri="{BB962C8B-B14F-4D97-AF65-F5344CB8AC3E}">
        <p14:creationId xmlns:p14="http://schemas.microsoft.com/office/powerpoint/2010/main" val="206363398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2700000" scaled="0"/>
        </a:gradFill>
        <a:effectLst/>
      </p:bgPr>
    </p:bg>
    <p:spTree>
      <p:nvGrpSpPr>
        <p:cNvPr id="1" name=""/>
        <p:cNvGrpSpPr/>
        <p:nvPr/>
      </p:nvGrpSpPr>
      <p:grpSpPr>
        <a:xfrm>
          <a:off x="0" y="0"/>
          <a:ext cx="0" cy="0"/>
          <a:chOff x="0" y="0"/>
          <a:chExt cx="0" cy="0"/>
        </a:xfrm>
      </p:grpSpPr>
      <p:pic>
        <p:nvPicPr>
          <p:cNvPr id="4" name="عنصر نائب للمحتوى 3" descr="brain storm.jpg"/>
          <p:cNvPicPr>
            <a:picLocks noGrp="1" noChangeAspect="1"/>
          </p:cNvPicPr>
          <p:nvPr>
            <p:ph idx="1"/>
          </p:nvPr>
        </p:nvPicPr>
        <p:blipFill>
          <a:blip r:embed="rId4"/>
          <a:stretch>
            <a:fillRect/>
          </a:stretch>
        </p:blipFill>
        <p:spPr>
          <a:xfrm>
            <a:off x="323528" y="260648"/>
            <a:ext cx="4104456" cy="6408712"/>
          </a:xfrm>
          <a:blipFill>
            <a:blip r:embed="rId5"/>
            <a:tile tx="0" ty="0" sx="100000" sy="100000" flip="none" algn="tl"/>
          </a:blipFill>
        </p:spPr>
      </p:pic>
      <p:sp>
        <p:nvSpPr>
          <p:cNvPr id="2" name="مستطيل 1"/>
          <p:cNvSpPr/>
          <p:nvPr/>
        </p:nvSpPr>
        <p:spPr>
          <a:xfrm>
            <a:off x="4572000" y="260648"/>
            <a:ext cx="4392488" cy="6408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0000"/>
                </a:solidFill>
              </a:rPr>
              <a:t>س : اكمل الفراغات التالية بما يناسب:</a:t>
            </a:r>
            <a:endParaRPr lang="ar-SA" sz="2400" b="1" dirty="0">
              <a:solidFill>
                <a:srgbClr val="FF0000"/>
              </a:solidFill>
            </a:endParaRPr>
          </a:p>
          <a:p>
            <a:pPr algn="ctr"/>
            <a:endParaRPr lang="ar-SA" sz="2400" b="1" dirty="0">
              <a:solidFill>
                <a:srgbClr val="FF0000"/>
              </a:solidFill>
            </a:endParaRPr>
          </a:p>
          <a:p>
            <a:pPr algn="ctr"/>
            <a:r>
              <a:rPr lang="ar-SA" sz="2400" b="1" dirty="0" smtClean="0">
                <a:solidFill>
                  <a:schemeClr val="tx1"/>
                </a:solidFill>
              </a:rPr>
              <a:t>......................</a:t>
            </a:r>
            <a:r>
              <a:rPr lang="ar-SA" sz="2400" b="1" dirty="0">
                <a:solidFill>
                  <a:prstClr val="black"/>
                </a:solidFill>
              </a:rPr>
              <a:t>. </a:t>
            </a:r>
            <a:r>
              <a:rPr lang="ar-SA" sz="2400" b="1" dirty="0" smtClean="0">
                <a:solidFill>
                  <a:prstClr val="black"/>
                </a:solidFill>
              </a:rPr>
              <a:t>من العوامل المؤثرة على الذائبية.</a:t>
            </a:r>
            <a:r>
              <a:rPr lang="ar-SA" sz="2400" b="1" dirty="0">
                <a:solidFill>
                  <a:prstClr val="black"/>
                </a:solidFill>
              </a:rPr>
              <a:t/>
            </a:r>
            <a:br>
              <a:rPr lang="ar-SA" sz="2400" b="1" dirty="0">
                <a:solidFill>
                  <a:prstClr val="black"/>
                </a:solidFill>
              </a:rPr>
            </a:br>
            <a:endParaRPr lang="ar-SA" sz="2400" b="1" dirty="0" smtClean="0">
              <a:solidFill>
                <a:prstClr val="black"/>
              </a:solidFill>
            </a:endParaRPr>
          </a:p>
          <a:p>
            <a:pPr algn="ctr"/>
            <a:r>
              <a:rPr lang="ar-SA" sz="2400" b="1" dirty="0" smtClean="0">
                <a:solidFill>
                  <a:prstClr val="black"/>
                </a:solidFill>
              </a:rPr>
              <a:t>يزيد معدل الذوبان عند</a:t>
            </a:r>
            <a:r>
              <a:rPr lang="ar-SA" sz="2400" b="1" dirty="0" smtClean="0">
                <a:solidFill>
                  <a:srgbClr val="FF0000"/>
                </a:solidFill>
              </a:rPr>
              <a:t>............</a:t>
            </a:r>
          </a:p>
          <a:p>
            <a:pPr algn="ctr"/>
            <a:endParaRPr lang="ar-SA" sz="2400" b="1" dirty="0">
              <a:solidFill>
                <a:srgbClr val="1F497D"/>
              </a:solidFill>
            </a:endParaRPr>
          </a:p>
          <a:p>
            <a:pPr algn="ctr"/>
            <a:endParaRPr lang="ar-SA" sz="2400" b="1" dirty="0">
              <a:solidFill>
                <a:srgbClr val="FF0000"/>
              </a:solidFill>
            </a:endParaRPr>
          </a:p>
        </p:txBody>
      </p:sp>
      <p:sp>
        <p:nvSpPr>
          <p:cNvPr id="7" name="مربع نص 6"/>
          <p:cNvSpPr txBox="1"/>
          <p:nvPr/>
        </p:nvSpPr>
        <p:spPr>
          <a:xfrm>
            <a:off x="7092280" y="2564904"/>
            <a:ext cx="1224136" cy="584775"/>
          </a:xfrm>
          <a:prstGeom prst="rect">
            <a:avLst/>
          </a:prstGeom>
          <a:noFill/>
        </p:spPr>
        <p:txBody>
          <a:bodyPr wrap="square" rtlCol="1">
            <a:spAutoFit/>
          </a:bodyPr>
          <a:lstStyle/>
          <a:p>
            <a:r>
              <a:rPr lang="ar-SA" sz="3200" b="1" dirty="0" smtClean="0">
                <a:solidFill>
                  <a:srgbClr val="002060"/>
                </a:solidFill>
              </a:rPr>
              <a:t>الضغط</a:t>
            </a:r>
            <a:endParaRPr lang="ar-SA" sz="3200" b="1" dirty="0">
              <a:solidFill>
                <a:srgbClr val="002060"/>
              </a:solidFill>
            </a:endParaRPr>
          </a:p>
        </p:txBody>
      </p:sp>
      <p:pic>
        <p:nvPicPr>
          <p:cNvPr id="3" name="صورة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544" y="260648"/>
            <a:ext cx="3960440" cy="6408712"/>
          </a:xfrm>
          <a:prstGeom prst="rect">
            <a:avLst/>
          </a:prstGeom>
        </p:spPr>
      </p:pic>
      <p:sp>
        <p:nvSpPr>
          <p:cNvPr id="9" name="مربع نص 8"/>
          <p:cNvSpPr txBox="1"/>
          <p:nvPr/>
        </p:nvSpPr>
        <p:spPr>
          <a:xfrm>
            <a:off x="4123622" y="3701327"/>
            <a:ext cx="2232247" cy="523220"/>
          </a:xfrm>
          <a:prstGeom prst="rect">
            <a:avLst/>
          </a:prstGeom>
          <a:noFill/>
        </p:spPr>
        <p:txBody>
          <a:bodyPr wrap="square" rtlCol="1">
            <a:spAutoFit/>
          </a:bodyPr>
          <a:lstStyle/>
          <a:p>
            <a:r>
              <a:rPr lang="ar-SA" dirty="0" smtClean="0">
                <a:solidFill>
                  <a:prstClr val="white"/>
                </a:solidFill>
                <a:latin typeface="Cambria"/>
                <a:cs typeface="Times New Roman"/>
              </a:rPr>
              <a:t>  </a:t>
            </a:r>
            <a:r>
              <a:rPr lang="ar-SA" sz="2800" b="1" dirty="0" smtClean="0">
                <a:solidFill>
                  <a:srgbClr val="002060"/>
                </a:solidFill>
                <a:latin typeface="Cambria"/>
                <a:cs typeface="Times New Roman"/>
              </a:rPr>
              <a:t>تحريك </a:t>
            </a:r>
            <a:r>
              <a:rPr lang="ar-SA" sz="2400" b="1" dirty="0" smtClean="0">
                <a:solidFill>
                  <a:srgbClr val="002060"/>
                </a:solidFill>
                <a:latin typeface="Cambria"/>
                <a:cs typeface="Times New Roman"/>
              </a:rPr>
              <a:t>المحلول</a:t>
            </a:r>
            <a:endParaRPr lang="ar-SA" sz="2400" b="1" dirty="0">
              <a:solidFill>
                <a:srgbClr val="002060"/>
              </a:solidFill>
              <a:latin typeface="Cambria"/>
              <a:cs typeface="Times New Roman"/>
            </a:endParaRPr>
          </a:p>
        </p:txBody>
      </p:sp>
    </p:spTree>
    <p:extLst>
      <p:ext uri="{BB962C8B-B14F-4D97-AF65-F5344CB8AC3E}">
        <p14:creationId xmlns:p14="http://schemas.microsoft.com/office/powerpoint/2010/main" val="76551743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2">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2">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2">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2">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2">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7_2">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8_2">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9_2">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0_2">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1_2">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2_2">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0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2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13_2">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2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16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2">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11654</TotalTime>
  <Words>3323</Words>
  <Application>Microsoft Office PowerPoint</Application>
  <PresentationFormat>عرض على الشاشة (3:4)‏</PresentationFormat>
  <Paragraphs>915</Paragraphs>
  <Slides>139</Slides>
  <Notes>48</Notes>
  <HiddenSlides>0</HiddenSlides>
  <MMClips>0</MMClips>
  <ScaleCrop>false</ScaleCrop>
  <HeadingPairs>
    <vt:vector size="4" baseType="variant">
      <vt:variant>
        <vt:lpstr>نسق</vt:lpstr>
      </vt:variant>
      <vt:variant>
        <vt:i4>39</vt:i4>
      </vt:variant>
      <vt:variant>
        <vt:lpstr>عناوين الشرائح</vt:lpstr>
      </vt:variant>
      <vt:variant>
        <vt:i4>139</vt:i4>
      </vt:variant>
    </vt:vector>
  </HeadingPairs>
  <TitlesOfParts>
    <vt:vector size="178" baseType="lpstr">
      <vt:lpstr>سمة Office</vt:lpstr>
      <vt:lpstr>2_سمة Office</vt:lpstr>
      <vt:lpstr>7_سمة Office</vt:lpstr>
      <vt:lpstr>3_سمة Office</vt:lpstr>
      <vt:lpstr>13_سمة Office</vt:lpstr>
      <vt:lpstr>34_سمة Office</vt:lpstr>
      <vt:lpstr>45_سمة Office</vt:lpstr>
      <vt:lpstr>2</vt:lpstr>
      <vt:lpstr>1_2</vt:lpstr>
      <vt:lpstr>2_2</vt:lpstr>
      <vt:lpstr>3_2</vt:lpstr>
      <vt:lpstr>8_سمة Office</vt:lpstr>
      <vt:lpstr>5_سمة Office</vt:lpstr>
      <vt:lpstr>4_2</vt:lpstr>
      <vt:lpstr>5_2</vt:lpstr>
      <vt:lpstr>6_2</vt:lpstr>
      <vt:lpstr>6_سمة Office</vt:lpstr>
      <vt:lpstr>7_2</vt:lpstr>
      <vt:lpstr>10_سمة Office</vt:lpstr>
      <vt:lpstr>11_سمة Office</vt:lpstr>
      <vt:lpstr>12_سمة Office</vt:lpstr>
      <vt:lpstr>14_سمة Office</vt:lpstr>
      <vt:lpstr>8_2</vt:lpstr>
      <vt:lpstr>4_سمة Office</vt:lpstr>
      <vt:lpstr>9_سمة Office</vt:lpstr>
      <vt:lpstr>9_2</vt:lpstr>
      <vt:lpstr>15_سمة Office</vt:lpstr>
      <vt:lpstr>17_سمة Office</vt:lpstr>
      <vt:lpstr>10_2</vt:lpstr>
      <vt:lpstr>19_سمة Office</vt:lpstr>
      <vt:lpstr>11_2</vt:lpstr>
      <vt:lpstr>12_2</vt:lpstr>
      <vt:lpstr>20_سمة Office</vt:lpstr>
      <vt:lpstr>21_سمة Office</vt:lpstr>
      <vt:lpstr>13_2</vt:lpstr>
      <vt:lpstr>Office Theme</vt:lpstr>
      <vt:lpstr>19_Office Theme</vt:lpstr>
      <vt:lpstr>22_سمة Office</vt:lpstr>
      <vt:lpstr>16_سمة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مراجعة الفصل الثانى</vt:lpstr>
      <vt:lpstr>مراجعة الفصل الثانى</vt:lpstr>
      <vt:lpstr>مراجعة الفصل الثانى</vt:lpstr>
      <vt:lpstr>مراجعة الفصل الثانى</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نماذج الذرة</dc:title>
  <dc:creator>vaio</dc:creator>
  <cp:lastModifiedBy>ASUS</cp:lastModifiedBy>
  <cp:revision>927</cp:revision>
  <dcterms:created xsi:type="dcterms:W3CDTF">2011-10-13T18:22:40Z</dcterms:created>
  <dcterms:modified xsi:type="dcterms:W3CDTF">2017-10-17T07:15:29Z</dcterms:modified>
</cp:coreProperties>
</file>