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</p:sldIdLst>
  <p:sldSz cx="9144000" cy="6858000" type="screen4x3"/>
  <p:notesSz cx="6858000" cy="9144000"/>
  <p:custDataLst>
    <p:tags r:id="rId31"/>
  </p:custDataLst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6"/>
  <p:clrMru>
    <a:srgbClr val="0033CC"/>
    <a:srgbClr val="CCFFCC"/>
    <a:srgbClr val="80008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2293" autoAdjust="0"/>
  </p:normalViewPr>
  <p:slideViewPr>
    <p:cSldViewPr>
      <p:cViewPr>
        <p:scale>
          <a:sx n="50" d="100"/>
          <a:sy n="50" d="100"/>
        </p:scale>
        <p:origin x="-360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رابط مستقيم 5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</p:spPr>
        <p:txBody>
          <a:bodyPr anchor="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5" name="عنصر نائب للتاريخ 15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05CCB-7BA1-4A56-918E-CBC44492408C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6" name="عنصر نائب للتذييل 1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4FF93-CDC9-4EB9-9D1C-5BEBAF93EDC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CD34-B13E-4FC7-96EB-FDFD06E7445E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31657-D7DF-4096-8F85-6E0C136CB95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C2B17-C377-4659-B434-45321D57BB6C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5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E117-FBC5-4A17-950B-2526EC4EABA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3DB2C-9ADC-4DE6-B957-CB622D685498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6" name="عنصر نائب للتذييل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2E590-245D-4C6C-9755-CB8BBCE55ED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5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8" name="عنصر نائب للتاريخ 9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F0288-A04B-4A7C-BD37-213A93F08ED2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9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086E6-4E4A-4C93-B87A-40F926EEF7F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51780-76BE-45ED-9DEF-44D05558069F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4" name="عنصر نائب للتذييل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05970-4033-4796-A737-380F304663B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383EE-9CC7-4106-B80E-CDA5DB4AFB34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3" name="عنصر نائب للتذييل 23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65C9-E6A1-4D3E-AEDD-72340B81A78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ابط مستقيم 5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اريخ 24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FDD0C-9C78-435A-8BC7-5A9758A20748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7" name="عنصر نائب للتذييل 28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9AD9-4FB0-45D8-8439-7D4592A8EAE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9C70A-EEF8-4DC7-9741-B9332FCC4B20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D7DAB-5A62-48A0-A842-CBBBF0DED10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E5905-A27F-41A5-B876-9B1ECA590D59}" type="datetimeFigureOut">
              <a:rPr lang="ar-EG"/>
              <a:pPr>
                <a:defRPr/>
              </a:pPr>
              <a:t>29/03/1437</a:t>
            </a:fld>
            <a:endParaRPr lang="ar-EG"/>
          </a:p>
        </p:txBody>
      </p:sp>
      <p:sp>
        <p:nvSpPr>
          <p:cNvPr id="5" name="عنصر نائب للتذييل 27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04B0-D7AC-48D4-9F9A-073529E0A16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p:transition spd="slow">
    <p:pull dir="r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684CBC-21F0-4025-952D-8639BA04573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</p:sldLayoutIdLst>
  <p:transition spd="slow">
    <p:pull dir="r"/>
    <p:sndAc>
      <p:stSnd>
        <p:snd r:embed="rId12" name="camera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audio" Target="../media/audio7.wav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wmf"/><Relationship Id="rId7" Type="http://schemas.openxmlformats.org/officeDocument/2006/relationships/image" Target="../media/image18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emf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emf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7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500034" y="4940300"/>
            <a:ext cx="8280400" cy="1917700"/>
          </a:xfrm>
          <a:prstGeom prst="flowChartTerminator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lvl="0" algn="ctr" rtl="1"/>
            <a:r>
              <a:rPr lang="ar-SA" sz="8000" b="1" dirty="0">
                <a:solidFill>
                  <a:srgbClr val="0033CC"/>
                </a:solidFill>
                <a:cs typeface="Tahoma"/>
              </a:rPr>
              <a:t>الفصل </a:t>
            </a:r>
            <a:r>
              <a:rPr lang="ar-SA" sz="8000" b="1" dirty="0" smtClean="0">
                <a:solidFill>
                  <a:srgbClr val="0033CC"/>
                </a:solidFill>
                <a:cs typeface="Tahoma"/>
              </a:rPr>
              <a:t>الثالث</a:t>
            </a:r>
            <a:endParaRPr lang="ar-SA" sz="8000" dirty="0">
              <a:solidFill>
                <a:srgbClr val="0033CC"/>
              </a:solidFill>
              <a:latin typeface="Calibri" pitchFamily="34" charset="0"/>
              <a:cs typeface="Tahoma"/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9688"/>
            <a:ext cx="91440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شريط مثقب 6"/>
          <p:cNvSpPr/>
          <p:nvPr/>
        </p:nvSpPr>
        <p:spPr>
          <a:xfrm>
            <a:off x="1116013" y="3068638"/>
            <a:ext cx="7127875" cy="3097212"/>
          </a:xfrm>
          <a:prstGeom prst="flowChartPunchedTape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720725" y="3789363"/>
            <a:ext cx="68294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en-US" sz="3200" b="1" dirty="0"/>
              <a:t> 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الموقع والسرعة والتسارع المنتظم </a:t>
            </a:r>
          </a:p>
          <a:p>
            <a:pPr algn="r" rtl="1"/>
            <a:endParaRPr lang="en-US" sz="3200" dirty="0"/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تستخدم هذه العلاقة  عند عدم وجود الزمن </a:t>
            </a:r>
            <a:r>
              <a:rPr lang="ar-SA" sz="3200" b="1" dirty="0"/>
              <a:t>.</a:t>
            </a:r>
            <a:endParaRPr lang="en-US" sz="3200" dirty="0"/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511" name="Object 1"/>
          <p:cNvGraphicFramePr>
            <a:graphicFrameLocks noChangeAspect="1"/>
          </p:cNvGraphicFramePr>
          <p:nvPr/>
        </p:nvGraphicFramePr>
        <p:xfrm>
          <a:off x="2376488" y="4292600"/>
          <a:ext cx="4895850" cy="430213"/>
        </p:xfrm>
        <a:graphic>
          <a:graphicData uri="http://schemas.openxmlformats.org/presentationml/2006/ole">
            <p:oleObj spid="_x0000_s21511" name="Equation" r:id="rId6" imgW="1383699" imgH="266584" progId="Equation.3">
              <p:embed/>
            </p:oleObj>
          </a:graphicData>
        </a:graphic>
      </p:graphicFrame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0" y="742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شريط مثقب 6"/>
          <p:cNvSpPr/>
          <p:nvPr/>
        </p:nvSpPr>
        <p:spPr>
          <a:xfrm>
            <a:off x="900113" y="2349500"/>
            <a:ext cx="7920037" cy="3743325"/>
          </a:xfrm>
          <a:prstGeom prst="flowChartPunchedTape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900113" y="2924175"/>
            <a:ext cx="7704137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ملاحظات على قوانين الحركة</a:t>
            </a:r>
            <a:endParaRPr lang="en-US" sz="32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1-عندما يبدأ الجسم الحركة من السكون تكون</a:t>
            </a:r>
            <a:r>
              <a:rPr lang="ar-SA" sz="3200" b="1" dirty="0"/>
              <a:t>   </a:t>
            </a:r>
            <a:r>
              <a:rPr lang="en-US" sz="3200" b="1" dirty="0"/>
              <a:t>= 0 V </a:t>
            </a:r>
            <a:r>
              <a:rPr lang="en-US" sz="3200" b="1" baseline="-25000" dirty="0" err="1"/>
              <a:t>i</a:t>
            </a:r>
            <a:endParaRPr lang="en-US" sz="3200" dirty="0"/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2-</a:t>
            </a:r>
            <a:r>
              <a:rPr lang="ar-SA" sz="3200" b="1" dirty="0"/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عندما يتوقف الجسم تكون                      </a:t>
            </a:r>
            <a:r>
              <a:rPr lang="en-US" sz="3200" b="1" dirty="0"/>
              <a:t>0</a:t>
            </a:r>
            <a:r>
              <a:rPr lang="ar-SA" sz="3200" b="1" dirty="0"/>
              <a:t> = </a:t>
            </a:r>
            <a:r>
              <a:rPr lang="en-US" sz="3200" b="1" dirty="0"/>
              <a:t>V </a:t>
            </a:r>
            <a:r>
              <a:rPr lang="en-US" sz="3200" b="1" baseline="-25000" dirty="0"/>
              <a:t>f</a:t>
            </a:r>
            <a:r>
              <a:rPr lang="en-US" sz="3200" b="1" dirty="0"/>
              <a:t> </a:t>
            </a:r>
            <a:endParaRPr lang="en-US" sz="3200" dirty="0"/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3-</a:t>
            </a:r>
            <a:r>
              <a:rPr lang="ar-SA" sz="3200" b="1" dirty="0"/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عندما  تتزايد سرعة الجسم تكون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a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موجبة 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4 – عندما تتناقص السرعة تكون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a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سالبة</a:t>
            </a:r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ستند 5"/>
          <p:cNvSpPr/>
          <p:nvPr/>
        </p:nvSpPr>
        <p:spPr>
          <a:xfrm>
            <a:off x="1258888" y="2781300"/>
            <a:ext cx="6985000" cy="2879725"/>
          </a:xfrm>
          <a:prstGeom prst="flowChartDocument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331913" y="3068638"/>
            <a:ext cx="682942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انطلقت سيارة من السكون بتسارع مقداره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7m/s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ما المسافة التي ستكون قد قطعتها عندما تصل سرعتها الى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25m/s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مستند 6"/>
          <p:cNvSpPr/>
          <p:nvPr/>
        </p:nvSpPr>
        <p:spPr>
          <a:xfrm>
            <a:off x="1476375" y="3068638"/>
            <a:ext cx="6983413" cy="2881312"/>
          </a:xfrm>
          <a:prstGeom prst="flowChartDocument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3470275"/>
            <a:ext cx="68310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/>
              <a:t>الحل باستخدام العلاقة </a:t>
            </a:r>
            <a:endParaRPr lang="en-US" sz="3200"/>
          </a:p>
          <a:p>
            <a:pPr algn="r" rtl="1"/>
            <a:r>
              <a:rPr lang="ar-SA" sz="3200" b="1"/>
              <a:t>وبشكل أخر  </a:t>
            </a:r>
            <a:endParaRPr lang="en-US" sz="3200"/>
          </a:p>
          <a:p>
            <a:pPr algn="r"/>
            <a:r>
              <a:rPr lang="ar-SA" sz="3200" b="1"/>
              <a:t> بالتعويض نجد ان</a:t>
            </a:r>
            <a:endParaRPr lang="ar-SA" sz="3000">
              <a:latin typeface="Calibri" pitchFamily="34" charset="0"/>
            </a:endParaRPr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583" name="Object 1"/>
          <p:cNvGraphicFramePr>
            <a:graphicFrameLocks noChangeAspect="1"/>
          </p:cNvGraphicFramePr>
          <p:nvPr/>
        </p:nvGraphicFramePr>
        <p:xfrm>
          <a:off x="1763713" y="3284538"/>
          <a:ext cx="2667000" cy="504825"/>
        </p:xfrm>
        <a:graphic>
          <a:graphicData uri="http://schemas.openxmlformats.org/presentationml/2006/ole">
            <p:oleObj spid="_x0000_s24583" name="Equation" r:id="rId6" imgW="1383699" imgH="266584" progId="Equation.3">
              <p:embed/>
            </p:oleObj>
          </a:graphicData>
        </a:graphic>
      </p:graphicFrame>
      <p:sp>
        <p:nvSpPr>
          <p:cNvPr id="245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585" name="Object 3"/>
          <p:cNvGraphicFramePr>
            <a:graphicFrameLocks noChangeAspect="1"/>
          </p:cNvGraphicFramePr>
          <p:nvPr/>
        </p:nvGraphicFramePr>
        <p:xfrm>
          <a:off x="2339975" y="3933825"/>
          <a:ext cx="2736850" cy="647700"/>
        </p:xfrm>
        <a:graphic>
          <a:graphicData uri="http://schemas.openxmlformats.org/presentationml/2006/ole">
            <p:oleObj spid="_x0000_s24585" name="Equation" r:id="rId7" imgW="1155700" imgH="419100" progId="Equation.3">
              <p:embed/>
            </p:oleObj>
          </a:graphicData>
        </a:graphic>
      </p:graphicFrame>
      <p:sp>
        <p:nvSpPr>
          <p:cNvPr id="24586" name="Rectangle 5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458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4588" name="Object 6"/>
          <p:cNvGraphicFramePr>
            <a:graphicFrameLocks noChangeAspect="1"/>
          </p:cNvGraphicFramePr>
          <p:nvPr/>
        </p:nvGraphicFramePr>
        <p:xfrm>
          <a:off x="1692275" y="4797425"/>
          <a:ext cx="2846388" cy="719138"/>
        </p:xfrm>
        <a:graphic>
          <a:graphicData uri="http://schemas.openxmlformats.org/presentationml/2006/ole">
            <p:oleObj spid="_x0000_s24588" name="Equation" r:id="rId8" imgW="1651000" imgH="419100" progId="Equation.3">
              <p:embed/>
            </p:oleObj>
          </a:graphicData>
        </a:graphic>
      </p:graphicFrame>
      <p:sp>
        <p:nvSpPr>
          <p:cNvPr id="24589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ستند 5"/>
          <p:cNvSpPr/>
          <p:nvPr/>
        </p:nvSpPr>
        <p:spPr>
          <a:xfrm>
            <a:off x="1331913" y="3068638"/>
            <a:ext cx="7127875" cy="3024187"/>
          </a:xfrm>
          <a:prstGeom prst="flowChartDocument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3054350"/>
            <a:ext cx="6831012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500" b="1" dirty="0"/>
              <a:t>يكون الحل النهائي </a:t>
            </a:r>
            <a:r>
              <a:rPr lang="en-US" sz="2500" b="1" dirty="0" err="1"/>
              <a:t>d</a:t>
            </a:r>
            <a:r>
              <a:rPr lang="en-US" sz="2500" b="1" baseline="-25000" dirty="0" err="1"/>
              <a:t>f</a:t>
            </a:r>
            <a:r>
              <a:rPr lang="en-US" sz="2500" b="1" dirty="0"/>
              <a:t>   = 44.5 m </a:t>
            </a:r>
            <a:endParaRPr lang="en-US" sz="2500" dirty="0"/>
          </a:p>
          <a:p>
            <a:pPr algn="r" rtl="1"/>
            <a:r>
              <a:rPr lang="ar-SA" sz="2800" b="1" dirty="0">
                <a:solidFill>
                  <a:srgbClr val="0000CC"/>
                </a:solidFill>
                <a:cs typeface="Times New Roman" pitchFamily="18" charset="0"/>
              </a:rPr>
              <a:t>تتحرك سيارة بسرعة </a:t>
            </a:r>
            <a:r>
              <a:rPr lang="en-US" sz="2800" b="1" dirty="0">
                <a:solidFill>
                  <a:srgbClr val="0000CC"/>
                </a:solidFill>
                <a:cs typeface="Times New Roman" pitchFamily="18" charset="0"/>
              </a:rPr>
              <a:t>90 km/h</a:t>
            </a:r>
            <a:r>
              <a:rPr lang="ar-SA" sz="2800" b="1" dirty="0">
                <a:solidFill>
                  <a:srgbClr val="0000CC"/>
                </a:solidFill>
                <a:cs typeface="Times New Roman" pitchFamily="18" charset="0"/>
              </a:rPr>
              <a:t> فضغط السائق على دواسة المكابح بحيث تناقصت سرعة السيارة بمعدل ثابت حتى تتوقف بعد مرور خمس ثوان أحسب :</a:t>
            </a:r>
            <a:endParaRPr lang="en-US" sz="28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2500" b="1" dirty="0"/>
              <a:t>أ- تسارع السيارة خلال تناقص السرعة</a:t>
            </a:r>
            <a:endParaRPr lang="en-US" sz="2500" dirty="0"/>
          </a:p>
          <a:p>
            <a:pPr algn="r" rtl="1"/>
            <a:r>
              <a:rPr lang="ar-SA" sz="2500" b="1" dirty="0"/>
              <a:t>ب- المسافة التي قطعتها السيارة حتي توقفت حركتها</a:t>
            </a:r>
            <a:endParaRPr lang="en-US" sz="2500" dirty="0"/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خطط انسيابي: مستند 24"/>
          <p:cNvSpPr/>
          <p:nvPr/>
        </p:nvSpPr>
        <p:spPr>
          <a:xfrm>
            <a:off x="1331913" y="2349500"/>
            <a:ext cx="7416800" cy="4508500"/>
          </a:xfrm>
          <a:prstGeom prst="flowChartDocument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4587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2916238" y="2349500"/>
            <a:ext cx="3452812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2843213" y="3429000"/>
            <a:ext cx="374491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3419475" y="3789363"/>
            <a:ext cx="3313113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3779838" y="4437063"/>
            <a:ext cx="2544762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3132138" y="5300663"/>
            <a:ext cx="3881437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تحضير 9"/>
          <p:cNvSpPr/>
          <p:nvPr/>
        </p:nvSpPr>
        <p:spPr>
          <a:xfrm>
            <a:off x="468313" y="2708275"/>
            <a:ext cx="8675687" cy="2736850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042988" y="2924175"/>
            <a:ext cx="68310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السقوط الحر </a:t>
            </a:r>
            <a:endParaRPr lang="en-US" sz="3200" dirty="0">
              <a:solidFill>
                <a:srgbClr val="FF0000"/>
              </a:solidFill>
            </a:endParaRPr>
          </a:p>
          <a:p>
            <a:pPr algn="r" rtl="1"/>
            <a:r>
              <a:rPr lang="ar-SA" sz="3200" b="1" dirty="0"/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حركة الأجسام تحت تأثير الجاذبية الأرضية فقط وإهمال تأثير أي قوى أخرى مثل الهواء 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مستطيل 5"/>
          <p:cNvSpPr>
            <a:spLocks noChangeArrowheads="1"/>
          </p:cNvSpPr>
          <p:nvPr/>
        </p:nvSpPr>
        <p:spPr bwMode="auto">
          <a:xfrm>
            <a:off x="971550" y="1557338"/>
            <a:ext cx="17414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000" b="1"/>
              <a:t>السقوط الحر</a:t>
            </a:r>
            <a:endParaRPr lang="en-US" sz="3000"/>
          </a:p>
        </p:txBody>
      </p:sp>
      <p:pic>
        <p:nvPicPr>
          <p:cNvPr id="3" name="صورة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16563"/>
            <a:ext cx="241141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تحضير 6"/>
          <p:cNvSpPr/>
          <p:nvPr/>
        </p:nvSpPr>
        <p:spPr>
          <a:xfrm>
            <a:off x="468313" y="2708275"/>
            <a:ext cx="8675687" cy="2160588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3068638"/>
            <a:ext cx="6831012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مكتشفه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استطاع العالم الإيطالي جاليليو أن يجري تجربة استخدم فيها كرات زجاجية على اسطح مستوية مائلة لتقليل الاحتكاك.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0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مستطيل 10"/>
          <p:cNvSpPr>
            <a:spLocks noChangeArrowheads="1"/>
          </p:cNvSpPr>
          <p:nvPr/>
        </p:nvSpPr>
        <p:spPr bwMode="auto">
          <a:xfrm>
            <a:off x="971550" y="1557338"/>
            <a:ext cx="17414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000" b="1"/>
              <a:t>السقوط الحر</a:t>
            </a:r>
            <a:endParaRPr lang="en-US" sz="300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تحضير 5"/>
          <p:cNvSpPr/>
          <p:nvPr/>
        </p:nvSpPr>
        <p:spPr>
          <a:xfrm>
            <a:off x="468313" y="2781300"/>
            <a:ext cx="8675687" cy="2592388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827088" y="2852738"/>
            <a:ext cx="683101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العوامل المؤثرة عليه</a:t>
            </a:r>
            <a:endParaRPr lang="en-US" sz="32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واستنتج جاليليو من خلال تجربته ان جميع الاجسام التي تسقط سقوطاً حراً يكون لها التسارع نفسه. بإهمال مقاومة الهواء.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7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مستطيل 9"/>
          <p:cNvSpPr>
            <a:spLocks noChangeArrowheads="1"/>
          </p:cNvSpPr>
          <p:nvPr/>
        </p:nvSpPr>
        <p:spPr bwMode="auto">
          <a:xfrm>
            <a:off x="971550" y="1557338"/>
            <a:ext cx="17414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000" b="1"/>
              <a:t>السقوط الحر</a:t>
            </a:r>
            <a:endParaRPr lang="en-US" sz="300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تحضير 5"/>
          <p:cNvSpPr/>
          <p:nvPr/>
        </p:nvSpPr>
        <p:spPr>
          <a:xfrm>
            <a:off x="468313" y="2781300"/>
            <a:ext cx="8675687" cy="2592388"/>
          </a:xfrm>
          <a:prstGeom prst="flowChartPreparation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116013" y="3068638"/>
            <a:ext cx="68294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/>
              <a:t> </a:t>
            </a:r>
            <a:r>
              <a:rPr lang="ar-SA" sz="3200" b="1" dirty="0">
                <a:solidFill>
                  <a:srgbClr val="FF0000"/>
                </a:solidFill>
              </a:rPr>
              <a:t>عوامل لا يتأثر بها تسارع الجاذبية</a:t>
            </a:r>
            <a:endParaRPr lang="en-US" sz="3200" dirty="0">
              <a:solidFill>
                <a:srgbClr val="FF0000"/>
              </a:solidFill>
            </a:endParaRPr>
          </a:p>
          <a:p>
            <a:pPr algn="r" rtl="1"/>
            <a:r>
              <a:rPr lang="ar-SA" sz="3200" b="1" dirty="0"/>
              <a:t>لا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يتأثر بـ نوع المادة، أو وزنها او الجسم سقط أو قذف.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863600" y="3068638"/>
            <a:ext cx="8280400" cy="2663825"/>
          </a:xfrm>
          <a:prstGeom prst="flowChartTerminator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3224213"/>
            <a:ext cx="68310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التسارع</a:t>
            </a:r>
            <a:r>
              <a:rPr lang="ar-SA" sz="3200" b="1" dirty="0"/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هو المعدل الزمني للتغير في سرعة جسم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وحدة قياسه </a:t>
            </a:r>
            <a:r>
              <a:rPr lang="en-US" sz="3200" b="1" dirty="0"/>
              <a:t>m/s</a:t>
            </a:r>
            <a:r>
              <a:rPr lang="en-US" sz="3200" b="1" baseline="30000" dirty="0"/>
              <a:t>2</a:t>
            </a:r>
            <a:endParaRPr lang="en-US" sz="3200" dirty="0"/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أنواع التسارع : </a:t>
            </a:r>
            <a:r>
              <a:rPr lang="ar-SA" sz="3200" b="1" dirty="0"/>
              <a:t>1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- التسارع المتوسط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2- التسارع المنتظم 3- التسارع اللحظي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تمرير عمودي 5"/>
          <p:cNvSpPr/>
          <p:nvPr/>
        </p:nvSpPr>
        <p:spPr>
          <a:xfrm>
            <a:off x="504825" y="2565400"/>
            <a:ext cx="8531225" cy="2808288"/>
          </a:xfrm>
          <a:prstGeom prst="verticalScroll">
            <a:avLst/>
          </a:prstGeom>
          <a:solidFill>
            <a:srgbClr val="CCFF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152525" y="3224213"/>
            <a:ext cx="68294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 تسارع الجاذبية </a:t>
            </a:r>
            <a:r>
              <a:rPr lang="en-US" sz="3200" b="1" dirty="0">
                <a:solidFill>
                  <a:srgbClr val="FF0000"/>
                </a:solidFill>
              </a:rPr>
              <a:t>g</a:t>
            </a:r>
            <a:endParaRPr lang="en-US" sz="32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تسارع جسم يسقط سقوطاً حراً نتيجة تأثير جاذبية الارض عليه   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200" b="1" dirty="0"/>
              <a:t>قيمته يساوي </a:t>
            </a:r>
            <a:r>
              <a:rPr lang="en-US" sz="3200" b="1" dirty="0"/>
              <a:t>9.8 m /s</a:t>
            </a:r>
            <a:r>
              <a:rPr lang="en-US" sz="3200" b="1" baseline="30000" dirty="0"/>
              <a:t>2</a:t>
            </a:r>
            <a:r>
              <a:rPr lang="ar-SA" sz="3200" b="1" dirty="0"/>
              <a:t>، </a:t>
            </a:r>
            <a:endParaRPr lang="en-US" sz="3200" dirty="0"/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مستطيل 6"/>
          <p:cNvSpPr>
            <a:spLocks noChangeArrowheads="1"/>
          </p:cNvSpPr>
          <p:nvPr/>
        </p:nvSpPr>
        <p:spPr bwMode="auto">
          <a:xfrm rot="-275802">
            <a:off x="827088" y="1557338"/>
            <a:ext cx="18399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500" b="1"/>
              <a:t>تسارع الجاذبية </a:t>
            </a:r>
            <a:endParaRPr lang="en-US" sz="2500"/>
          </a:p>
        </p:txBody>
      </p:sp>
      <p:pic>
        <p:nvPicPr>
          <p:cNvPr id="31751" name="صورة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516563"/>
            <a:ext cx="277177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تمرير عمودي 5"/>
          <p:cNvSpPr/>
          <p:nvPr/>
        </p:nvSpPr>
        <p:spPr>
          <a:xfrm>
            <a:off x="468313" y="2565400"/>
            <a:ext cx="8531225" cy="3455988"/>
          </a:xfrm>
          <a:prstGeom prst="verticalScroll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1476375" y="2997200"/>
            <a:ext cx="70548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FF0000"/>
                </a:solidFill>
                <a:cs typeface="Times New Roman" pitchFamily="18" charset="0"/>
              </a:rPr>
              <a:t>إشارة التسارع </a:t>
            </a:r>
            <a:endParaRPr lang="en-US" sz="3000" dirty="0"/>
          </a:p>
          <a:p>
            <a:pPr algn="r" rtl="1" eaLnBrk="0" hangingPunct="0">
              <a:buFontTx/>
              <a:buChar char="•"/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عندما يقذف الجسم لأعلى فإن التسارع يكون سالب 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(- g ) </a:t>
            </a:r>
          </a:p>
          <a:p>
            <a:pPr algn="r" rtl="1" eaLnBrk="0" hangingPunct="0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وذلك لأن السرعة تتناقص 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eaLnBrk="0" hangingPunct="0">
              <a:tabLst>
                <a:tab pos="2636838" algn="ctr"/>
                <a:tab pos="5273675" algn="r"/>
              </a:tabLst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عندما يسقط الجسم لأسفل فإن التسارع يكون موجب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(g)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وذلك لأن السرعة تتزايد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0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2774" name="مستطيل 10"/>
          <p:cNvSpPr>
            <a:spLocks noChangeArrowheads="1"/>
          </p:cNvSpPr>
          <p:nvPr/>
        </p:nvSpPr>
        <p:spPr bwMode="auto">
          <a:xfrm rot="-275802">
            <a:off x="827088" y="1557338"/>
            <a:ext cx="18399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500" b="1"/>
              <a:t>تسارع الجاذبية </a:t>
            </a:r>
            <a:endParaRPr lang="en-US" sz="250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تمرير عمودي 9"/>
          <p:cNvSpPr/>
          <p:nvPr/>
        </p:nvSpPr>
        <p:spPr>
          <a:xfrm>
            <a:off x="468313" y="2565400"/>
            <a:ext cx="8531225" cy="3455988"/>
          </a:xfrm>
          <a:prstGeom prst="verticalScroll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331913" y="2924175"/>
            <a:ext cx="68294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rtl="1">
              <a:defRPr/>
            </a:pPr>
            <a:r>
              <a:rPr lang="ar-SA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ملاحظات </a:t>
            </a:r>
            <a:endParaRPr lang="en-US" sz="32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عندما يسقط الجسم لأسفل تكون  </a:t>
            </a:r>
            <a:r>
              <a:rPr lang="en-US" sz="3200" b="1" dirty="0">
                <a:latin typeface="Arial" charset="0"/>
                <a:cs typeface="Arial" charset="0"/>
              </a:rPr>
              <a:t>V</a:t>
            </a:r>
            <a:r>
              <a:rPr lang="en-US" sz="3200" b="1" baseline="-25000" dirty="0">
                <a:latin typeface="Arial" charset="0"/>
                <a:cs typeface="Arial" charset="0"/>
              </a:rPr>
              <a:t>i</a:t>
            </a:r>
            <a:r>
              <a:rPr lang="en-US" sz="3200" b="1" dirty="0">
                <a:latin typeface="Arial" charset="0"/>
                <a:cs typeface="Arial" charset="0"/>
              </a:rPr>
              <a:t> = 0</a:t>
            </a:r>
            <a:r>
              <a:rPr lang="ar-SA" sz="3200" b="1" dirty="0">
                <a:latin typeface="Arial" charset="0"/>
                <a:cs typeface="Arial" charset="0"/>
              </a:rPr>
              <a:t> وتكون  </a:t>
            </a:r>
            <a:r>
              <a:rPr lang="en-US" sz="3200" b="1" dirty="0" err="1">
                <a:latin typeface="Arial" charset="0"/>
                <a:cs typeface="Arial" charset="0"/>
              </a:rPr>
              <a:t>V</a:t>
            </a:r>
            <a:r>
              <a:rPr lang="en-US" sz="3200" b="1" baseline="-25000" dirty="0" err="1">
                <a:latin typeface="Arial" charset="0"/>
                <a:cs typeface="Arial" charset="0"/>
              </a:rPr>
              <a:t>f</a:t>
            </a:r>
            <a:r>
              <a:rPr lang="en-US" sz="3200" b="1" baseline="-25000" dirty="0">
                <a:latin typeface="Arial" charset="0"/>
                <a:cs typeface="Arial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أكبر ما يمكن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عندما يقذف الجسم لأعلى تكون  </a:t>
            </a:r>
            <a:r>
              <a:rPr lang="en-US" sz="3200" b="1" dirty="0" err="1">
                <a:latin typeface="Arial" charset="0"/>
                <a:cs typeface="Arial" charset="0"/>
              </a:rPr>
              <a:t>V</a:t>
            </a:r>
            <a:r>
              <a:rPr lang="en-US" sz="3200" b="1" baseline="-25000" dirty="0" err="1">
                <a:latin typeface="Arial" charset="0"/>
                <a:cs typeface="Arial" charset="0"/>
              </a:rPr>
              <a:t>f</a:t>
            </a:r>
            <a:r>
              <a:rPr lang="en-US" sz="3200" b="1" dirty="0">
                <a:latin typeface="Arial" charset="0"/>
                <a:cs typeface="Arial" charset="0"/>
              </a:rPr>
              <a:t> = 0</a:t>
            </a:r>
            <a:r>
              <a:rPr lang="ar-SA" sz="3200" b="1" dirty="0">
                <a:latin typeface="Arial" charset="0"/>
                <a:cs typeface="Arial" charset="0"/>
              </a:rPr>
              <a:t>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وتكون</a:t>
            </a:r>
            <a:r>
              <a:rPr lang="ar-SA" sz="3200" b="1" dirty="0">
                <a:latin typeface="Arial" charset="0"/>
                <a:cs typeface="Arial" charset="0"/>
              </a:rPr>
              <a:t> </a:t>
            </a:r>
            <a:r>
              <a:rPr lang="en-US" sz="3200" b="1" dirty="0" smtClean="0">
                <a:latin typeface="Arial" charset="0"/>
                <a:cs typeface="Arial" charset="0"/>
              </a:rPr>
              <a:t>V</a:t>
            </a:r>
            <a:r>
              <a:rPr lang="en-US" sz="3200" b="1" baseline="-25000" dirty="0" smtClean="0">
                <a:latin typeface="Arial" charset="0"/>
                <a:cs typeface="Arial" charset="0"/>
              </a:rPr>
              <a:t>i</a:t>
            </a:r>
            <a:r>
              <a:rPr lang="ar-EG" sz="3200" b="1" baseline="-25000" dirty="0" smtClean="0">
                <a:latin typeface="Arial" charset="0"/>
                <a:cs typeface="Arial" charset="0"/>
              </a:rPr>
              <a:t>  </a:t>
            </a:r>
            <a:r>
              <a:rPr lang="ar-SA" sz="3000" b="1" dirty="0" smtClean="0">
                <a:solidFill>
                  <a:srgbClr val="0000CC"/>
                </a:solidFill>
                <a:cs typeface="Times New Roman" pitchFamily="18" charset="0"/>
              </a:rPr>
              <a:t>أكبر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ما يمكن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6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3798" name="مستطيل 6"/>
          <p:cNvSpPr>
            <a:spLocks noChangeArrowheads="1"/>
          </p:cNvSpPr>
          <p:nvPr/>
        </p:nvSpPr>
        <p:spPr bwMode="auto">
          <a:xfrm rot="-275802">
            <a:off x="771525" y="1557338"/>
            <a:ext cx="183991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500" b="1"/>
              <a:t>تسارع الجاذبية </a:t>
            </a:r>
            <a:endParaRPr lang="en-US" sz="250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وسيلة شرح مستطيلة مستديرة الزوايا 6"/>
          <p:cNvSpPr/>
          <p:nvPr/>
        </p:nvSpPr>
        <p:spPr>
          <a:xfrm>
            <a:off x="468313" y="2781300"/>
            <a:ext cx="8459787" cy="3095625"/>
          </a:xfrm>
          <a:prstGeom prst="wedgeRoundRectCallout">
            <a:avLst>
              <a:gd name="adj1" fmla="val -20301"/>
              <a:gd name="adj2" fmla="val 79444"/>
              <a:gd name="adj3" fmla="val 16667"/>
            </a:avLst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2976563"/>
            <a:ext cx="683101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يمكن التعبير عن معادلات الحركة في مجال الجاذبية كما يلي :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أولا : حساب السرعة النهائية لجسم </a:t>
            </a:r>
            <a:endParaRPr lang="en-US" sz="32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وتكون إشارة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g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حسب اتجاه الجسم سواء لأعلى أو أسفل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مستطيل 5"/>
          <p:cNvSpPr>
            <a:spLocks noChangeArrowheads="1"/>
          </p:cNvSpPr>
          <p:nvPr/>
        </p:nvSpPr>
        <p:spPr bwMode="auto">
          <a:xfrm rot="-439048">
            <a:off x="720725" y="1452563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2000" b="1"/>
              <a:t>معادلات الحركة والسقوط الحر</a:t>
            </a:r>
            <a:endParaRPr lang="en-US" sz="2000"/>
          </a:p>
        </p:txBody>
      </p:sp>
      <p:pic>
        <p:nvPicPr>
          <p:cNvPr id="34823" name="صورة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3573463"/>
            <a:ext cx="24257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وسيلة شرح مستطيلة مستديرة الزوايا 9"/>
          <p:cNvSpPr/>
          <p:nvPr/>
        </p:nvSpPr>
        <p:spPr>
          <a:xfrm>
            <a:off x="684213" y="2852738"/>
            <a:ext cx="8459787" cy="2520950"/>
          </a:xfrm>
          <a:prstGeom prst="wedgeRoundRectCallout">
            <a:avLst>
              <a:gd name="adj1" fmla="val -19947"/>
              <a:gd name="adj2" fmla="val 95213"/>
              <a:gd name="adj3" fmla="val 16667"/>
            </a:avLst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835150" y="3038475"/>
            <a:ext cx="683101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ثانياً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حساب المسافة بدلالة السرعة الابتدائية والزمن</a:t>
            </a:r>
          </a:p>
          <a:p>
            <a:pPr algn="r" rtl="1"/>
            <a:endParaRPr lang="ar-SA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1" descr="anotac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مستطيل 6"/>
          <p:cNvSpPr>
            <a:spLocks noChangeArrowheads="1"/>
          </p:cNvSpPr>
          <p:nvPr/>
        </p:nvSpPr>
        <p:spPr bwMode="auto">
          <a:xfrm rot="-439048">
            <a:off x="720725" y="1452563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2000" b="1"/>
              <a:t>معادلات الحركة والسقوط الحر</a:t>
            </a:r>
            <a:endParaRPr lang="en-US" sz="2000"/>
          </a:p>
        </p:txBody>
      </p:sp>
      <p:sp>
        <p:nvSpPr>
          <p:cNvPr id="358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848" name="Object 1"/>
          <p:cNvGraphicFramePr>
            <a:graphicFrameLocks noChangeAspect="1"/>
          </p:cNvGraphicFramePr>
          <p:nvPr/>
        </p:nvGraphicFramePr>
        <p:xfrm>
          <a:off x="3924300" y="4076700"/>
          <a:ext cx="2840038" cy="811213"/>
        </p:xfrm>
        <a:graphic>
          <a:graphicData uri="http://schemas.openxmlformats.org/presentationml/2006/ole">
            <p:oleObj spid="_x0000_s35848" name="Equation" r:id="rId6" imgW="1396394" imgH="393529" progId="Equation.3">
              <p:embed/>
            </p:oleObj>
          </a:graphicData>
        </a:graphic>
      </p:graphicFrame>
      <p:sp>
        <p:nvSpPr>
          <p:cNvPr id="35849" name="Rectangle 3"/>
          <p:cNvSpPr>
            <a:spLocks noChangeArrowheads="1"/>
          </p:cNvSpPr>
          <p:nvPr/>
        </p:nvSpPr>
        <p:spPr bwMode="auto">
          <a:xfrm>
            <a:off x="0" y="400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وسيلة شرح مستطيلة مستديرة الزوايا 9"/>
          <p:cNvSpPr/>
          <p:nvPr/>
        </p:nvSpPr>
        <p:spPr>
          <a:xfrm>
            <a:off x="468313" y="2781300"/>
            <a:ext cx="8459787" cy="2879725"/>
          </a:xfrm>
          <a:prstGeom prst="wedgeRoundRectCallout">
            <a:avLst>
              <a:gd name="adj1" fmla="val -20833"/>
              <a:gd name="adj2" fmla="val 75571"/>
              <a:gd name="adj3" fmla="val 16667"/>
            </a:avLst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403350" y="3141663"/>
            <a:ext cx="68294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  ثالثاً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حساب السرعة النهائية لجسم بدلالة المسافة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6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مستطيل 6"/>
          <p:cNvSpPr>
            <a:spLocks noChangeArrowheads="1"/>
          </p:cNvSpPr>
          <p:nvPr/>
        </p:nvSpPr>
        <p:spPr bwMode="auto">
          <a:xfrm rot="-439048">
            <a:off x="720725" y="1452563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2000" b="1"/>
              <a:t>معادلات الحركة والسقوط الحر</a:t>
            </a:r>
            <a:endParaRPr lang="en-US" sz="2000"/>
          </a:p>
        </p:txBody>
      </p:sp>
      <p:pic>
        <p:nvPicPr>
          <p:cNvPr id="36871" name="صورة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4149725"/>
            <a:ext cx="344328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وسيلة شرح مستطيلة مستديرة الزوايا 9"/>
          <p:cNvSpPr/>
          <p:nvPr/>
        </p:nvSpPr>
        <p:spPr>
          <a:xfrm>
            <a:off x="468313" y="2781300"/>
            <a:ext cx="8459787" cy="1511300"/>
          </a:xfrm>
          <a:prstGeom prst="wedgeRoundRectCallout">
            <a:avLst>
              <a:gd name="adj1" fmla="val -20833"/>
              <a:gd name="adj2" fmla="val 75571"/>
              <a:gd name="adj3" fmla="val 16667"/>
            </a:avLst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547813" y="2997200"/>
            <a:ext cx="68294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ملحوظة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سرعة الجسم المقذوف لأعلى تكون صفر ولكن تسارعه لا يساوي صفر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6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مستطيل 6"/>
          <p:cNvSpPr>
            <a:spLocks noChangeArrowheads="1"/>
          </p:cNvSpPr>
          <p:nvPr/>
        </p:nvSpPr>
        <p:spPr bwMode="auto">
          <a:xfrm rot="-439048">
            <a:off x="720725" y="1452563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2000" b="1"/>
              <a:t>معادلات الحركة والسقوط الحر</a:t>
            </a:r>
            <a:endParaRPr lang="en-US" sz="2000"/>
          </a:p>
        </p:txBody>
      </p:sp>
      <p:sp>
        <p:nvSpPr>
          <p:cNvPr id="11" name="تمرير أفقي 10"/>
          <p:cNvSpPr/>
          <p:nvPr/>
        </p:nvSpPr>
        <p:spPr>
          <a:xfrm>
            <a:off x="1116013" y="4724400"/>
            <a:ext cx="6840537" cy="1584325"/>
          </a:xfrm>
          <a:prstGeom prst="horizontalScroll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896" name="Rectangle 1"/>
          <p:cNvSpPr>
            <a:spLocks noChangeArrowheads="1"/>
          </p:cNvSpPr>
          <p:nvPr/>
        </p:nvSpPr>
        <p:spPr bwMode="auto">
          <a:xfrm>
            <a:off x="1531938" y="5037138"/>
            <a:ext cx="62071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السبب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حتى يمكن للجسم العودة مرة أخرى لأسفل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شرح مستطيلة مستديرة الزوايا 5"/>
          <p:cNvSpPr/>
          <p:nvPr/>
        </p:nvSpPr>
        <p:spPr>
          <a:xfrm>
            <a:off x="468313" y="2492375"/>
            <a:ext cx="8675687" cy="3744913"/>
          </a:xfrm>
          <a:prstGeom prst="wedgeRoundRectCallout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23850" y="2636838"/>
            <a:ext cx="882015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300" b="1" dirty="0">
                <a:solidFill>
                  <a:srgbClr val="FF0000"/>
                </a:solidFill>
              </a:rPr>
              <a:t>ملاحظات على معادلات الحركة في السقوط الحر</a:t>
            </a:r>
            <a:endParaRPr lang="en-US" sz="2300" dirty="0">
              <a:solidFill>
                <a:srgbClr val="FF0000"/>
              </a:solidFill>
            </a:endParaRPr>
          </a:p>
          <a:p>
            <a:pPr algn="r" rtl="1"/>
            <a:r>
              <a:rPr lang="ar-SA" sz="2400" b="1" dirty="0">
                <a:solidFill>
                  <a:srgbClr val="0000CC"/>
                </a:solidFill>
                <a:cs typeface="Times New Roman" pitchFamily="18" charset="0"/>
              </a:rPr>
              <a:t>لجسم يقذف لأعلى من سطح ويعود إلى السطح نفسه تكون السرعة النهائية لمرحلة الصعود = السرعة الابتدائية لمرحلة النزول = صفر</a:t>
            </a:r>
            <a:endParaRPr lang="en-US" sz="24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en-US" sz="2400" b="1" dirty="0">
                <a:solidFill>
                  <a:srgbClr val="0000CC"/>
                </a:solidFill>
                <a:cs typeface="Times New Roman" pitchFamily="18" charset="0"/>
              </a:rPr>
              <a:t> </a:t>
            </a:r>
          </a:p>
          <a:p>
            <a:pPr algn="r" rtl="1"/>
            <a:r>
              <a:rPr lang="ar-SA" sz="2400" b="1" dirty="0">
                <a:solidFill>
                  <a:srgbClr val="0000CC"/>
                </a:solidFill>
                <a:cs typeface="Times New Roman" pitchFamily="18" charset="0"/>
              </a:rPr>
              <a:t>لجسم يقذف لأعلى من سطح معين ويعود للسطح نفسه يكون زمن الصعود = زمن النزول.</a:t>
            </a:r>
            <a:endParaRPr lang="en-US" sz="24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2400" b="1" dirty="0">
                <a:solidFill>
                  <a:srgbClr val="0000CC"/>
                </a:solidFill>
                <a:cs typeface="Times New Roman" pitchFamily="18" charset="0"/>
              </a:rPr>
              <a:t> </a:t>
            </a:r>
            <a:endParaRPr lang="en-US" sz="24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en-US" sz="2400" b="1" dirty="0">
                <a:solidFill>
                  <a:srgbClr val="0000CC"/>
                </a:solidFill>
                <a:cs typeface="Times New Roman" pitchFamily="18" charset="0"/>
              </a:rPr>
              <a:t> </a:t>
            </a:r>
          </a:p>
          <a:p>
            <a:pPr algn="r" rtl="1"/>
            <a:r>
              <a:rPr lang="ar-SA" sz="2400" b="1" dirty="0">
                <a:solidFill>
                  <a:srgbClr val="0000CC"/>
                </a:solidFill>
                <a:cs typeface="Times New Roman" pitchFamily="18" charset="0"/>
              </a:rPr>
              <a:t>لجسم يقذف لأعلى من سطح ويعود إلى السطح نفسه تكون السرعة الابتدائية  لمرحلة الصعود = السرعة النهائية لمرحلة النزول </a:t>
            </a:r>
            <a:endParaRPr lang="en-US" sz="24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en-US" sz="2300" b="1" dirty="0"/>
              <a:t> </a:t>
            </a:r>
            <a:endParaRPr lang="en-US" sz="2300" dirty="0"/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Rectangle 7"/>
          <p:cNvSpPr>
            <a:spLocks noChangeArrowheads="1"/>
          </p:cNvSpPr>
          <p:nvPr/>
        </p:nvSpPr>
        <p:spPr bwMode="auto">
          <a:xfrm rot="-498275">
            <a:off x="674688" y="1260475"/>
            <a:ext cx="1960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 eaLnBrk="0" hangingPunct="0">
              <a:tabLst>
                <a:tab pos="7067550" algn="l"/>
              </a:tabLst>
            </a:pPr>
            <a:r>
              <a:rPr lang="ar-SA" sz="2000" b="1">
                <a:latin typeface="Calibri" pitchFamily="34" charset="0"/>
                <a:cs typeface="Times New Roman" pitchFamily="18" charset="0"/>
              </a:rPr>
              <a:t>كيفية تطبيق معادلات الحركة</a:t>
            </a:r>
            <a:endParaRPr lang="en-US" sz="2000" b="1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7067550" algn="l"/>
              </a:tabLst>
            </a:pPr>
            <a:r>
              <a:rPr lang="ar-SA" sz="2000" b="1">
                <a:latin typeface="Calibri" pitchFamily="34" charset="0"/>
                <a:cs typeface="Times New Roman" pitchFamily="18" charset="0"/>
              </a:rPr>
              <a:t>في السقوط الحر</a:t>
            </a:r>
            <a:r>
              <a:rPr lang="en-US" sz="2000"/>
              <a:t> </a:t>
            </a:r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شرح مستطيلة مستديرة الزوايا 5"/>
          <p:cNvSpPr/>
          <p:nvPr/>
        </p:nvSpPr>
        <p:spPr>
          <a:xfrm>
            <a:off x="395288" y="2276475"/>
            <a:ext cx="8748712" cy="3313113"/>
          </a:xfrm>
          <a:prstGeom prst="wedgeRoundRectCallout">
            <a:avLst>
              <a:gd name="adj1" fmla="val -20148"/>
              <a:gd name="adj2" fmla="val 49212"/>
              <a:gd name="adj3" fmla="val 16667"/>
            </a:avLst>
          </a:prstGeom>
          <a:solidFill>
            <a:srgbClr val="CC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39750" y="2565400"/>
            <a:ext cx="860425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>
                <a:solidFill>
                  <a:srgbClr val="FF0000"/>
                </a:solidFill>
              </a:rPr>
              <a:t>1-سقط حجر سقوطاً حراً احسب سرعة الحجر بعد </a:t>
            </a:r>
            <a:r>
              <a:rPr lang="en-US" sz="3000" b="1">
                <a:solidFill>
                  <a:srgbClr val="FF0000"/>
                </a:solidFill>
              </a:rPr>
              <a:t>10s</a:t>
            </a:r>
            <a:endParaRPr lang="en-US" sz="3000">
              <a:solidFill>
                <a:srgbClr val="FF0000"/>
              </a:solidFill>
            </a:endParaRPr>
          </a:p>
          <a:p>
            <a:pPr algn="r" rtl="1"/>
            <a:endParaRPr lang="en-US" sz="3000"/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مستطيل 6"/>
          <p:cNvSpPr>
            <a:spLocks noChangeArrowheads="1"/>
          </p:cNvSpPr>
          <p:nvPr/>
        </p:nvSpPr>
        <p:spPr bwMode="auto">
          <a:xfrm rot="-393143">
            <a:off x="582613" y="1379538"/>
            <a:ext cx="19907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2500" b="1"/>
              <a:t>مسائل على السقوط الحر</a:t>
            </a:r>
            <a:endParaRPr lang="en-US" sz="2500"/>
          </a:p>
        </p:txBody>
      </p:sp>
      <p:pic>
        <p:nvPicPr>
          <p:cNvPr id="39943" name="صورة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05463"/>
            <a:ext cx="2484438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9750" y="3286124"/>
            <a:ext cx="86042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باستخدام المعادلة الأولى</a:t>
            </a:r>
          </a:p>
          <a:p>
            <a:pPr algn="r" rtl="1"/>
            <a:r>
              <a:rPr lang="ar-SA" sz="3000" b="1" dirty="0"/>
              <a:t> </a:t>
            </a:r>
            <a:endParaRPr lang="en-US" sz="3000" b="1" dirty="0"/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بالتعويض نجد أن      </a:t>
            </a:r>
            <a:r>
              <a:rPr lang="en-US" sz="3000" b="1" dirty="0"/>
              <a:t>0 +9.8x10 =98 m/s</a:t>
            </a:r>
            <a:r>
              <a:rPr lang="ar-SA" sz="3000" b="1" dirty="0"/>
              <a:t> = </a:t>
            </a:r>
            <a:r>
              <a:rPr lang="en-US" sz="3000" b="1" dirty="0" err="1"/>
              <a:t>V</a:t>
            </a:r>
            <a:r>
              <a:rPr lang="en-US" sz="3000" b="1" baseline="-25000" dirty="0" err="1"/>
              <a:t>f</a:t>
            </a:r>
            <a:endParaRPr lang="en-US" sz="3000" dirty="0"/>
          </a:p>
          <a:p>
            <a:pPr algn="r" rtl="1"/>
            <a:endParaRPr lang="en-US" sz="3000" dirty="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شرح مستطيلة مستديرة الزوايا 5"/>
          <p:cNvSpPr/>
          <p:nvPr/>
        </p:nvSpPr>
        <p:spPr>
          <a:xfrm>
            <a:off x="395288" y="2276475"/>
            <a:ext cx="8748712" cy="3313113"/>
          </a:xfrm>
          <a:prstGeom prst="wedgeRoundRectCallout">
            <a:avLst>
              <a:gd name="adj1" fmla="val -20148"/>
              <a:gd name="adj2" fmla="val 49212"/>
              <a:gd name="adj3" fmla="val 16667"/>
            </a:avLst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5288" y="2420938"/>
            <a:ext cx="8604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FF0000"/>
                </a:solidFill>
              </a:rPr>
              <a:t>2-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سقط حجر سقوطاً حراً احسب إزاحة الحجر بعد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10s</a:t>
            </a: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باستخدام المعادلة الثانية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مستطيل 6"/>
          <p:cNvSpPr>
            <a:spLocks noChangeArrowheads="1"/>
          </p:cNvSpPr>
          <p:nvPr/>
        </p:nvSpPr>
        <p:spPr bwMode="auto">
          <a:xfrm rot="-393143">
            <a:off x="582613" y="1379538"/>
            <a:ext cx="1990725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2500" b="1"/>
              <a:t>مسائل على السقوط الحر</a:t>
            </a:r>
            <a:endParaRPr lang="en-US" sz="2500"/>
          </a:p>
        </p:txBody>
      </p:sp>
      <p:pic>
        <p:nvPicPr>
          <p:cNvPr id="40967" name="صورة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05463"/>
            <a:ext cx="2484438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8313" y="3573463"/>
            <a:ext cx="86026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>
                <a:solidFill>
                  <a:srgbClr val="FF0000"/>
                </a:solidFill>
              </a:rPr>
              <a:t>الحل</a:t>
            </a:r>
            <a:r>
              <a:rPr lang="ar-SA" sz="3000" b="1"/>
              <a:t> بالتعويض نجد أن </a:t>
            </a:r>
            <a:r>
              <a:rPr lang="en-US" sz="3000" b="1"/>
              <a:t>d = 0 x 10 + 0.5 x9.8 x10</a:t>
            </a:r>
            <a:r>
              <a:rPr lang="en-US" sz="3000" b="1" baseline="30000"/>
              <a:t>2</a:t>
            </a:r>
            <a:r>
              <a:rPr lang="en-US" sz="3000" b="1"/>
              <a:t> </a:t>
            </a:r>
            <a:endParaRPr lang="en-US" sz="3000"/>
          </a:p>
          <a:p>
            <a:pPr algn="r" rtl="1"/>
            <a:r>
              <a:rPr lang="en-US" sz="3000" b="1"/>
              <a:t>d = 0 + 4.9 x 100 = 49 m</a:t>
            </a:r>
            <a:endParaRPr lang="en-US" sz="300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محطة طرفية 9"/>
          <p:cNvSpPr/>
          <p:nvPr/>
        </p:nvSpPr>
        <p:spPr>
          <a:xfrm>
            <a:off x="863600" y="2997200"/>
            <a:ext cx="8280400" cy="2663825"/>
          </a:xfrm>
          <a:prstGeom prst="flowChartTerminator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3470275"/>
            <a:ext cx="68310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التسارع المتوسط: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هو التغير في السرعة خلال فترة زمنية معينة  مقسوماً على هذه الفترة.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العلاقة الرياضية</a:t>
            </a:r>
            <a:endParaRPr lang="ar-SA" sz="30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343" name="Object 1"/>
          <p:cNvGraphicFramePr>
            <a:graphicFrameLocks noChangeAspect="1"/>
          </p:cNvGraphicFramePr>
          <p:nvPr/>
        </p:nvGraphicFramePr>
        <p:xfrm>
          <a:off x="2843213" y="4508500"/>
          <a:ext cx="2122487" cy="908050"/>
        </p:xfrm>
        <a:graphic>
          <a:graphicData uri="http://schemas.openxmlformats.org/presentationml/2006/ole">
            <p:oleObj spid="_x0000_s14343" name="Equation" r:id="rId6" imgW="1117600" imgH="469900" progId="Equation.3">
              <p:embed/>
            </p:oleObj>
          </a:graphicData>
        </a:graphic>
      </p:graphicFrame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863600" y="3357563"/>
            <a:ext cx="8280400" cy="1943100"/>
          </a:xfrm>
          <a:prstGeom prst="flowChartTerminator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3716338"/>
            <a:ext cx="68310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التسارع المنتظم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معدل التغير المنتظم في سرعة الجسم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محطة طرفية 5"/>
          <p:cNvSpPr/>
          <p:nvPr/>
        </p:nvSpPr>
        <p:spPr>
          <a:xfrm>
            <a:off x="863600" y="3500438"/>
            <a:ext cx="8280400" cy="1728787"/>
          </a:xfrm>
          <a:prstGeom prst="flowChartTerminator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3716338"/>
            <a:ext cx="68310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التسارع اللحظي:-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هو التغير في سرعة جسم في لحظة معينة.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3532188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خطط انسيابي: بيانات مخزّنة 15"/>
          <p:cNvSpPr/>
          <p:nvPr/>
        </p:nvSpPr>
        <p:spPr>
          <a:xfrm>
            <a:off x="611188" y="3213100"/>
            <a:ext cx="8532812" cy="2232025"/>
          </a:xfrm>
          <a:prstGeom prst="flowChartOnlineStorage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827088" y="3224213"/>
            <a:ext cx="68310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العلاقة  بين السرعة النهائية والسرعة الابتدائية</a:t>
            </a:r>
            <a:r>
              <a:rPr lang="ar-SA" sz="3200" b="1" dirty="0"/>
              <a:t> </a:t>
            </a:r>
            <a:endParaRPr lang="en-US" sz="3200" dirty="0"/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التسارع المتوسط يحسب من العلاقة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ومنه</a:t>
            </a:r>
            <a:r>
              <a:rPr lang="ar-SA" sz="3200" b="1" dirty="0">
                <a:solidFill>
                  <a:srgbClr val="FF0000"/>
                </a:solidFill>
              </a:rPr>
              <a:t>:-     </a:t>
            </a:r>
            <a:endParaRPr lang="en-US" sz="3200" dirty="0">
              <a:solidFill>
                <a:srgbClr val="FF0000"/>
              </a:solidFill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العلاقة الرياضية 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2888"/>
            <a:ext cx="4067175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323850" y="1196975"/>
            <a:ext cx="2735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/>
              <a:t>الحركة بتسارع منتظم</a:t>
            </a:r>
            <a:endParaRPr lang="en-US" sz="3000"/>
          </a:p>
        </p:txBody>
      </p:sp>
      <p:sp>
        <p:nvSpPr>
          <p:cNvPr id="174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6" name="Object 1"/>
          <p:cNvGraphicFramePr>
            <a:graphicFrameLocks noChangeAspect="1"/>
          </p:cNvGraphicFramePr>
          <p:nvPr/>
        </p:nvGraphicFramePr>
        <p:xfrm>
          <a:off x="1619250" y="3860800"/>
          <a:ext cx="1206500" cy="647700"/>
        </p:xfrm>
        <a:graphic>
          <a:graphicData uri="http://schemas.openxmlformats.org/presentationml/2006/ole">
            <p:oleObj spid="_x0000_s17416" name="Equation" r:id="rId6" imgW="482391" imgH="393529" progId="Equation.3">
              <p:embed/>
            </p:oleObj>
          </a:graphicData>
        </a:graphic>
      </p:graphicFrame>
      <p:sp>
        <p:nvSpPr>
          <p:cNvPr id="17417" name="Rectangle 3"/>
          <p:cNvSpPr>
            <a:spLocks noChangeArrowheads="1"/>
          </p:cNvSpPr>
          <p:nvPr/>
        </p:nvSpPr>
        <p:spPr bwMode="auto">
          <a:xfrm>
            <a:off x="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9" name="Object 4"/>
          <p:cNvGraphicFramePr>
            <a:graphicFrameLocks noChangeAspect="1"/>
          </p:cNvGraphicFramePr>
          <p:nvPr/>
        </p:nvGraphicFramePr>
        <p:xfrm>
          <a:off x="4427538" y="4221163"/>
          <a:ext cx="1985962" cy="485775"/>
        </p:xfrm>
        <a:graphic>
          <a:graphicData uri="http://schemas.openxmlformats.org/presentationml/2006/ole">
            <p:oleObj spid="_x0000_s17419" name="Equation" r:id="rId7" imgW="596641" imgH="177723" progId="Equation.3">
              <p:embed/>
            </p:oleObj>
          </a:graphicData>
        </a:graphic>
      </p:graphicFrame>
      <p:sp>
        <p:nvSpPr>
          <p:cNvPr id="17420" name="Rectangle 6"/>
          <p:cNvSpPr>
            <a:spLocks noChangeArrowheads="1"/>
          </p:cNvSpPr>
          <p:nvPr/>
        </p:nvSpPr>
        <p:spPr bwMode="auto">
          <a:xfrm>
            <a:off x="0" y="695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22" name="Object 7"/>
          <p:cNvGraphicFramePr>
            <a:graphicFrameLocks noChangeAspect="1"/>
          </p:cNvGraphicFramePr>
          <p:nvPr/>
        </p:nvGraphicFramePr>
        <p:xfrm>
          <a:off x="3563938" y="4724400"/>
          <a:ext cx="1927225" cy="557213"/>
        </p:xfrm>
        <a:graphic>
          <a:graphicData uri="http://schemas.openxmlformats.org/presentationml/2006/ole">
            <p:oleObj spid="_x0000_s17422" name="Equation" r:id="rId8" imgW="812447" imgH="241195" progId="Equation.3">
              <p:embed/>
            </p:oleObj>
          </a:graphicData>
        </a:graphic>
      </p:graphicFrame>
      <p:sp>
        <p:nvSpPr>
          <p:cNvPr id="17423" name="Rectangle 9"/>
          <p:cNvSpPr>
            <a:spLocks noChangeArrowheads="1"/>
          </p:cNvSpPr>
          <p:nvPr/>
        </p:nvSpPr>
        <p:spPr bwMode="auto">
          <a:xfrm>
            <a:off x="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خطط انسيابي: بيانات مخزّنة 9"/>
          <p:cNvSpPr/>
          <p:nvPr/>
        </p:nvSpPr>
        <p:spPr>
          <a:xfrm>
            <a:off x="611188" y="3213100"/>
            <a:ext cx="8532812" cy="2376488"/>
          </a:xfrm>
          <a:prstGeom prst="flowChartOnlineStorage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116013" y="3106738"/>
            <a:ext cx="68294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نص العلاقة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(السرعة النهائية تساوي السرعة الابتدائية مضافاً لها حاصل ضرب التسارع في الفترة الزمنية  ).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ملحوظة :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تستخدم هذه العلاقة في حال عدم وجود الإزاحة 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6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4067175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مستطيل 6"/>
          <p:cNvSpPr>
            <a:spLocks noChangeArrowheads="1"/>
          </p:cNvSpPr>
          <p:nvPr/>
        </p:nvSpPr>
        <p:spPr bwMode="auto">
          <a:xfrm>
            <a:off x="323850" y="1196975"/>
            <a:ext cx="2735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/>
              <a:t>الحركة بتسارع منتظم</a:t>
            </a:r>
            <a:endParaRPr lang="en-US" sz="300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خطط انسيابي: بيانات مخزّنة 5"/>
          <p:cNvSpPr/>
          <p:nvPr/>
        </p:nvSpPr>
        <p:spPr>
          <a:xfrm>
            <a:off x="611188" y="3141663"/>
            <a:ext cx="8532812" cy="2232025"/>
          </a:xfrm>
          <a:prstGeom prst="flowChartOnlineStorage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838200" y="3470275"/>
            <a:ext cx="682942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مثال</a:t>
            </a:r>
            <a:r>
              <a:rPr lang="ar-SA" sz="3200" b="1" dirty="0"/>
              <a:t>  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جسم يتحرك بسرعة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20 m/s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فإذا زادت سرعته بمعدل منتظم قدره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7 m/s2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فما السرعة التي يصل إليها الجسم بعد مرور  </a:t>
            </a:r>
            <a:r>
              <a:rPr lang="en-US" sz="3000" b="1" dirty="0">
                <a:solidFill>
                  <a:srgbClr val="0000CC"/>
                </a:solidFill>
                <a:cs typeface="Times New Roman" pitchFamily="18" charset="0"/>
              </a:rPr>
              <a:t>10s</a:t>
            </a:r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 ؟</a:t>
            </a:r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10" name="Picture 1" descr="anotacion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4067175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مستطيل 10"/>
          <p:cNvSpPr>
            <a:spLocks noChangeArrowheads="1"/>
          </p:cNvSpPr>
          <p:nvPr/>
        </p:nvSpPr>
        <p:spPr bwMode="auto">
          <a:xfrm>
            <a:off x="323850" y="1196975"/>
            <a:ext cx="27352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/>
              <a:t>الحركة بتسارع منتظم</a:t>
            </a:r>
            <a:endParaRPr lang="en-US" sz="3000"/>
          </a:p>
        </p:txBody>
      </p:sp>
    </p:spTree>
  </p:cSld>
  <p:clrMapOvr>
    <a:masterClrMapping/>
  </p:clrMapOvr>
  <p:transition spd="slow">
    <p:pull dir="r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شريط مثقب 6"/>
          <p:cNvSpPr/>
          <p:nvPr/>
        </p:nvSpPr>
        <p:spPr>
          <a:xfrm>
            <a:off x="1187450" y="3141663"/>
            <a:ext cx="7345363" cy="3095625"/>
          </a:xfrm>
          <a:prstGeom prst="flowChartPunchedTape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  <a:flatTx/>
          </a:bodyPr>
          <a:lstStyle/>
          <a:p>
            <a:pPr algn="ctr" rtl="1">
              <a:lnSpc>
                <a:spcPct val="120000"/>
              </a:lnSpc>
              <a:defRPr/>
            </a:pPr>
            <a:endParaRPr lang="en-US" altLang="ar-SA" sz="2000" b="1" kern="0" cap="all" dirty="0">
              <a:solidFill>
                <a:srgbClr val="66FF3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Picture 1" descr="PENCIL2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"/>
            <a:ext cx="1640195" cy="142873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258888" y="3644900"/>
            <a:ext cx="683101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حساب المسافة بدلالة السرعة والتسارع</a:t>
            </a:r>
          </a:p>
          <a:p>
            <a:pPr algn="r" rtl="1"/>
            <a:endParaRPr lang="en-US" sz="3000" b="1" dirty="0">
              <a:solidFill>
                <a:srgbClr val="0000CC"/>
              </a:solidFill>
              <a:cs typeface="Times New Roman" pitchFamily="18" charset="0"/>
            </a:endParaRPr>
          </a:p>
          <a:p>
            <a:pPr algn="r" rtl="1"/>
            <a:r>
              <a:rPr lang="ar-SA" sz="3000" b="1" dirty="0">
                <a:solidFill>
                  <a:srgbClr val="0000CC"/>
                </a:solidFill>
                <a:cs typeface="Times New Roman" pitchFamily="18" charset="0"/>
              </a:rPr>
              <a:t>تستخدم هذه العلاقة في حالة عدم وجود سرعة نهائية </a:t>
            </a:r>
            <a:r>
              <a:rPr lang="ar-SA" sz="3200" b="1" baseline="-25000" dirty="0"/>
              <a:t> </a:t>
            </a:r>
            <a:r>
              <a:rPr lang="en-US" sz="3200" b="1" dirty="0"/>
              <a:t>V </a:t>
            </a:r>
            <a:r>
              <a:rPr lang="en-US" sz="3200" b="1" baseline="-25000" dirty="0"/>
              <a:t>f</a:t>
            </a:r>
            <a:endParaRPr lang="en-US" sz="3200" dirty="0"/>
          </a:p>
        </p:txBody>
      </p:sp>
      <p:pic>
        <p:nvPicPr>
          <p:cNvPr id="9" name="Picture 1" descr="anotac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42888"/>
            <a:ext cx="3532188" cy="331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مستطيل 9"/>
          <p:cNvSpPr>
            <a:spLocks noChangeArrowheads="1"/>
          </p:cNvSpPr>
          <p:nvPr/>
        </p:nvSpPr>
        <p:spPr bwMode="auto">
          <a:xfrm>
            <a:off x="684213" y="1341438"/>
            <a:ext cx="18716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3000" b="1"/>
              <a:t>تابع معادلات الحركة</a:t>
            </a:r>
            <a:endParaRPr lang="en-US" sz="3000"/>
          </a:p>
        </p:txBody>
      </p:sp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488" name="Object 1"/>
          <p:cNvGraphicFramePr>
            <a:graphicFrameLocks noChangeAspect="1"/>
          </p:cNvGraphicFramePr>
          <p:nvPr/>
        </p:nvGraphicFramePr>
        <p:xfrm>
          <a:off x="2124075" y="4076700"/>
          <a:ext cx="5365750" cy="596900"/>
        </p:xfrm>
        <a:graphic>
          <a:graphicData uri="http://schemas.openxmlformats.org/presentationml/2006/ole">
            <p:oleObj spid="_x0000_s20488" name="Equation" r:id="rId6" imgW="2044700" imgH="393700" progId="Equation.3">
              <p:embed/>
            </p:oleObj>
          </a:graphicData>
        </a:graphic>
      </p:graphicFrame>
      <p:sp>
        <p:nvSpPr>
          <p:cNvPr id="20489" name="Rectangle 3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>
    <p:pull dir="r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2aca0afe7118b673294537649485b0fb6be02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804</TotalTime>
  <Words>582</Words>
  <Application>Microsoft Office PowerPoint</Application>
  <PresentationFormat>On-screen Show (4:3)</PresentationFormat>
  <Paragraphs>93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Franklin Gothic Medium</vt:lpstr>
      <vt:lpstr>Tahoma</vt:lpstr>
      <vt:lpstr>Franklin Gothic Book</vt:lpstr>
      <vt:lpstr>Wingdings 2</vt:lpstr>
      <vt:lpstr>Calibri</vt:lpstr>
      <vt:lpstr>Times New Roman</vt:lpstr>
      <vt:lpstr>رحلة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vortex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زاد المعلم</dc:creator>
  <cp:lastModifiedBy>CompuMarket</cp:lastModifiedBy>
  <cp:revision>145</cp:revision>
  <dcterms:created xsi:type="dcterms:W3CDTF">2010-06-19T19:59:19Z</dcterms:created>
  <dcterms:modified xsi:type="dcterms:W3CDTF">2016-01-09T10:43:28Z</dcterms:modified>
</cp:coreProperties>
</file>