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307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1" r:id="rId36"/>
    <p:sldId id="290" r:id="rId37"/>
    <p:sldId id="291" r:id="rId38"/>
    <p:sldId id="292" r:id="rId39"/>
    <p:sldId id="305" r:id="rId40"/>
    <p:sldId id="302" r:id="rId41"/>
    <p:sldId id="294" r:id="rId42"/>
    <p:sldId id="303" r:id="rId43"/>
    <p:sldId id="304" r:id="rId44"/>
    <p:sldId id="295" r:id="rId45"/>
    <p:sldId id="297" r:id="rId46"/>
    <p:sldId id="306" r:id="rId47"/>
    <p:sldId id="299" r:id="rId48"/>
    <p:sldId id="298" r:id="rId4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33"/>
    <a:srgbClr val="008A3E"/>
    <a:srgbClr val="FAFFB9"/>
    <a:srgbClr val="3366FF"/>
    <a:srgbClr val="CC0066"/>
    <a:srgbClr val="D2A000"/>
    <a:srgbClr val="663300"/>
    <a:srgbClr val="333300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008622-CD37-42EF-81DD-09500E643BA1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0DDE47-3C15-4ABC-BF79-38A04A5930C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9D8E6-1E54-4579-AC36-333514DA7819}" type="slidenum">
              <a:rPr lang="ar-SA"/>
              <a:pPr/>
              <a:t>21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DC3E-F6B3-47F0-A7EE-8E89F6D0C0A2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5BFA-4328-4505-8C80-6AF14C5ED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DC3E-F6B3-47F0-A7EE-8E89F6D0C0A2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5BFA-4328-4505-8C80-6AF14C5ED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DC3E-F6B3-47F0-A7EE-8E89F6D0C0A2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5BFA-4328-4505-8C80-6AF14C5ED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DC3E-F6B3-47F0-A7EE-8E89F6D0C0A2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5BFA-4328-4505-8C80-6AF14C5ED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DC3E-F6B3-47F0-A7EE-8E89F6D0C0A2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5BFA-4328-4505-8C80-6AF14C5ED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DC3E-F6B3-47F0-A7EE-8E89F6D0C0A2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5BFA-4328-4505-8C80-6AF14C5ED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DC3E-F6B3-47F0-A7EE-8E89F6D0C0A2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5BFA-4328-4505-8C80-6AF14C5ED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DC3E-F6B3-47F0-A7EE-8E89F6D0C0A2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5BFA-4328-4505-8C80-6AF14C5ED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DC3E-F6B3-47F0-A7EE-8E89F6D0C0A2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5BFA-4328-4505-8C80-6AF14C5ED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DC3E-F6B3-47F0-A7EE-8E89F6D0C0A2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5BFA-4328-4505-8C80-6AF14C5ED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DC3E-F6B3-47F0-A7EE-8E89F6D0C0A2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5BFA-4328-4505-8C80-6AF14C5ED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4DC3E-F6B3-47F0-A7EE-8E89F6D0C0A2}" type="datetimeFigureOut">
              <a:rPr lang="ar-SA" smtClean="0"/>
              <a:pPr/>
              <a:t>16/02/1437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5BFA-4328-4505-8C80-6AF14C5ED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5;&#1604;&#1593;&#1604;&#1575;&#1602;&#1607;%20&#1576;&#1610;&#1606;%20&#1575;&#1604;&#1602;&#1608;&#1607;%20&#1608;&#1575;&#1604;&#1578;&#1587;&#1575;&#1585;&#1593;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8;&#1580;&#1585;&#1576;&#1577;%20&#1602;&#1575;&#1606;&#1608;&#1606;%20&#1606;&#1610;&#1608;&#1578;&#1606;%20&#1575;&#1604;&#1579;&#1575;&#1606;&#1610;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8;&#1580;&#1575;&#1585;&#1576;%20&#1602;&#1575;&#1606;&#1608;&#1606;%20&#1606;&#1610;&#1608;&#1578;&#1606;%20&#1575;&#1604;&#1571;&#1608;&#1604;%20&#1608;%20&#1592;&#1575;&#1607;&#1585;&#1577;%20&#1575;&#1604;&#1602;&#1589;&#1608;&#1585;%20&#1575;&#1604;&#1584;&#1575;&#1578;&#1610;%2000_00_00-00_02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8;&#1580;&#1585;&#1576;&#1607;%20&#1601;&#1610;&#1586;&#1610;&#1575;&#1569;%20&#1604;&#1600;%20&#1605;&#1585;&#1581;&#1604;&#1607;%20&#1575;&#1608;&#1604;%20&#1579;&#1575;&#1606;&#1608;&#1610;.wm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pbs.twimg.com/media/CFbDiNxUMAEvGTo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(%209%20_%2030%20)%20&#1575;&#1604;&#1602;&#1608;&#1577;%20&#1608;&#1575;&#1604;&#1602;&#1608;&#1577;%20&#1575;&#1604;&#1605;&#1593;&#1575;&#1603;&#1587;&#1577;%20Equal%20Opposite%20Force%2000_00_.wmv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2500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429256" y="1785926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الفصل الرابع</a:t>
            </a:r>
            <a:endParaRPr lang="ar-SA" sz="2800" dirty="0">
              <a:solidFill>
                <a:schemeClr val="accent2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643438" y="2571744"/>
            <a:ext cx="4500562" cy="304698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96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cs typeface="PT Bold Heading" pitchFamily="2" charset="-78"/>
              </a:rPr>
              <a:t>القوى في بعد واحد</a:t>
            </a:r>
            <a:endParaRPr lang="ar-SA" sz="80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857752" y="357166"/>
            <a:ext cx="3429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فيزيـــــــــاء 1 </a:t>
            </a:r>
          </a:p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الصف الأول ثانوي</a:t>
            </a:r>
            <a:endParaRPr lang="ar-SA" sz="24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86446" y="5857892"/>
            <a:ext cx="30718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إعداد مشرفة العلوم</a:t>
            </a:r>
          </a:p>
          <a:p>
            <a:pPr algn="ctr"/>
            <a:r>
              <a:rPr lang="ar-SA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منــــال عـــون</a:t>
            </a:r>
            <a:endParaRPr lang="ar-SA" sz="2400" b="1" dirty="0">
              <a:ln w="1905">
                <a:solidFill>
                  <a:sysClr val="windowText" lastClr="000000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7" name="Picture 1" descr="651e520131c52827c60e0990d07f7c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14290"/>
            <a:ext cx="857256" cy="11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85926"/>
            <a:ext cx="1071570" cy="131813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785926"/>
            <a:ext cx="1071569" cy="135732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ستطيل 4"/>
          <p:cNvSpPr/>
          <p:nvPr/>
        </p:nvSpPr>
        <p:spPr>
          <a:xfrm>
            <a:off x="4714860" y="1785912"/>
            <a:ext cx="785812" cy="5000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ar-SA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ar-SA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اليد على الكرة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714860" y="2643162"/>
            <a:ext cx="785812" cy="5000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ar-SA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ar-SA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الجاذبية الأرضية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786172" y="1785912"/>
            <a:ext cx="785813" cy="5000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ar-SA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ar-SA" sz="9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الحبل على الكرة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786172" y="2643162"/>
            <a:ext cx="785813" cy="5000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ar-SA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ar-SA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الجاذبية الأرضية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 rot="5400000">
            <a:off x="5001426" y="2499508"/>
            <a:ext cx="128587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>
            <a:off x="3000368" y="2428864"/>
            <a:ext cx="12858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خطط انسيابي: رابط 10"/>
          <p:cNvSpPr/>
          <p:nvPr/>
        </p:nvSpPr>
        <p:spPr>
          <a:xfrm>
            <a:off x="5572132" y="2357430"/>
            <a:ext cx="142875" cy="142875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rgbClr val="C00000"/>
              </a:solidFill>
            </a:endParaRPr>
          </a:p>
        </p:txBody>
      </p:sp>
      <p:sp>
        <p:nvSpPr>
          <p:cNvPr id="12" name="مخطط انسيابي: رابط 11"/>
          <p:cNvSpPr/>
          <p:nvPr/>
        </p:nvSpPr>
        <p:spPr>
          <a:xfrm>
            <a:off x="3571868" y="2357430"/>
            <a:ext cx="142875" cy="142875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rgbClr val="C00000"/>
              </a:solidFill>
            </a:endParaRPr>
          </a:p>
        </p:txBody>
      </p:sp>
      <p:pic>
        <p:nvPicPr>
          <p:cNvPr id="12289" name="Picture 1" descr="https://physix1.files.wordpress.com/2014/05/d985d8aed8b7d8b7d8a7d8aa-d8a7d984d8acd8b3d985-d8a7d984d8add8b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429000"/>
            <a:ext cx="70949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3357554" y="785794"/>
            <a:ext cx="385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مخططات الجسم الحــر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chemeClr val="bg2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00298" y="428604"/>
            <a:ext cx="4000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cs typeface="PT Bold Heading" pitchFamily="2" charset="-78"/>
              </a:rPr>
              <a:t>القـوة والتســارع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cs typeface="PT Bold Heading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071538" y="1214422"/>
            <a:ext cx="721523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000" dirty="0" smtClean="0">
                <a:cs typeface="PT Bold Heading" pitchFamily="2" charset="-78"/>
              </a:rPr>
              <a:t>يمكننا استنتاج العلاقة بين القوة والتسارع من دراسة العلاقة بين كل من القوة والتسارع والسرعة المتجهة..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143108" y="2071678"/>
            <a:ext cx="507209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وترتبط القوة بالتسارع بالعلاقة التالية :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  <a:ea typeface="Arial Unicode MS" pitchFamily="34" charset="-128"/>
                <a:cs typeface="PT Bold Heading" pitchFamily="2" charset="-78"/>
              </a:rPr>
              <a:t>F = m a</a:t>
            </a:r>
            <a:endParaRPr lang="ar-SA" sz="3200" b="1" dirty="0">
              <a:solidFill>
                <a:schemeClr val="accent2"/>
              </a:solidFill>
              <a:ea typeface="Arial Unicode MS" pitchFamily="34" charset="-128"/>
              <a:cs typeface="PT Bold Heading" pitchFamily="2" charset="-78"/>
            </a:endParaRPr>
          </a:p>
          <a:p>
            <a:pPr>
              <a:defRPr/>
            </a:pPr>
            <a:r>
              <a:rPr lang="ar-SA" sz="2000" dirty="0" smtClean="0">
                <a:solidFill>
                  <a:srgbClr val="3366FF"/>
                </a:solidFill>
                <a:ea typeface="Arial Unicode MS" pitchFamily="34" charset="-128"/>
                <a:cs typeface="PT Bold Heading" pitchFamily="2" charset="-78"/>
              </a:rPr>
              <a:t>القــــــوة </a:t>
            </a:r>
            <a:r>
              <a:rPr lang="ar-SA" sz="2000" b="1" dirty="0">
                <a:solidFill>
                  <a:srgbClr val="3366FF"/>
                </a:solidFill>
                <a:ea typeface="Arial Unicode MS" pitchFamily="34" charset="-128"/>
                <a:cs typeface="PT Bold Heading" pitchFamily="2" charset="-78"/>
              </a:rPr>
              <a:t>( </a:t>
            </a:r>
            <a:r>
              <a:rPr lang="en-US" sz="2000" b="1" dirty="0">
                <a:solidFill>
                  <a:srgbClr val="3366FF"/>
                </a:solidFill>
                <a:ea typeface="Arial Unicode MS" pitchFamily="34" charset="-128"/>
                <a:cs typeface="PT Bold Heading" pitchFamily="2" charset="-78"/>
              </a:rPr>
              <a:t>F</a:t>
            </a:r>
            <a:r>
              <a:rPr lang="ar-SA" sz="2000" b="1" dirty="0">
                <a:solidFill>
                  <a:srgbClr val="3366FF"/>
                </a:solidFill>
                <a:ea typeface="Arial Unicode MS" pitchFamily="34" charset="-128"/>
                <a:cs typeface="PT Bold Heading" pitchFamily="2" charset="-78"/>
              </a:rPr>
              <a:t> ) </a:t>
            </a:r>
            <a:r>
              <a:rPr lang="ar-SA" sz="2000" b="1" dirty="0" smtClean="0">
                <a:solidFill>
                  <a:srgbClr val="3366FF"/>
                </a:solidFill>
                <a:ea typeface="Arial Unicode MS" pitchFamily="34" charset="-128"/>
                <a:cs typeface="PT Bold Heading" pitchFamily="2" charset="-78"/>
              </a:rPr>
              <a:t> </a:t>
            </a:r>
            <a:r>
              <a:rPr lang="ar-SA" sz="2000" dirty="0" smtClean="0">
                <a:ea typeface="Arial Unicode MS" pitchFamily="34" charset="-128"/>
                <a:cs typeface="PT Bold Heading" pitchFamily="2" charset="-78"/>
              </a:rPr>
              <a:t>ووحدة </a:t>
            </a:r>
            <a:r>
              <a:rPr lang="ar-SA" sz="2000" dirty="0">
                <a:ea typeface="Arial Unicode MS" pitchFamily="34" charset="-128"/>
                <a:cs typeface="PT Bold Heading" pitchFamily="2" charset="-78"/>
              </a:rPr>
              <a:t>قياسها دوليا </a:t>
            </a:r>
            <a:r>
              <a:rPr lang="ar-SA" sz="2000" dirty="0" err="1">
                <a:solidFill>
                  <a:srgbClr val="3366FF"/>
                </a:solidFill>
                <a:ea typeface="Arial Unicode MS" pitchFamily="34" charset="-128"/>
                <a:cs typeface="PT Bold Heading" pitchFamily="2" charset="-78"/>
              </a:rPr>
              <a:t>النيوتن</a:t>
            </a:r>
            <a:r>
              <a:rPr lang="ar-SA" sz="2000" dirty="0">
                <a:solidFill>
                  <a:srgbClr val="3366FF"/>
                </a:solidFill>
                <a:ea typeface="Arial Unicode MS" pitchFamily="34" charset="-128"/>
                <a:cs typeface="PT Bold Heading" pitchFamily="2" charset="-78"/>
              </a:rPr>
              <a:t> </a:t>
            </a:r>
            <a:r>
              <a:rPr lang="ar-SA" sz="2000" b="1" dirty="0">
                <a:solidFill>
                  <a:srgbClr val="3366FF"/>
                </a:solidFill>
                <a:ea typeface="Arial Unicode MS" pitchFamily="34" charset="-128"/>
                <a:cs typeface="PT Bold Heading" pitchFamily="2" charset="-78"/>
              </a:rPr>
              <a:t>( </a:t>
            </a:r>
            <a:r>
              <a:rPr lang="en-US" sz="2000" b="1" dirty="0">
                <a:solidFill>
                  <a:srgbClr val="3366FF"/>
                </a:solidFill>
                <a:ea typeface="Arial Unicode MS" pitchFamily="34" charset="-128"/>
                <a:cs typeface="PT Bold Heading" pitchFamily="2" charset="-78"/>
              </a:rPr>
              <a:t>N</a:t>
            </a:r>
            <a:r>
              <a:rPr lang="ar-SA" sz="2000" b="1" dirty="0">
                <a:solidFill>
                  <a:srgbClr val="3366FF"/>
                </a:solidFill>
                <a:ea typeface="Arial Unicode MS" pitchFamily="34" charset="-128"/>
                <a:cs typeface="PT Bold Heading" pitchFamily="2" charset="-78"/>
              </a:rPr>
              <a:t> )</a:t>
            </a:r>
          </a:p>
          <a:p>
            <a:pPr>
              <a:defRPr/>
            </a:pPr>
            <a:r>
              <a:rPr lang="ar-SA" sz="2000" dirty="0" smtClean="0">
                <a:solidFill>
                  <a:srgbClr val="FF0000"/>
                </a:solidFill>
                <a:ea typeface="Arial Unicode MS" pitchFamily="34" charset="-128"/>
                <a:cs typeface="PT Bold Heading" pitchFamily="2" charset="-78"/>
              </a:rPr>
              <a:t>الكتلــــة </a:t>
            </a:r>
            <a:r>
              <a:rPr lang="ar-SA" sz="2000" b="1" dirty="0">
                <a:solidFill>
                  <a:srgbClr val="FF0000"/>
                </a:solidFill>
                <a:ea typeface="Arial Unicode MS" pitchFamily="34" charset="-128"/>
                <a:cs typeface="PT Bold Heading" pitchFamily="2" charset="-78"/>
              </a:rPr>
              <a:t>( </a:t>
            </a:r>
            <a:r>
              <a:rPr lang="en-US" sz="2000" b="1" dirty="0">
                <a:solidFill>
                  <a:srgbClr val="FF0000"/>
                </a:solidFill>
                <a:ea typeface="Arial Unicode MS" pitchFamily="34" charset="-128"/>
                <a:cs typeface="PT Bold Heading" pitchFamily="2" charset="-78"/>
              </a:rPr>
              <a:t>m</a:t>
            </a:r>
            <a:r>
              <a:rPr lang="ar-SA" sz="2000" b="1" dirty="0">
                <a:solidFill>
                  <a:srgbClr val="FF0000"/>
                </a:solidFill>
                <a:ea typeface="Arial Unicode MS" pitchFamily="34" charset="-128"/>
                <a:cs typeface="PT Bold Heading" pitchFamily="2" charset="-78"/>
              </a:rPr>
              <a:t> ) </a:t>
            </a:r>
            <a:r>
              <a:rPr lang="ar-SA" sz="2000" b="1" dirty="0" smtClean="0">
                <a:solidFill>
                  <a:srgbClr val="FF0000"/>
                </a:solidFill>
                <a:ea typeface="Arial Unicode MS" pitchFamily="34" charset="-128"/>
                <a:cs typeface="PT Bold Heading" pitchFamily="2" charset="-78"/>
              </a:rPr>
              <a:t> </a:t>
            </a:r>
            <a:r>
              <a:rPr lang="ar-SA" sz="2000" dirty="0" smtClean="0">
                <a:ea typeface="Arial Unicode MS" pitchFamily="34" charset="-128"/>
                <a:cs typeface="PT Bold Heading" pitchFamily="2" charset="-78"/>
              </a:rPr>
              <a:t>ووحدة </a:t>
            </a:r>
            <a:r>
              <a:rPr lang="ar-SA" sz="2000" dirty="0">
                <a:ea typeface="Arial Unicode MS" pitchFamily="34" charset="-128"/>
                <a:cs typeface="PT Bold Heading" pitchFamily="2" charset="-78"/>
              </a:rPr>
              <a:t>قياسه </a:t>
            </a:r>
            <a:r>
              <a:rPr lang="ar-SA" sz="2000" dirty="0">
                <a:solidFill>
                  <a:srgbClr val="FF0000"/>
                </a:solidFill>
                <a:ea typeface="Arial Unicode MS" pitchFamily="34" charset="-128"/>
                <a:cs typeface="PT Bold Heading" pitchFamily="2" charset="-78"/>
              </a:rPr>
              <a:t>دوليا ( </a:t>
            </a:r>
            <a:r>
              <a:rPr lang="en-US" sz="2000" dirty="0">
                <a:solidFill>
                  <a:srgbClr val="FF0000"/>
                </a:solidFill>
                <a:ea typeface="Arial Unicode MS" pitchFamily="34" charset="-128"/>
                <a:cs typeface="PT Bold Heading" pitchFamily="2" charset="-78"/>
              </a:rPr>
              <a:t>kg</a:t>
            </a:r>
            <a:r>
              <a:rPr lang="ar-SA" sz="2000" dirty="0">
                <a:solidFill>
                  <a:srgbClr val="FF0000"/>
                </a:solidFill>
                <a:ea typeface="Arial Unicode MS" pitchFamily="34" charset="-128"/>
                <a:cs typeface="PT Bold Heading" pitchFamily="2" charset="-78"/>
              </a:rPr>
              <a:t> )</a:t>
            </a:r>
          </a:p>
          <a:p>
            <a:pPr>
              <a:defRPr/>
            </a:pPr>
            <a:r>
              <a:rPr lang="ar-SA" sz="2400" b="1" dirty="0">
                <a:solidFill>
                  <a:srgbClr val="00B050"/>
                </a:solidFill>
                <a:ea typeface="Arial Unicode MS" pitchFamily="34" charset="-128"/>
                <a:cs typeface="PT Bold Heading" pitchFamily="2" charset="-78"/>
              </a:rPr>
              <a:t>التسارع ( </a:t>
            </a:r>
            <a:r>
              <a:rPr lang="en-US" sz="2400" b="1" dirty="0">
                <a:solidFill>
                  <a:srgbClr val="00B050"/>
                </a:solidFill>
                <a:ea typeface="Arial Unicode MS" pitchFamily="34" charset="-128"/>
                <a:cs typeface="PT Bold Heading" pitchFamily="2" charset="-78"/>
              </a:rPr>
              <a:t>a</a:t>
            </a:r>
            <a:r>
              <a:rPr lang="ar-SA" sz="2400" b="1" dirty="0">
                <a:solidFill>
                  <a:srgbClr val="00B050"/>
                </a:solidFill>
                <a:ea typeface="Arial Unicode MS" pitchFamily="34" charset="-128"/>
                <a:cs typeface="PT Bold Heading" pitchFamily="2" charset="-78"/>
              </a:rPr>
              <a:t> ) </a:t>
            </a:r>
            <a:r>
              <a:rPr lang="ar-SA" sz="2400" dirty="0">
                <a:ea typeface="Arial Unicode MS" pitchFamily="34" charset="-128"/>
                <a:cs typeface="PT Bold Heading" pitchFamily="2" charset="-78"/>
              </a:rPr>
              <a:t>ووحدة قياسها دوليا </a:t>
            </a:r>
            <a:r>
              <a:rPr lang="ar-SA" sz="2400" b="1" dirty="0">
                <a:solidFill>
                  <a:srgbClr val="00B050"/>
                </a:solidFill>
                <a:ea typeface="Arial Unicode MS" pitchFamily="34" charset="-128"/>
                <a:cs typeface="PT Bold Heading" pitchFamily="2" charset="-78"/>
              </a:rPr>
              <a:t>( </a:t>
            </a:r>
            <a:r>
              <a:rPr lang="en-US" sz="2400" b="1" dirty="0">
                <a:solidFill>
                  <a:srgbClr val="00B050"/>
                </a:solidFill>
                <a:ea typeface="Arial Unicode MS" pitchFamily="34" charset="-128"/>
                <a:cs typeface="PT Bold Heading" pitchFamily="2" charset="-78"/>
              </a:rPr>
              <a:t>m/s</a:t>
            </a:r>
            <a:r>
              <a:rPr lang="en-US" sz="2400" b="1" baseline="30000" dirty="0">
                <a:solidFill>
                  <a:srgbClr val="00B050"/>
                </a:solidFill>
                <a:ea typeface="Arial Unicode MS" pitchFamily="34" charset="-128"/>
                <a:cs typeface="PT Bold Heading" pitchFamily="2" charset="-78"/>
              </a:rPr>
              <a:t>2</a:t>
            </a:r>
            <a:r>
              <a:rPr lang="ar-SA" sz="2400" b="1" dirty="0">
                <a:solidFill>
                  <a:srgbClr val="00B050"/>
                </a:solidFill>
                <a:ea typeface="Arial Unicode MS" pitchFamily="34" charset="-128"/>
                <a:cs typeface="PT Bold Heading" pitchFamily="2" charset="-78"/>
              </a:rPr>
              <a:t> )</a:t>
            </a:r>
            <a:endParaRPr lang="ar-SA" sz="2000" b="1" dirty="0">
              <a:solidFill>
                <a:srgbClr val="00B050"/>
              </a:solidFill>
              <a:cs typeface="PT Bold Heading" pitchFamily="2" charset="-78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143108" y="4214818"/>
          <a:ext cx="5214974" cy="2103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21783"/>
                <a:gridCol w="1093191"/>
              </a:tblGrid>
              <a:tr h="249466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600" b="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القوى الشائعة</a:t>
                      </a:r>
                      <a:endParaRPr lang="ar-SA" sz="1600" b="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249466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الوصف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F ( N )</a:t>
                      </a:r>
                      <a:endParaRPr lang="ar-SA" sz="1600" b="1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1072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قوة الجاذبية الأرضية المؤثرة في قطعة معدنية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قوة الجاذبية الأرضية المؤثرة في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0.45 kg</a:t>
                      </a:r>
                      <a:r>
                        <a:rPr lang="ar-SA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من السكر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قوة الجاذبية الأرضية المؤثرة في شخص كتلته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 kg</a:t>
                      </a:r>
                      <a:endParaRPr lang="ar-SA" sz="12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القوة المؤثرة في سيارة تتسارع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قوة محرك صاروخ</a:t>
                      </a:r>
                    </a:p>
                    <a:p>
                      <a:pPr algn="r" rtl="1"/>
                      <a:endParaRPr lang="ar-SA" sz="12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rtl="1"/>
                      <a:endParaRPr lang="ar-SA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0,05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686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3000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5,000, 000</a:t>
                      </a:r>
                      <a:endParaRPr lang="ar-SA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6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العلاقه بين القوه والتسار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28912" y="257154"/>
            <a:ext cx="372409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جمع ( تركيب ) القــوى</a:t>
            </a:r>
            <a:endParaRPr lang="ar-SA" sz="33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8193" name="Picture 1" descr="012ikrou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9" y="4643446"/>
            <a:ext cx="3926605" cy="198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000132" y="1110935"/>
            <a:ext cx="750095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ما </a:t>
            </a:r>
            <a:r>
              <a:rPr lang="ar-SA" sz="2400" dirty="0">
                <a:solidFill>
                  <a:srgbClr val="C00000"/>
                </a:solidFill>
                <a:cs typeface="PT Bold Heading" pitchFamily="2" charset="-78"/>
              </a:rPr>
              <a:t>المقصود بالقوة المحصلة </a:t>
            </a:r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؟</a:t>
            </a:r>
          </a:p>
          <a:p>
            <a:pPr algn="justLow">
              <a:defRPr/>
            </a:pPr>
            <a:r>
              <a:rPr lang="ar-SA" sz="1100" dirty="0">
                <a:cs typeface="PT Bold Heading" pitchFamily="2" charset="-78"/>
              </a:rPr>
              <a:t/>
            </a:r>
            <a:br>
              <a:rPr lang="ar-SA" sz="1100" dirty="0">
                <a:cs typeface="PT Bold Heading" pitchFamily="2" charset="-78"/>
              </a:rPr>
            </a:br>
            <a:r>
              <a:rPr lang="ar-SA" sz="2000" dirty="0">
                <a:cs typeface="PT Bold Heading" pitchFamily="2" charset="-78"/>
              </a:rPr>
              <a:t>هي مجموع المتجهات لجميع القوى التي تؤثر في </a:t>
            </a:r>
            <a:r>
              <a:rPr lang="ar-SA" sz="2000" dirty="0" smtClean="0">
                <a:cs typeface="PT Bold Heading" pitchFamily="2" charset="-78"/>
              </a:rPr>
              <a:t>الجسم تحليل </a:t>
            </a:r>
            <a:r>
              <a:rPr lang="ar-SA" sz="2000" dirty="0">
                <a:cs typeface="PT Bold Heading" pitchFamily="2" charset="-78"/>
              </a:rPr>
              <a:t>القوة رياضيا</a:t>
            </a:r>
            <a:r>
              <a:rPr lang="ar-SA" sz="2000" dirty="0" smtClean="0">
                <a:cs typeface="PT Bold Heading" pitchFamily="2" charset="-78"/>
              </a:rPr>
              <a:t>.. وذلك </a:t>
            </a:r>
            <a:r>
              <a:rPr lang="ar-SA" sz="2000" dirty="0">
                <a:cs typeface="PT Bold Heading" pitchFamily="2" charset="-78"/>
              </a:rPr>
              <a:t>بحسب المحاور الموجبة والسالبة فنأخذ بعين الاعتبار اتجاه القوة ..</a:t>
            </a:r>
            <a:endParaRPr lang="ar-SA" sz="2000" dirty="0">
              <a:ea typeface="Arial Unicode MS" pitchFamily="34" charset="-128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86050" y="2571744"/>
            <a:ext cx="5715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مثـــال ( 1 )</a:t>
            </a:r>
          </a:p>
          <a:p>
            <a:pPr algn="justLow"/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إذا دفعت جسم بقوة 100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N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في الاتجاه الموجب وزميلك دفع نفس الجسم وفي نفس الوقت بقوة مقدارها 100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N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في الاتجاه السالب .. فكم تكون المحصلة ؟ 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/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المحصلة ( القوتان في اتجاهين متعاكسين ) </a:t>
            </a:r>
            <a:r>
              <a:rPr lang="en-US" sz="2000" dirty="0" smtClean="0">
                <a:cs typeface="PT Bold Heading" pitchFamily="2" charset="-78"/>
              </a:rPr>
              <a:t>F = F1 + (- F2 )</a:t>
            </a:r>
            <a:br>
              <a:rPr lang="en-US" sz="2000" dirty="0" smtClean="0">
                <a:cs typeface="PT Bold Heading" pitchFamily="2" charset="-78"/>
              </a:rPr>
            </a:br>
            <a:r>
              <a:rPr lang="en-US" sz="2000" dirty="0" smtClean="0">
                <a:cs typeface="PT Bold Heading" pitchFamily="2" charset="-78"/>
              </a:rPr>
              <a:t>F = 100 + ( - 100 ) = 0 N</a:t>
            </a:r>
            <a:endParaRPr lang="ar-SA" sz="2000" dirty="0" smtClean="0">
              <a:cs typeface="PT Bold Heading" pitchFamily="2" charset="-78"/>
            </a:endParaRP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وهذا يعني إن الجسم لا يتحرك ( لا يتسارع )</a:t>
            </a:r>
            <a:endParaRPr lang="ar-SA" sz="20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71868" y="428604"/>
            <a:ext cx="51435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مثال ( 2 )</a:t>
            </a:r>
          </a:p>
          <a:p>
            <a:pPr algn="justLow"/>
            <a:r>
              <a:rPr lang="ar-SA" sz="2000" dirty="0" smtClean="0">
                <a:solidFill>
                  <a:srgbClr val="660033"/>
                </a:solidFill>
                <a:cs typeface="PT Bold Heading" pitchFamily="2" charset="-78"/>
              </a:rPr>
              <a:t>إذا دفعت جسم بقوة 100</a:t>
            </a:r>
            <a:r>
              <a:rPr lang="en-US" sz="2000" dirty="0" smtClean="0">
                <a:solidFill>
                  <a:srgbClr val="660033"/>
                </a:solidFill>
                <a:cs typeface="PT Bold Heading" pitchFamily="2" charset="-78"/>
              </a:rPr>
              <a:t>N </a:t>
            </a:r>
            <a:r>
              <a:rPr lang="ar-SA" sz="2000" dirty="0" smtClean="0">
                <a:solidFill>
                  <a:srgbClr val="660033"/>
                </a:solidFill>
                <a:cs typeface="PT Bold Heading" pitchFamily="2" charset="-78"/>
              </a:rPr>
              <a:t>في الاتجاه الموجب وزميلك دفع نفس الجسم وفي نفس الوقت بقوة مقدارها 100</a:t>
            </a:r>
            <a:r>
              <a:rPr lang="en-US" sz="2000" dirty="0" smtClean="0">
                <a:solidFill>
                  <a:srgbClr val="660033"/>
                </a:solidFill>
                <a:cs typeface="PT Bold Heading" pitchFamily="2" charset="-78"/>
              </a:rPr>
              <a:t>N </a:t>
            </a:r>
            <a:r>
              <a:rPr lang="ar-SA" sz="2000" dirty="0" smtClean="0">
                <a:solidFill>
                  <a:srgbClr val="660033"/>
                </a:solidFill>
                <a:cs typeface="PT Bold Heading" pitchFamily="2" charset="-78"/>
              </a:rPr>
              <a:t>في الاتجاه الموجب .. فكم تكون المحصلة ؟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/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المحصلة ( القوتان في نفس الاتجاه ) </a:t>
            </a:r>
            <a:r>
              <a:rPr lang="en-US" sz="2000" dirty="0" smtClean="0">
                <a:cs typeface="PT Bold Heading" pitchFamily="2" charset="-78"/>
              </a:rPr>
              <a:t>F = F1 +f2 </a:t>
            </a:r>
            <a:br>
              <a:rPr lang="en-US" sz="2000" dirty="0" smtClean="0">
                <a:cs typeface="PT Bold Heading" pitchFamily="2" charset="-78"/>
              </a:rPr>
            </a:br>
            <a:r>
              <a:rPr lang="en-US" sz="2000" dirty="0" smtClean="0">
                <a:cs typeface="PT Bold Heading" pitchFamily="2" charset="-78"/>
              </a:rPr>
              <a:t> F </a:t>
            </a:r>
            <a:r>
              <a:rPr lang="en-US" sz="2000" dirty="0" smtClean="0">
                <a:cs typeface="PT Bold Heading" pitchFamily="2" charset="-78"/>
              </a:rPr>
              <a:t>= 100 + 100 = 200 N </a:t>
            </a:r>
            <a:r>
              <a:rPr lang="ar-SA" sz="2000" dirty="0" smtClean="0">
                <a:cs typeface="PT Bold Heading" pitchFamily="2" charset="-78"/>
              </a:rPr>
              <a:t>وهي تؤثر في الاتجاه الموجب وهو تسارع الجسم..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28794" y="3500438"/>
            <a:ext cx="55007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مثال ( 3 ) :</a:t>
            </a:r>
          </a:p>
          <a:p>
            <a:pPr algn="justLow"/>
            <a:r>
              <a:rPr lang="ar-SA" sz="1200" dirty="0" smtClean="0">
                <a:cs typeface="PT Bold Heading" pitchFamily="2" charset="-78"/>
              </a:rPr>
              <a:t/>
            </a:r>
            <a:br>
              <a:rPr lang="ar-SA" sz="1200" dirty="0" smtClean="0">
                <a:cs typeface="PT Bold Heading" pitchFamily="2" charset="-78"/>
              </a:rPr>
            </a:br>
            <a:r>
              <a:rPr lang="ar-SA" sz="2000" dirty="0" smtClean="0">
                <a:solidFill>
                  <a:srgbClr val="660033"/>
                </a:solidFill>
                <a:cs typeface="PT Bold Heading" pitchFamily="2" charset="-78"/>
              </a:rPr>
              <a:t>إذا دفعت جسم بقوة 100</a:t>
            </a:r>
            <a:r>
              <a:rPr lang="en-US" sz="2000" dirty="0" smtClean="0">
                <a:solidFill>
                  <a:srgbClr val="660033"/>
                </a:solidFill>
                <a:cs typeface="PT Bold Heading" pitchFamily="2" charset="-78"/>
              </a:rPr>
              <a:t>N </a:t>
            </a:r>
            <a:r>
              <a:rPr lang="ar-SA" sz="2000" dirty="0" smtClean="0">
                <a:solidFill>
                  <a:srgbClr val="660033"/>
                </a:solidFill>
                <a:cs typeface="PT Bold Heading" pitchFamily="2" charset="-78"/>
              </a:rPr>
              <a:t>في الاتجاه الموجب وزميلك دفع نفس الجسم وفي نفس الوقت بقوة مقدارها 200</a:t>
            </a:r>
            <a:r>
              <a:rPr lang="en-US" sz="2000" dirty="0" smtClean="0">
                <a:solidFill>
                  <a:srgbClr val="660033"/>
                </a:solidFill>
                <a:cs typeface="PT Bold Heading" pitchFamily="2" charset="-78"/>
              </a:rPr>
              <a:t>N </a:t>
            </a:r>
            <a:r>
              <a:rPr lang="ar-SA" sz="2000" dirty="0" smtClean="0">
                <a:solidFill>
                  <a:srgbClr val="660033"/>
                </a:solidFill>
                <a:cs typeface="PT Bold Heading" pitchFamily="2" charset="-78"/>
              </a:rPr>
              <a:t>في الاتجاه السالب .. فكم تكون المحصلة ؟ 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/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المحصلة ( القوتان في اتجاهين متعاكسين ) </a:t>
            </a:r>
            <a:r>
              <a:rPr lang="en-US" sz="2000" dirty="0" smtClean="0">
                <a:cs typeface="PT Bold Heading" pitchFamily="2" charset="-78"/>
              </a:rPr>
              <a:t>F = F1 + (- F2 )</a:t>
            </a:r>
            <a:endParaRPr lang="ar-SA" sz="2000" dirty="0" smtClean="0">
              <a:cs typeface="PT Bold Heading" pitchFamily="2" charset="-78"/>
            </a:endParaRPr>
          </a:p>
          <a:p>
            <a:pPr algn="justLow"/>
            <a:r>
              <a:rPr lang="en-US" sz="2000" dirty="0" smtClean="0">
                <a:cs typeface="PT Bold Heading" pitchFamily="2" charset="-78"/>
              </a:rPr>
              <a:t>F = 100 + ( - 200 ) = -100 N </a:t>
            </a:r>
            <a:r>
              <a:rPr lang="ar-SA" sz="2000" dirty="0" smtClean="0">
                <a:cs typeface="PT Bold Heading" pitchFamily="2" charset="-78"/>
              </a:rPr>
              <a:t>وتؤثر في الاتجاه السالب وهو تسارع الجسم..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237332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سهم إلى اليسار 4"/>
          <p:cNvSpPr/>
          <p:nvPr/>
        </p:nvSpPr>
        <p:spPr>
          <a:xfrm>
            <a:off x="2357413" y="2000243"/>
            <a:ext cx="571500" cy="571501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>
              <a:defRPr/>
            </a:pPr>
            <a:r>
              <a:rPr lang="en-US" sz="1600" b="1" dirty="0">
                <a:solidFill>
                  <a:schemeClr val="tx1"/>
                </a:solidFill>
                <a:cs typeface="PT Bold Heading" pitchFamily="2" charset="-78"/>
              </a:rPr>
              <a:t>F</a:t>
            </a:r>
            <a:r>
              <a:rPr lang="en-US" sz="1600" b="1" baseline="-25000" dirty="0">
                <a:solidFill>
                  <a:schemeClr val="tx1"/>
                </a:solidFill>
                <a:cs typeface="PT Bold Heading" pitchFamily="2" charset="-78"/>
              </a:rPr>
              <a:t>2</a:t>
            </a:r>
            <a:endParaRPr lang="ar-SA" sz="1600" b="1" baseline="-250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571472" y="2014529"/>
            <a:ext cx="571500" cy="55721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b="1" baseline="-25000" dirty="0">
                <a:solidFill>
                  <a:schemeClr val="tx1"/>
                </a:solidFill>
              </a:rPr>
              <a:t>1</a:t>
            </a:r>
            <a:endParaRPr lang="ar-SA" sz="1600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28936" y="14262"/>
            <a:ext cx="344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قانون نيوتن الثاني</a:t>
            </a:r>
            <a:endParaRPr lang="ar-SA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571604" y="857232"/>
            <a:ext cx="714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س / ما هي العلاقة بين كل من القوة والكتلة والتسارع ؟</a:t>
            </a:r>
            <a:r>
              <a:rPr lang="en-US" dirty="0" smtClean="0">
                <a:solidFill>
                  <a:srgbClr val="FF0000"/>
                </a:solidFill>
                <a:cs typeface="PT Bold Heading" pitchFamily="2" charset="-78"/>
              </a:rPr>
              <a:t>a </a:t>
            </a:r>
            <a:r>
              <a:rPr lang="en-US" dirty="0" smtClean="0">
                <a:solidFill>
                  <a:srgbClr val="FF0000"/>
                </a:solidFill>
                <a:cs typeface="Simplified Arabic" pitchFamily="2" charset="-78"/>
              </a:rPr>
              <a:t>×</a:t>
            </a:r>
            <a:r>
              <a:rPr lang="en-US" dirty="0" smtClean="0">
                <a:solidFill>
                  <a:srgbClr val="FF0000"/>
                </a:solidFill>
                <a:cs typeface="PT Bold Heading" pitchFamily="2" charset="-78"/>
              </a:rPr>
              <a:t> m = F    </a:t>
            </a:r>
            <a:br>
              <a:rPr lang="en-US" dirty="0" smtClean="0">
                <a:solidFill>
                  <a:srgbClr val="FF0000"/>
                </a:solidFill>
                <a:cs typeface="PT Bold Heading" pitchFamily="2" charset="-78"/>
              </a:rPr>
            </a:br>
            <a:r>
              <a:rPr lang="ar-SA" dirty="0" smtClean="0">
                <a:cs typeface="PT Bold Heading" pitchFamily="2" charset="-78"/>
              </a:rPr>
              <a:t>وهذا هو نص قانون نيوتن الثاني ( رياضيا )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14480" y="2714620"/>
            <a:ext cx="692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س / أكتب الصيغة الفيزيائية لهذا القانون ؟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>إذا أثرت قوة مقدارها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F</a:t>
            </a:r>
            <a:r>
              <a:rPr lang="en-US" dirty="0" smtClean="0">
                <a:cs typeface="PT Bold Heading" pitchFamily="2" charset="-78"/>
              </a:rPr>
              <a:t> </a:t>
            </a:r>
            <a:r>
              <a:rPr lang="ar-SA" dirty="0" smtClean="0">
                <a:cs typeface="PT Bold Heading" pitchFamily="2" charset="-78"/>
              </a:rPr>
              <a:t> على جسم كتلته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m 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 </a:t>
            </a:r>
            <a:r>
              <a:rPr lang="ar-SA" dirty="0" smtClean="0">
                <a:cs typeface="PT Bold Heading" pitchFamily="2" charset="-78"/>
              </a:rPr>
              <a:t>فإنها تكسبه تسارعا مقداره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a</a:t>
            </a:r>
            <a:r>
              <a:rPr lang="en-US" dirty="0" smtClean="0">
                <a:cs typeface="PT Bold Heading" pitchFamily="2" charset="-78"/>
              </a:rPr>
              <a:t> 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86050" y="3643314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س / وإذا أثرت على الجسم مجموعة من القوى ؟</a:t>
            </a:r>
            <a:r>
              <a:rPr lang="en-US" dirty="0" smtClean="0">
                <a:cs typeface="PT Bold Heading" pitchFamily="2" charset="-78"/>
              </a:rPr>
              <a:t>a </a:t>
            </a:r>
            <a:r>
              <a:rPr lang="en-US" dirty="0" smtClean="0">
                <a:cs typeface="Simplified Arabic" pitchFamily="2" charset="-78"/>
              </a:rPr>
              <a:t>×</a:t>
            </a:r>
            <a:r>
              <a:rPr lang="en-US" dirty="0" smtClean="0">
                <a:cs typeface="PT Bold Heading" pitchFamily="2" charset="-78"/>
              </a:rPr>
              <a:t> m = F </a:t>
            </a:r>
            <a:r>
              <a:rPr lang="ar-SA" dirty="0" smtClean="0">
                <a:cs typeface="PT Bold Heading" pitchFamily="2" charset="-78"/>
              </a:rPr>
              <a:t> المحصلة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57620" y="4857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dirty="0" smtClean="0">
                <a:solidFill>
                  <a:srgbClr val="00B050"/>
                </a:solidFill>
                <a:cs typeface="PT Bold Heading" pitchFamily="2" charset="-78"/>
              </a:rPr>
              <a:t>مثال:</a:t>
            </a:r>
            <a:r>
              <a:rPr lang="ar-SA" dirty="0" smtClean="0">
                <a:cs typeface="PT Bold Heading" pitchFamily="2" charset="-78"/>
              </a:rPr>
              <a:t/>
            </a:r>
            <a:br>
              <a:rPr lang="ar-SA" dirty="0" smtClean="0">
                <a:cs typeface="PT Bold Heading" pitchFamily="2" charset="-78"/>
              </a:rPr>
            </a:br>
            <a:r>
              <a:rPr lang="ar-SA" dirty="0" smtClean="0">
                <a:cs typeface="PT Bold Heading" pitchFamily="2" charset="-78"/>
              </a:rPr>
              <a:t>إذا دفعت أنت وزميلك طاولة كتلتها 15.0 </a:t>
            </a:r>
            <a:r>
              <a:rPr lang="en-US" dirty="0" smtClean="0">
                <a:cs typeface="PT Bold Heading" pitchFamily="2" charset="-78"/>
              </a:rPr>
              <a:t>kg </a:t>
            </a:r>
            <a:r>
              <a:rPr lang="ar-SA" dirty="0" smtClean="0">
                <a:cs typeface="PT Bold Heading" pitchFamily="2" charset="-78"/>
              </a:rPr>
              <a:t>بقوة مقدارها 50.0 </a:t>
            </a:r>
            <a:r>
              <a:rPr lang="en-US" dirty="0" smtClean="0">
                <a:cs typeface="PT Bold Heading" pitchFamily="2" charset="-78"/>
              </a:rPr>
              <a:t>N </a:t>
            </a:r>
            <a:r>
              <a:rPr lang="ar-SA" dirty="0" smtClean="0">
                <a:cs typeface="PT Bold Heading" pitchFamily="2" charset="-78"/>
              </a:rPr>
              <a:t>في نفس الاتجاه فما تسارع الطاولة ؟</a:t>
            </a:r>
            <a:br>
              <a:rPr lang="ar-SA" dirty="0" smtClean="0">
                <a:cs typeface="PT Bold Heading" pitchFamily="2" charset="-78"/>
              </a:rPr>
            </a:br>
            <a:r>
              <a:rPr lang="en-US" dirty="0" smtClean="0">
                <a:cs typeface="PT Bold Heading" pitchFamily="2" charset="-78"/>
              </a:rPr>
              <a:t>F = m * a </a:t>
            </a:r>
            <a:r>
              <a:rPr lang="ar-SA" dirty="0" smtClean="0">
                <a:cs typeface="PT Bold Heading" pitchFamily="2" charset="-78"/>
              </a:rPr>
              <a:t>المحصلة</a:t>
            </a:r>
            <a:br>
              <a:rPr lang="ar-SA" dirty="0" smtClean="0">
                <a:cs typeface="PT Bold Heading" pitchFamily="2" charset="-78"/>
              </a:rPr>
            </a:br>
            <a:r>
              <a:rPr lang="en-US" dirty="0" smtClean="0">
                <a:cs typeface="PT Bold Heading" pitchFamily="2" charset="-78"/>
              </a:rPr>
              <a:t>a = F / m </a:t>
            </a:r>
            <a:br>
              <a:rPr lang="en-US" dirty="0" smtClean="0">
                <a:cs typeface="PT Bold Heading" pitchFamily="2" charset="-78"/>
              </a:rPr>
            </a:br>
            <a:r>
              <a:rPr lang="en-US" dirty="0" smtClean="0">
                <a:cs typeface="PT Bold Heading" pitchFamily="2" charset="-78"/>
              </a:rPr>
              <a:t>A = 100 / 15.0 = 6.67 m / s2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786050" y="16430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/>
            <a:r>
              <a:rPr lang="ar-S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تسارع الجسم يساوي محصلة القوى المؤثرة فيه مقسومة على كتلة الجسم .</a:t>
            </a:r>
            <a:endParaRPr lang="ar-SA" sz="24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71736" y="4143380"/>
            <a:ext cx="4572000" cy="8194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50000"/>
              </a:lnSpc>
              <a:defRPr/>
            </a:pPr>
            <a:r>
              <a:rPr lang="ar-SA" dirty="0">
                <a:solidFill>
                  <a:schemeClr val="tx2"/>
                </a:solidFill>
                <a:cs typeface="PT Bold Heading" pitchFamily="2" charset="-78"/>
              </a:rPr>
              <a:t> </a:t>
            </a:r>
          </a:p>
          <a:p>
            <a:pPr>
              <a:lnSpc>
                <a:spcPct val="50000"/>
              </a:lnSpc>
              <a:defRPr/>
            </a:pPr>
            <a:r>
              <a:rPr lang="ar-SA" dirty="0" smtClean="0">
                <a:solidFill>
                  <a:schemeClr val="tx2"/>
                </a:solidFill>
                <a:cs typeface="PT Bold Heading" pitchFamily="2" charset="-78"/>
              </a:rPr>
              <a:t>                              </a:t>
            </a:r>
            <a:r>
              <a:rPr lang="ar-SA" b="1" baseline="-25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المحصلة</a:t>
            </a:r>
            <a:r>
              <a:rPr lang="ar-SA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F</a:t>
            </a:r>
            <a:r>
              <a:rPr lang="ar-SA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</a:p>
          <a:p>
            <a:pPr>
              <a:lnSpc>
                <a:spcPct val="50000"/>
              </a:lnSpc>
              <a:defRPr/>
            </a:pPr>
            <a:r>
              <a:rPr lang="ar-SA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</a:p>
          <a:p>
            <a:pPr algn="ctr">
              <a:lnSpc>
                <a:spcPct val="50000"/>
              </a:lnSpc>
              <a:defRPr/>
            </a:pPr>
            <a:r>
              <a:rPr lang="en-US" b="1" dirty="0">
                <a:solidFill>
                  <a:schemeClr val="tx2"/>
                </a:solidFill>
                <a:cs typeface="PT Bold Heading" pitchFamily="2" charset="-78"/>
              </a:rPr>
              <a:t>a = --------------</a:t>
            </a:r>
            <a:endParaRPr lang="ar-SA" b="1" dirty="0">
              <a:solidFill>
                <a:schemeClr val="tx2"/>
              </a:solidFill>
              <a:cs typeface="PT Bold Heading" pitchFamily="2" charset="-78"/>
            </a:endParaRPr>
          </a:p>
          <a:p>
            <a:pPr>
              <a:lnSpc>
                <a:spcPct val="50000"/>
              </a:lnSpc>
              <a:defRPr/>
            </a:pPr>
            <a:r>
              <a:rPr lang="ar-SA" dirty="0">
                <a:solidFill>
                  <a:schemeClr val="tx2"/>
                </a:solidFill>
                <a:cs typeface="PT Bold Heading" pitchFamily="2" charset="-78"/>
              </a:rPr>
              <a:t>  </a:t>
            </a:r>
            <a:r>
              <a:rPr lang="ar-SA" dirty="0" smtClean="0">
                <a:solidFill>
                  <a:schemeClr val="tx2"/>
                </a:solidFill>
                <a:cs typeface="PT Bold Heading" pitchFamily="2" charset="-78"/>
              </a:rPr>
              <a:t>                                 </a:t>
            </a:r>
            <a:r>
              <a:rPr lang="en-US" b="1" dirty="0">
                <a:solidFill>
                  <a:schemeClr val="tx2"/>
                </a:solidFill>
                <a:cs typeface="PT Bold Heading" pitchFamily="2" charset="-78"/>
              </a:rPr>
              <a:t>m</a:t>
            </a:r>
            <a:endParaRPr lang="ar-SA" dirty="0">
              <a:solidFill>
                <a:schemeClr val="tx2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95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95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95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جربة قانون نيوتن الثاني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14480" y="285728"/>
            <a:ext cx="6003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  <a:r>
              <a:rPr lang="ar-SA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حل مسائل قانون نيوتن الثاني..</a:t>
            </a:r>
            <a:endParaRPr lang="ar-SA" sz="28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00100" y="924259"/>
            <a:ext cx="73580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solidFill>
                  <a:srgbClr val="00B050"/>
                </a:solidFill>
                <a:cs typeface="PT Bold Heading" pitchFamily="2" charset="-78"/>
              </a:rPr>
              <a:t>1-</a:t>
            </a:r>
            <a:r>
              <a:rPr lang="ar-SA" sz="2000" dirty="0" smtClean="0">
                <a:cs typeface="PT Bold Heading" pitchFamily="2" charset="-78"/>
              </a:rPr>
              <a:t> حددي جميع القوى المؤثرة في الجسم .</a:t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solidFill>
                  <a:srgbClr val="00B050"/>
                </a:solidFill>
                <a:cs typeface="PT Bold Heading" pitchFamily="2" charset="-78"/>
              </a:rPr>
              <a:t>2- </a:t>
            </a:r>
            <a:r>
              <a:rPr lang="ar-SA" sz="2000" dirty="0" smtClean="0">
                <a:cs typeface="PT Bold Heading" pitchFamily="2" charset="-78"/>
              </a:rPr>
              <a:t>ارسمي مخطط الجسم الحر مبيناً مقدار واتجاه كل قوة مؤثرة في النظام .</a:t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solidFill>
                  <a:srgbClr val="00B050"/>
                </a:solidFill>
                <a:cs typeface="PT Bold Heading" pitchFamily="2" charset="-78"/>
              </a:rPr>
              <a:t>3- </a:t>
            </a:r>
            <a:r>
              <a:rPr lang="ar-SA" sz="2000" dirty="0" smtClean="0">
                <a:cs typeface="PT Bold Heading" pitchFamily="2" charset="-78"/>
              </a:rPr>
              <a:t>أوجدي محصلة القوى </a:t>
            </a:r>
            <a:r>
              <a:rPr lang="en-US" sz="2000" dirty="0" smtClean="0">
                <a:cs typeface="PT Bold Heading" pitchFamily="2" charset="-78"/>
              </a:rPr>
              <a:t>f </a:t>
            </a:r>
            <a:r>
              <a:rPr lang="ar-SA" sz="2000" dirty="0" smtClean="0">
                <a:cs typeface="PT Bold Heading" pitchFamily="2" charset="-78"/>
              </a:rPr>
              <a:t>مراعية بذلك اتجاه كل قوة.</a:t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solidFill>
                  <a:srgbClr val="00B050"/>
                </a:solidFill>
                <a:cs typeface="PT Bold Heading" pitchFamily="2" charset="-78"/>
              </a:rPr>
              <a:t>4-</a:t>
            </a:r>
            <a:r>
              <a:rPr lang="ar-SA" sz="2000" dirty="0" smtClean="0">
                <a:cs typeface="PT Bold Heading" pitchFamily="2" charset="-78"/>
              </a:rPr>
              <a:t> طبقي قانون نيوتن الثاني لحساب التسارع .</a:t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solidFill>
                  <a:srgbClr val="00B050"/>
                </a:solidFill>
                <a:cs typeface="PT Bold Heading" pitchFamily="2" charset="-78"/>
              </a:rPr>
              <a:t>5-</a:t>
            </a:r>
            <a:r>
              <a:rPr lang="ar-SA" sz="2000" dirty="0" smtClean="0">
                <a:cs typeface="PT Bold Heading" pitchFamily="2" charset="-78"/>
              </a:rPr>
              <a:t> باستخدام علم الحركة يمكنك إيجاد السرعة المتجهة أو موقع الجسم ..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5121" name="Picture 1" descr="012xbljh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643314"/>
            <a:ext cx="48482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7215206" y="4214818"/>
            <a:ext cx="85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3366FF"/>
                </a:solidFill>
                <a:cs typeface="PT Bold Heading" pitchFamily="2" charset="-78"/>
              </a:rPr>
              <a:t>مثال</a:t>
            </a:r>
            <a:endParaRPr lang="ar-SA" sz="2800" dirty="0">
              <a:solidFill>
                <a:srgbClr val="3366FF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9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9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786446" y="214290"/>
            <a:ext cx="3177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قانون نيوتن الأول...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4282" y="1422946"/>
            <a:ext cx="728667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900" dirty="0" smtClean="0">
                <a:solidFill>
                  <a:srgbClr val="3366FF"/>
                </a:solidFill>
                <a:cs typeface="PT Bold Heading" pitchFamily="2" charset="-78"/>
              </a:rPr>
              <a:t>س / متى يكون الجسم ساكن ؟  </a:t>
            </a:r>
            <a:r>
              <a:rPr lang="ar-SA" sz="1900" dirty="0" smtClean="0">
                <a:cs typeface="PT Bold Heading" pitchFamily="2" charset="-78"/>
              </a:rPr>
              <a:t>إذا كانت محصلة القوى المؤثرة عليه = صفر</a:t>
            </a:r>
            <a:br>
              <a:rPr lang="ar-SA" sz="1900" dirty="0" smtClean="0">
                <a:cs typeface="PT Bold Heading" pitchFamily="2" charset="-78"/>
              </a:rPr>
            </a:br>
            <a:endParaRPr lang="ar-SA" sz="500" dirty="0" smtClean="0">
              <a:cs typeface="PT Bold Heading" pitchFamily="2" charset="-78"/>
            </a:endParaRPr>
          </a:p>
          <a:p>
            <a:r>
              <a:rPr lang="ar-SA" sz="1900" dirty="0" smtClean="0">
                <a:solidFill>
                  <a:srgbClr val="3366FF"/>
                </a:solidFill>
                <a:cs typeface="PT Bold Heading" pitchFamily="2" charset="-78"/>
              </a:rPr>
              <a:t>س/ وعندما يتحرك الجسم على سطح أملس بسرعة ثابتة وفي خط مستقيم متى يتوقف ؟ </a:t>
            </a:r>
            <a:r>
              <a:rPr lang="ar-SA" sz="1900" dirty="0" smtClean="0">
                <a:cs typeface="PT Bold Heading" pitchFamily="2" charset="-78"/>
              </a:rPr>
              <a:t>إذا أثرنا عليه بقوة خارجية </a:t>
            </a:r>
            <a:br>
              <a:rPr lang="ar-SA" sz="1900" dirty="0" smtClean="0">
                <a:cs typeface="PT Bold Heading" pitchFamily="2" charset="-78"/>
              </a:rPr>
            </a:br>
            <a:endParaRPr lang="ar-SA" sz="500" dirty="0" smtClean="0">
              <a:cs typeface="PT Bold Heading" pitchFamily="2" charset="-78"/>
            </a:endParaRPr>
          </a:p>
          <a:p>
            <a:r>
              <a:rPr lang="ar-SA" sz="1900" dirty="0" smtClean="0">
                <a:solidFill>
                  <a:srgbClr val="3366FF"/>
                </a:solidFill>
                <a:cs typeface="PT Bold Heading" pitchFamily="2" charset="-78"/>
              </a:rPr>
              <a:t>س / وإذا لم نؤثر عليه بقوة خارجية ؟</a:t>
            </a:r>
            <a:r>
              <a:rPr lang="ar-SA" sz="1900" dirty="0" smtClean="0">
                <a:cs typeface="PT Bold Heading" pitchFamily="2" charset="-78"/>
              </a:rPr>
              <a:t/>
            </a:r>
            <a:br>
              <a:rPr lang="ar-SA" sz="1900" dirty="0" smtClean="0">
                <a:cs typeface="PT Bold Heading" pitchFamily="2" charset="-78"/>
              </a:rPr>
            </a:br>
            <a:r>
              <a:rPr lang="ar-SA" sz="1900" dirty="0" smtClean="0">
                <a:cs typeface="PT Bold Heading" pitchFamily="2" charset="-78"/>
              </a:rPr>
              <a:t>سيبقى متحركاً حركة منتظمة ( بسرعة ثابتة وفي خط مستقيم ) </a:t>
            </a:r>
            <a:br>
              <a:rPr lang="ar-SA" sz="1900" dirty="0" smtClean="0">
                <a:cs typeface="PT Bold Heading" pitchFamily="2" charset="-78"/>
              </a:rPr>
            </a:br>
            <a:endParaRPr lang="ar-SA" sz="500" dirty="0" smtClean="0">
              <a:cs typeface="PT Bold Heading" pitchFamily="2" charset="-78"/>
            </a:endParaRPr>
          </a:p>
          <a:p>
            <a:r>
              <a:rPr lang="ar-SA" sz="1900" dirty="0" smtClean="0">
                <a:solidFill>
                  <a:srgbClr val="C00000"/>
                </a:solidFill>
                <a:cs typeface="PT Bold Heading" pitchFamily="2" charset="-78"/>
              </a:rPr>
              <a:t>وهذا هو نص قانون نيوتن الأول ...</a:t>
            </a:r>
            <a:endParaRPr lang="ar-SA" sz="19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85786" y="3786190"/>
            <a:ext cx="707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u="sng" dirty="0" smtClean="0">
                <a:cs typeface="PT Bold Heading" pitchFamily="2" charset="-78"/>
              </a:rPr>
              <a:t>نص قانون نيوتن الأول </a:t>
            </a:r>
            <a:r>
              <a:rPr lang="ar-SA" sz="2400" dirty="0" smtClean="0">
                <a:cs typeface="PT Bold Heading" pitchFamily="2" charset="-78"/>
              </a:rPr>
              <a:t>؟</a:t>
            </a:r>
            <a:br>
              <a:rPr lang="ar-SA" sz="2400" dirty="0" smtClean="0">
                <a:cs typeface="PT Bold Heading" pitchFamily="2" charset="-78"/>
              </a:rPr>
            </a:br>
            <a:r>
              <a:rPr lang="ar-SA" sz="2400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cs typeface="PT Bold Heading" pitchFamily="2" charset="-78"/>
              </a:rPr>
              <a:t>يبقى الجسم على حالته من السكون أو الحركة المنتظمة في خط مستقيم ما لم تؤثر عليه قوة محصلة تغير من حالته .</a:t>
            </a:r>
            <a:endParaRPr lang="ar-SA" sz="2400" dirty="0">
              <a:ln>
                <a:solidFill>
                  <a:schemeClr val="bg1"/>
                </a:solidFill>
              </a:ln>
              <a:solidFill>
                <a:srgbClr val="660066"/>
              </a:solidFill>
              <a:cs typeface="PT Bold Heading" pitchFamily="2" charset="-78"/>
            </a:endParaRPr>
          </a:p>
        </p:txBody>
      </p:sp>
      <p:pic>
        <p:nvPicPr>
          <p:cNvPr id="4097" name="Picture 1" descr="%D8%AA%D8%B7%D8%A8%D9%8A%D9%82%D8%A7%D8%AA_%D9%82%D9%88%D8%A7%D9%86%D9%8A%D9%86_%D9%86%D9%8A%D9%88%D8%AA%D9%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072074"/>
            <a:ext cx="3000396" cy="143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071538" y="1643050"/>
          <a:ext cx="6215106" cy="39624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162825"/>
                <a:gridCol w="908877"/>
                <a:gridCol w="2071702"/>
                <a:gridCol w="2071702"/>
              </a:tblGrid>
              <a:tr h="37084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>
                          <a:ln>
                            <a:solidFill>
                              <a:schemeClr val="tx1"/>
                            </a:solidFill>
                          </a:ln>
                          <a:cs typeface="PT Bold Heading" pitchFamily="2" charset="-78"/>
                        </a:rPr>
                        <a:t>بعض أنواع القوى</a:t>
                      </a:r>
                      <a:endParaRPr lang="ar-SA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PT Bold Heading" pitchFamily="2" charset="-78"/>
                        </a:rPr>
                        <a:t>القوة</a:t>
                      </a:r>
                      <a:endParaRPr lang="ar-SA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PT Bold Heading" pitchFamily="2" charset="-78"/>
                        </a:rPr>
                        <a:t>الرمز</a:t>
                      </a:r>
                      <a:endParaRPr lang="ar-SA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PT Bold Heading" pitchFamily="2" charset="-78"/>
                        </a:rPr>
                        <a:t>التعريف</a:t>
                      </a:r>
                      <a:endParaRPr lang="ar-SA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PT Bold Heading" pitchFamily="2" charset="-78"/>
                        </a:rPr>
                        <a:t>الاتجاه</a:t>
                      </a:r>
                      <a:endParaRPr lang="ar-SA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err="1" smtClean="0">
                          <a:cs typeface="PT Bold Heading" pitchFamily="2" charset="-78"/>
                        </a:rPr>
                        <a:t>الإحتكاك</a:t>
                      </a:r>
                      <a:endParaRPr lang="ar-SA" sz="1200" dirty="0" smtClean="0">
                        <a:cs typeface="PT Bold Heading" pitchFamily="2" charset="-78"/>
                      </a:endParaRPr>
                    </a:p>
                    <a:p>
                      <a:pPr algn="ctr" rtl="1"/>
                      <a:r>
                        <a:rPr lang="en-US" sz="1200" dirty="0" smtClean="0">
                          <a:cs typeface="PT Bold Heading" pitchFamily="2" charset="-78"/>
                        </a:rPr>
                        <a:t>( Friction )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cs typeface="PT Bold Heading" pitchFamily="2" charset="-78"/>
                        </a:rPr>
                        <a:t>f</a:t>
                      </a:r>
                      <a:r>
                        <a:rPr lang="en-US" sz="2400" baseline="-25000" dirty="0" smtClean="0">
                          <a:cs typeface="PT Bold Heading" pitchFamily="2" charset="-78"/>
                        </a:rPr>
                        <a:t>f </a:t>
                      </a:r>
                      <a:endParaRPr lang="ar-SA" sz="2400" b="1" i="1" baseline="-25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قوة تلامس تؤثر في اتجاه معاكس للحركة </a:t>
                      </a:r>
                      <a:r>
                        <a:rPr lang="ar-SA" sz="1200" dirty="0" err="1" smtClean="0">
                          <a:cs typeface="PT Bold Heading" pitchFamily="2" charset="-78"/>
                        </a:rPr>
                        <a:t>الإنزلاقية</a:t>
                      </a:r>
                      <a:r>
                        <a:rPr lang="ar-SA" sz="1200" dirty="0" smtClean="0">
                          <a:cs typeface="PT Bold Heading" pitchFamily="2" charset="-78"/>
                        </a:rPr>
                        <a:t> بين الأسطح .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موازية للسطح في عكس اتجاه الحركة </a:t>
                      </a:r>
                      <a:r>
                        <a:rPr lang="ar-SA" sz="1200" dirty="0" err="1" smtClean="0">
                          <a:cs typeface="PT Bold Heading" pitchFamily="2" charset="-78"/>
                        </a:rPr>
                        <a:t>الإنزلاقية</a:t>
                      </a:r>
                      <a:r>
                        <a:rPr lang="ar-SA" sz="1200" dirty="0" smtClean="0">
                          <a:cs typeface="PT Bold Heading" pitchFamily="2" charset="-78"/>
                        </a:rPr>
                        <a:t> .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العمودية</a:t>
                      </a:r>
                    </a:p>
                    <a:p>
                      <a:pPr algn="ctr" rtl="1"/>
                      <a:r>
                        <a:rPr lang="en-US" sz="1200" dirty="0" smtClean="0">
                          <a:cs typeface="PT Bold Heading" pitchFamily="2" charset="-78"/>
                        </a:rPr>
                        <a:t>( Normal )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cs typeface="PT Bold Heading" pitchFamily="2" charset="-78"/>
                        </a:rPr>
                        <a:t>F </a:t>
                      </a:r>
                      <a:r>
                        <a:rPr lang="en-US" sz="2400" baseline="-25000" dirty="0" smtClean="0">
                          <a:cs typeface="PT Bold Heading" pitchFamily="2" charset="-78"/>
                        </a:rPr>
                        <a:t>N</a:t>
                      </a:r>
                      <a:endParaRPr lang="ar-SA" sz="2400" b="1" baseline="-25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قوة تلامس يؤثر </a:t>
                      </a:r>
                      <a:r>
                        <a:rPr lang="ar-SA" sz="1200" dirty="0" err="1" smtClean="0">
                          <a:cs typeface="PT Bold Heading" pitchFamily="2" charset="-78"/>
                        </a:rPr>
                        <a:t>بها</a:t>
                      </a:r>
                      <a:r>
                        <a:rPr lang="ar-SA" sz="1200" dirty="0" smtClean="0">
                          <a:cs typeface="PT Bold Heading" pitchFamily="2" charset="-78"/>
                        </a:rPr>
                        <a:t> سطح عموديا على جسم ما .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عمودية على السطح </a:t>
                      </a:r>
                      <a:r>
                        <a:rPr lang="ar-SA" sz="1200" dirty="0" err="1" smtClean="0">
                          <a:cs typeface="PT Bold Heading" pitchFamily="2" charset="-78"/>
                        </a:rPr>
                        <a:t>و</a:t>
                      </a:r>
                      <a:r>
                        <a:rPr lang="ar-SA" sz="1200" dirty="0" smtClean="0">
                          <a:cs typeface="PT Bold Heading" pitchFamily="2" charset="-78"/>
                        </a:rPr>
                        <a:t> الجسم .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النابض</a:t>
                      </a:r>
                    </a:p>
                    <a:p>
                      <a:pPr algn="ctr" rtl="1"/>
                      <a:r>
                        <a:rPr lang="en-US" sz="1200" dirty="0" smtClean="0">
                          <a:cs typeface="PT Bold Heading" pitchFamily="2" charset="-78"/>
                        </a:rPr>
                        <a:t>( Spring )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cs typeface="PT Bold Heading" pitchFamily="2" charset="-78"/>
                        </a:rPr>
                        <a:t>F </a:t>
                      </a:r>
                      <a:r>
                        <a:rPr lang="en-US" sz="2400" baseline="-25000" dirty="0" smtClean="0">
                          <a:cs typeface="PT Bold Heading" pitchFamily="2" charset="-78"/>
                        </a:rPr>
                        <a:t>sp</a:t>
                      </a:r>
                      <a:endParaRPr lang="ar-SA" sz="2400" b="1" baseline="-25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قوة </a:t>
                      </a:r>
                      <a:r>
                        <a:rPr lang="ar-SA" sz="1200" dirty="0" err="1" smtClean="0">
                          <a:cs typeface="PT Bold Heading" pitchFamily="2" charset="-78"/>
                        </a:rPr>
                        <a:t>الإسترداد</a:t>
                      </a:r>
                      <a:r>
                        <a:rPr lang="ar-SA" sz="1200" dirty="0" smtClean="0">
                          <a:cs typeface="PT Bold Heading" pitchFamily="2" charset="-78"/>
                        </a:rPr>
                        <a:t> أي قوة الدفع أو السحب التي يؤثر </a:t>
                      </a:r>
                      <a:r>
                        <a:rPr lang="ar-SA" sz="1200" dirty="0" err="1" smtClean="0">
                          <a:cs typeface="PT Bold Heading" pitchFamily="2" charset="-78"/>
                        </a:rPr>
                        <a:t>بها</a:t>
                      </a:r>
                      <a:r>
                        <a:rPr lang="ar-SA" sz="1200" dirty="0" smtClean="0">
                          <a:cs typeface="PT Bold Heading" pitchFamily="2" charset="-78"/>
                        </a:rPr>
                        <a:t> النابض في جسم ما .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في عكس اتجاه إزاحة الجسم .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الشد</a:t>
                      </a:r>
                    </a:p>
                    <a:p>
                      <a:pPr algn="ctr" rtl="1"/>
                      <a:r>
                        <a:rPr lang="en-US" sz="1200" dirty="0" smtClean="0">
                          <a:cs typeface="PT Bold Heading" pitchFamily="2" charset="-78"/>
                        </a:rPr>
                        <a:t>( Tension )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cs typeface="PT Bold Heading" pitchFamily="2" charset="-78"/>
                        </a:rPr>
                        <a:t>F </a:t>
                      </a:r>
                      <a:r>
                        <a:rPr lang="en-US" sz="2400" baseline="-25000" dirty="0" smtClean="0">
                          <a:cs typeface="PT Bold Heading" pitchFamily="2" charset="-78"/>
                        </a:rPr>
                        <a:t>T</a:t>
                      </a:r>
                      <a:endParaRPr lang="ar-SA" sz="2400" b="1" baseline="-25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القوة التي يؤثر خيط أو حبل أو سلك في جسم متصل </a:t>
                      </a:r>
                      <a:r>
                        <a:rPr lang="ar-SA" sz="1200" dirty="0" err="1" smtClean="0">
                          <a:cs typeface="PT Bold Heading" pitchFamily="2" charset="-78"/>
                        </a:rPr>
                        <a:t>به</a:t>
                      </a:r>
                      <a:r>
                        <a:rPr lang="ar-SA" sz="1200" dirty="0" smtClean="0">
                          <a:cs typeface="PT Bold Heading" pitchFamily="2" charset="-78"/>
                        </a:rPr>
                        <a:t> و تؤدي إلى سحبه .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تؤثر عند نقطة </a:t>
                      </a:r>
                      <a:r>
                        <a:rPr lang="ar-SA" sz="1200" dirty="0" err="1" smtClean="0">
                          <a:cs typeface="PT Bold Heading" pitchFamily="2" charset="-78"/>
                        </a:rPr>
                        <a:t>الإتصال</a:t>
                      </a:r>
                      <a:r>
                        <a:rPr lang="ar-SA" sz="1200" dirty="0" smtClean="0">
                          <a:cs typeface="PT Bold Heading" pitchFamily="2" charset="-78"/>
                        </a:rPr>
                        <a:t> باتجاه مواز للخيط أو الحبل أو السلك </a:t>
                      </a:r>
                      <a:r>
                        <a:rPr lang="ar-SA" sz="1200" dirty="0" err="1" smtClean="0">
                          <a:cs typeface="PT Bold Heading" pitchFamily="2" charset="-78"/>
                        </a:rPr>
                        <a:t>و</a:t>
                      </a:r>
                      <a:r>
                        <a:rPr lang="ar-SA" sz="1200" dirty="0" smtClean="0">
                          <a:cs typeface="PT Bold Heading" pitchFamily="2" charset="-78"/>
                        </a:rPr>
                        <a:t> مبتعدة عن الجسم .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الدفع</a:t>
                      </a:r>
                    </a:p>
                    <a:p>
                      <a:pPr algn="ctr" rtl="1"/>
                      <a:r>
                        <a:rPr lang="en-US" sz="1200" dirty="0" smtClean="0">
                          <a:cs typeface="PT Bold Heading" pitchFamily="2" charset="-78"/>
                        </a:rPr>
                        <a:t>( Thrust )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cs typeface="PT Bold Heading" pitchFamily="2" charset="-78"/>
                        </a:rPr>
                        <a:t>F </a:t>
                      </a:r>
                      <a:r>
                        <a:rPr lang="en-US" sz="2400" baseline="-25000" dirty="0" smtClean="0">
                          <a:cs typeface="PT Bold Heading" pitchFamily="2" charset="-78"/>
                        </a:rPr>
                        <a:t>thrust</a:t>
                      </a:r>
                      <a:endParaRPr lang="ar-SA" sz="2400" b="1" baseline="-25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القوة التي تحرك أجساما مثل الصاروخ </a:t>
                      </a:r>
                      <a:r>
                        <a:rPr lang="ar-SA" sz="1200" dirty="0" err="1" smtClean="0">
                          <a:cs typeface="PT Bold Heading" pitchFamily="2" charset="-78"/>
                        </a:rPr>
                        <a:t>و</a:t>
                      </a:r>
                      <a:r>
                        <a:rPr lang="ar-SA" sz="1200" dirty="0" smtClean="0">
                          <a:cs typeface="PT Bold Heading" pitchFamily="2" charset="-78"/>
                        </a:rPr>
                        <a:t> الطائرة </a:t>
                      </a:r>
                      <a:r>
                        <a:rPr lang="ar-SA" sz="1200" dirty="0" err="1" smtClean="0">
                          <a:cs typeface="PT Bold Heading" pitchFamily="2" charset="-78"/>
                        </a:rPr>
                        <a:t>و</a:t>
                      </a:r>
                      <a:r>
                        <a:rPr lang="ar-SA" sz="1200" dirty="0" smtClean="0">
                          <a:cs typeface="PT Bold Heading" pitchFamily="2" charset="-78"/>
                        </a:rPr>
                        <a:t> الأشخاص .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في اتجاه تسارع الجسم عند </a:t>
                      </a:r>
                      <a:r>
                        <a:rPr lang="ar-SA" sz="1200" dirty="0" err="1" smtClean="0">
                          <a:cs typeface="PT Bold Heading" pitchFamily="2" charset="-78"/>
                        </a:rPr>
                        <a:t>اهمال</a:t>
                      </a:r>
                      <a:r>
                        <a:rPr lang="ar-SA" sz="1200" dirty="0" smtClean="0">
                          <a:cs typeface="PT Bold Heading" pitchFamily="2" charset="-78"/>
                        </a:rPr>
                        <a:t> المقاومة .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الوزن</a:t>
                      </a:r>
                    </a:p>
                    <a:p>
                      <a:pPr algn="ctr" rtl="1"/>
                      <a:r>
                        <a:rPr lang="en-US" sz="1200" dirty="0" smtClean="0">
                          <a:cs typeface="PT Bold Heading" pitchFamily="2" charset="-78"/>
                        </a:rPr>
                        <a:t>( Weight )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cs typeface="PT Bold Heading" pitchFamily="2" charset="-78"/>
                        </a:rPr>
                        <a:t>F </a:t>
                      </a:r>
                      <a:r>
                        <a:rPr lang="en-US" sz="2400" baseline="-25000" dirty="0" smtClean="0">
                          <a:cs typeface="PT Bold Heading" pitchFamily="2" charset="-78"/>
                        </a:rPr>
                        <a:t>g</a:t>
                      </a:r>
                      <a:endParaRPr lang="ar-SA" sz="2400" b="1" baseline="-25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قوة مجال تنتج عن الجاذبية الأرضية بين جسمين . 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cs typeface="PT Bold Heading" pitchFamily="2" charset="-78"/>
                        </a:rPr>
                        <a:t>نحو الأسفل باتجاه مركز الأرض .</a:t>
                      </a:r>
                      <a:endParaRPr lang="ar-SA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PT Bold Heading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715008" y="476888"/>
            <a:ext cx="251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solidFill>
                  <a:srgbClr val="7030A0"/>
                </a:solidFill>
                <a:cs typeface="PT Bold Heading" pitchFamily="2" charset="-78"/>
              </a:rPr>
              <a:t>تجربة استهلالية :</a:t>
            </a:r>
            <a:endParaRPr lang="ar-SA" sz="2800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73692" y="1071546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 pitchFamily="34" charset="0"/>
                <a:cs typeface="PT Bold Heading" pitchFamily="2" charset="-78"/>
              </a:rPr>
              <a:t>ما القوى التي يمكن أن تؤثر في جسم معلق بخيط ؟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428728" y="1500174"/>
            <a:ext cx="671517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000" dirty="0">
                <a:solidFill>
                  <a:srgbClr val="FF0000"/>
                </a:solidFill>
                <a:latin typeface="Microsoft Sans Serif" pitchFamily="34" charset="0"/>
                <a:cs typeface="PT Bold Heading" pitchFamily="2" charset="-78"/>
              </a:rPr>
              <a:t>الخطوات : </a:t>
            </a:r>
          </a:p>
          <a:p>
            <a:pPr algn="just">
              <a:defRPr/>
            </a:pPr>
            <a:r>
              <a:rPr lang="ar-SA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1) اربط </a:t>
            </a:r>
            <a:r>
              <a:rPr lang="ar-SA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قطعة من حبل سميك حول منتصف الكتاب ثم اربط خيطا في منتصف الحبل في الجهة العلوية للكتاب , واربط خيطا آخر من الجهة السفلية للكتاب كما هو موضح في الشكل المجاور </a:t>
            </a:r>
            <a:r>
              <a:rPr lang="ar-SA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.</a:t>
            </a:r>
          </a:p>
          <a:p>
            <a:pPr algn="just">
              <a:defRPr/>
            </a:pPr>
            <a:endParaRPr lang="ar-SA" dirty="0"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 algn="just">
              <a:defRPr/>
            </a:pPr>
            <a:r>
              <a:rPr lang="ar-SA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2) </a:t>
            </a:r>
            <a:r>
              <a:rPr lang="ar-SA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أمسك نهاية الخيط العلوي ودع الكتاب يتدلى في الهواء , ثم اطلب إلى زميلك أن يسحب ببطء </a:t>
            </a:r>
            <a:r>
              <a:rPr lang="ar-SA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وثبات </a:t>
            </a:r>
            <a:r>
              <a:rPr lang="ar-SA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نهاية الخيط السفلي . سجل ملاحظاتك . تحذير : قف بحيث تكون قدماك بعيدتين عن مكان سقوط الكتاب </a:t>
            </a:r>
            <a:r>
              <a:rPr lang="ar-SA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.</a:t>
            </a:r>
          </a:p>
          <a:p>
            <a:pPr algn="just">
              <a:defRPr/>
            </a:pPr>
            <a:endParaRPr lang="ar-SA" dirty="0"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 algn="just">
              <a:defRPr/>
            </a:pPr>
            <a:r>
              <a:rPr lang="ar-SA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3) </a:t>
            </a:r>
            <a:r>
              <a:rPr lang="ar-SA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استبدل الخيط الذي انقطع </a:t>
            </a:r>
            <a:r>
              <a:rPr lang="ar-SA" dirty="0" err="1">
                <a:latin typeface="Tahoma" pitchFamily="34" charset="0"/>
                <a:ea typeface="Tahoma" pitchFamily="34" charset="0"/>
                <a:cs typeface="PT Bold Heading" pitchFamily="2" charset="-78"/>
              </a:rPr>
              <a:t>و</a:t>
            </a:r>
            <a:r>
              <a:rPr lang="ar-SA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كرر الخطوة </a:t>
            </a:r>
            <a:r>
              <a:rPr lang="ar-SA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2, </a:t>
            </a:r>
            <a:r>
              <a:rPr lang="ar-SA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لكن في هذه المرة , اسحب الخيط السفلي بسرعة </a:t>
            </a:r>
            <a:r>
              <a:rPr lang="ar-SA" dirty="0" err="1">
                <a:latin typeface="Tahoma" pitchFamily="34" charset="0"/>
                <a:ea typeface="Tahoma" pitchFamily="34" charset="0"/>
                <a:cs typeface="PT Bold Heading" pitchFamily="2" charset="-78"/>
              </a:rPr>
              <a:t>و</a:t>
            </a:r>
            <a:r>
              <a:rPr lang="ar-SA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بقوة أكبر . سجل ملاحظاتك .</a:t>
            </a:r>
            <a:endParaRPr lang="ar-SA" dirty="0">
              <a:latin typeface="Microsoft Sans Serif" pitchFamily="34" charset="0"/>
              <a:cs typeface="PT Bold Heading" pitchFamily="2" charset="-78"/>
            </a:endParaRPr>
          </a:p>
          <a:p>
            <a:endParaRPr lang="ar-SA" dirty="0">
              <a:cs typeface="PT Bold Heading" pitchFamily="2" charset="-78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857760"/>
            <a:ext cx="3286148" cy="1467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5786" y="1571612"/>
            <a:ext cx="6500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القصور الذاتي : </a:t>
            </a:r>
            <a:r>
              <a:rPr lang="ar-SA" sz="24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ممانعة الجسم لأي تغير في حالته من حيث السكون أو الحركة .</a:t>
            </a:r>
            <a:endParaRPr lang="ar-SA" sz="2800" dirty="0">
              <a:cs typeface="PT Bold Heading" pitchFamily="2" charset="-78"/>
            </a:endParaRPr>
          </a:p>
        </p:txBody>
      </p:sp>
      <p:pic>
        <p:nvPicPr>
          <p:cNvPr id="2049" name="Picture 1" descr="012ktesl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928934"/>
            <a:ext cx="537787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012ouned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643446"/>
            <a:ext cx="53136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_3_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643314"/>
            <a:ext cx="1700011" cy="1606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00100" y="642918"/>
            <a:ext cx="7200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ar-SA" sz="3200" dirty="0">
                <a:solidFill>
                  <a:srgbClr val="008A3E"/>
                </a:solidFill>
                <a:cs typeface="PT Bold Heading" pitchFamily="2" charset="-78"/>
              </a:rPr>
              <a:t>2) عندما نضع قطعة الخبز على المطرقة ثم ندخلها في الفرن ونسحبها للخارج نلاحظ أن قطعة الخبر تسقط داخل الفرن نتيجة لخاصية القصور الذاتي .</a:t>
            </a:r>
            <a:r>
              <a:rPr lang="en-US" sz="3200" dirty="0">
                <a:solidFill>
                  <a:srgbClr val="008A3E"/>
                </a:solidFill>
                <a:cs typeface="PT Bold Heading" pitchFamily="2" charset="-78"/>
              </a:rPr>
              <a:t> </a:t>
            </a:r>
          </a:p>
        </p:txBody>
      </p:sp>
      <p:pic>
        <p:nvPicPr>
          <p:cNvPr id="4101" name="Picture 5" descr="barra_4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5805488"/>
            <a:ext cx="4267200" cy="219075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284538"/>
            <a:ext cx="1189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1835150" y="2638425"/>
            <a:ext cx="321468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715140" y="214290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36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cs typeface="PT Bold Heading" pitchFamily="2" charset="-78"/>
              </a:rPr>
              <a:t>الاتـــــزان..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chemeClr val="bg2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85752" y="1071546"/>
            <a:ext cx="5143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س / ما هو السبب في تغير السرعة المتجهة للجسم ؟</a:t>
            </a:r>
            <a:r>
              <a:rPr lang="ar-SA" sz="2000" dirty="0" smtClean="0">
                <a:cs typeface="PT Bold Heading" pitchFamily="2" charset="-78"/>
              </a:rPr>
              <a:t/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القوة المحصلة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/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س / وإذا كانت القوة المحصلة = صفر ؟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سيكون الجسم إما ساكناً أو متحركاً حركة منتظمة 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857488" y="2967335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dirty="0" smtClean="0">
                <a:solidFill>
                  <a:srgbClr val="CC00FF"/>
                </a:solidFill>
                <a:cs typeface="PT Bold Heading" pitchFamily="2" charset="-78"/>
              </a:rPr>
              <a:t>نسمي هذه الحالة بالاتزان</a:t>
            </a:r>
            <a:endParaRPr lang="ar-SA" sz="2400" dirty="0">
              <a:solidFill>
                <a:srgbClr val="CC00FF"/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14480" y="3714752"/>
            <a:ext cx="5357818" cy="89255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800" dirty="0" err="1" smtClean="0">
                <a:solidFill>
                  <a:srgbClr val="FF0000"/>
                </a:solidFill>
                <a:cs typeface="PT Bold Heading" pitchFamily="2" charset="-78"/>
              </a:rPr>
              <a:t>الإتــزان</a:t>
            </a:r>
            <a:r>
              <a:rPr lang="ar-SA" sz="2800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SA" sz="2800" dirty="0">
                <a:solidFill>
                  <a:srgbClr val="FF0000"/>
                </a:solidFill>
                <a:cs typeface="PT Bold Heading" pitchFamily="2" charset="-78"/>
              </a:rPr>
              <a:t>: </a:t>
            </a:r>
            <a:r>
              <a:rPr lang="ar-SA" sz="24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يكون الجسم متزنا إذا كانت القوة المحصلة المؤثرة في جسم ما تساوي صفرا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5214950"/>
            <a:ext cx="5214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س / ما هو الجسم المتزن ؟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هو الجسم الذي تؤثر فيه قوة محصلة مقدارها صفر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1631" t="34695" r="33109" b="31102"/>
          <a:stretch>
            <a:fillRect/>
          </a:stretch>
        </p:blipFill>
        <p:spPr bwMode="auto">
          <a:xfrm>
            <a:off x="428596" y="4857760"/>
            <a:ext cx="18573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6457" t="28915" r="17902" b="27711"/>
          <a:stretch>
            <a:fillRect/>
          </a:stretch>
        </p:blipFill>
        <p:spPr bwMode="auto">
          <a:xfrm>
            <a:off x="5500694" y="1071546"/>
            <a:ext cx="3233736" cy="160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5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جارب قانون نيوتن الأول و ظاهرة القصور الذاتي 00_00_00-00_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0298" y="2000240"/>
            <a:ext cx="5715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ar-SA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هذا </a:t>
            </a:r>
            <a:r>
              <a:rPr lang="ar-SA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القانون يستخدم في حالة التسارع الأفقي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ar-SA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ar-SA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.</a:t>
            </a:r>
          </a:p>
          <a:p>
            <a:pPr algn="ctr">
              <a:defRPr/>
            </a:pPr>
            <a:r>
              <a:rPr lang="en-US" sz="2400" b="1" dirty="0">
                <a:ea typeface="Arial Unicode MS" pitchFamily="34" charset="-128"/>
                <a:cs typeface="PT Bold Heading" pitchFamily="2" charset="-78"/>
              </a:rPr>
              <a:t>F = m g</a:t>
            </a:r>
            <a:endParaRPr lang="ar-SA" sz="2400" b="1" dirty="0">
              <a:ea typeface="Arial Unicode MS" pitchFamily="34" charset="-128"/>
              <a:cs typeface="PT Bold Heading" pitchFamily="2" charset="-78"/>
            </a:endParaRPr>
          </a:p>
          <a:p>
            <a:pPr algn="just">
              <a:defRPr/>
            </a:pPr>
            <a:r>
              <a:rPr lang="ar-SA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هذا القانون يستخدم في حالة تسارع الجاذبية الأرضية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g</a:t>
            </a:r>
            <a:r>
              <a:rPr lang="ar-SA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.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86116" y="364331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مثال:</a:t>
            </a:r>
            <a:r>
              <a:rPr lang="ar-SA" sz="2000" b="1" dirty="0" smtClean="0">
                <a:cs typeface="PT Bold Heading" pitchFamily="2" charset="-78"/>
              </a:rPr>
              <a:t/>
            </a:r>
            <a:br>
              <a:rPr lang="ar-SA" sz="2000" b="1" dirty="0" smtClean="0">
                <a:cs typeface="PT Bold Heading" pitchFamily="2" charset="-78"/>
              </a:rPr>
            </a:br>
            <a:r>
              <a:rPr lang="ar-SA" sz="2000" dirty="0" smtClean="0">
                <a:solidFill>
                  <a:schemeClr val="tx2"/>
                </a:solidFill>
                <a:cs typeface="PT Bold Heading" pitchFamily="2" charset="-78"/>
              </a:rPr>
              <a:t>يبين ميزانك المنزلي أن وزنك 585 </a:t>
            </a:r>
            <a:r>
              <a:rPr lang="en-US" sz="2000" dirty="0" smtClean="0">
                <a:solidFill>
                  <a:schemeClr val="tx2"/>
                </a:solidFill>
                <a:cs typeface="PT Bold Heading" pitchFamily="2" charset="-78"/>
              </a:rPr>
              <a:t>n </a:t>
            </a:r>
            <a:br>
              <a:rPr lang="en-US" sz="2000" dirty="0" smtClean="0">
                <a:solidFill>
                  <a:schemeClr val="tx2"/>
                </a:solidFill>
                <a:cs typeface="PT Bold Heading" pitchFamily="2" charset="-78"/>
              </a:rPr>
            </a:br>
            <a:r>
              <a:rPr lang="en-US" sz="2000" dirty="0" smtClean="0">
                <a:solidFill>
                  <a:schemeClr val="tx2"/>
                </a:solidFill>
                <a:cs typeface="PT Bold Heading" pitchFamily="2" charset="-78"/>
              </a:rPr>
              <a:t> </a:t>
            </a:r>
            <a:r>
              <a:rPr lang="ar-SA" sz="2000" dirty="0" smtClean="0">
                <a:solidFill>
                  <a:schemeClr val="tx2"/>
                </a:solidFill>
                <a:cs typeface="PT Bold Heading" pitchFamily="2" charset="-78"/>
              </a:rPr>
              <a:t>ما هي كتلتك ؟</a:t>
            </a:r>
            <a:r>
              <a:rPr lang="ar-SA" sz="2000" b="1" dirty="0" smtClean="0">
                <a:cs typeface="PT Bold Heading" pitchFamily="2" charset="-78"/>
              </a:rPr>
              <a:t/>
            </a:r>
            <a:br>
              <a:rPr lang="ar-SA" sz="2000" b="1" dirty="0" smtClean="0">
                <a:cs typeface="PT Bold Heading" pitchFamily="2" charset="-78"/>
              </a:rPr>
            </a:br>
            <a:r>
              <a:rPr lang="en-US" sz="2000" b="1" dirty="0" smtClean="0">
                <a:cs typeface="PT Bold Heading" pitchFamily="2" charset="-78"/>
              </a:rPr>
              <a:t>F = m g </a:t>
            </a:r>
            <a:br>
              <a:rPr lang="en-US" sz="2000" b="1" dirty="0" smtClean="0">
                <a:cs typeface="PT Bold Heading" pitchFamily="2" charset="-78"/>
              </a:rPr>
            </a:br>
            <a:r>
              <a:rPr lang="en-US" sz="2000" b="1" dirty="0" smtClean="0">
                <a:cs typeface="PT Bold Heading" pitchFamily="2" charset="-78"/>
              </a:rPr>
              <a:t>m = F / g </a:t>
            </a:r>
            <a:br>
              <a:rPr lang="en-US" sz="2000" b="1" dirty="0" smtClean="0">
                <a:cs typeface="PT Bold Heading" pitchFamily="2" charset="-78"/>
              </a:rPr>
            </a:br>
            <a:r>
              <a:rPr lang="en-US" sz="2000" b="1" dirty="0" smtClean="0">
                <a:cs typeface="PT Bold Heading" pitchFamily="2" charset="-78"/>
              </a:rPr>
              <a:t>m = 585 / 9.8 = 59. kg </a:t>
            </a:r>
            <a:br>
              <a:rPr lang="en-US" sz="2000" b="1" dirty="0" smtClean="0">
                <a:cs typeface="PT Bold Heading" pitchFamily="2" charset="-78"/>
              </a:rPr>
            </a:br>
            <a:r>
              <a:rPr lang="en-US" sz="2000" b="1" dirty="0" smtClean="0">
                <a:cs typeface="PT Bold Heading" pitchFamily="2" charset="-78"/>
              </a:rPr>
              <a:t>F = m g </a:t>
            </a:r>
            <a:br>
              <a:rPr lang="en-US" sz="2000" b="1" dirty="0" smtClean="0">
                <a:cs typeface="PT Bold Heading" pitchFamily="2" charset="-78"/>
              </a:rPr>
            </a:br>
            <a:r>
              <a:rPr lang="en-US" sz="2000" b="1" dirty="0" smtClean="0">
                <a:cs typeface="PT Bold Heading" pitchFamily="2" charset="-78"/>
              </a:rPr>
              <a:t>F = 59.7 * 1.6 = 95.5n</a:t>
            </a:r>
            <a:endParaRPr lang="ar-SA" sz="2000" b="1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357422" y="64291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استخدام قانون نيوتن الثاني</a:t>
            </a:r>
          </a:p>
          <a:p>
            <a:pPr algn="ctr">
              <a:defRPr/>
            </a:pP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 = m a</a:t>
            </a:r>
            <a:endParaRPr lang="ar-SA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GP05020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71472" y="1857364"/>
            <a:ext cx="2643206" cy="15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archive.aawsat.com/2009/11/29/images/health1.546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614897"/>
            <a:ext cx="1439647" cy="18859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57686" y="357166"/>
            <a:ext cx="247535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000" b="1" spc="50" dirty="0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الموازيـــــن </a:t>
            </a:r>
            <a:endParaRPr lang="ar-SA" sz="4000" b="1" spc="50" dirty="0">
              <a:ln w="11430"/>
              <a:solidFill>
                <a:srgbClr val="33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32770" name="Picture 2" descr="ia4fu0psum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2071682" cy="20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3071802" y="1357298"/>
            <a:ext cx="542928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B050"/>
                </a:solidFill>
                <a:cs typeface="PT Bold Heading" pitchFamily="2" charset="-78"/>
              </a:rPr>
              <a:t>س / كيف يقيس الميزان الوزن ؟</a:t>
            </a:r>
            <a:r>
              <a:rPr lang="ar-SA" dirty="0" smtClean="0">
                <a:cs typeface="PT Bold Heading" pitchFamily="2" charset="-78"/>
              </a:rPr>
              <a:t/>
            </a:r>
            <a:br>
              <a:rPr lang="ar-SA" dirty="0" smtClean="0">
                <a:cs typeface="PT Bold Heading" pitchFamily="2" charset="-78"/>
              </a:rPr>
            </a:br>
            <a:r>
              <a:rPr lang="ar-SA" dirty="0" smtClean="0">
                <a:solidFill>
                  <a:srgbClr val="00B050"/>
                </a:solidFill>
                <a:cs typeface="PT Bold Heading" pitchFamily="2" charset="-78"/>
              </a:rPr>
              <a:t>س / عندما تقف على الميزان كم مقدار تسارعك ؟</a:t>
            </a:r>
            <a:r>
              <a:rPr lang="ar-SA" dirty="0" smtClean="0">
                <a:cs typeface="PT Bold Heading" pitchFamily="2" charset="-78"/>
              </a:rPr>
              <a:t/>
            </a:r>
            <a:br>
              <a:rPr lang="ar-SA" dirty="0" smtClean="0">
                <a:cs typeface="PT Bold Heading" pitchFamily="2" charset="-78"/>
              </a:rPr>
            </a:br>
            <a:r>
              <a:rPr lang="ar-SA" dirty="0" smtClean="0">
                <a:cs typeface="PT Bold Heading" pitchFamily="2" charset="-78"/>
              </a:rPr>
              <a:t>يساوي صفر....وهذا يقودنا إلى أن محصلة القوى المؤثرة على الجسم = صفر</a:t>
            </a:r>
            <a:br>
              <a:rPr lang="ar-SA" dirty="0" smtClean="0">
                <a:cs typeface="PT Bold Heading" pitchFamily="2" charset="-78"/>
              </a:rPr>
            </a:br>
            <a:r>
              <a:rPr lang="ar-SA" dirty="0" smtClean="0">
                <a:cs typeface="PT Bold Heading" pitchFamily="2" charset="-78"/>
              </a:rPr>
              <a:t/>
            </a:r>
            <a:br>
              <a:rPr lang="ar-SA" dirty="0" smtClean="0">
                <a:cs typeface="PT Bold Heading" pitchFamily="2" charset="-78"/>
              </a:rPr>
            </a:br>
            <a:r>
              <a:rPr lang="en-US" dirty="0" smtClean="0">
                <a:cs typeface="PT Bold Heading" pitchFamily="2" charset="-78"/>
              </a:rPr>
              <a:t>F = m × a </a:t>
            </a:r>
            <a:br>
              <a:rPr lang="en-US" dirty="0" smtClean="0">
                <a:cs typeface="PT Bold Heading" pitchFamily="2" charset="-78"/>
              </a:rPr>
            </a:br>
            <a:r>
              <a:rPr lang="en-US" dirty="0" smtClean="0">
                <a:cs typeface="PT Bold Heading" pitchFamily="2" charset="-78"/>
              </a:rPr>
              <a:t>F = m </a:t>
            </a:r>
            <a:r>
              <a:rPr lang="en-US" dirty="0" smtClean="0">
                <a:cs typeface="Simplified Arabic" pitchFamily="2" charset="-78"/>
              </a:rPr>
              <a:t>×</a:t>
            </a:r>
            <a:r>
              <a:rPr lang="en-US" dirty="0" smtClean="0">
                <a:cs typeface="PT Bold Heading" pitchFamily="2" charset="-78"/>
              </a:rPr>
              <a:t> 0 = 0 N </a:t>
            </a:r>
            <a:br>
              <a:rPr lang="en-US" dirty="0" smtClean="0">
                <a:cs typeface="PT Bold Heading" pitchFamily="2" charset="-78"/>
              </a:rPr>
            </a:br>
            <a:r>
              <a:rPr lang="ar-SA" dirty="0" smtClean="0">
                <a:cs typeface="PT Bold Heading" pitchFamily="2" charset="-78"/>
              </a:rPr>
              <a:t>مما يدل على توازن القوى المؤثرة على الجسم......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071802" y="4000504"/>
            <a:ext cx="52149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000" dirty="0" smtClean="0">
                <a:solidFill>
                  <a:srgbClr val="00B050"/>
                </a:solidFill>
                <a:cs typeface="PT Bold Heading" pitchFamily="2" charset="-78"/>
              </a:rPr>
              <a:t>س / ما هي القوى المؤثرة في هذه الحالة ؟</a:t>
            </a:r>
          </a:p>
          <a:p>
            <a:pPr algn="justLow">
              <a:lnSpc>
                <a:spcPct val="150000"/>
              </a:lnSpc>
            </a:pPr>
            <a:r>
              <a:rPr lang="ar-SA" sz="2000" dirty="0" smtClean="0">
                <a:cs typeface="PT Bold Heading" pitchFamily="2" charset="-78"/>
              </a:rPr>
              <a:t>1- ثقل الجسم واتجاهه إلى أسفل ( بفعل الجاذبية الأرضية )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Fg</a:t>
            </a:r>
            <a:endParaRPr lang="ar-SA" sz="2000" b="1" dirty="0" smtClean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ar-SA" sz="2000" dirty="0" smtClean="0">
                <a:cs typeface="PT Bold Heading" pitchFamily="2" charset="-78"/>
              </a:rPr>
              <a:t>2-</a:t>
            </a:r>
            <a:r>
              <a:rPr lang="en-US" sz="2000" dirty="0" smtClean="0">
                <a:cs typeface="PT Bold Heading" pitchFamily="2" charset="-78"/>
              </a:rPr>
              <a:t> </a:t>
            </a:r>
            <a:r>
              <a:rPr lang="ar-SA" sz="2000" dirty="0" smtClean="0">
                <a:cs typeface="PT Bold Heading" pitchFamily="2" charset="-78"/>
              </a:rPr>
              <a:t>قوة الميزان على الجسم إلى أعلى ( بفعل </a:t>
            </a:r>
            <a:r>
              <a:rPr lang="ar-SA" sz="2000" dirty="0" err="1" smtClean="0">
                <a:cs typeface="PT Bold Heading" pitchFamily="2" charset="-78"/>
              </a:rPr>
              <a:t>النوابض</a:t>
            </a:r>
            <a:r>
              <a:rPr lang="ar-SA" sz="2000" dirty="0" smtClean="0">
                <a:cs typeface="PT Bold Heading" pitchFamily="2" charset="-78"/>
              </a:rPr>
              <a:t> التي بداخله )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F</a:t>
            </a:r>
            <a:r>
              <a:rPr lang="en-US" sz="2000" dirty="0" smtClean="0">
                <a:cs typeface="PT Bold Heading" pitchFamily="2" charset="-78"/>
              </a:rPr>
              <a:t> </a:t>
            </a:r>
            <a:r>
              <a:rPr lang="ar-SA" sz="2000" dirty="0" smtClean="0">
                <a:cs typeface="PT Bold Heading" pitchFamily="2" charset="-78"/>
              </a:rPr>
              <a:t> الميزان</a:t>
            </a:r>
            <a:endParaRPr lang="ar-SA" sz="20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71670" y="428604"/>
            <a:ext cx="65008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smtClean="0">
                <a:solidFill>
                  <a:srgbClr val="00B050"/>
                </a:solidFill>
                <a:cs typeface="PT Bold Heading" pitchFamily="2" charset="-78"/>
              </a:rPr>
              <a:t>س / ما هي العلاقة بين هاتين القوتين ؟</a:t>
            </a:r>
            <a:r>
              <a:rPr lang="ar-SA" sz="2000" dirty="0" smtClean="0">
                <a:cs typeface="PT Bold Heading" pitchFamily="2" charset="-78"/>
              </a:rPr>
              <a:t/>
            </a:r>
            <a:br>
              <a:rPr lang="ar-SA" sz="2000" dirty="0" smtClean="0">
                <a:cs typeface="PT Bold Heading" pitchFamily="2" charset="-78"/>
              </a:rPr>
            </a:br>
            <a:endParaRPr lang="ar-SA" sz="2000" dirty="0" smtClean="0">
              <a:cs typeface="PT Bold Heading" pitchFamily="2" charset="-78"/>
            </a:endParaRPr>
          </a:p>
          <a:p>
            <a:r>
              <a:rPr lang="ar-SA" sz="2000" dirty="0" smtClean="0">
                <a:cs typeface="PT Bold Heading" pitchFamily="2" charset="-78"/>
              </a:rPr>
              <a:t>نوجد المحصلة ...</a:t>
            </a:r>
          </a:p>
          <a:p>
            <a:r>
              <a:rPr lang="ar-SA" sz="2000" dirty="0" smtClean="0">
                <a:cs typeface="PT Bold Heading" pitchFamily="2" charset="-78"/>
              </a:rPr>
              <a:t/>
            </a:r>
            <a:br>
              <a:rPr lang="ar-SA" sz="2000" dirty="0" smtClean="0">
                <a:cs typeface="PT Bold Heading" pitchFamily="2" charset="-78"/>
              </a:rPr>
            </a:br>
            <a:r>
              <a:rPr lang="en-US" sz="2000" dirty="0" smtClean="0">
                <a:cs typeface="PT Bold Heading" pitchFamily="2" charset="-78"/>
              </a:rPr>
              <a:t> F _ </a:t>
            </a:r>
            <a:r>
              <a:rPr lang="en-US" sz="2000" dirty="0" err="1" smtClean="0">
                <a:cs typeface="PT Bold Heading" pitchFamily="2" charset="-78"/>
              </a:rPr>
              <a:t>Fg</a:t>
            </a:r>
            <a:r>
              <a:rPr lang="en-US" sz="2000" dirty="0" smtClean="0">
                <a:cs typeface="PT Bold Heading" pitchFamily="2" charset="-78"/>
              </a:rPr>
              <a:t> </a:t>
            </a:r>
            <a:r>
              <a:rPr lang="ar-SA" sz="2000" dirty="0" smtClean="0">
                <a:cs typeface="PT Bold Heading" pitchFamily="2" charset="-78"/>
              </a:rPr>
              <a:t>الميزان = المحصلة </a:t>
            </a:r>
            <a:r>
              <a:rPr lang="en-US" sz="2000" dirty="0" smtClean="0">
                <a:cs typeface="PT Bold Heading" pitchFamily="2" charset="-78"/>
              </a:rPr>
              <a:t>F</a:t>
            </a:r>
            <a:br>
              <a:rPr lang="en-US" sz="2000" dirty="0" smtClean="0">
                <a:cs typeface="PT Bold Heading" pitchFamily="2" charset="-78"/>
              </a:rPr>
            </a:br>
            <a:r>
              <a:rPr lang="en-US" sz="2000" dirty="0" smtClean="0">
                <a:cs typeface="PT Bold Heading" pitchFamily="2" charset="-78"/>
              </a:rPr>
              <a:t/>
            </a:r>
            <a:br>
              <a:rPr lang="en-US" sz="2000" dirty="0" smtClean="0">
                <a:cs typeface="PT Bold Heading" pitchFamily="2" charset="-78"/>
              </a:rPr>
            </a:br>
            <a:r>
              <a:rPr lang="en-US" sz="2000" dirty="0" smtClean="0">
                <a:cs typeface="PT Bold Heading" pitchFamily="2" charset="-78"/>
              </a:rPr>
              <a:t>F _ </a:t>
            </a:r>
            <a:r>
              <a:rPr lang="en-US" sz="2000" dirty="0" err="1" smtClean="0">
                <a:cs typeface="PT Bold Heading" pitchFamily="2" charset="-78"/>
              </a:rPr>
              <a:t>Fg</a:t>
            </a:r>
            <a:r>
              <a:rPr lang="en-US" sz="2000" dirty="0" smtClean="0">
                <a:cs typeface="PT Bold Heading" pitchFamily="2" charset="-78"/>
              </a:rPr>
              <a:t> </a:t>
            </a:r>
            <a:r>
              <a:rPr lang="ar-SA" sz="2000" dirty="0" smtClean="0">
                <a:cs typeface="PT Bold Heading" pitchFamily="2" charset="-78"/>
              </a:rPr>
              <a:t>الميزان = 0</a:t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/>
            </a:r>
            <a:br>
              <a:rPr lang="ar-SA" sz="2000" dirty="0" smtClean="0">
                <a:cs typeface="PT Bold Heading" pitchFamily="2" charset="-78"/>
              </a:rPr>
            </a:br>
            <a:r>
              <a:rPr lang="en-US" sz="2000" dirty="0" smtClean="0">
                <a:cs typeface="PT Bold Heading" pitchFamily="2" charset="-78"/>
              </a:rPr>
              <a:t> F = </a:t>
            </a:r>
            <a:r>
              <a:rPr lang="en-US" sz="2000" dirty="0" err="1" smtClean="0">
                <a:cs typeface="PT Bold Heading" pitchFamily="2" charset="-78"/>
              </a:rPr>
              <a:t>Fg</a:t>
            </a:r>
            <a:r>
              <a:rPr lang="en-US" sz="2000" dirty="0" smtClean="0">
                <a:cs typeface="PT Bold Heading" pitchFamily="2" charset="-78"/>
              </a:rPr>
              <a:t> </a:t>
            </a:r>
            <a:r>
              <a:rPr lang="ar-SA" sz="2000" dirty="0" smtClean="0">
                <a:cs typeface="PT Bold Heading" pitchFamily="2" charset="-78"/>
              </a:rPr>
              <a:t>الميزان </a:t>
            </a:r>
            <a:br>
              <a:rPr lang="ar-SA" sz="2000" dirty="0" smtClean="0">
                <a:cs typeface="PT Bold Heading" pitchFamily="2" charset="-78"/>
              </a:rPr>
            </a:br>
            <a:endParaRPr lang="ar-SA" sz="2000" dirty="0" smtClean="0">
              <a:cs typeface="PT Bold Heading" pitchFamily="2" charset="-78"/>
            </a:endParaRP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من العلاقة السابقة نستنتج أن قوة النابض </a:t>
            </a:r>
            <a:r>
              <a:rPr lang="en-US" sz="2000" b="1" dirty="0" smtClean="0">
                <a:solidFill>
                  <a:schemeClr val="accent2"/>
                </a:solidFill>
                <a:cs typeface="PT Bold Heading" pitchFamily="2" charset="-78"/>
              </a:rPr>
              <a:t>F sp </a:t>
            </a:r>
            <a:r>
              <a:rPr lang="ar-SA" sz="2000" b="1" dirty="0" smtClean="0">
                <a:solidFill>
                  <a:schemeClr val="accent2"/>
                </a:solidFill>
                <a:cs typeface="PT Bold Heading" pitchFamily="2" charset="-78"/>
              </a:rPr>
              <a:t> </a:t>
            </a:r>
            <a:r>
              <a:rPr lang="ar-SA" sz="2000" dirty="0" smtClean="0">
                <a:cs typeface="PT Bold Heading" pitchFamily="2" charset="-78"/>
              </a:rPr>
              <a:t>التي تدفع الجسم إلى أعلى تساوي مقدار وزن الجسم </a:t>
            </a:r>
            <a:r>
              <a:rPr lang="en-US" sz="2000" b="1" dirty="0" err="1" smtClean="0">
                <a:solidFill>
                  <a:schemeClr val="accent2"/>
                </a:solidFill>
                <a:cs typeface="PT Bold Heading" pitchFamily="2" charset="-78"/>
              </a:rPr>
              <a:t>Fg</a:t>
            </a:r>
            <a:r>
              <a:rPr lang="en-US" sz="2000" dirty="0" smtClean="0">
                <a:cs typeface="PT Bold Heading" pitchFamily="2" charset="-78"/>
              </a:rPr>
              <a:t> </a:t>
            </a:r>
            <a:r>
              <a:rPr lang="ar-SA" sz="2000" dirty="0" smtClean="0">
                <a:cs typeface="PT Bold Heading" pitchFamily="2" charset="-78"/>
              </a:rPr>
              <a:t> التي تؤثر فيه إلى أسفل</a:t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وباختيار محور للقوى </a:t>
            </a:r>
            <a:r>
              <a:rPr lang="en-US" sz="2000" b="1" dirty="0" smtClean="0">
                <a:solidFill>
                  <a:schemeClr val="accent2"/>
                </a:solidFill>
                <a:cs typeface="PT Bold Heading" pitchFamily="2" charset="-78"/>
              </a:rPr>
              <a:t>y</a:t>
            </a:r>
            <a:r>
              <a:rPr lang="en-US" sz="2000" dirty="0" smtClean="0">
                <a:cs typeface="PT Bold Heading" pitchFamily="2" charset="-78"/>
              </a:rPr>
              <a:t> </a:t>
            </a:r>
            <a:r>
              <a:rPr lang="ar-SA" sz="2000" dirty="0" smtClean="0">
                <a:cs typeface="PT Bold Heading" pitchFamily="2" charset="-78"/>
              </a:rPr>
              <a:t> الموجب نجد أنهما متعاكستين في الاتجاه  ..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71738" y="5214950"/>
            <a:ext cx="5126788" cy="12464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endParaRPr lang="ar-SA" sz="14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r>
              <a:rPr lang="ar-SA" sz="2800" dirty="0" smtClean="0">
                <a:solidFill>
                  <a:srgbClr val="FF0000"/>
                </a:solidFill>
                <a:cs typeface="PT Bold Heading" pitchFamily="2" charset="-78"/>
              </a:rPr>
              <a:t>نتيجة : </a:t>
            </a:r>
          </a:p>
          <a:p>
            <a:r>
              <a:rPr lang="ar-SA" sz="2000" dirty="0" smtClean="0">
                <a:solidFill>
                  <a:schemeClr val="tx2"/>
                </a:solidFill>
                <a:cs typeface="PT Bold Heading" pitchFamily="2" charset="-78"/>
              </a:rPr>
              <a:t>  مما سبق نستنتج أن ما يقيسه الميزان = وزن الجسم </a:t>
            </a:r>
          </a:p>
          <a:p>
            <a:endParaRPr lang="ar-SA" sz="11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pic>
        <p:nvPicPr>
          <p:cNvPr id="4" name="صورة 3" descr="HANDP01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7826"/>
            <a:ext cx="3000364" cy="116256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57620" y="357166"/>
            <a:ext cx="50006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  <a:sym typeface="Wingdings 2"/>
              </a:rPr>
              <a:t>مثــال : </a:t>
            </a:r>
          </a:p>
          <a:p>
            <a:pPr algn="justLow">
              <a:lnSpc>
                <a:spcPct val="150000"/>
              </a:lnSpc>
              <a:defRPr/>
            </a:pP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  <a:sym typeface="Wingdings 2"/>
              </a:rPr>
              <a:t>يبين 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  <a:sym typeface="Wingdings 2"/>
              </a:rPr>
              <a:t>الشكل المجاور مكعب خشبي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كتلته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1.2 kg 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وكرة 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كتلتها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3 kg 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ما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قراءة 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كل من الميزانين ؟ 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ar-SA" sz="2000" dirty="0">
                <a:cs typeface="PT Bold Heading" pitchFamily="2" charset="-78"/>
              </a:rPr>
              <a:t>    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( أهمل كتلة الميزانين )</a:t>
            </a:r>
            <a:endParaRPr lang="en-US" sz="2000" dirty="0">
              <a:cs typeface="PT Bold Heading" pitchFamily="2" charset="-78"/>
            </a:endParaRPr>
          </a:p>
          <a:p>
            <a:pPr algn="ctr">
              <a:lnSpc>
                <a:spcPct val="150000"/>
              </a:lnSpc>
              <a:defRPr/>
            </a:pPr>
            <a:endParaRPr lang="ar-SA" sz="2000" b="1" baseline="-25000" dirty="0"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ar-SA" sz="20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قراءة الميزان السفلي = </a:t>
            </a:r>
            <a:r>
              <a:rPr lang="ar-SA" sz="2000" baseline="-25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كرة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en-US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m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× </a:t>
            </a:r>
            <a:r>
              <a:rPr lang="ar-SA" sz="2000" baseline="-25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تسارع الجاذبية الأرضية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en-US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g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ar-SA" sz="20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قراءة </a:t>
            </a:r>
            <a:r>
              <a:rPr lang="ar-SA" sz="20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الميزان السفلي = </a:t>
            </a:r>
            <a:r>
              <a:rPr lang="en-US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3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× </a:t>
            </a:r>
            <a:r>
              <a:rPr lang="en-US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9.8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= </a:t>
            </a:r>
            <a:r>
              <a:rPr lang="en-US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29.4 N </a:t>
            </a:r>
            <a:endParaRPr lang="en-US" sz="2000" dirty="0">
              <a:cs typeface="PT Bold Heading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ar-SA" sz="20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قراءة الميزان العلوي = 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( </a:t>
            </a:r>
            <a:r>
              <a:rPr lang="ar-SA" sz="2000" baseline="-25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مكعب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en-US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m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+ </a:t>
            </a:r>
            <a:r>
              <a:rPr lang="ar-SA" sz="2000" baseline="-25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كرة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en-US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m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) × </a:t>
            </a:r>
            <a:r>
              <a:rPr lang="ar-SA" sz="2000" baseline="-25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التسارع </a:t>
            </a:r>
            <a:r>
              <a:rPr lang="en-US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g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endParaRPr lang="ar-SA" sz="2000" dirty="0">
              <a:cs typeface="PT Bold Heading" pitchFamily="2" charset="-78"/>
            </a:endParaRPr>
          </a:p>
          <a:p>
            <a:pPr algn="ctr">
              <a:lnSpc>
                <a:spcPct val="150000"/>
              </a:lnSpc>
              <a:defRPr/>
            </a:pPr>
            <a:r>
              <a:rPr lang="ar-SA" sz="20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قراءة الميزان العلوي = 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( </a:t>
            </a:r>
            <a:r>
              <a:rPr lang="en-US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1.2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+ </a:t>
            </a:r>
            <a:r>
              <a:rPr lang="en-US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3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) × </a:t>
            </a:r>
            <a:r>
              <a:rPr lang="en-US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9.8</a:t>
            </a:r>
            <a:r>
              <a:rPr lang="ar-SA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= </a:t>
            </a:r>
            <a:r>
              <a:rPr lang="en-US" sz="20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41.16 N </a:t>
            </a:r>
            <a:endParaRPr lang="en-US" sz="2000" dirty="0">
              <a:cs typeface="PT Bold Heading" pitchFamily="2" charset="-78"/>
            </a:endParaRPr>
          </a:p>
        </p:txBody>
      </p:sp>
      <p:pic>
        <p:nvPicPr>
          <p:cNvPr id="3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714356"/>
            <a:ext cx="213854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71866" y="171426"/>
            <a:ext cx="2925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الوزن الظاهري</a:t>
            </a:r>
            <a:endParaRPr lang="ar-SA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42976" y="957244"/>
            <a:ext cx="764386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1900" dirty="0" smtClean="0">
                <a:cs typeface="PT Bold Heading" pitchFamily="2" charset="-78"/>
              </a:rPr>
              <a:t>يستفاد من قانون نيوتن الثاني في تفسير العديد من الظواهر التي تصادفنا يوميًا ، ومنها الإحساس الذي يشعر </a:t>
            </a:r>
            <a:r>
              <a:rPr lang="ar-SA" sz="1900" dirty="0" err="1" smtClean="0">
                <a:cs typeface="PT Bold Heading" pitchFamily="2" charset="-78"/>
              </a:rPr>
              <a:t>به</a:t>
            </a:r>
            <a:r>
              <a:rPr lang="ar-SA" sz="1900" dirty="0" smtClean="0">
                <a:cs typeface="PT Bold Heading" pitchFamily="2" charset="-78"/>
              </a:rPr>
              <a:t> راكب مصعد عندما يبدأ المصعد بالحركة للأعلى أو الأسفل حيث يشعر الراكب بخفة أو زيادة في وزنه أي يشعر الراكب بتغير في وزنه وبهبوط في قلبه ، وهذا الإحساس مماثل لما يشعر </a:t>
            </a:r>
            <a:r>
              <a:rPr lang="ar-SA" sz="1900" dirty="0" err="1" smtClean="0">
                <a:cs typeface="PT Bold Heading" pitchFamily="2" charset="-78"/>
              </a:rPr>
              <a:t>به</a:t>
            </a:r>
            <a:r>
              <a:rPr lang="ar-SA" sz="1900" dirty="0" smtClean="0">
                <a:cs typeface="PT Bold Heading" pitchFamily="2" charset="-78"/>
              </a:rPr>
              <a:t> راكب الطائرة لحظة الإقلاع أو لحظة الهبوط ، وكذلك مماثل لشعور شخص يتأرجح على أرجوحة أو يغطس في الماء.</a:t>
            </a:r>
            <a:endParaRPr lang="ar-SA" sz="1900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214414" y="2600314"/>
            <a:ext cx="757239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rgbClr val="00B050"/>
                </a:solidFill>
                <a:cs typeface="PT Bold Heading" pitchFamily="2" charset="-78"/>
              </a:rPr>
              <a:t>*</a:t>
            </a:r>
            <a:r>
              <a:rPr lang="ar-SA" sz="1900" dirty="0" smtClean="0">
                <a:cs typeface="PT Bold Heading" pitchFamily="2" charset="-78"/>
              </a:rPr>
              <a:t> عندما نضع جسما على ميزان زنبركي موضوع أفقيًا تمامًا فإن الميزان يخضع لقوة وزن الجسم ، كما يؤثر الميزان على الجسم بقوة مساوية ومعاكسة للوزن مادام السطح ساكنا.</a:t>
            </a:r>
          </a:p>
          <a:p>
            <a:pPr algn="justLow"/>
            <a:r>
              <a:rPr lang="ar-SA" sz="1900" dirty="0" smtClean="0">
                <a:cs typeface="PT Bold Heading" pitchFamily="2" charset="-78"/>
              </a:rPr>
              <a:t/>
            </a:r>
            <a:br>
              <a:rPr lang="ar-SA" sz="1900" dirty="0" smtClean="0">
                <a:cs typeface="PT Bold Heading" pitchFamily="2" charset="-78"/>
              </a:rPr>
            </a:br>
            <a:r>
              <a:rPr lang="ar-SA" sz="2000" dirty="0" smtClean="0">
                <a:solidFill>
                  <a:srgbClr val="00B050"/>
                </a:solidFill>
                <a:cs typeface="PT Bold Heading" pitchFamily="2" charset="-78"/>
              </a:rPr>
              <a:t> *</a:t>
            </a:r>
            <a:r>
              <a:rPr lang="ar-SA" sz="1900" dirty="0" smtClean="0">
                <a:cs typeface="PT Bold Heading" pitchFamily="2" charset="-78"/>
              </a:rPr>
              <a:t> أما عندما يتحرك السطح رأسيًا بعجلة فإن قراءة الميزان في هذه الحالة لا تساوي وزن الجسم وتعتمد قراءة الميزان عندئذ على العجلة التي يتحرك </a:t>
            </a:r>
            <a:r>
              <a:rPr lang="ar-SA" sz="1900" dirty="0" err="1" smtClean="0">
                <a:cs typeface="PT Bold Heading" pitchFamily="2" charset="-78"/>
              </a:rPr>
              <a:t>بها</a:t>
            </a:r>
            <a:r>
              <a:rPr lang="ar-SA" sz="1900" dirty="0" smtClean="0">
                <a:cs typeface="PT Bold Heading" pitchFamily="2" charset="-78"/>
              </a:rPr>
              <a:t> السطح واتجاه الحركة ، وتسمى قراءة الميزان في مثل هذه الحالة بالوزن الظاهري .</a:t>
            </a:r>
            <a:endParaRPr lang="ar-SA" sz="1900" dirty="0">
              <a:cs typeface="PT Bold Heading" pitchFamily="2" charset="-78"/>
            </a:endParaRPr>
          </a:p>
        </p:txBody>
      </p:sp>
      <p:pic>
        <p:nvPicPr>
          <p:cNvPr id="36865" name="Picture 1" descr="5sdlaro0fo61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528872" y="4929198"/>
            <a:ext cx="4786346" cy="18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1538" y="357166"/>
            <a:ext cx="7786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008A3E"/>
                </a:solidFill>
                <a:cs typeface="PT Bold Heading" pitchFamily="2" charset="-78"/>
              </a:rPr>
              <a:t>هناك 5 حالات لوزن الجسم داخل المصعد ولابد من أن تأخذ بعين الاعتبار وقبل شرح هذه الحالات ما يلي ...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/>
            </a:r>
            <a:br>
              <a:rPr lang="ar-SA" dirty="0" smtClean="0">
                <a:cs typeface="PT Bold Heading" pitchFamily="2" charset="-78"/>
              </a:rPr>
            </a:br>
            <a:r>
              <a:rPr lang="ar-SA" sz="20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1- </a:t>
            </a:r>
            <a:r>
              <a:rPr lang="ar-SA" sz="2000" dirty="0" smtClean="0">
                <a:cs typeface="PT Bold Heading" pitchFamily="2" charset="-78"/>
              </a:rPr>
              <a:t>يقرأ الميزان وزن الجسم بشكل صحيح إذا كانت القوة الوحيدة التي تؤثر فيه إلى أعلى هي ناتجة عنه فقط.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/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2- </a:t>
            </a:r>
            <a:r>
              <a:rPr lang="ar-SA" sz="2000" dirty="0" smtClean="0">
                <a:cs typeface="PT Bold Heading" pitchFamily="2" charset="-78"/>
              </a:rPr>
              <a:t>لابد من إيجاد محصلة القوى وتحديد اتجاه التسارع </a:t>
            </a:r>
            <a:r>
              <a:rPr lang="en-US" sz="2000" dirty="0" smtClean="0">
                <a:cs typeface="PT Bold Heading" pitchFamily="2" charset="-78"/>
              </a:rPr>
              <a:t>a </a:t>
            </a:r>
            <a:r>
              <a:rPr lang="ar-SA" sz="2000" dirty="0" smtClean="0">
                <a:cs typeface="PT Bold Heading" pitchFamily="2" charset="-78"/>
              </a:rPr>
              <a:t> و </a:t>
            </a:r>
            <a:r>
              <a:rPr lang="en-US" sz="2000" dirty="0" smtClean="0">
                <a:cs typeface="PT Bold Heading" pitchFamily="2" charset="-78"/>
              </a:rPr>
              <a:t>g </a:t>
            </a:r>
            <a:r>
              <a:rPr lang="ar-SA" sz="2000" dirty="0" smtClean="0">
                <a:cs typeface="PT Bold Heading" pitchFamily="2" charset="-78"/>
              </a:rPr>
              <a:t> بالنسبة للمحور الذي تختاره ليكون موجباً..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/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3-</a:t>
            </a:r>
            <a:r>
              <a:rPr lang="ar-SA" sz="2000" dirty="0" smtClean="0">
                <a:cs typeface="PT Bold Heading" pitchFamily="2" charset="-78"/>
              </a:rPr>
              <a:t> نطبق قانون نيوتن الثاني لعدة قوى...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71868" y="4143380"/>
            <a:ext cx="5072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دراسة : </a:t>
            </a:r>
            <a:r>
              <a:rPr lang="ar-SA" sz="2000" dirty="0" smtClean="0">
                <a:solidFill>
                  <a:schemeClr val="tx2"/>
                </a:solidFill>
                <a:cs typeface="PT Bold Heading" pitchFamily="2" charset="-78"/>
              </a:rPr>
              <a:t>عندما تضع ميزان داخل مصعد فكيف ستكون قراءة الوزن ؟ </a:t>
            </a:r>
            <a:endParaRPr lang="ar-SA" sz="20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143504" y="5286388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لدينا 5 حالات....</a:t>
            </a:r>
            <a:endParaRPr lang="ar-SA" sz="24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857628"/>
            <a:ext cx="2057922" cy="250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7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286116" y="357166"/>
            <a:ext cx="5286375" cy="57864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b="1" dirty="0">
                <a:solidFill>
                  <a:srgbClr val="C00000"/>
                </a:solidFill>
                <a:latin typeface="Microsoft Sans Serif" pitchFamily="34" charset="0"/>
                <a:cs typeface="PT Bold Heading" pitchFamily="2" charset="-78"/>
              </a:rPr>
              <a:t>التحليل :</a:t>
            </a:r>
          </a:p>
          <a:p>
            <a:pPr algn="just">
              <a:defRPr/>
            </a:pP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أي من </a:t>
            </a:r>
            <a:r>
              <a:rPr lang="ar-SA" sz="140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الخيطين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انقطع في الخطوة </a:t>
            </a:r>
            <a:r>
              <a:rPr lang="en-US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2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؟ لماذا ؟ أي </a:t>
            </a:r>
            <a:r>
              <a:rPr lang="ar-SA" sz="140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الخيطين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انقطع في الخطوة </a:t>
            </a:r>
            <a:r>
              <a:rPr lang="en-US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3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؟ لماذا ؟</a:t>
            </a:r>
          </a:p>
          <a:p>
            <a:pPr algn="just">
              <a:defRPr/>
            </a:pP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في الخطوة </a:t>
            </a:r>
            <a:r>
              <a:rPr lang="en-US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2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ينقطع الخيط العلوي , لأن هناك قوتين تؤثران في الكتاب : قوة الجاذبية الأرضية </a:t>
            </a:r>
            <a:r>
              <a:rPr lang="ar-SA" sz="140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و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قوة سحب الخيط , مما يجعل القوة المؤثرة في الخيط العلوي أكبر . في الخطوة </a:t>
            </a:r>
            <a:r>
              <a:rPr lang="en-US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3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يتسبب السحب المفاجئ في قطع الخيط , لأن هناك قوة كبيرة تؤثر فيه. </a:t>
            </a:r>
            <a:endParaRPr lang="ar-SA" sz="3200" dirty="0">
              <a:solidFill>
                <a:sysClr val="windowText" lastClr="000000"/>
              </a:solidFill>
              <a:latin typeface="Microsoft Sans Serif" pitchFamily="34" charset="0"/>
              <a:cs typeface="PT Bold Heading" pitchFamily="2" charset="-78"/>
            </a:endParaRPr>
          </a:p>
          <a:p>
            <a:pPr>
              <a:defRPr/>
            </a:pPr>
            <a:endParaRPr lang="ar-SA" dirty="0">
              <a:solidFill>
                <a:sysClr val="windowText" lastClr="000000"/>
              </a:solidFill>
              <a:latin typeface="Microsoft Sans Serif" pitchFamily="34" charset="0"/>
              <a:cs typeface="PT Bold Heading" pitchFamily="2" charset="-78"/>
            </a:endParaRPr>
          </a:p>
          <a:p>
            <a:pPr>
              <a:defRPr/>
            </a:pPr>
            <a:r>
              <a:rPr lang="ar-SA" dirty="0">
                <a:solidFill>
                  <a:srgbClr val="C00000"/>
                </a:solidFill>
                <a:latin typeface="Microsoft Sans Serif" pitchFamily="34" charset="0"/>
                <a:cs typeface="PT Bold Heading" pitchFamily="2" charset="-78"/>
              </a:rPr>
              <a:t>التفكير الناقد : 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ارسم مخططا توضيحيا للتجربة , </a:t>
            </a:r>
            <a:r>
              <a:rPr lang="ar-SA" sz="140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و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استخدم الأسهم لتوضيح القوى المؤثرة في الكتاب ؟</a:t>
            </a:r>
          </a:p>
          <a:p>
            <a:pPr>
              <a:defRPr/>
            </a:pPr>
            <a:endParaRPr lang="ar-SA" sz="14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>
              <a:defRPr/>
            </a:pPr>
            <a:endParaRPr lang="ar-SA" sz="14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>
              <a:defRPr/>
            </a:pPr>
            <a:endParaRPr lang="ar-SA" sz="11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>
              <a:defRPr/>
            </a:pPr>
            <a:endParaRPr lang="ar-SA" dirty="0">
              <a:solidFill>
                <a:sysClr val="windowText" lastClr="000000"/>
              </a:solidFill>
              <a:latin typeface="Microsoft Sans Serif" pitchFamily="34" charset="0"/>
              <a:cs typeface="PT Bold Heading" pitchFamily="2" charset="-78"/>
            </a:endParaRPr>
          </a:p>
          <a:p>
            <a:pPr>
              <a:defRPr/>
            </a:pPr>
            <a:endParaRPr lang="ar-SA" dirty="0">
              <a:solidFill>
                <a:sysClr val="windowText" lastClr="000000"/>
              </a:solidFill>
              <a:latin typeface="Microsoft Sans Serif" pitchFamily="34" charset="0"/>
              <a:cs typeface="PT Bold Heading" pitchFamily="2" charset="-78"/>
            </a:endParaRPr>
          </a:p>
          <a:p>
            <a:pPr>
              <a:defRPr/>
            </a:pPr>
            <a:endParaRPr lang="ar-SA" dirty="0">
              <a:solidFill>
                <a:sysClr val="windowText" lastClr="000000"/>
              </a:solidFill>
              <a:latin typeface="Microsoft Sans Serif" pitchFamily="34" charset="0"/>
              <a:cs typeface="PT Bold Heading" pitchFamily="2" charset="-78"/>
            </a:endParaRPr>
          </a:p>
          <a:p>
            <a:pPr>
              <a:defRPr/>
            </a:pPr>
            <a:r>
              <a:rPr lang="ar-SA" dirty="0">
                <a:solidFill>
                  <a:srgbClr val="C00000"/>
                </a:solidFill>
                <a:latin typeface="Microsoft Sans Serif" pitchFamily="34" charset="0"/>
                <a:cs typeface="PT Bold Heading" pitchFamily="2" charset="-78"/>
              </a:rPr>
              <a:t>الاستنتاج :</a:t>
            </a:r>
          </a:p>
          <a:p>
            <a:pPr algn="just">
              <a:defRPr/>
            </a:pP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ترتبط القوة المؤثرة في النظام بعضها ببعض على النحو التالي  :</a:t>
            </a:r>
          </a:p>
          <a:p>
            <a:pPr algn="ctr">
              <a:defRPr/>
            </a:pPr>
            <a:r>
              <a:rPr lang="ar-SA" sz="1400" baseline="-250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تسحب الكتاب لأعلى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en-US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F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+ </a:t>
            </a:r>
            <a:r>
              <a:rPr lang="en-US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a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× </a:t>
            </a:r>
            <a:r>
              <a:rPr lang="ar-SA" sz="1400" baseline="-250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الكتاب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en-US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m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= </a:t>
            </a:r>
            <a:r>
              <a:rPr lang="ar-SA" sz="1400" baseline="-250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تسحب الكتاب لأسفل </a:t>
            </a:r>
            <a:r>
              <a:rPr lang="en-US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F</a:t>
            </a:r>
            <a:r>
              <a:rPr lang="ar-SA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+ </a:t>
            </a:r>
            <a:r>
              <a:rPr lang="en-US" sz="14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F </a:t>
            </a:r>
            <a:r>
              <a:rPr lang="en-US" sz="1400" baseline="-250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g</a:t>
            </a:r>
            <a:endParaRPr lang="ar-SA" sz="1400" baseline="-250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>
              <a:defRPr/>
            </a:pPr>
            <a:r>
              <a:rPr lang="ar-SA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في الخطوة </a:t>
            </a:r>
            <a:r>
              <a:rPr lang="en-US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2</a:t>
            </a:r>
            <a:r>
              <a:rPr lang="ar-SA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التسارع الطفيف يجعل مقدار الكمية (</a:t>
            </a:r>
            <a:r>
              <a:rPr lang="en-US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a </a:t>
            </a:r>
            <a:r>
              <a:rPr lang="ar-SA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× </a:t>
            </a:r>
            <a:r>
              <a:rPr lang="ar-SA" sz="1200" baseline="-250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الكتاب</a:t>
            </a:r>
            <a:r>
              <a:rPr lang="ar-SA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en-US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m</a:t>
            </a:r>
            <a:r>
              <a:rPr lang="ar-SA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) صغيرة . وهذا يعني أن القوة المؤثرة في الجهة العلوية من الخيط كبيرة نسبيا . إن زيادة التسارع تجعل الكمية (</a:t>
            </a:r>
            <a:r>
              <a:rPr lang="en-US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a </a:t>
            </a:r>
            <a:r>
              <a:rPr lang="ar-SA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× </a:t>
            </a:r>
            <a:r>
              <a:rPr lang="ar-SA" sz="1200" baseline="-250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الكتاب</a:t>
            </a:r>
            <a:r>
              <a:rPr lang="ar-SA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en-US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m</a:t>
            </a:r>
            <a:r>
              <a:rPr lang="ar-SA" sz="10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ar-SA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)</a:t>
            </a:r>
            <a:r>
              <a:rPr lang="ar-SA" sz="10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ar-SA" sz="12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كبيرة مما يجعل القوة المؤثرة في الجهة السفلية من الخيط كبيرة نسبيا .</a:t>
            </a:r>
            <a:endParaRPr lang="ar-SA" sz="1000" b="1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>
              <a:defRPr/>
            </a:pPr>
            <a:endParaRPr lang="ar-SA" sz="1000" b="1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>
              <a:defRPr/>
            </a:pPr>
            <a:endParaRPr lang="ar-SA" sz="1000" b="1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PT Bold Heading" pitchFamily="2" charset="-78"/>
            </a:endParaRPr>
          </a:p>
        </p:txBody>
      </p:sp>
      <p:sp>
        <p:nvSpPr>
          <p:cNvPr id="3" name="مكعب 2"/>
          <p:cNvSpPr/>
          <p:nvPr/>
        </p:nvSpPr>
        <p:spPr>
          <a:xfrm>
            <a:off x="4071934" y="3500438"/>
            <a:ext cx="1785938" cy="357188"/>
          </a:xfrm>
          <a:prstGeom prst="cube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" name="سهم لأعلى 3"/>
          <p:cNvSpPr/>
          <p:nvPr/>
        </p:nvSpPr>
        <p:spPr>
          <a:xfrm>
            <a:off x="4929184" y="3000376"/>
            <a:ext cx="285750" cy="428625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" name="سهم لأعلى 4"/>
          <p:cNvSpPr/>
          <p:nvPr/>
        </p:nvSpPr>
        <p:spPr>
          <a:xfrm>
            <a:off x="4929171" y="3929071"/>
            <a:ext cx="285752" cy="42862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هم لأعلى 5"/>
          <p:cNvSpPr/>
          <p:nvPr/>
        </p:nvSpPr>
        <p:spPr>
          <a:xfrm>
            <a:off x="4429105" y="3929071"/>
            <a:ext cx="285752" cy="42862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286372" y="3071813"/>
            <a:ext cx="1643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ar-SA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تسحب الكتاب إلى أعلى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286372" y="3929063"/>
            <a:ext cx="1643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ar-SA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تسحب الكتاب إلى أسفل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000497" y="3929063"/>
            <a:ext cx="357187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 </a:t>
            </a:r>
            <a:r>
              <a:rPr lang="en-US" sz="1400" baseline="-25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endParaRPr lang="ar-SA" sz="1000" baseline="-25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1285860"/>
            <a:ext cx="8001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cs typeface="PT Bold Heading" pitchFamily="2" charset="-78"/>
              </a:rPr>
              <a:t>إذا كان المصعد متزناُ ( أي أن محصلة القوى المؤثرة عليه = صفر ) وذلك بكونه أما ثابتاً لا يتحرك أو متحركاً حركة منتظمة </a:t>
            </a:r>
            <a:r>
              <a:rPr lang="en-US" sz="2000" dirty="0" smtClean="0">
                <a:cs typeface="PT Bold Heading" pitchFamily="2" charset="-78"/>
              </a:rPr>
              <a:t>(a </a:t>
            </a:r>
            <a:r>
              <a:rPr lang="en-US" sz="2000" dirty="0" smtClean="0">
                <a:cs typeface="PT Bold Heading" pitchFamily="2" charset="-78"/>
              </a:rPr>
              <a:t>= </a:t>
            </a:r>
            <a:r>
              <a:rPr lang="en-US" sz="2000" dirty="0" smtClean="0">
                <a:cs typeface="PT Bold Heading" pitchFamily="2" charset="-78"/>
              </a:rPr>
              <a:t>0) </a:t>
            </a:r>
            <a:r>
              <a:rPr lang="ar-SA" sz="2000" dirty="0" smtClean="0">
                <a:cs typeface="PT Bold Heading" pitchFamily="2" charset="-78"/>
              </a:rPr>
              <a:t> فإن </a:t>
            </a:r>
            <a:r>
              <a:rPr lang="ar-SA" sz="2000" dirty="0" smtClean="0">
                <a:cs typeface="PT Bold Heading" pitchFamily="2" charset="-78"/>
              </a:rPr>
              <a:t>الميزان سيقرأ وزن الجسم </a:t>
            </a:r>
            <a:br>
              <a:rPr lang="ar-SA" sz="2000" dirty="0" smtClean="0">
                <a:cs typeface="PT Bold Heading" pitchFamily="2" charset="-78"/>
              </a:rPr>
            </a:br>
            <a:r>
              <a:rPr lang="en-US" sz="2000" dirty="0" smtClean="0">
                <a:cs typeface="PT Bold Heading" pitchFamily="2" charset="-78"/>
              </a:rPr>
              <a:t>F </a:t>
            </a:r>
            <a:r>
              <a:rPr lang="en-US" sz="2000" dirty="0" smtClean="0">
                <a:cs typeface="PT Bold Heading" pitchFamily="2" charset="-78"/>
              </a:rPr>
              <a:t>+ </a:t>
            </a:r>
            <a:r>
              <a:rPr lang="en-US" sz="2000" dirty="0" smtClean="0">
                <a:cs typeface="PT Bold Heading" pitchFamily="2" charset="-78"/>
              </a:rPr>
              <a:t>(- </a:t>
            </a:r>
            <a:r>
              <a:rPr lang="en-US" sz="2000" dirty="0" err="1" smtClean="0">
                <a:cs typeface="PT Bold Heading" pitchFamily="2" charset="-78"/>
              </a:rPr>
              <a:t>Fg</a:t>
            </a:r>
            <a:r>
              <a:rPr lang="en-US" sz="2000" dirty="0" smtClean="0">
                <a:cs typeface="PT Bold Heading" pitchFamily="2" charset="-78"/>
              </a:rPr>
              <a:t>) </a:t>
            </a:r>
            <a:r>
              <a:rPr lang="ar-SA" sz="2000" dirty="0" smtClean="0">
                <a:cs typeface="PT Bold Heading" pitchFamily="2" charset="-78"/>
              </a:rPr>
              <a:t> الميزان </a:t>
            </a:r>
            <a:r>
              <a:rPr lang="ar-SA" sz="2000" dirty="0" smtClean="0">
                <a:cs typeface="PT Bold Heading" pitchFamily="2" charset="-78"/>
              </a:rPr>
              <a:t>= </a:t>
            </a:r>
            <a:r>
              <a:rPr lang="ar-SA" sz="2000" dirty="0" smtClean="0">
                <a:cs typeface="PT Bold Heading" pitchFamily="2" charset="-78"/>
              </a:rPr>
              <a:t>المحصلة  </a:t>
            </a:r>
            <a:r>
              <a:rPr lang="en-US" sz="2000" dirty="0" smtClean="0">
                <a:cs typeface="PT Bold Heading" pitchFamily="2" charset="-78"/>
              </a:rPr>
              <a:t>F</a:t>
            </a:r>
            <a:endParaRPr lang="ar-SA" sz="2000" dirty="0" smtClean="0">
              <a:cs typeface="PT Bold Heading" pitchFamily="2" charset="-78"/>
            </a:endParaRPr>
          </a:p>
          <a:p>
            <a:r>
              <a:rPr lang="en-US" sz="2000" dirty="0" smtClean="0">
                <a:cs typeface="PT Bold Heading" pitchFamily="2" charset="-78"/>
              </a:rPr>
              <a:t/>
            </a:r>
            <a:br>
              <a:rPr lang="en-US" sz="2000" dirty="0" smtClean="0">
                <a:cs typeface="PT Bold Heading" pitchFamily="2" charset="-78"/>
              </a:rPr>
            </a:br>
            <a:r>
              <a:rPr lang="en-US" sz="2000" dirty="0" smtClean="0">
                <a:cs typeface="PT Bold Heading" pitchFamily="2" charset="-78"/>
              </a:rPr>
              <a:t/>
            </a:r>
            <a:br>
              <a:rPr lang="en-US" sz="2000" dirty="0" smtClean="0">
                <a:cs typeface="PT Bold Heading" pitchFamily="2" charset="-78"/>
              </a:rPr>
            </a:br>
            <a:r>
              <a:rPr lang="en-US" sz="2000" dirty="0" smtClean="0">
                <a:cs typeface="PT Bold Heading" pitchFamily="2" charset="-78"/>
              </a:rPr>
              <a:t>F _ </a:t>
            </a:r>
            <a:r>
              <a:rPr lang="en-US" sz="2000" dirty="0" err="1" smtClean="0">
                <a:cs typeface="PT Bold Heading" pitchFamily="2" charset="-78"/>
              </a:rPr>
              <a:t>Fg</a:t>
            </a:r>
            <a:r>
              <a:rPr lang="en-US" sz="2000" dirty="0" smtClean="0">
                <a:cs typeface="PT Bold Heading" pitchFamily="2" charset="-78"/>
              </a:rPr>
              <a:t> </a:t>
            </a:r>
            <a:r>
              <a:rPr lang="ar-SA" sz="2000" dirty="0" smtClean="0">
                <a:cs typeface="PT Bold Heading" pitchFamily="2" charset="-78"/>
              </a:rPr>
              <a:t> الميزان = 0</a:t>
            </a:r>
            <a:r>
              <a:rPr lang="ar-SA" sz="2000" dirty="0" smtClean="0">
                <a:cs typeface="Simplified Arabic" pitchFamily="2" charset="-78"/>
              </a:rPr>
              <a:t>×</a:t>
            </a:r>
            <a:r>
              <a:rPr lang="ar-SA" sz="2000" dirty="0" smtClean="0">
                <a:cs typeface="PT Bold Heading" pitchFamily="2" charset="-78"/>
              </a:rPr>
              <a:t> </a:t>
            </a:r>
            <a:r>
              <a:rPr lang="en-US" sz="2000" dirty="0" smtClean="0">
                <a:cs typeface="PT Bold Heading" pitchFamily="2" charset="-78"/>
              </a:rPr>
              <a:t>m</a:t>
            </a:r>
            <a:br>
              <a:rPr lang="en-US" sz="2000" dirty="0" smtClean="0">
                <a:cs typeface="PT Bold Heading" pitchFamily="2" charset="-78"/>
              </a:rPr>
            </a:br>
            <a:r>
              <a:rPr lang="en-US" sz="2000" dirty="0" smtClean="0">
                <a:cs typeface="PT Bold Heading" pitchFamily="2" charset="-78"/>
              </a:rPr>
              <a:t/>
            </a:r>
            <a:br>
              <a:rPr lang="en-US" sz="2000" dirty="0" smtClean="0">
                <a:cs typeface="PT Bold Heading" pitchFamily="2" charset="-78"/>
              </a:rPr>
            </a:br>
            <a:r>
              <a:rPr lang="en-US" sz="2000" dirty="0" smtClean="0">
                <a:cs typeface="PT Bold Heading" pitchFamily="2" charset="-78"/>
              </a:rPr>
              <a:t>F = </a:t>
            </a:r>
            <a:r>
              <a:rPr lang="en-US" sz="2000" dirty="0" err="1" smtClean="0">
                <a:cs typeface="PT Bold Heading" pitchFamily="2" charset="-78"/>
              </a:rPr>
              <a:t>Fg</a:t>
            </a:r>
            <a:r>
              <a:rPr lang="en-US" sz="2000" dirty="0" smtClean="0">
                <a:cs typeface="PT Bold Heading" pitchFamily="2" charset="-78"/>
              </a:rPr>
              <a:t> </a:t>
            </a:r>
            <a:r>
              <a:rPr lang="ar-SA" sz="2000" dirty="0" smtClean="0">
                <a:cs typeface="PT Bold Heading" pitchFamily="2" charset="-78"/>
              </a:rPr>
              <a:t> الميزان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34817" name="Picture 1" descr="d8aad8b3d8a7d8b1d8b9-d984d984d8a7d8b9d984d98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714620"/>
            <a:ext cx="4110040" cy="302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143240" y="357166"/>
            <a:ext cx="3111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ln w="1905"/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الحالـــة الأولــى...</a:t>
            </a:r>
            <a:endParaRPr lang="ar-SA" sz="3200" b="1" dirty="0">
              <a:ln w="1905"/>
              <a:solidFill>
                <a:srgbClr val="008A3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71670" y="571480"/>
            <a:ext cx="657229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dirty="0" smtClean="0">
                <a:solidFill>
                  <a:srgbClr val="660066"/>
                </a:solidFill>
                <a:cs typeface="PT Bold Heading" pitchFamily="2" charset="-78"/>
              </a:rPr>
              <a:t>إذا تحرك المصعد </a:t>
            </a:r>
            <a:r>
              <a:rPr lang="ar-SA" dirty="0" err="1" smtClean="0">
                <a:solidFill>
                  <a:srgbClr val="660066"/>
                </a:solidFill>
                <a:cs typeface="PT Bold Heading" pitchFamily="2" charset="-78"/>
              </a:rPr>
              <a:t>متسارعاً</a:t>
            </a:r>
            <a:r>
              <a:rPr lang="ar-SA" dirty="0" smtClean="0">
                <a:solidFill>
                  <a:srgbClr val="660066"/>
                </a:solidFill>
                <a:cs typeface="PT Bold Heading" pitchFamily="2" charset="-78"/>
              </a:rPr>
              <a:t> نحو الأعلى ؟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>بتطبيق قانون نيوتن الثاني مراعين اتجاه المحور الموجب </a:t>
            </a:r>
            <a:r>
              <a:rPr lang="en-US" dirty="0" smtClean="0">
                <a:cs typeface="PT Bold Heading" pitchFamily="2" charset="-78"/>
              </a:rPr>
              <a:t>y + </a:t>
            </a:r>
            <a:r>
              <a:rPr lang="ar-SA" dirty="0" smtClean="0">
                <a:cs typeface="PT Bold Heading" pitchFamily="2" charset="-78"/>
              </a:rPr>
              <a:t> فإن ..</a:t>
            </a:r>
          </a:p>
          <a:p>
            <a:pPr algn="justLow"/>
            <a:r>
              <a:rPr lang="ar-SA" dirty="0" smtClean="0">
                <a:solidFill>
                  <a:srgbClr val="3366FF"/>
                </a:solidFill>
                <a:cs typeface="PT Bold Heading" pitchFamily="2" charset="-78"/>
              </a:rPr>
              <a:t>1-</a:t>
            </a:r>
            <a:r>
              <a:rPr lang="ar-SA" dirty="0" smtClean="0">
                <a:cs typeface="PT Bold Heading" pitchFamily="2" charset="-78"/>
              </a:rPr>
              <a:t> النظام يتسارع إلى أعلى </a:t>
            </a:r>
            <a:r>
              <a:rPr lang="en-US" dirty="0" smtClean="0">
                <a:cs typeface="PT Bold Heading" pitchFamily="2" charset="-78"/>
              </a:rPr>
              <a:t>a </a:t>
            </a:r>
            <a:endParaRPr lang="ar-SA" dirty="0" smtClean="0">
              <a:cs typeface="PT Bold Heading" pitchFamily="2" charset="-78"/>
            </a:endParaRPr>
          </a:p>
          <a:p>
            <a:pPr algn="justLow"/>
            <a:r>
              <a:rPr lang="ar-SA" dirty="0" smtClean="0">
                <a:solidFill>
                  <a:srgbClr val="3366FF"/>
                </a:solidFill>
                <a:cs typeface="PT Bold Heading" pitchFamily="2" charset="-78"/>
              </a:rPr>
              <a:t>2- </a:t>
            </a:r>
            <a:r>
              <a:rPr lang="en-US" dirty="0" smtClean="0">
                <a:cs typeface="PT Bold Heading" pitchFamily="2" charset="-78"/>
              </a:rPr>
              <a:t> F </a:t>
            </a:r>
            <a:r>
              <a:rPr lang="ar-SA" dirty="0" smtClean="0">
                <a:cs typeface="PT Bold Heading" pitchFamily="2" charset="-78"/>
              </a:rPr>
              <a:t>الميزان أكبر من </a:t>
            </a:r>
            <a:r>
              <a:rPr lang="en-US" dirty="0" err="1" smtClean="0">
                <a:cs typeface="PT Bold Heading" pitchFamily="2" charset="-78"/>
              </a:rPr>
              <a:t>Fg</a:t>
            </a:r>
            <a:endParaRPr lang="ar-SA" dirty="0" smtClean="0">
              <a:cs typeface="PT Bold Heading" pitchFamily="2" charset="-78"/>
            </a:endParaRPr>
          </a:p>
          <a:p>
            <a:pPr algn="justLow"/>
            <a:r>
              <a:rPr lang="ar-SA" dirty="0" smtClean="0">
                <a:solidFill>
                  <a:srgbClr val="3366FF"/>
                </a:solidFill>
                <a:cs typeface="PT Bold Heading" pitchFamily="2" charset="-78"/>
              </a:rPr>
              <a:t>3- </a:t>
            </a:r>
            <a:r>
              <a:rPr lang="ar-SA" dirty="0" smtClean="0">
                <a:cs typeface="PT Bold Heading" pitchFamily="2" charset="-78"/>
              </a:rPr>
              <a:t>بالتالي ستكون قراءة </a:t>
            </a:r>
            <a:r>
              <a:rPr lang="en-US" dirty="0" smtClean="0">
                <a:cs typeface="PT Bold Heading" pitchFamily="2" charset="-78"/>
              </a:rPr>
              <a:t>F </a:t>
            </a:r>
            <a:r>
              <a:rPr lang="ar-SA" dirty="0" smtClean="0">
                <a:cs typeface="PT Bold Heading" pitchFamily="2" charset="-78"/>
              </a:rPr>
              <a:t> الميزان أكبر من </a:t>
            </a:r>
            <a:r>
              <a:rPr lang="en-US" dirty="0" err="1" smtClean="0">
                <a:cs typeface="PT Bold Heading" pitchFamily="2" charset="-78"/>
              </a:rPr>
              <a:t>Fg</a:t>
            </a:r>
            <a:r>
              <a:rPr lang="en-US" dirty="0" smtClean="0">
                <a:cs typeface="PT Bold Heading" pitchFamily="2" charset="-78"/>
              </a:rPr>
              <a:t> </a:t>
            </a:r>
            <a:r>
              <a:rPr lang="ar-SA" dirty="0" smtClean="0">
                <a:cs typeface="PT Bold Heading" pitchFamily="2" charset="-78"/>
              </a:rPr>
              <a:t> الحقيقي</a:t>
            </a:r>
          </a:p>
          <a:p>
            <a:pPr algn="justLow"/>
            <a:r>
              <a:rPr lang="ar-SA" dirty="0" smtClean="0">
                <a:solidFill>
                  <a:srgbClr val="3366FF"/>
                </a:solidFill>
                <a:cs typeface="PT Bold Heading" pitchFamily="2" charset="-78"/>
              </a:rPr>
              <a:t>4-</a:t>
            </a:r>
            <a:r>
              <a:rPr lang="ar-SA" dirty="0" smtClean="0">
                <a:cs typeface="PT Bold Heading" pitchFamily="2" charset="-78"/>
              </a:rPr>
              <a:t> سيشعر الراكب بأن أرضية المصعد تضغط على قدميه ويشعر أن وزنه زاد..</a:t>
            </a:r>
          </a:p>
          <a:p>
            <a:pPr algn="justLow"/>
            <a:r>
              <a:rPr lang="ar-SA" sz="300" dirty="0" smtClean="0">
                <a:cs typeface="PT Bold Heading" pitchFamily="2" charset="-78"/>
              </a:rPr>
              <a:t/>
            </a:r>
            <a:br>
              <a:rPr lang="ar-SA" sz="300" dirty="0" smtClean="0">
                <a:cs typeface="PT Bold Heading" pitchFamily="2" charset="-78"/>
              </a:rPr>
            </a:br>
            <a:r>
              <a:rPr lang="ar-SA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إذن سيسجل الميزان وزناً أكبر من وزنك الحقيقي فكيف يكون ذلك ؟</a:t>
            </a:r>
          </a:p>
          <a:p>
            <a:pPr algn="justLow"/>
            <a:r>
              <a:rPr lang="ar-SA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وهل زاد وزنك فعلاً؟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>بالطبع لا ..وهذه الزيادة إنما هي بسبب تسارع الجسم نحو الأعلى ونسميها بالزيادة الظاهرية والوزن الناتج يُسمى ( الوزن الظاهري )</a:t>
            </a:r>
          </a:p>
        </p:txBody>
      </p:sp>
      <p:pic>
        <p:nvPicPr>
          <p:cNvPr id="33793" name="Picture 1" descr="asa2xn9bqvuw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t="6250"/>
          <a:stretch>
            <a:fillRect/>
          </a:stretch>
        </p:blipFill>
        <p:spPr bwMode="auto">
          <a:xfrm>
            <a:off x="1800206" y="4657732"/>
            <a:ext cx="6000792" cy="2143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214676" y="85702"/>
            <a:ext cx="311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ln w="1905"/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الحالـــة الثانية...</a:t>
            </a:r>
            <a:endParaRPr lang="ar-SA" sz="2800" b="1" dirty="0">
              <a:ln w="1905"/>
              <a:solidFill>
                <a:srgbClr val="008A3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85918" y="3657600"/>
            <a:ext cx="600076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س /عرفي الوزن الظاهري ؟</a:t>
            </a:r>
          </a:p>
          <a:p>
            <a:pPr algn="justLow"/>
            <a:r>
              <a:rPr lang="ar-SA" sz="2400" dirty="0" smtClean="0">
                <a:cs typeface="PT Bold Heading" pitchFamily="2" charset="-78"/>
              </a:rPr>
              <a:t>هو القوة المحصلة التي تؤثر في الجسم وتكسبه تسارعاً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6" name="Picture 7" descr="D:\فيزياء أول ثانوي\الفصل الرابع القوى في بعد واحد\صور الفصل الرابع\التسارع الي اعلي.png"/>
          <p:cNvPicPr>
            <a:picLocks noChangeAspect="1" noChangeArrowheads="1"/>
          </p:cNvPicPr>
          <p:nvPr/>
        </p:nvPicPr>
        <p:blipFill>
          <a:blip r:embed="rId4"/>
          <a:srcRect l="17168" t="16905" r="55380" b="13757"/>
          <a:stretch>
            <a:fillRect/>
          </a:stretch>
        </p:blipFill>
        <p:spPr bwMode="auto">
          <a:xfrm>
            <a:off x="142844" y="285728"/>
            <a:ext cx="185736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5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3108" y="428604"/>
            <a:ext cx="6429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660066"/>
                </a:solidFill>
                <a:cs typeface="PT Bold Heading" pitchFamily="2" charset="-78"/>
              </a:rPr>
              <a:t>س / وماذا يحدث إذا تحرك المصعد </a:t>
            </a:r>
            <a:r>
              <a:rPr lang="ar-SA" sz="2000" dirty="0" err="1" smtClean="0">
                <a:solidFill>
                  <a:srgbClr val="660066"/>
                </a:solidFill>
                <a:cs typeface="PT Bold Heading" pitchFamily="2" charset="-78"/>
              </a:rPr>
              <a:t>متسارعا</a:t>
            </a:r>
            <a:r>
              <a:rPr lang="ar-SA" sz="2000" dirty="0" smtClean="0">
                <a:solidFill>
                  <a:srgbClr val="660066"/>
                </a:solidFill>
                <a:cs typeface="PT Bold Heading" pitchFamily="2" charset="-78"/>
              </a:rPr>
              <a:t> ولكن إلى أسفل ؟</a:t>
            </a:r>
            <a:endParaRPr lang="ar-SA" sz="2000" dirty="0">
              <a:solidFill>
                <a:srgbClr val="660066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929190" y="2176715"/>
            <a:ext cx="3428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000" dirty="0" smtClean="0">
                <a:cs typeface="PT Bold Heading" pitchFamily="2" charset="-78"/>
              </a:rPr>
              <a:t>طبق الخطوات السابقة ...</a:t>
            </a:r>
          </a:p>
          <a:p>
            <a:pPr algn="justLow">
              <a:lnSpc>
                <a:spcPct val="150000"/>
              </a:lnSpc>
            </a:pPr>
            <a:r>
              <a:rPr lang="ar-SA" sz="2000" dirty="0" smtClean="0">
                <a:solidFill>
                  <a:srgbClr val="008A3E"/>
                </a:solidFill>
                <a:cs typeface="PT Bold Heading" pitchFamily="2" charset="-78"/>
              </a:rPr>
              <a:t>س / ماذا نستنتج ؟</a:t>
            </a:r>
          </a:p>
          <a:p>
            <a:pPr algn="justLow">
              <a:lnSpc>
                <a:spcPct val="150000"/>
              </a:lnSpc>
            </a:pPr>
            <a:r>
              <a:rPr lang="ar-SA" sz="2000" dirty="0" smtClean="0">
                <a:cs typeface="PT Bold Heading" pitchFamily="2" charset="-78"/>
              </a:rPr>
              <a:t>سيكون الوزن </a:t>
            </a:r>
            <a:r>
              <a:rPr lang="en-US" sz="2000" dirty="0" err="1" smtClean="0">
                <a:cs typeface="PT Bold Heading" pitchFamily="2" charset="-78"/>
              </a:rPr>
              <a:t>Fg</a:t>
            </a:r>
            <a:r>
              <a:rPr lang="en-US" sz="2000" dirty="0" smtClean="0">
                <a:cs typeface="PT Bold Heading" pitchFamily="2" charset="-78"/>
              </a:rPr>
              <a:t> </a:t>
            </a:r>
            <a:r>
              <a:rPr lang="ar-SA" sz="2000" dirty="0" smtClean="0">
                <a:cs typeface="PT Bold Heading" pitchFamily="2" charset="-78"/>
              </a:rPr>
              <a:t> أكبر من </a:t>
            </a:r>
            <a:r>
              <a:rPr lang="en-US" sz="2000" dirty="0" smtClean="0">
                <a:cs typeface="PT Bold Heading" pitchFamily="2" charset="-78"/>
              </a:rPr>
              <a:t>F </a:t>
            </a:r>
            <a:r>
              <a:rPr lang="ar-SA" sz="2000" dirty="0" smtClean="0">
                <a:cs typeface="PT Bold Heading" pitchFamily="2" charset="-78"/>
              </a:rPr>
              <a:t> الميزان وسيقرأ الميزان وزناً أقل من الوزن الحقيقي وسيشعر الراكب أنه أخف وهذا هو الوزن الظاهري كما تقدم...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44034" name="Picture 2" descr="032912010323m3sr1r6ndp4mg54nbb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319591"/>
            <a:ext cx="35718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928926" y="1191268"/>
            <a:ext cx="311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ln w="1905"/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الحالـــة الثالثة...</a:t>
            </a:r>
            <a:endParaRPr lang="ar-SA" sz="2800" b="1" dirty="0">
              <a:ln w="1905"/>
              <a:solidFill>
                <a:srgbClr val="008A3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43174" y="8637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dirty="0" smtClean="0">
                <a:solidFill>
                  <a:srgbClr val="660066"/>
                </a:solidFill>
                <a:cs typeface="PT Bold Heading" pitchFamily="2" charset="-78"/>
              </a:rPr>
              <a:t>إذا تحرك المصعد بتباطؤ إلى الأعلى…</a:t>
            </a:r>
            <a:r>
              <a:rPr lang="ar-SA" sz="2000" dirty="0" smtClean="0">
                <a:cs typeface="PT Bold Heading" pitchFamily="2" charset="-78"/>
              </a:rPr>
              <a:t/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يكون الوزن الظاهري أصغر من الوزن الحقيقي .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14612" y="23639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dirty="0" smtClean="0">
                <a:solidFill>
                  <a:srgbClr val="660066"/>
                </a:solidFill>
                <a:cs typeface="PT Bold Heading" pitchFamily="2" charset="-78"/>
              </a:rPr>
              <a:t>إذا</a:t>
            </a:r>
            <a:r>
              <a:rPr lang="ar-SA" dirty="0" smtClean="0">
                <a:solidFill>
                  <a:srgbClr val="660066"/>
                </a:solidFill>
              </a:rPr>
              <a:t> </a:t>
            </a:r>
            <a:r>
              <a:rPr lang="ar-SA" sz="2000" dirty="0" smtClean="0">
                <a:solidFill>
                  <a:srgbClr val="660066"/>
                </a:solidFill>
                <a:cs typeface="PT Bold Heading" pitchFamily="2" charset="-78"/>
              </a:rPr>
              <a:t>تحرك المصعد بتباطؤ إلى أسفل :</a:t>
            </a:r>
            <a:r>
              <a:rPr lang="ar-SA" sz="2000" dirty="0" smtClean="0">
                <a:cs typeface="PT Bold Heading" pitchFamily="2" charset="-78"/>
              </a:rPr>
              <a:t/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يكون الوزن الظاهري أكبر من الوزن الحقيقي .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45058" name="Picture 2" descr="9apm08o1zwf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00438"/>
            <a:ext cx="6500858" cy="271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715008" y="292222"/>
            <a:ext cx="311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ln w="1905"/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الحالـــة الرابعة ...</a:t>
            </a:r>
            <a:endParaRPr lang="ar-SA" sz="2800" b="1" dirty="0">
              <a:ln w="1905"/>
              <a:solidFill>
                <a:srgbClr val="008A3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86446" y="1785926"/>
            <a:ext cx="3111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ln w="1905"/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الحالـــة الخامسة ...</a:t>
            </a:r>
            <a:endParaRPr lang="ar-SA" sz="2800" b="1" dirty="0">
              <a:ln w="1905"/>
              <a:solidFill>
                <a:srgbClr val="008A3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86050" y="435098"/>
            <a:ext cx="3195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القــوة المعيقـــة</a:t>
            </a:r>
            <a:endParaRPr lang="ar-SA" sz="40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28662" y="1566810"/>
            <a:ext cx="64293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663300"/>
                </a:solidFill>
                <a:cs typeface="PT Bold Heading" pitchFamily="2" charset="-78"/>
              </a:rPr>
              <a:t>س / عندما يتحرك جسم خلال مائع ( هواء – ماء ) ماذا يواجه ؟</a:t>
            </a:r>
            <a:br>
              <a:rPr lang="ar-SA" sz="2000" dirty="0" smtClean="0">
                <a:solidFill>
                  <a:srgbClr val="663300"/>
                </a:solidFill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قوة ممانعة ( مقاومة ) لحركة هذا الجسم</a:t>
            </a:r>
          </a:p>
          <a:p>
            <a:pPr algn="justLow"/>
            <a:endParaRPr lang="ar-SA" sz="2000" dirty="0" smtClean="0">
              <a:cs typeface="PT Bold Heading" pitchFamily="2" charset="-78"/>
            </a:endParaRPr>
          </a:p>
          <a:p>
            <a:pPr algn="justLow"/>
            <a:r>
              <a:rPr lang="ar-SA" sz="2000" dirty="0" smtClean="0">
                <a:solidFill>
                  <a:srgbClr val="660033"/>
                </a:solidFill>
                <a:cs typeface="PT Bold Heading" pitchFamily="2" charset="-78"/>
              </a:rPr>
              <a:t>س / كيف تكون درجة هذه القوة على حركة الجسم ؟</a:t>
            </a:r>
            <a:br>
              <a:rPr lang="ar-SA" sz="2000" dirty="0" smtClean="0">
                <a:solidFill>
                  <a:srgbClr val="660033"/>
                </a:solidFill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كبيرة جداً ولكنها غير واضحة لأن المائع يؤثر في الجسم بقوة موازنة في جميع جوانب الجسم</a:t>
            </a:r>
          </a:p>
          <a:p>
            <a:pPr algn="justLow"/>
            <a:endParaRPr lang="ar-SA" sz="2000" dirty="0" smtClean="0">
              <a:cs typeface="PT Bold Heading" pitchFamily="2" charset="-78"/>
            </a:endParaRPr>
          </a:p>
          <a:p>
            <a:pPr algn="justLow"/>
            <a:r>
              <a:rPr lang="ar-SA" sz="2000" dirty="0" smtClean="0">
                <a:solidFill>
                  <a:srgbClr val="660033"/>
                </a:solidFill>
                <a:cs typeface="PT Bold Heading" pitchFamily="2" charset="-78"/>
              </a:rPr>
              <a:t>س / ماذا نسمي هذه القوة ؟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القوة المعيقة .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714612" y="4786322"/>
            <a:ext cx="4429156" cy="8925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D2A000"/>
                </a:solidFill>
                <a:cs typeface="PT Bold Heading" pitchFamily="2" charset="-78"/>
              </a:rPr>
              <a:t>القوة المعيقة : </a:t>
            </a:r>
            <a:r>
              <a:rPr lang="ar-SA" sz="24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قوة ممانعة التي يؤثر </a:t>
            </a:r>
            <a:r>
              <a:rPr lang="ar-SA" sz="2400" dirty="0" err="1">
                <a:latin typeface="Tahoma" pitchFamily="34" charset="0"/>
                <a:ea typeface="Tahoma" pitchFamily="34" charset="0"/>
                <a:cs typeface="PT Bold Heading" pitchFamily="2" charset="-78"/>
              </a:rPr>
              <a:t>بها</a:t>
            </a:r>
            <a:r>
              <a:rPr lang="ar-SA" sz="24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مائع في جسم يتحرك خلاله .</a:t>
            </a:r>
          </a:p>
        </p:txBody>
      </p:sp>
      <p:pic>
        <p:nvPicPr>
          <p:cNvPr id="14337" name="Picture 1" descr="CFbDiNxUMAEvGTo"/>
          <p:cNvPicPr>
            <a:picLocks noChangeAspect="1" noChangeArrowheads="1"/>
          </p:cNvPicPr>
          <p:nvPr/>
        </p:nvPicPr>
        <p:blipFill>
          <a:blip r:embed="rId3"/>
          <a:srcRect l="8893" t="30557" r="11562" b="43240"/>
          <a:stretch>
            <a:fillRect/>
          </a:stretch>
        </p:blipFill>
        <p:spPr bwMode="auto">
          <a:xfrm>
            <a:off x="214282" y="4143380"/>
            <a:ext cx="23574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9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جربه فيزياء لـ مرحله اول ثانوي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71802" y="285728"/>
            <a:ext cx="4572000" cy="19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العوامل المؤثرة في القوة المعيقة ؟</a:t>
            </a:r>
            <a:br>
              <a:rPr lang="ar-SA" sz="20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1- سرعة الجسم .</a:t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2- شكل الجسم وحجمه .</a:t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3- لزوجة المائع ودرجة حرارته .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12289" name="Picture 1" descr="https://physics1ali.files.wordpress.com/2013/11/d983d988d8b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7053249" cy="3429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12228" y="515540"/>
            <a:ext cx="3653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السرعــة الحديــــة</a:t>
            </a:r>
            <a:endParaRPr lang="ar-SA" sz="40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14348" y="1405004"/>
            <a:ext cx="7786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cs typeface="PT Bold Heading" pitchFamily="2" charset="-78"/>
              </a:rPr>
              <a:t>تخيل معي كرة تسقط سقوطاً حراً...</a:t>
            </a:r>
          </a:p>
          <a:p>
            <a:pPr algn="justLow"/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س / بما أنها سقطت سقوطاً حراً كيف ستكون سرعتها المتجهة في البداية ؟ 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قليلة ..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428860" y="2546800"/>
            <a:ext cx="60722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س / وماذا ستواجه الكرة من الهواء ؟ 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قوة معيقة .</a:t>
            </a:r>
          </a:p>
          <a:p>
            <a:pPr algn="justLow"/>
            <a:r>
              <a:rPr lang="ar-SA" sz="1400" dirty="0" smtClean="0">
                <a:cs typeface="PT Bold Heading" pitchFamily="2" charset="-78"/>
              </a:rPr>
              <a:t/>
            </a:r>
            <a:br>
              <a:rPr lang="ar-SA" sz="140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بما أن السرعة المتجهة قليلة فإن القوة المعيقة ستكون قليلة أيضاً ( وكأن الهواء يخاطب الكرة ويقول كلما زادت سرعتكِ سأزيد مقاومتي </a:t>
            </a:r>
            <a:r>
              <a:rPr lang="ar-SA" sz="2000" dirty="0" err="1" smtClean="0">
                <a:cs typeface="PT Bold Heading" pitchFamily="2" charset="-78"/>
              </a:rPr>
              <a:t>لكِ</a:t>
            </a:r>
            <a:r>
              <a:rPr lang="ar-SA" sz="2000" dirty="0" smtClean="0">
                <a:cs typeface="PT Bold Heading" pitchFamily="2" charset="-78"/>
              </a:rPr>
              <a:t> )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00298" y="4676199"/>
            <a:ext cx="592935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س / ما هي القوى المؤثرة عليها في هذه الحالة ؟ </a:t>
            </a:r>
          </a:p>
          <a:p>
            <a:pPr algn="justLow"/>
            <a:r>
              <a:rPr lang="ar-SA" sz="1050" dirty="0" smtClean="0">
                <a:cs typeface="PT Bold Heading" pitchFamily="2" charset="-78"/>
              </a:rPr>
              <a:t/>
            </a:r>
            <a:br>
              <a:rPr lang="ar-SA" sz="105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قوتان..</a:t>
            </a:r>
            <a:r>
              <a:rPr lang="ar-SA" sz="2000" dirty="0" smtClean="0">
                <a:solidFill>
                  <a:srgbClr val="CC0066"/>
                </a:solidFill>
                <a:cs typeface="PT Bold Heading" pitchFamily="2" charset="-78"/>
              </a:rPr>
              <a:t>الأولى ثقل الكرة </a:t>
            </a:r>
            <a:r>
              <a:rPr lang="ar-SA" sz="2000" dirty="0" smtClean="0">
                <a:cs typeface="PT Bold Heading" pitchFamily="2" charset="-78"/>
              </a:rPr>
              <a:t>( جذب الأرض عليها ) واتجاهها إلى أسفل </a:t>
            </a:r>
            <a:r>
              <a:rPr lang="ar-SA" sz="2000" dirty="0" smtClean="0">
                <a:solidFill>
                  <a:srgbClr val="CC0066"/>
                </a:solidFill>
                <a:cs typeface="PT Bold Heading" pitchFamily="2" charset="-78"/>
              </a:rPr>
              <a:t>والثانية القوة المعيقة </a:t>
            </a:r>
            <a:r>
              <a:rPr lang="ar-SA" sz="2000" dirty="0" smtClean="0">
                <a:cs typeface="PT Bold Heading" pitchFamily="2" charset="-78"/>
              </a:rPr>
              <a:t>واتجاهها إلى أعلى ( معاكسة لاتجاه الحركة )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1026" name="Picture 2" descr="100px-Terminal_veloc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429132"/>
            <a:ext cx="952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571480"/>
            <a:ext cx="81439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س / أيهم أكبر ؟   </a:t>
            </a:r>
            <a:r>
              <a:rPr lang="ar-SA" dirty="0" smtClean="0">
                <a:cs typeface="PT Bold Heading" pitchFamily="2" charset="-78"/>
              </a:rPr>
              <a:t>قوة الجذب بالطبع .</a:t>
            </a:r>
          </a:p>
          <a:p>
            <a:pPr algn="justLow"/>
            <a:endParaRPr lang="ar-SA" sz="800" dirty="0" smtClean="0">
              <a:cs typeface="PT Bold Heading" pitchFamily="2" charset="-78"/>
            </a:endParaRPr>
          </a:p>
          <a:p>
            <a:pPr algn="justLow"/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س / وهذا يؤدي إلى ماذا ؟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>أن الكرة ستتسارع في اتجاه القوة الأكبر ( قوة الجذب ) أي إلى أسفل .</a:t>
            </a:r>
          </a:p>
          <a:p>
            <a:pPr algn="justLow"/>
            <a:endParaRPr lang="ar-SA" sz="800" dirty="0" smtClean="0">
              <a:cs typeface="PT Bold Heading" pitchFamily="2" charset="-78"/>
            </a:endParaRPr>
          </a:p>
          <a:p>
            <a:pPr algn="justLow"/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س / وماذا عن السرعة المتجهة ؟ هل ستستمر قليلة ؟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>لا بل ستزيد قيمتها أثناء السقوط ( لأنها تتسارع في مجال الجاذبية ) وهذا يقود إلى زيادة القوة المعيقة . </a:t>
            </a:r>
            <a:r>
              <a:rPr lang="ar-SA" dirty="0" err="1" smtClean="0">
                <a:cs typeface="PT Bold Heading" pitchFamily="2" charset="-78"/>
              </a:rPr>
              <a:t>اذاً</a:t>
            </a:r>
            <a:r>
              <a:rPr lang="ar-SA" dirty="0" smtClean="0">
                <a:cs typeface="PT Bold Heading" pitchFamily="2" charset="-78"/>
              </a:rPr>
              <a:t> القوة المعيقة ستزداد حتى تساوي قوة الجذب .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9070" y="2683624"/>
            <a:ext cx="81439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س / كم ستساوي الآن محصلة القوتين ؟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>( الجذب والقوة المعيقة ) ؟صفر ( قوتان متساويتان ومتعاكستان )</a:t>
            </a:r>
          </a:p>
          <a:p>
            <a:pPr algn="justLow"/>
            <a:endParaRPr lang="ar-SA" sz="800" dirty="0" smtClean="0">
              <a:cs typeface="PT Bold Heading" pitchFamily="2" charset="-78"/>
            </a:endParaRPr>
          </a:p>
          <a:p>
            <a:pPr algn="justLow"/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س / والتسارع ؟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>بما أن محصلة القوى = صفر فان التسارع = صفر  وستتابع الكرة هبوطها بسرعة منتظمة ..</a:t>
            </a:r>
          </a:p>
          <a:p>
            <a:pPr algn="justLow"/>
            <a:endParaRPr lang="ar-SA" sz="800" dirty="0" smtClean="0">
              <a:cs typeface="PT Bold Heading" pitchFamily="2" charset="-78"/>
            </a:endParaRPr>
          </a:p>
          <a:p>
            <a:pPr algn="justLow"/>
            <a:r>
              <a:rPr lang="ar-SA" sz="2000" dirty="0" smtClean="0">
                <a:solidFill>
                  <a:srgbClr val="3366FF"/>
                </a:solidFill>
                <a:cs typeface="PT Bold Heading" pitchFamily="2" charset="-78"/>
              </a:rPr>
              <a:t>س / ماذا أُسمي هذه السرعة المنتظمة ؟ 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>السرعة الحدية.......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71868" y="5072074"/>
            <a:ext cx="5000660" cy="11387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السرعة الحدية : </a:t>
            </a:r>
            <a:r>
              <a:rPr lang="ar-SA" sz="22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سرعة الجسم المنتظمة خلال سقوطه داخل مائع بحيث تتساوى القوة المعيقة مع وزنه .</a:t>
            </a:r>
          </a:p>
        </p:txBody>
      </p:sp>
      <p:pic>
        <p:nvPicPr>
          <p:cNvPr id="5" name="Picture 1" descr="https://pbs.twimg.com/media/CFbDiNxUMAEvGTo.jpg"/>
          <p:cNvPicPr>
            <a:picLocks noChangeAspect="1" noChangeArrowheads="1"/>
          </p:cNvPicPr>
          <p:nvPr/>
        </p:nvPicPr>
        <p:blipFill>
          <a:blip r:embed="rId3" r:link="rId4"/>
          <a:srcRect l="7729" t="64444" r="7257" b="11111"/>
          <a:stretch>
            <a:fillRect/>
          </a:stretch>
        </p:blipFill>
        <p:spPr bwMode="auto">
          <a:xfrm>
            <a:off x="571472" y="4714884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فيزياء أول ثانوي\صور الفصل الرابع\ف4 د 3\قوى التأثير المتبادل.png"/>
          <p:cNvPicPr>
            <a:picLocks noChangeAspect="1" noChangeArrowheads="1"/>
          </p:cNvPicPr>
          <p:nvPr/>
        </p:nvPicPr>
        <p:blipFill>
          <a:blip r:embed="rId3"/>
          <a:srcRect l="21593" t="43158" r="48740" b="29303"/>
          <a:stretch>
            <a:fillRect/>
          </a:stretch>
        </p:blipFill>
        <p:spPr bwMode="auto">
          <a:xfrm>
            <a:off x="1785918" y="4214818"/>
            <a:ext cx="302418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51878" t="7584" b="25459"/>
          <a:stretch>
            <a:fillRect/>
          </a:stretch>
        </p:blipFill>
        <p:spPr bwMode="auto">
          <a:xfrm>
            <a:off x="5818168" y="3563943"/>
            <a:ext cx="31242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ستطيل 9"/>
          <p:cNvSpPr/>
          <p:nvPr/>
        </p:nvSpPr>
        <p:spPr>
          <a:xfrm>
            <a:off x="2643174" y="928670"/>
            <a:ext cx="4447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cs typeface="PT Bold Heading" pitchFamily="2" charset="-78"/>
              </a:rPr>
              <a:t>قــوى التأثير المتبــادل</a:t>
            </a:r>
            <a:endParaRPr lang="ar-SA" sz="4000" dirty="0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4798E-6 L -0.24184 0.065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9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C 0 0.035 0.028 0.062 0.062 0.062 C 0.097 0.062 0.125 0.035 0.125 0 C 0.125 -0.035 0.153 -0.062 0.188 -0.062 C 0.222 -0.062 0.25 -0.035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86116" y="357166"/>
            <a:ext cx="30718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  <a:cs typeface="PT Bold Heading" pitchFamily="2" charset="-78"/>
              </a:rPr>
              <a:t>القوة والحركة </a:t>
            </a:r>
            <a:endParaRPr lang="ar-SA" sz="36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071538" y="1142984"/>
            <a:ext cx="75724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س / كيف أستطيع تحريك الطاولة التي أمامي ؟ 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>ببذل قوة عليها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/>
            </a:r>
            <a:br>
              <a:rPr lang="ar-SA" dirty="0" smtClean="0">
                <a:cs typeface="PT Bold Heading" pitchFamily="2" charset="-78"/>
              </a:rPr>
            </a:br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س / وبما أن القوة تسببت في تحريك الجسم وتغيير سرعته فماذا أستنتج ؟ ماذا أكسبته ؟ 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>أكسبته تسارعاً..</a:t>
            </a:r>
            <a:r>
              <a:rPr lang="ar-SA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اذاً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 لتحريك الجسم لابد من بذل قوة عليه</a:t>
            </a:r>
            <a:endParaRPr lang="ar-SA" dirty="0"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00034" y="2714620"/>
            <a:ext cx="814393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س/ الطاولة التي أمامك في أي حالة ؟ </a:t>
            </a:r>
            <a:r>
              <a:rPr lang="ar-SA" dirty="0" smtClean="0">
                <a:cs typeface="PT Bold Heading" pitchFamily="2" charset="-78"/>
              </a:rPr>
              <a:t>سكون</a:t>
            </a:r>
          </a:p>
          <a:p>
            <a:pPr algn="justLow"/>
            <a:endParaRPr lang="ar-SA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justLow"/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س / كيف أنقلها إلى حالة الحركة ؟ </a:t>
            </a:r>
            <a:r>
              <a:rPr lang="ar-SA" dirty="0" smtClean="0">
                <a:cs typeface="PT Bold Heading" pitchFamily="2" charset="-78"/>
              </a:rPr>
              <a:t>بالتأثير عليها بقوة</a:t>
            </a:r>
          </a:p>
          <a:p>
            <a:pPr algn="justLow"/>
            <a:r>
              <a:rPr lang="ar-SA" dirty="0" smtClean="0">
                <a:cs typeface="PT Bold Heading" pitchFamily="2" charset="-78"/>
              </a:rPr>
              <a:t/>
            </a:r>
            <a:br>
              <a:rPr lang="ar-SA" dirty="0" smtClean="0">
                <a:cs typeface="PT Bold Heading" pitchFamily="2" charset="-78"/>
              </a:rPr>
            </a:br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س / وعندما يكون الجسم في حالة حركة كيف أوقفه أو أغير من اتجاه حركته ؟ </a:t>
            </a:r>
            <a:r>
              <a:rPr lang="ar-SA" dirty="0" smtClean="0">
                <a:cs typeface="PT Bold Heading" pitchFamily="2" charset="-78"/>
              </a:rPr>
              <a:t>بالتأثير عليه بقوة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928926" y="4429132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إذاً ما هو تعريف القوة ؟</a:t>
            </a:r>
            <a:endParaRPr lang="ar-SA" sz="2400" dirty="0"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42976" y="4929198"/>
            <a:ext cx="671517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هي ذلك المؤثر الذي إذا أثرنا </a:t>
            </a:r>
            <a:r>
              <a:rPr lang="ar-SA" sz="2400" dirty="0" err="1" smtClean="0">
                <a:cs typeface="PT Bold Heading" pitchFamily="2" charset="-78"/>
              </a:rPr>
              <a:t>به</a:t>
            </a:r>
            <a:r>
              <a:rPr lang="ar-SA" sz="2400" dirty="0" smtClean="0">
                <a:cs typeface="PT Bold Heading" pitchFamily="2" charset="-78"/>
              </a:rPr>
              <a:t> على جسمٍ ما فإنه يغير من حالته ( شكله أو حجمه أو أحد أبعاده أو يحركه أو يوقفه أو يغير من اتجاه حركته .. )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1026" name="Picture 2" descr="crat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28"/>
            <a:ext cx="2143108" cy="14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8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8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4714876" y="1928802"/>
            <a:ext cx="4357718" cy="7143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" name="مخطط انسيابي: رابط 4"/>
          <p:cNvSpPr/>
          <p:nvPr/>
        </p:nvSpPr>
        <p:spPr>
          <a:xfrm>
            <a:off x="8262938" y="1357313"/>
            <a:ext cx="214312" cy="2143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على شكل حرف L 6"/>
          <p:cNvSpPr/>
          <p:nvPr/>
        </p:nvSpPr>
        <p:spPr>
          <a:xfrm rot="20300492" flipV="1">
            <a:off x="8340725" y="1941513"/>
            <a:ext cx="225425" cy="461962"/>
          </a:xfrm>
          <a:prstGeom prst="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8" name="على شكل حرف L 7"/>
          <p:cNvSpPr/>
          <p:nvPr/>
        </p:nvSpPr>
        <p:spPr>
          <a:xfrm rot="1417043" flipV="1">
            <a:off x="8048625" y="1892300"/>
            <a:ext cx="255588" cy="403225"/>
          </a:xfrm>
          <a:prstGeom prst="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262938" y="1571625"/>
            <a:ext cx="217487" cy="4460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" name="شريط جانبي 8"/>
          <p:cNvSpPr/>
          <p:nvPr/>
        </p:nvSpPr>
        <p:spPr>
          <a:xfrm rot="11477841">
            <a:off x="7748588" y="1571625"/>
            <a:ext cx="642937" cy="214313"/>
          </a:xfrm>
          <a:prstGeom prst="diagStri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شريط جانبي 9"/>
          <p:cNvSpPr/>
          <p:nvPr/>
        </p:nvSpPr>
        <p:spPr>
          <a:xfrm rot="11477841">
            <a:off x="7605713" y="1489075"/>
            <a:ext cx="642937" cy="214313"/>
          </a:xfrm>
          <a:prstGeom prst="diagStri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خطط انسيابي: رابط 10"/>
          <p:cNvSpPr/>
          <p:nvPr/>
        </p:nvSpPr>
        <p:spPr>
          <a:xfrm>
            <a:off x="7496175" y="1357313"/>
            <a:ext cx="214313" cy="2143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/>
          </a:p>
        </p:txBody>
      </p:sp>
      <p:sp>
        <p:nvSpPr>
          <p:cNvPr id="12" name="على شكل حرف L 11"/>
          <p:cNvSpPr/>
          <p:nvPr/>
        </p:nvSpPr>
        <p:spPr>
          <a:xfrm rot="20300492" flipV="1">
            <a:off x="7573963" y="1941513"/>
            <a:ext cx="225425" cy="461962"/>
          </a:xfrm>
          <a:prstGeom prst="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 dirty="0"/>
          </a:p>
        </p:txBody>
      </p:sp>
      <p:sp>
        <p:nvSpPr>
          <p:cNvPr id="13" name="على شكل حرف L 12"/>
          <p:cNvSpPr/>
          <p:nvPr/>
        </p:nvSpPr>
        <p:spPr>
          <a:xfrm rot="1417043" flipV="1">
            <a:off x="7280275" y="1892300"/>
            <a:ext cx="255588" cy="403225"/>
          </a:xfrm>
          <a:prstGeom prst="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7496175" y="1571625"/>
            <a:ext cx="215900" cy="4460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sz="2400" b="1" dirty="0">
                <a:solidFill>
                  <a:schemeClr val="tx1"/>
                </a:solidFill>
              </a:rPr>
              <a:t>B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5" name="شريط جانبي 14"/>
          <p:cNvSpPr/>
          <p:nvPr/>
        </p:nvSpPr>
        <p:spPr>
          <a:xfrm rot="11477841">
            <a:off x="6981825" y="1571625"/>
            <a:ext cx="642938" cy="214313"/>
          </a:xfrm>
          <a:prstGeom prst="diagStri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شريط جانبي 15"/>
          <p:cNvSpPr/>
          <p:nvPr/>
        </p:nvSpPr>
        <p:spPr>
          <a:xfrm rot="11477841">
            <a:off x="6838950" y="1489075"/>
            <a:ext cx="642938" cy="214313"/>
          </a:xfrm>
          <a:prstGeom prst="diagStri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643174" y="285728"/>
            <a:ext cx="3599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قــوى التأثير المتبــادل</a:t>
            </a:r>
            <a:endParaRPr lang="ar-SA" sz="32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2000232" y="2857496"/>
            <a:ext cx="6357982" cy="29289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defRPr/>
            </a:pPr>
            <a:r>
              <a:rPr lang="ar-SA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من </a:t>
            </a:r>
            <a:r>
              <a:rPr lang="ar-SA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الشكل تكون القوى بين الشخصين على شكل أزواج كالمخطط التالي . </a:t>
            </a:r>
            <a:endParaRPr lang="ar-SA" sz="2000" dirty="0">
              <a:solidFill>
                <a:schemeClr val="tx1"/>
              </a:solidFill>
              <a:cs typeface="PT Bold Heading" pitchFamily="2" charset="-78"/>
            </a:endParaRPr>
          </a:p>
          <a:p>
            <a:pPr algn="ctr">
              <a:defRPr/>
            </a:pPr>
            <a:endParaRPr lang="ar-SA" sz="2000" dirty="0">
              <a:solidFill>
                <a:schemeClr val="tx1"/>
              </a:solidFill>
              <a:cs typeface="PT Bold Heading" pitchFamily="2" charset="-78"/>
            </a:endParaRPr>
          </a:p>
          <a:p>
            <a:pPr>
              <a:defRPr/>
            </a:pP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        </a:t>
            </a:r>
            <a:r>
              <a:rPr lang="en-US" sz="2400" dirty="0">
                <a:solidFill>
                  <a:schemeClr val="tx1"/>
                </a:solidFill>
                <a:cs typeface="PT Bold Heading" pitchFamily="2" charset="-78"/>
              </a:rPr>
              <a:t>   </a:t>
            </a: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    </a:t>
            </a:r>
            <a:r>
              <a:rPr lang="en-US" sz="2400" baseline="-25000" dirty="0">
                <a:solidFill>
                  <a:schemeClr val="tx1"/>
                </a:solidFill>
                <a:cs typeface="PT Bold Heading" pitchFamily="2" charset="-78"/>
              </a:rPr>
              <a:t>B</a:t>
            </a:r>
            <a:r>
              <a:rPr lang="ar-SA" sz="2400" baseline="-25000" dirty="0">
                <a:solidFill>
                  <a:schemeClr val="tx1"/>
                </a:solidFill>
                <a:cs typeface="PT Bold Heading" pitchFamily="2" charset="-78"/>
              </a:rPr>
              <a:t> على </a:t>
            </a:r>
            <a:r>
              <a:rPr lang="en-US" sz="2400" baseline="-25000" dirty="0">
                <a:solidFill>
                  <a:schemeClr val="tx1"/>
                </a:solidFill>
                <a:cs typeface="PT Bold Heading" pitchFamily="2" charset="-78"/>
              </a:rPr>
              <a:t>A</a:t>
            </a: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PT Bold Heading" pitchFamily="2" charset="-78"/>
              </a:rPr>
              <a:t>F</a:t>
            </a: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          </a:t>
            </a:r>
            <a:r>
              <a:rPr lang="en-US" sz="2400" baseline="-25000" dirty="0">
                <a:solidFill>
                  <a:schemeClr val="tx1"/>
                </a:solidFill>
                <a:cs typeface="PT Bold Heading" pitchFamily="2" charset="-78"/>
              </a:rPr>
              <a:t>A</a:t>
            </a:r>
            <a:r>
              <a:rPr lang="ar-SA" sz="2400" baseline="-25000" dirty="0">
                <a:solidFill>
                  <a:schemeClr val="tx1"/>
                </a:solidFill>
                <a:cs typeface="PT Bold Heading" pitchFamily="2" charset="-78"/>
              </a:rPr>
              <a:t> على </a:t>
            </a:r>
            <a:r>
              <a:rPr lang="en-US" sz="2400" baseline="-25000" dirty="0">
                <a:solidFill>
                  <a:schemeClr val="tx1"/>
                </a:solidFill>
                <a:cs typeface="PT Bold Heading" pitchFamily="2" charset="-78"/>
              </a:rPr>
              <a:t>B</a:t>
            </a:r>
            <a:r>
              <a:rPr lang="ar-SA" sz="2400" baseline="-25000" dirty="0">
                <a:solidFill>
                  <a:schemeClr val="tx1"/>
                </a:solidFill>
                <a:cs typeface="PT Bold Heading" pitchFamily="2" charset="-78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PT Bold Heading" pitchFamily="2" charset="-78"/>
              </a:rPr>
              <a:t>F</a:t>
            </a:r>
            <a:endParaRPr lang="ar-SA" sz="2400" dirty="0">
              <a:solidFill>
                <a:schemeClr val="tx1"/>
              </a:solidFill>
              <a:cs typeface="PT Bold Heading" pitchFamily="2" charset="-78"/>
            </a:endParaRPr>
          </a:p>
          <a:p>
            <a:pPr algn="just">
              <a:defRPr/>
            </a:pPr>
            <a:endParaRPr lang="ar-SA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 algn="just">
              <a:defRPr/>
            </a:pPr>
            <a:r>
              <a:rPr lang="ar-SA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و </a:t>
            </a:r>
            <a:r>
              <a:rPr lang="ar-SA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تسمى تلك القوتان بأزواج التأثير المتبادل </a:t>
            </a:r>
            <a:r>
              <a:rPr lang="ar-SA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وهما </a:t>
            </a:r>
            <a:r>
              <a:rPr lang="ar-SA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قوتان متساويتان في المقدار </a:t>
            </a:r>
            <a:r>
              <a:rPr lang="ar-SA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ومتعاكستان </a:t>
            </a:r>
            <a:r>
              <a:rPr lang="ar-SA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في </a:t>
            </a:r>
            <a:r>
              <a:rPr lang="ar-SA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الاتجاه </a:t>
            </a:r>
            <a:r>
              <a:rPr lang="ar-SA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ويطلق عليهما قوتا الفعل </a:t>
            </a:r>
            <a:r>
              <a:rPr lang="ar-SA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ورد </a:t>
            </a:r>
            <a:r>
              <a:rPr lang="ar-SA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الفعل .</a:t>
            </a:r>
            <a:endParaRPr lang="ar-SA" sz="2000" dirty="0">
              <a:solidFill>
                <a:schemeClr val="tx1"/>
              </a:solidFill>
              <a:cs typeface="PT Bold Heading" pitchFamily="2" charset="-78"/>
            </a:endParaRPr>
          </a:p>
          <a:p>
            <a:pPr>
              <a:defRPr/>
            </a:pPr>
            <a:endParaRPr lang="ar-SA" sz="20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24" name="مخطط انسيابي: رابط 23"/>
          <p:cNvSpPr/>
          <p:nvPr/>
        </p:nvSpPr>
        <p:spPr>
          <a:xfrm>
            <a:off x="6072205" y="3714753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>
            <a:off x="6207144" y="3786190"/>
            <a:ext cx="9080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خطط انسيابي: رابط 25"/>
          <p:cNvSpPr/>
          <p:nvPr/>
        </p:nvSpPr>
        <p:spPr>
          <a:xfrm>
            <a:off x="5429250" y="3714753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7" name="رابط كسهم مستقيم 26"/>
          <p:cNvCxnSpPr/>
          <p:nvPr/>
        </p:nvCxnSpPr>
        <p:spPr>
          <a:xfrm rot="10800000">
            <a:off x="4500560" y="3786190"/>
            <a:ext cx="949325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3" grpId="0"/>
      <p:bldP spid="24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57422" y="428604"/>
            <a:ext cx="3712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PT Bold Heading" pitchFamily="2" charset="-78"/>
              </a:rPr>
              <a:t> قانون نيوتن الثالث </a:t>
            </a:r>
            <a:endParaRPr lang="ar-SA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14348" y="1357298"/>
            <a:ext cx="73580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aseline="-25000" dirty="0" smtClean="0">
                <a:solidFill>
                  <a:srgbClr val="3366FF"/>
                </a:solidFill>
                <a:cs typeface="PT Bold Heading" pitchFamily="2" charset="-78"/>
              </a:rPr>
              <a:t>A</a:t>
            </a:r>
            <a:r>
              <a:rPr lang="ar-SA" sz="2400" baseline="-25000" dirty="0" smtClean="0">
                <a:solidFill>
                  <a:srgbClr val="3366FF"/>
                </a:solidFill>
                <a:cs typeface="PT Bold Heading" pitchFamily="2" charset="-78"/>
              </a:rPr>
              <a:t> على </a:t>
            </a:r>
            <a:r>
              <a:rPr lang="en-US" sz="2400" baseline="-25000" dirty="0" smtClean="0">
                <a:solidFill>
                  <a:srgbClr val="3366FF"/>
                </a:solidFill>
                <a:cs typeface="PT Bold Heading" pitchFamily="2" charset="-78"/>
              </a:rPr>
              <a:t>B</a:t>
            </a:r>
            <a:r>
              <a:rPr lang="ar-SA" sz="2400" baseline="-25000" dirty="0" smtClean="0">
                <a:solidFill>
                  <a:srgbClr val="3366FF"/>
                </a:solidFill>
                <a:cs typeface="PT Bold Heading" pitchFamily="2" charset="-78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cs typeface="PT Bold Heading" pitchFamily="2" charset="-78"/>
              </a:rPr>
              <a:t>F</a:t>
            </a:r>
            <a:r>
              <a:rPr lang="ar-SA" sz="2400" dirty="0" smtClean="0">
                <a:solidFill>
                  <a:srgbClr val="3366FF"/>
                </a:solidFill>
                <a:cs typeface="PT Bold Heading" pitchFamily="2" charset="-78"/>
              </a:rPr>
              <a:t> -  =  </a:t>
            </a:r>
            <a:r>
              <a:rPr lang="en-US" sz="2400" baseline="-25000" dirty="0" smtClean="0">
                <a:solidFill>
                  <a:srgbClr val="3366FF"/>
                </a:solidFill>
                <a:cs typeface="PT Bold Heading" pitchFamily="2" charset="-78"/>
              </a:rPr>
              <a:t>B</a:t>
            </a:r>
            <a:r>
              <a:rPr lang="ar-SA" sz="2400" baseline="-25000" dirty="0" smtClean="0">
                <a:solidFill>
                  <a:srgbClr val="3366FF"/>
                </a:solidFill>
                <a:cs typeface="PT Bold Heading" pitchFamily="2" charset="-78"/>
              </a:rPr>
              <a:t> على </a:t>
            </a:r>
            <a:r>
              <a:rPr lang="en-US" sz="2400" baseline="-25000" dirty="0" smtClean="0">
                <a:solidFill>
                  <a:srgbClr val="3366FF"/>
                </a:solidFill>
                <a:cs typeface="PT Bold Heading" pitchFamily="2" charset="-78"/>
              </a:rPr>
              <a:t>A</a:t>
            </a:r>
            <a:r>
              <a:rPr lang="ar-SA" sz="2400" baseline="-25000" dirty="0" smtClean="0">
                <a:solidFill>
                  <a:srgbClr val="3366FF"/>
                </a:solidFill>
                <a:cs typeface="PT Bold Heading" pitchFamily="2" charset="-78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cs typeface="PT Bold Heading" pitchFamily="2" charset="-78"/>
              </a:rPr>
              <a:t>F</a:t>
            </a:r>
            <a:r>
              <a:rPr lang="ar-SA" sz="2400" dirty="0" smtClean="0">
                <a:solidFill>
                  <a:srgbClr val="3366FF"/>
                </a:solidFill>
                <a:cs typeface="PT Bold Heading" pitchFamily="2" charset="-78"/>
              </a:rPr>
              <a:t> </a:t>
            </a:r>
          </a:p>
          <a:p>
            <a:pPr algn="just">
              <a:defRPr/>
            </a:pPr>
            <a:endParaRPr lang="ar-SA" sz="1100" dirty="0" smtClean="0"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 algn="just">
              <a:defRPr/>
            </a:pPr>
            <a:r>
              <a:rPr lang="ar-SA" sz="20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القوة التي يؤثر </a:t>
            </a:r>
            <a:r>
              <a:rPr lang="ar-SA" sz="2000" dirty="0" err="1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بها</a:t>
            </a:r>
            <a:r>
              <a:rPr lang="ar-SA" sz="20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 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A</a:t>
            </a:r>
            <a:r>
              <a:rPr lang="ar-SA" sz="20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 في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B</a:t>
            </a:r>
            <a:r>
              <a:rPr lang="ar-SA" sz="20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 تساوي في المقدار وتعاكس في الاتجاه القوة التي يؤثر </a:t>
            </a:r>
            <a:r>
              <a:rPr lang="ar-SA" sz="2000" dirty="0" err="1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بها</a:t>
            </a:r>
            <a:r>
              <a:rPr lang="ar-SA" sz="20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B</a:t>
            </a:r>
            <a:r>
              <a:rPr lang="ar-SA" sz="20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 في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A</a:t>
            </a:r>
            <a:r>
              <a:rPr lang="ar-SA" sz="20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14480" y="4714884"/>
            <a:ext cx="6357982" cy="70788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جميع القوى تظهر على شكل أزواج , وتؤثر قوتا كل زوج في جسمين مختلفين وهما متساويتان في المقدار ومتضادتان في الاتجاه رياضياً..</a:t>
            </a:r>
            <a:endParaRPr lang="ar-SA" sz="2000" dirty="0">
              <a:solidFill>
                <a:schemeClr val="tx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000364" y="4214818"/>
            <a:ext cx="3357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نص قانون نيوتن الثالث</a:t>
            </a:r>
            <a:endParaRPr lang="ar-SA" sz="2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8193" name="Picture 1" descr="83046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14620"/>
            <a:ext cx="47863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1928794" y="5715016"/>
            <a:ext cx="63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cs typeface="PT Bold Heading" pitchFamily="2" charset="-78"/>
              </a:rPr>
              <a:t>فمثلا لا يطير الصاروخ أو المكوك الفضائي إلا بسرعة 11 كلم في الثانية لتحدي قوة جاذبية الأرض أي بسرعة 39600 كلم في الساعة.</a:t>
            </a:r>
            <a:endParaRPr lang="ar-SA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800"/>
                            </p:stCondLst>
                            <p:childTnLst>
                              <p:par>
                                <p:cTn id="3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5984" y="428604"/>
            <a:ext cx="3900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ln>
                  <a:solidFill>
                    <a:schemeClr val="tx1"/>
                  </a:solidFill>
                </a:ln>
                <a:solidFill>
                  <a:srgbClr val="008A3E"/>
                </a:solidFill>
                <a:cs typeface="PT Bold Heading" pitchFamily="2" charset="-78"/>
              </a:rPr>
              <a:t> من المهم أن تعلمي أن :</a:t>
            </a:r>
            <a:endParaRPr lang="ar-SA" sz="3200" dirty="0">
              <a:ln>
                <a:solidFill>
                  <a:schemeClr val="tx1"/>
                </a:solidFill>
              </a:ln>
              <a:solidFill>
                <a:srgbClr val="008A3E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00100" y="1500174"/>
            <a:ext cx="7358082" cy="4556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1950" dirty="0" smtClean="0">
                <a:solidFill>
                  <a:srgbClr val="3366FF"/>
                </a:solidFill>
                <a:cs typeface="PT Bold Heading" pitchFamily="2" charset="-78"/>
              </a:rPr>
              <a:t>1- </a:t>
            </a:r>
            <a:r>
              <a:rPr lang="ar-SA" sz="1950" dirty="0" smtClean="0">
                <a:cs typeface="PT Bold Heading" pitchFamily="2" charset="-78"/>
              </a:rPr>
              <a:t>القوة تنتج عن تأثير متبادل بين جسمين .</a:t>
            </a:r>
          </a:p>
          <a:p>
            <a:pPr algn="justLow">
              <a:lnSpc>
                <a:spcPct val="150000"/>
              </a:lnSpc>
            </a:pPr>
            <a:r>
              <a:rPr lang="ar-SA" sz="1950" dirty="0" smtClean="0">
                <a:solidFill>
                  <a:srgbClr val="3366FF"/>
                </a:solidFill>
                <a:cs typeface="PT Bold Heading" pitchFamily="2" charset="-78"/>
              </a:rPr>
              <a:t>2- </a:t>
            </a:r>
            <a:r>
              <a:rPr lang="ar-SA" sz="1950" dirty="0" smtClean="0">
                <a:cs typeface="PT Bold Heading" pitchFamily="2" charset="-78"/>
              </a:rPr>
              <a:t>القوتان متساويتان في المقدار ومتعاكستان في الاتجاه .</a:t>
            </a:r>
          </a:p>
          <a:p>
            <a:pPr algn="justLow">
              <a:lnSpc>
                <a:spcPct val="150000"/>
              </a:lnSpc>
            </a:pPr>
            <a:r>
              <a:rPr lang="ar-SA" sz="1950" dirty="0" smtClean="0">
                <a:solidFill>
                  <a:srgbClr val="3366FF"/>
                </a:solidFill>
                <a:cs typeface="PT Bold Heading" pitchFamily="2" charset="-78"/>
              </a:rPr>
              <a:t>3- </a:t>
            </a:r>
            <a:r>
              <a:rPr lang="ar-SA" sz="1950" dirty="0" smtClean="0">
                <a:cs typeface="PT Bold Heading" pitchFamily="2" charset="-78"/>
              </a:rPr>
              <a:t>بما أن هاتين القوتين تؤثران في جسمين مختلفين فمحصلتهما لا تساوي الصفر </a:t>
            </a:r>
            <a:br>
              <a:rPr lang="ar-SA" sz="1950" dirty="0" smtClean="0">
                <a:cs typeface="PT Bold Heading" pitchFamily="2" charset="-78"/>
              </a:rPr>
            </a:br>
            <a:r>
              <a:rPr lang="ar-SA" sz="1950" dirty="0" smtClean="0">
                <a:cs typeface="PT Bold Heading" pitchFamily="2" charset="-78"/>
              </a:rPr>
              <a:t>     لأنه ليس لهما محصلة وهما تؤثران في جسمين مختلفين .</a:t>
            </a:r>
          </a:p>
          <a:p>
            <a:pPr algn="justLow">
              <a:lnSpc>
                <a:spcPct val="150000"/>
              </a:lnSpc>
            </a:pPr>
            <a:r>
              <a:rPr lang="ar-SA" sz="1950" dirty="0" smtClean="0">
                <a:solidFill>
                  <a:srgbClr val="3366FF"/>
                </a:solidFill>
                <a:cs typeface="PT Bold Heading" pitchFamily="2" charset="-78"/>
              </a:rPr>
              <a:t>4-</a:t>
            </a:r>
            <a:r>
              <a:rPr lang="ar-SA" sz="1950" dirty="0" smtClean="0">
                <a:cs typeface="PT Bold Heading" pitchFamily="2" charset="-78"/>
              </a:rPr>
              <a:t> يُعرف قانون نيوتن الثالث أيضاً بقوة (( الفعل ورد الفعل )) .</a:t>
            </a:r>
          </a:p>
          <a:p>
            <a:pPr algn="justLow">
              <a:lnSpc>
                <a:spcPct val="150000"/>
              </a:lnSpc>
            </a:pPr>
            <a:r>
              <a:rPr lang="ar-SA" sz="1950" dirty="0" smtClean="0">
                <a:solidFill>
                  <a:srgbClr val="3366FF"/>
                </a:solidFill>
                <a:cs typeface="PT Bold Heading" pitchFamily="2" charset="-78"/>
              </a:rPr>
              <a:t>5- </a:t>
            </a:r>
            <a:r>
              <a:rPr lang="ar-SA" sz="1950" dirty="0" smtClean="0">
                <a:cs typeface="PT Bold Heading" pitchFamily="2" charset="-78"/>
              </a:rPr>
              <a:t>لا تعني العبارة السابقة (( الفعل ورد الفعل )) أن القوة الأولى أنتجت القوة </a:t>
            </a:r>
            <a:br>
              <a:rPr lang="ar-SA" sz="1950" dirty="0" smtClean="0">
                <a:cs typeface="PT Bold Heading" pitchFamily="2" charset="-78"/>
              </a:rPr>
            </a:br>
            <a:r>
              <a:rPr lang="ar-SA" sz="1950" dirty="0" smtClean="0">
                <a:cs typeface="PT Bold Heading" pitchFamily="2" charset="-78"/>
              </a:rPr>
              <a:t>    الثانية فالقوتان تنتجان عن التلامس بين الجسمين أو عن تواجدهما في </a:t>
            </a:r>
            <a:br>
              <a:rPr lang="ar-SA" sz="1950" dirty="0" smtClean="0">
                <a:cs typeface="PT Bold Heading" pitchFamily="2" charset="-78"/>
              </a:rPr>
            </a:br>
            <a:r>
              <a:rPr lang="ar-SA" sz="1950" dirty="0" smtClean="0">
                <a:cs typeface="PT Bold Heading" pitchFamily="2" charset="-78"/>
              </a:rPr>
              <a:t>    مجالهما ( كالقوة المغناطيسية والكهربائية ) .</a:t>
            </a:r>
          </a:p>
          <a:p>
            <a:pPr algn="justLow">
              <a:lnSpc>
                <a:spcPct val="150000"/>
              </a:lnSpc>
            </a:pPr>
            <a:r>
              <a:rPr lang="ar-SA" sz="1950" dirty="0" smtClean="0">
                <a:solidFill>
                  <a:srgbClr val="3366FF"/>
                </a:solidFill>
                <a:cs typeface="PT Bold Heading" pitchFamily="2" charset="-78"/>
              </a:rPr>
              <a:t>6- </a:t>
            </a:r>
            <a:r>
              <a:rPr lang="ar-SA" sz="1950" dirty="0" smtClean="0">
                <a:cs typeface="PT Bold Heading" pitchFamily="2" charset="-78"/>
              </a:rPr>
              <a:t>عند الحديث عن هذه القوى لابد من التأكيد على أنهما بين جسمين فالجسم </a:t>
            </a:r>
            <a:br>
              <a:rPr lang="ar-SA" sz="1950" dirty="0" smtClean="0">
                <a:cs typeface="PT Bold Heading" pitchFamily="2" charset="-78"/>
              </a:rPr>
            </a:br>
            <a:r>
              <a:rPr lang="ar-SA" sz="1950" dirty="0" smtClean="0">
                <a:cs typeface="PT Bold Heading" pitchFamily="2" charset="-78"/>
              </a:rPr>
              <a:t>   الذي يكون نظاماً في القوة الأولى يكون مسبباً في القوة الثانية والعكس صحيح .</a:t>
            </a:r>
            <a:endParaRPr lang="ar-SA" sz="1950" dirty="0">
              <a:cs typeface="PT Bold Heading" pitchFamily="2" charset="-78"/>
            </a:endParaRPr>
          </a:p>
        </p:txBody>
      </p:sp>
      <p:pic>
        <p:nvPicPr>
          <p:cNvPr id="4" name="صورة 3" descr="oportunid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14290"/>
            <a:ext cx="1714544" cy="171454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ططط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8643966" cy="585791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( 9 _ 30 ) القوة والقوة المعاكسة Equal Opposite Force 00_00_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28826" y="214290"/>
            <a:ext cx="507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قوة الشد في الحبال والخيوط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714744" y="189661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/>
            <a:r>
              <a:rPr lang="en-US" sz="2000" dirty="0" smtClean="0">
                <a:cs typeface="PT Bold Heading" pitchFamily="2" charset="-78"/>
              </a:rPr>
              <a:t>FT </a:t>
            </a:r>
            <a:r>
              <a:rPr lang="ar-SA" sz="2000" dirty="0" smtClean="0">
                <a:cs typeface="PT Bold Heading" pitchFamily="2" charset="-78"/>
              </a:rPr>
              <a:t> هي القوة التي يؤثر </a:t>
            </a:r>
            <a:r>
              <a:rPr lang="ar-SA" sz="2000" dirty="0" err="1" smtClean="0">
                <a:cs typeface="PT Bold Heading" pitchFamily="2" charset="-78"/>
              </a:rPr>
              <a:t>بها</a:t>
            </a:r>
            <a:r>
              <a:rPr lang="ar-SA" sz="2000" dirty="0" smtClean="0">
                <a:cs typeface="PT Bold Heading" pitchFamily="2" charset="-78"/>
              </a:rPr>
              <a:t> خيط أو حبل في جسم متصل </a:t>
            </a:r>
            <a:r>
              <a:rPr lang="ar-SA" sz="2000" dirty="0" err="1" smtClean="0">
                <a:cs typeface="PT Bold Heading" pitchFamily="2" charset="-78"/>
              </a:rPr>
              <a:t>به</a:t>
            </a:r>
            <a:r>
              <a:rPr lang="ar-SA" sz="2000" dirty="0" smtClean="0">
                <a:cs typeface="PT Bold Heading" pitchFamily="2" charset="-78"/>
              </a:rPr>
              <a:t> يؤدي إلى سحبه.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قوة الشد في الحبل يساوي مجموع أوزان جميع الأجسام المعلقة </a:t>
            </a:r>
            <a:r>
              <a:rPr lang="ar-SA" sz="2000" dirty="0" err="1" smtClean="0">
                <a:cs typeface="PT Bold Heading" pitchFamily="2" charset="-78"/>
              </a:rPr>
              <a:t>به</a:t>
            </a:r>
            <a:r>
              <a:rPr lang="ar-SA" sz="2000" dirty="0" smtClean="0">
                <a:cs typeface="PT Bold Heading" pitchFamily="2" charset="-78"/>
              </a:rPr>
              <a:t>.</a:t>
            </a:r>
          </a:p>
          <a:p>
            <a:pPr algn="justLow"/>
            <a:endParaRPr lang="ar-SA" sz="2000" dirty="0" smtClean="0">
              <a:cs typeface="PT Bold Heading" pitchFamily="2" charset="-78"/>
            </a:endParaRPr>
          </a:p>
          <a:p>
            <a:pPr algn="justLow"/>
            <a:r>
              <a:rPr lang="ar-SA" sz="2000" u="sng" dirty="0" smtClean="0">
                <a:solidFill>
                  <a:srgbClr val="C00000"/>
                </a:solidFill>
                <a:cs typeface="PT Bold Heading" pitchFamily="2" charset="-78"/>
              </a:rPr>
              <a:t>إذن زوجي التأثير المتبادل:</a:t>
            </a:r>
            <a:endParaRPr lang="ar-SA" sz="20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الشد في الحبل = – </a:t>
            </a:r>
            <a:r>
              <a:rPr lang="en-US" sz="2000" dirty="0" smtClean="0">
                <a:cs typeface="PT Bold Heading" pitchFamily="2" charset="-78"/>
              </a:rPr>
              <a:t>FT </a:t>
            </a:r>
            <a:r>
              <a:rPr lang="ar-SA" sz="2000" dirty="0" smtClean="0">
                <a:cs typeface="PT Bold Heading" pitchFamily="2" charset="-78"/>
              </a:rPr>
              <a:t> وزن الجسم المعلق فيه .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5" name="صورة 4" descr="مممم.gif"/>
          <p:cNvPicPr>
            <a:picLocks noChangeAspect="1"/>
          </p:cNvPicPr>
          <p:nvPr/>
        </p:nvPicPr>
        <p:blipFill>
          <a:blip r:embed="rId3"/>
          <a:srcRect l="12500" t="12994" r="19999" b="22035"/>
          <a:stretch>
            <a:fillRect/>
          </a:stretch>
        </p:blipFill>
        <p:spPr>
          <a:xfrm>
            <a:off x="928662" y="2071678"/>
            <a:ext cx="2083132" cy="1928826"/>
          </a:xfrm>
          <a:prstGeom prst="rect">
            <a:avLst/>
          </a:prstGeom>
        </p:spPr>
      </p:pic>
      <p:pic>
        <p:nvPicPr>
          <p:cNvPr id="6" name="Picture 3" descr="F:\فيزياء أول ثانوي\صور الفصل الرابع\ف4 د 3\قوى 2.png"/>
          <p:cNvPicPr>
            <a:picLocks noChangeAspect="1" noChangeArrowheads="1"/>
          </p:cNvPicPr>
          <p:nvPr/>
        </p:nvPicPr>
        <p:blipFill>
          <a:blip r:embed="rId4"/>
          <a:srcRect l="43810" t="51302" r="41328" b="18872"/>
          <a:stretch>
            <a:fillRect/>
          </a:stretch>
        </p:blipFill>
        <p:spPr bwMode="auto">
          <a:xfrm>
            <a:off x="1709731" y="4460898"/>
            <a:ext cx="193357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 l="67746" t="50638" b="30919"/>
          <a:stretch>
            <a:fillRect/>
          </a:stretch>
        </p:blipFill>
        <p:spPr bwMode="auto">
          <a:xfrm>
            <a:off x="3021006" y="5553098"/>
            <a:ext cx="6223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2"/>
          <p:cNvSpPr txBox="1">
            <a:spLocks noChangeArrowheads="1"/>
          </p:cNvSpPr>
          <p:nvPr/>
        </p:nvSpPr>
        <p:spPr bwMode="auto">
          <a:xfrm>
            <a:off x="3143240" y="5357826"/>
            <a:ext cx="5400675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1950" dirty="0" smtClean="0">
                <a:cs typeface="PT Bold Heading" pitchFamily="2" charset="-78"/>
              </a:rPr>
              <a:t>لنتعرف </a:t>
            </a:r>
            <a:r>
              <a:rPr lang="ar-SA" sz="1950" dirty="0">
                <a:cs typeface="PT Bold Heading" pitchFamily="2" charset="-78"/>
              </a:rPr>
              <a:t>قوى الشد في الحبال </a:t>
            </a:r>
            <a:r>
              <a:rPr lang="ar-SA" sz="1950" dirty="0" smtClean="0">
                <a:cs typeface="PT Bold Heading" pitchFamily="2" charset="-78"/>
              </a:rPr>
              <a:t>ارفعي </a:t>
            </a:r>
            <a:r>
              <a:rPr lang="ar-SA" sz="1950" dirty="0">
                <a:cs typeface="PT Bold Heading" pitchFamily="2" charset="-78"/>
              </a:rPr>
              <a:t>الصندوق 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357422" y="1071546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SA" sz="2400" dirty="0" smtClean="0">
                <a:ln>
                  <a:solidFill>
                    <a:schemeClr val="tx1"/>
                  </a:solidFill>
                </a:ln>
                <a:solidFill>
                  <a:srgbClr val="FAFFB9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هي القوة التي يؤثر </a:t>
            </a:r>
            <a:r>
              <a:rPr lang="ar-SA" sz="2400" dirty="0" err="1" smtClean="0">
                <a:ln>
                  <a:solidFill>
                    <a:schemeClr val="tx1"/>
                  </a:solidFill>
                </a:ln>
                <a:solidFill>
                  <a:srgbClr val="FAFFB9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بها</a:t>
            </a:r>
            <a:r>
              <a:rPr lang="ar-SA" sz="2400" dirty="0" smtClean="0">
                <a:ln>
                  <a:solidFill>
                    <a:schemeClr val="tx1"/>
                  </a:solidFill>
                </a:ln>
                <a:solidFill>
                  <a:srgbClr val="FAFFB9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خيط أو حبل .</a:t>
            </a:r>
            <a:endParaRPr lang="ar-SA" sz="2400" dirty="0">
              <a:ln>
                <a:solidFill>
                  <a:schemeClr val="tx1"/>
                </a:solidFill>
              </a:ln>
              <a:solidFill>
                <a:srgbClr val="FAFFB9"/>
              </a:solidFill>
              <a:latin typeface="Tahoma" pitchFamily="34" charset="0"/>
              <a:ea typeface="Tahoma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5723E-6 L -0.00052 -0.1350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>
            <a:spLocks noChangeArrowheads="1"/>
          </p:cNvSpPr>
          <p:nvPr/>
        </p:nvSpPr>
        <p:spPr bwMode="auto">
          <a:xfrm>
            <a:off x="928662" y="214290"/>
            <a:ext cx="72644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cs typeface="PT Bold Heading" pitchFamily="2" charset="-78"/>
              </a:rPr>
              <a:t>في لعبة شد الحبل يؤثر كل فريق بقوة من خلال الشد في الحبل مساوية ومعاكسة للقوة التي يؤثر </a:t>
            </a:r>
            <a:r>
              <a:rPr lang="ar-SA" sz="2400" dirty="0" err="1">
                <a:cs typeface="PT Bold Heading" pitchFamily="2" charset="-78"/>
              </a:rPr>
              <a:t>بها</a:t>
            </a:r>
            <a:r>
              <a:rPr lang="ar-SA" sz="2400" dirty="0">
                <a:cs typeface="PT Bold Heading" pitchFamily="2" charset="-78"/>
              </a:rPr>
              <a:t> الفريق الآخر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758112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00100" y="2500306"/>
            <a:ext cx="75723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ar-SA" sz="2400" dirty="0" smtClean="0">
                <a:cs typeface="PT Bold Heading" pitchFamily="2" charset="-78"/>
              </a:rPr>
              <a:t> القوة العمودية لا تساوي دائماً وزنه .</a:t>
            </a:r>
          </a:p>
          <a:p>
            <a:pPr>
              <a:buFontTx/>
              <a:buChar char="-"/>
            </a:pPr>
            <a:r>
              <a:rPr lang="en-US" sz="2400" dirty="0" smtClean="0">
                <a:cs typeface="PT Bold Heading" pitchFamily="2" charset="-78"/>
              </a:rPr>
              <a:t> </a:t>
            </a:r>
            <a:r>
              <a:rPr lang="ar-SA" sz="2400" dirty="0" smtClean="0">
                <a:cs typeface="PT Bold Heading" pitchFamily="2" charset="-78"/>
              </a:rPr>
              <a:t>القوة العمودية قد تساوي وزن الجسم</a:t>
            </a:r>
          </a:p>
          <a:p>
            <a:pPr>
              <a:buFontTx/>
              <a:buChar char="-"/>
            </a:pPr>
            <a:r>
              <a:rPr lang="en-US" sz="2400" dirty="0" smtClean="0">
                <a:cs typeface="PT Bold Heading" pitchFamily="2" charset="-78"/>
              </a:rPr>
              <a:t> </a:t>
            </a:r>
            <a:r>
              <a:rPr lang="ar-SA" sz="2400" dirty="0" smtClean="0">
                <a:cs typeface="PT Bold Heading" pitchFamily="2" charset="-78"/>
              </a:rPr>
              <a:t>القوة العمودية قد تكون أقل من وزن الجسم .</a:t>
            </a:r>
          </a:p>
          <a:p>
            <a:pPr>
              <a:buFontTx/>
              <a:buChar char="-"/>
            </a:pPr>
            <a:r>
              <a:rPr lang="ar-SA" sz="2400" dirty="0" smtClean="0">
                <a:cs typeface="PT Bold Heading" pitchFamily="2" charset="-78"/>
              </a:rPr>
              <a:t> القوة العمودية قد تكون أكبر من وزن الجسم </a:t>
            </a:r>
            <a:r>
              <a:rPr lang="en-US" sz="2400" dirty="0" smtClean="0">
                <a:cs typeface="PT Bold Heading" pitchFamily="2" charset="-78"/>
              </a:rPr>
              <a:t>FN = </a:t>
            </a:r>
            <a:r>
              <a:rPr lang="en-US" sz="2400" dirty="0" err="1" smtClean="0">
                <a:cs typeface="PT Bold Heading" pitchFamily="2" charset="-78"/>
              </a:rPr>
              <a:t>Fg</a:t>
            </a:r>
            <a:r>
              <a:rPr lang="en-US" sz="2400" dirty="0" smtClean="0">
                <a:cs typeface="PT Bold Heading" pitchFamily="2" charset="-78"/>
              </a:rPr>
              <a:t> – Ft</a:t>
            </a:r>
            <a:r>
              <a:rPr lang="ar-SA" sz="2400" dirty="0" smtClean="0">
                <a:cs typeface="PT Bold Heading" pitchFamily="2" charset="-78"/>
              </a:rPr>
              <a:t> .</a:t>
            </a:r>
            <a:endParaRPr lang="en-US" sz="2400" dirty="0" smtClean="0">
              <a:cs typeface="PT Bold Heading" pitchFamily="2" charset="-78"/>
            </a:endParaRPr>
          </a:p>
          <a:p>
            <a:endParaRPr lang="ar-SA" sz="1400" dirty="0" smtClean="0">
              <a:cs typeface="PT Bold Heading" pitchFamily="2" charset="-78"/>
            </a:endParaRPr>
          </a:p>
          <a:p>
            <a:r>
              <a:rPr lang="ar-SA" sz="2400" dirty="0" smtClean="0">
                <a:cs typeface="PT Bold Heading" pitchFamily="2" charset="-78"/>
              </a:rPr>
              <a:t>أي أن القوة العمودية تساوي وزن الجسم إذا كانت قوة الشد صفر.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71538" y="1142984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ar-SA" sz="24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   هي قوة تلامس يؤثر </a:t>
            </a:r>
            <a:r>
              <a:rPr lang="ar-SA" sz="2400" dirty="0" err="1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بها</a:t>
            </a:r>
            <a:r>
              <a:rPr lang="ar-SA" sz="24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 سطح في جسم آخر , وتكون دائماً عمودية على مستوى التلامس بين الجسمين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000232" y="214290"/>
            <a:ext cx="3842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000" dirty="0" smtClean="0">
                <a:solidFill>
                  <a:srgbClr val="008A3E"/>
                </a:solidFill>
                <a:cs typeface="PT Bold Heading" pitchFamily="2" charset="-78"/>
              </a:rPr>
              <a:t>القــوة العموديــــة</a:t>
            </a:r>
            <a:endParaRPr lang="en-US" sz="4000" dirty="0" smtClean="0">
              <a:solidFill>
                <a:srgbClr val="008A3E"/>
              </a:solidFill>
              <a:cs typeface="PT Bold Heading" pitchFamily="2" charset="-78"/>
            </a:endParaRPr>
          </a:p>
        </p:txBody>
      </p:sp>
      <p:pic>
        <p:nvPicPr>
          <p:cNvPr id="3074" name="Picture 2" descr="d8b1d8a7d8b3d98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522" y="214290"/>
            <a:ext cx="237147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ttps://physclassroom.files.wordpress.com/2010/11/d8b3d8b7d8ad-d8a7d981d982d9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643446"/>
            <a:ext cx="378618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https://physicswhite.files.wordpress.com/2013/11/704796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38"/>
            <a:ext cx="764386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00430" y="500042"/>
            <a:ext cx="50006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س ) كيف يمكنك أن تجعل الكتاب </a:t>
            </a:r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الموضوع</a:t>
            </a:r>
            <a:endParaRPr lang="ar-SA" sz="24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 algn="justLow">
              <a:defRPr/>
            </a:pP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        على سطح الطاولة أن يتحرك ؟ </a:t>
            </a:r>
            <a:r>
              <a:rPr lang="ar-SA" sz="24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           </a:t>
            </a:r>
          </a:p>
          <a:p>
            <a:pPr algn="justLow">
              <a:defRPr/>
            </a:pPr>
            <a:r>
              <a:rPr lang="ar-SA" sz="2400" dirty="0" err="1">
                <a:latin typeface="Tahoma" pitchFamily="34" charset="0"/>
                <a:ea typeface="Tahoma" pitchFamily="34" charset="0"/>
                <a:cs typeface="PT Bold Heading" pitchFamily="2" charset="-78"/>
              </a:rPr>
              <a:t>جـ</a:t>
            </a:r>
            <a:r>
              <a:rPr lang="ar-SA" sz="24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 ) إما أن تدفعه أو تسحبه .</a:t>
            </a:r>
          </a:p>
          <a:p>
            <a:pPr algn="justLow">
              <a:defRPr/>
            </a:pPr>
            <a:endParaRPr lang="en-US" sz="2400" dirty="0"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 algn="justLow">
              <a:defRPr/>
            </a:pPr>
            <a:r>
              <a:rPr lang="ar-SA" sz="24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من الضروري عند دراسة تأثير القوة في الحركة</a:t>
            </a:r>
            <a:r>
              <a:rPr lang="ar-SA" sz="3200" dirty="0"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 </a:t>
            </a:r>
            <a:r>
              <a:rPr lang="ar-SA" sz="24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تحديد </a:t>
            </a:r>
            <a:r>
              <a:rPr lang="ar-SA" sz="24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الجسم الذي تؤثر فيه القوى كالتالي :</a:t>
            </a:r>
          </a:p>
          <a:p>
            <a:pPr algn="justLow">
              <a:defRPr/>
            </a:pPr>
            <a:endParaRPr lang="ar-SA" sz="2400" dirty="0" smtClean="0"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 algn="justLow">
              <a:defRPr/>
            </a:pPr>
            <a:r>
              <a:rPr lang="ar-SA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النظام </a:t>
            </a:r>
            <a:r>
              <a:rPr lang="ar-SA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: </a:t>
            </a:r>
            <a:r>
              <a:rPr lang="ar-SA" sz="24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ويطلق على الجسم .</a:t>
            </a:r>
          </a:p>
          <a:p>
            <a:pPr algn="justLow">
              <a:defRPr/>
            </a:pPr>
            <a:endParaRPr lang="ar-SA" sz="2400" dirty="0" smtClean="0">
              <a:latin typeface="Tahoma" pitchFamily="34" charset="0"/>
              <a:ea typeface="Tahoma" pitchFamily="34" charset="0"/>
              <a:cs typeface="PT Bold Heading" pitchFamily="2" charset="-78"/>
            </a:endParaRPr>
          </a:p>
          <a:p>
            <a:pPr algn="justLow">
              <a:defRPr/>
            </a:pPr>
            <a:r>
              <a:rPr lang="ar-SA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المحيط </a:t>
            </a:r>
            <a:r>
              <a:rPr lang="ar-SA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الخارجي : </a:t>
            </a:r>
            <a:r>
              <a:rPr lang="ar-SA" sz="24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هو كل ما يحيط بالجسم </a:t>
            </a:r>
            <a:r>
              <a:rPr lang="ar-SA" sz="24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ويؤثر </a:t>
            </a:r>
            <a:r>
              <a:rPr lang="ar-SA" sz="2400" dirty="0">
                <a:latin typeface="Tahoma" pitchFamily="34" charset="0"/>
                <a:ea typeface="Tahoma" pitchFamily="34" charset="0"/>
                <a:cs typeface="PT Bold Heading" pitchFamily="2" charset="-78"/>
              </a:rPr>
              <a:t>فيه بقوة </a:t>
            </a:r>
            <a:r>
              <a:rPr lang="ar-SA" sz="2400" dirty="0" smtClean="0">
                <a:latin typeface="Tahoma" pitchFamily="34" charset="0"/>
                <a:ea typeface="Tahoma" pitchFamily="34" charset="0"/>
                <a:cs typeface="PT Bold Heading" pitchFamily="2" charset="-78"/>
              </a:rPr>
              <a:t>.</a:t>
            </a:r>
            <a:endParaRPr lang="ar-SA" sz="2400" dirty="0">
              <a:latin typeface="Tahoma" pitchFamily="34" charset="0"/>
              <a:ea typeface="Tahoma" pitchFamily="34" charset="0"/>
              <a:cs typeface="PT Bold Heading" pitchFamily="2" charset="-78"/>
            </a:endParaRPr>
          </a:p>
        </p:txBody>
      </p:sp>
      <p:pic>
        <p:nvPicPr>
          <p:cNvPr id="3" name="Picture 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00042"/>
            <a:ext cx="2206368" cy="2590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3" name="Picture 3" descr="https://physix1.files.wordpress.com/2014/05/d8a7d984d8a7d8add8aad983d8a7d98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57628"/>
            <a:ext cx="21011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00298" y="4572008"/>
            <a:ext cx="55006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  <a:defRPr/>
            </a:pPr>
            <a:r>
              <a:rPr lang="ar-SA" sz="2400" dirty="0">
                <a:cs typeface="PT Bold Heading" pitchFamily="2" charset="-78"/>
              </a:rPr>
              <a:t>هي القوة التي تتولد عندما يلامس جسم من المحيط الخارجي النظام ( كاليد والكتاب )</a:t>
            </a:r>
            <a:endParaRPr lang="ar-SA" sz="2400" dirty="0">
              <a:latin typeface="Tahoma" pitchFamily="34" charset="0"/>
              <a:ea typeface="Tahoma" pitchFamily="34" charset="0"/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57290" y="1571612"/>
            <a:ext cx="650085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س : عندما تحمل كتاب الفيزياء ماذا نسمي القوة التي سببتها يدك في الكتاب ؟</a:t>
            </a:r>
          </a:p>
          <a:p>
            <a:pPr algn="justLow"/>
            <a:endParaRPr lang="ar-SA" sz="1600" dirty="0">
              <a:cs typeface="PT Bold Heading" pitchFamily="2" charset="-78"/>
            </a:endParaRPr>
          </a:p>
          <a:p>
            <a:pPr algn="justLow"/>
            <a:r>
              <a:rPr lang="ar-SA" sz="2400" dirty="0" smtClean="0">
                <a:cs typeface="PT Bold Heading" pitchFamily="2" charset="-78"/>
              </a:rPr>
              <a:t>ج : قوة تلامس ( تماس )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14744" y="3929066"/>
            <a:ext cx="3608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ما المقصود بقوة التلامس ؟</a:t>
            </a:r>
            <a:endParaRPr lang="ar-SA" sz="2800" dirty="0"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41986" name="Picture 2" descr="http://sub3.rofof.com/img4/012ualtk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71942"/>
            <a:ext cx="1428740" cy="1714489"/>
          </a:xfrm>
          <a:prstGeom prst="rect">
            <a:avLst/>
          </a:prstGeom>
          <a:noFill/>
        </p:spPr>
      </p:pic>
      <p:pic>
        <p:nvPicPr>
          <p:cNvPr id="6" name="صورة 5" descr="Education-Resourc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85992"/>
            <a:ext cx="3038856" cy="9906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357290" y="1428736"/>
            <a:ext cx="65008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000" dirty="0" smtClean="0">
                <a:solidFill>
                  <a:srgbClr val="FF0000"/>
                </a:solidFill>
                <a:cs typeface="PT Bold Heading" pitchFamily="2" charset="-78"/>
              </a:rPr>
              <a:t>س / ما الذي تسبب في سقوط الجسم ؟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قوة الجاذبية الأرضية والتي تؤثر على الجسم سواء لامسته أم لا...</a:t>
            </a:r>
            <a:br>
              <a:rPr lang="ar-SA" sz="2000" dirty="0" smtClean="0">
                <a:cs typeface="PT Bold Heading" pitchFamily="2" charset="-78"/>
              </a:rPr>
            </a:br>
            <a:endParaRPr lang="ar-SA" sz="2000" dirty="0" smtClean="0">
              <a:cs typeface="PT Bold Heading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857488" y="785794"/>
            <a:ext cx="36433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000" dirty="0" smtClean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حينما نسقط </a:t>
            </a:r>
            <a:r>
              <a:rPr lang="ar-SA" sz="2000" dirty="0" err="1" smtClean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طبشورة</a:t>
            </a:r>
            <a:r>
              <a:rPr lang="ar-SA" sz="2000" dirty="0" smtClean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 على الأرض ..</a:t>
            </a:r>
            <a:endParaRPr lang="ar-SA" sz="2000" dirty="0">
              <a:solidFill>
                <a:schemeClr val="accent5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00628" y="2428868"/>
            <a:ext cx="27864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000" dirty="0" smtClean="0">
                <a:solidFill>
                  <a:srgbClr val="FF0000"/>
                </a:solidFill>
                <a:cs typeface="PT Bold Heading" pitchFamily="2" charset="-78"/>
              </a:rPr>
              <a:t>س / ماذا أُسمي هذه القوة ؟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قوة المجال ..</a:t>
            </a:r>
            <a:br>
              <a:rPr lang="ar-SA" sz="2000" dirty="0" smtClean="0">
                <a:cs typeface="PT Bold Heading" pitchFamily="2" charset="-78"/>
              </a:rPr>
            </a:br>
            <a:endParaRPr lang="ar-SA" sz="2000" dirty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43042" y="3571876"/>
            <a:ext cx="5643570" cy="224676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ar-SA" sz="1600" dirty="0" smtClean="0"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س / ما المقصود بقوة المجال ؟</a:t>
            </a:r>
          </a:p>
          <a:p>
            <a:pPr algn="ctr"/>
            <a:endParaRPr lang="ar-SA" sz="24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dirty="0" smtClean="0">
                <a:cs typeface="PT Bold Heading" pitchFamily="2" charset="-78"/>
              </a:rPr>
              <a:t>هي القوة التي تؤثر في الأجسام بغض النظر عن وجود تلامس بينها أم لا ..</a:t>
            </a:r>
          </a:p>
          <a:p>
            <a:pPr algn="ctr"/>
            <a:endParaRPr lang="ar-SA" sz="1400" dirty="0">
              <a:cs typeface="PT Bold Heading" pitchFamily="2" charset="-78"/>
            </a:endParaRPr>
          </a:p>
        </p:txBody>
      </p:sp>
      <p:pic>
        <p:nvPicPr>
          <p:cNvPr id="6" name="صورة 5" descr="17437646-3d-man-thinking-with-idea-bulb-above-his-head-over-white-backgroun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2322" r="15178"/>
          <a:stretch>
            <a:fillRect/>
          </a:stretch>
        </p:blipFill>
        <p:spPr>
          <a:xfrm>
            <a:off x="7429520" y="3643314"/>
            <a:ext cx="1000132" cy="2143140"/>
          </a:xfrm>
          <a:prstGeom prst="rect">
            <a:avLst/>
          </a:prstGeom>
        </p:spPr>
      </p:pic>
      <p:pic>
        <p:nvPicPr>
          <p:cNvPr id="40963" name="Picture 3" descr="newton_apple_tree_hg_cl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14554"/>
            <a:ext cx="17973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28926" y="357166"/>
            <a:ext cx="3600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PT Bold Heading" pitchFamily="2" charset="-78"/>
              </a:rPr>
              <a:t>مخططات الجسم الحر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chemeClr val="bg2"/>
              </a:solidFill>
              <a:cs typeface="PT Bold Heading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14348" y="1142984"/>
            <a:ext cx="7500990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1900" dirty="0" smtClean="0">
                <a:solidFill>
                  <a:srgbClr val="FF0000"/>
                </a:solidFill>
                <a:cs typeface="PT Bold Heading" pitchFamily="2" charset="-78"/>
              </a:rPr>
              <a:t>س / كيف نستطيع تمثيل الحركة ؟</a:t>
            </a:r>
          </a:p>
          <a:p>
            <a:pPr algn="justLow"/>
            <a:r>
              <a:rPr lang="ar-SA" sz="1900" dirty="0" smtClean="0">
                <a:cs typeface="PT Bold Heading" pitchFamily="2" charset="-78"/>
              </a:rPr>
              <a:t>باستخدام الكلمات والجداول والمخططات التوضيحية والمنحنيات والمعادلات ...</a:t>
            </a:r>
          </a:p>
          <a:p>
            <a:pPr algn="justLow"/>
            <a:endParaRPr lang="ar-SA" sz="1900" dirty="0" smtClean="0">
              <a:cs typeface="PT Bold Heading" pitchFamily="2" charset="-78"/>
            </a:endParaRPr>
          </a:p>
          <a:p>
            <a:pPr algn="justLow"/>
            <a:r>
              <a:rPr lang="ar-SA" sz="1900" dirty="0" smtClean="0">
                <a:cs typeface="PT Bold Heading" pitchFamily="2" charset="-78"/>
              </a:rPr>
              <a:t>وهنا أيضاً </a:t>
            </a:r>
            <a:r>
              <a:rPr lang="ar-SA" sz="1900" dirty="0" err="1" smtClean="0">
                <a:cs typeface="PT Bold Heading" pitchFamily="2" charset="-78"/>
              </a:rPr>
              <a:t>يهمنا</a:t>
            </a:r>
            <a:r>
              <a:rPr lang="ar-SA" sz="1900" dirty="0" smtClean="0">
                <a:cs typeface="PT Bold Heading" pitchFamily="2" charset="-78"/>
              </a:rPr>
              <a:t> في تحليل الكيفية التي تؤثر </a:t>
            </a:r>
            <a:r>
              <a:rPr lang="ar-SA" sz="1900" dirty="0" err="1" smtClean="0">
                <a:cs typeface="PT Bold Heading" pitchFamily="2" charset="-78"/>
              </a:rPr>
              <a:t>بها</a:t>
            </a:r>
            <a:r>
              <a:rPr lang="ar-SA" sz="1900" dirty="0" smtClean="0">
                <a:cs typeface="PT Bold Heading" pitchFamily="2" charset="-78"/>
              </a:rPr>
              <a:t> القوى في حركة الأجسام أن أستخدم مخطط الجسم الحر....</a:t>
            </a:r>
            <a:endParaRPr lang="ar-SA" sz="1900" dirty="0">
              <a:cs typeface="PT Bold Heading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14348" y="3286124"/>
            <a:ext cx="7572428" cy="21390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1900" dirty="0" smtClean="0">
                <a:solidFill>
                  <a:srgbClr val="00B050"/>
                </a:solidFill>
                <a:cs typeface="PT Bold Heading" pitchFamily="2" charset="-78"/>
              </a:rPr>
              <a:t>نتبع الخطوات التالية....</a:t>
            </a:r>
          </a:p>
          <a:p>
            <a:pPr algn="justLow"/>
            <a:r>
              <a:rPr lang="ar-SA" sz="1900" dirty="0" smtClean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1- </a:t>
            </a:r>
            <a:r>
              <a:rPr lang="ar-SA" sz="1900" dirty="0" smtClean="0">
                <a:cs typeface="PT Bold Heading" pitchFamily="2" charset="-78"/>
              </a:rPr>
              <a:t>نستخدم نموذج الجسيم النقطي ونحدد النظام .</a:t>
            </a:r>
          </a:p>
          <a:p>
            <a:pPr algn="justLow"/>
            <a:r>
              <a:rPr lang="ar-SA" sz="1900" dirty="0" smtClean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2- </a:t>
            </a:r>
            <a:r>
              <a:rPr lang="ar-SA" sz="1900" dirty="0" smtClean="0">
                <a:cs typeface="PT Bold Heading" pitchFamily="2" charset="-78"/>
              </a:rPr>
              <a:t>نحدد القوى المؤثرة على الجسم بسهم مراعين أن يكون طول كل سهم متناسباً مع مقدار كل قوة ( ولو تقديراً ) ويجب أن تشير متجهات القوة بعيداً عن الجسم حتى لو كانت تمثل قوة دفع !! فيجب أن يخرج السهم من الجسم لا أن يكون داخلاً فيه ..</a:t>
            </a:r>
          </a:p>
          <a:p>
            <a:pPr algn="justLow"/>
            <a:r>
              <a:rPr lang="ar-SA" sz="1900" dirty="0" smtClean="0">
                <a:cs typeface="PT Bold Heading" pitchFamily="2" charset="-78"/>
              </a:rPr>
              <a:t/>
            </a:r>
            <a:br>
              <a:rPr lang="ar-SA" sz="1900" dirty="0" smtClean="0">
                <a:cs typeface="PT Bold Heading" pitchFamily="2" charset="-78"/>
              </a:rPr>
            </a:br>
            <a:r>
              <a:rPr lang="ar-SA" sz="1900" dirty="0" smtClean="0">
                <a:solidFill>
                  <a:srgbClr val="C00000"/>
                </a:solidFill>
                <a:cs typeface="PT Bold Heading" pitchFamily="2" charset="-78"/>
              </a:rPr>
              <a:t>مثال.... </a:t>
            </a:r>
            <a:r>
              <a:rPr lang="ar-SA" sz="1900" dirty="0" smtClean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تمثيل قوة دفع إلى اليمين</a:t>
            </a:r>
            <a:endParaRPr lang="ar-SA" sz="1900" dirty="0">
              <a:solidFill>
                <a:schemeClr val="accent5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643306" y="2786058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فكيف يكون ذلك ؟</a:t>
            </a:r>
            <a:endParaRPr lang="ar-SA" sz="2400" dirty="0"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12290" name="Picture 2" descr="sn414zalq7r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636"/>
            <a:ext cx="413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1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95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71472" y="369870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3-</a:t>
            </a:r>
            <a:r>
              <a:rPr lang="ar-SA" dirty="0" smtClean="0">
                <a:cs typeface="PT Bold Heading" pitchFamily="2" charset="-78"/>
              </a:rPr>
              <a:t> أستعمل الرمز </a:t>
            </a:r>
            <a:r>
              <a:rPr lang="en-US" dirty="0" smtClean="0">
                <a:cs typeface="PT Bold Heading" pitchFamily="2" charset="-7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PT Bold Heading" pitchFamily="2" charset="-78"/>
              </a:rPr>
              <a:t>F</a:t>
            </a:r>
            <a:r>
              <a:rPr lang="en-US" dirty="0" smtClean="0">
                <a:cs typeface="PT Bold Heading" pitchFamily="2" charset="-78"/>
              </a:rPr>
              <a:t> </a:t>
            </a:r>
            <a:r>
              <a:rPr lang="ar-SA" dirty="0" smtClean="0">
                <a:cs typeface="PT Bold Heading" pitchFamily="2" charset="-78"/>
              </a:rPr>
              <a:t>لتسمية القوى وأكتب أسفل كل رمز مسمى كل قوة (( مسببها والنظام )) ثم أرسم اتجاه القوة المحصلة </a:t>
            </a:r>
            <a:r>
              <a:rPr lang="en-US" b="1" dirty="0" smtClean="0">
                <a:solidFill>
                  <a:srgbClr val="FF0000"/>
                </a:solidFill>
                <a:cs typeface="PT Bold Heading" pitchFamily="2" charset="-78"/>
              </a:rPr>
              <a:t>F</a:t>
            </a:r>
            <a:r>
              <a:rPr lang="ar-SA" dirty="0" smtClean="0">
                <a:cs typeface="PT Bold Heading" pitchFamily="2" charset="-78"/>
              </a:rPr>
              <a:t> .</a:t>
            </a:r>
          </a:p>
          <a:p>
            <a:pPr algn="justLow"/>
            <a:r>
              <a:rPr lang="en-US" sz="1200" dirty="0" smtClean="0">
                <a:cs typeface="PT Bold Heading" pitchFamily="2" charset="-78"/>
              </a:rPr>
              <a:t/>
            </a:r>
            <a:br>
              <a:rPr lang="en-US" sz="1200" dirty="0" smtClean="0">
                <a:cs typeface="PT Bold Heading" pitchFamily="2" charset="-78"/>
              </a:rPr>
            </a:b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4-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 </a:t>
            </a:r>
            <a:r>
              <a:rPr lang="ar-SA" dirty="0" smtClean="0">
                <a:cs typeface="PT Bold Heading" pitchFamily="2" charset="-78"/>
              </a:rPr>
              <a:t>اختيار اتجاه معين واعتباره موجباً وعلى ضوءه يتم تحديد إشارة كل قوة فما وافق الاتجاه المفروض فهو موجب وما خالفه فهو سالب </a:t>
            </a:r>
            <a:r>
              <a:rPr lang="ar-SA" dirty="0" err="1" smtClean="0">
                <a:cs typeface="PT Bold Heading" pitchFamily="2" charset="-78"/>
              </a:rPr>
              <a:t>ولك</a:t>
            </a:r>
            <a:r>
              <a:rPr lang="ar-SA" dirty="0" smtClean="0">
                <a:cs typeface="PT Bold Heading" pitchFamily="2" charset="-78"/>
              </a:rPr>
              <a:t> الحرية في اختيار الاتجاه الذي ستعتبره موجبا  (( من الأفضل أن يتم اختيار اتجاه القوة الكبيرة ليكون موجباً لتسهيل الحل وتقليل القيم السالبة ))</a:t>
            </a:r>
          </a:p>
          <a:p>
            <a:pPr algn="justLow"/>
            <a:r>
              <a:rPr lang="ar-SA" sz="1200" dirty="0" smtClean="0">
                <a:cs typeface="PT Bold Heading" pitchFamily="2" charset="-78"/>
              </a:rPr>
              <a:t/>
            </a:r>
            <a:br>
              <a:rPr lang="ar-SA" sz="1200" dirty="0" smtClean="0">
                <a:cs typeface="PT Bold Heading" pitchFamily="2" charset="-78"/>
              </a:rPr>
            </a:b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5- </a:t>
            </a:r>
            <a:r>
              <a:rPr lang="ar-SA" dirty="0" smtClean="0">
                <a:cs typeface="PT Bold Heading" pitchFamily="2" charset="-78"/>
              </a:rPr>
              <a:t>إذا كانت الحركة أفقية فالاختيار يكون بين محوري </a:t>
            </a:r>
            <a:r>
              <a:rPr lang="en-US" dirty="0" smtClean="0">
                <a:cs typeface="PT Bold Heading" pitchFamily="2" charset="-78"/>
              </a:rPr>
              <a:t>x </a:t>
            </a:r>
            <a:r>
              <a:rPr lang="ar-SA" dirty="0" smtClean="0">
                <a:cs typeface="PT Bold Heading" pitchFamily="2" charset="-78"/>
              </a:rPr>
              <a:t> الموجب والسالب .</a:t>
            </a:r>
          </a:p>
          <a:p>
            <a:pPr algn="justLow"/>
            <a:r>
              <a:rPr lang="ar-SA" sz="1200" dirty="0" smtClean="0">
                <a:cs typeface="PT Bold Heading" pitchFamily="2" charset="-78"/>
              </a:rPr>
              <a:t/>
            </a:r>
            <a:br>
              <a:rPr lang="ar-SA" sz="1200" dirty="0" smtClean="0">
                <a:cs typeface="PT Bold Heading" pitchFamily="2" charset="-78"/>
              </a:rPr>
            </a:b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6-</a:t>
            </a:r>
            <a:r>
              <a:rPr lang="ar-SA" dirty="0" smtClean="0">
                <a:cs typeface="PT Bold Heading" pitchFamily="2" charset="-78"/>
              </a:rPr>
              <a:t> أما إذا كانت الحركة عمودية ( في مجال الجاذبية ) فالاختيار يكون بين محوري </a:t>
            </a:r>
            <a:r>
              <a:rPr lang="en-US" dirty="0" smtClean="0">
                <a:cs typeface="PT Bold Heading" pitchFamily="2" charset="-78"/>
              </a:rPr>
              <a:t>y </a:t>
            </a:r>
            <a:r>
              <a:rPr lang="ar-SA" dirty="0" smtClean="0">
                <a:cs typeface="PT Bold Heading" pitchFamily="2" charset="-78"/>
              </a:rPr>
              <a:t>الموجب والسالب .</a:t>
            </a:r>
          </a:p>
          <a:p>
            <a:pPr algn="justLow"/>
            <a:r>
              <a:rPr lang="ar-SA" sz="1200" dirty="0" smtClean="0">
                <a:cs typeface="PT Bold Heading" pitchFamily="2" charset="-78"/>
              </a:rPr>
              <a:t/>
            </a:r>
            <a:br>
              <a:rPr lang="ar-SA" sz="1200" dirty="0" smtClean="0">
                <a:cs typeface="PT Bold Heading" pitchFamily="2" charset="-78"/>
              </a:rPr>
            </a:b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7- </a:t>
            </a:r>
            <a:r>
              <a:rPr lang="ar-SA" dirty="0" smtClean="0">
                <a:cs typeface="PT Bold Heading" pitchFamily="2" charset="-78"/>
              </a:rPr>
              <a:t>إذا كان الجسم يتحرك لابد من تحديد متجهات السرعة مراعين بذلك أطوالها (( تكون الأسهم متساوية في حالة السرعة الثابتة </a:t>
            </a:r>
            <a:r>
              <a:rPr lang="ar-SA" dirty="0" err="1" smtClean="0">
                <a:cs typeface="PT Bold Heading" pitchFamily="2" charset="-78"/>
              </a:rPr>
              <a:t>ومتسارعة</a:t>
            </a:r>
            <a:r>
              <a:rPr lang="ar-SA" dirty="0" smtClean="0">
                <a:cs typeface="PT Bold Heading" pitchFamily="2" charset="-78"/>
              </a:rPr>
              <a:t> في حالة وجود التسارع )) ونحدد كذلك متجهات التسارع </a:t>
            </a:r>
            <a:r>
              <a:rPr lang="en-US" b="1" dirty="0" smtClean="0">
                <a:solidFill>
                  <a:srgbClr val="FF0000"/>
                </a:solidFill>
                <a:cs typeface="PT Bold Heading" pitchFamily="2" charset="-78"/>
              </a:rPr>
              <a:t>a</a:t>
            </a:r>
            <a:r>
              <a:rPr lang="en-US" dirty="0" smtClean="0">
                <a:cs typeface="PT Bold Heading" pitchFamily="2" charset="-78"/>
              </a:rPr>
              <a:t> </a:t>
            </a:r>
            <a:endParaRPr lang="ar-SA" dirty="0">
              <a:cs typeface="PT Bold Heading" pitchFamily="2" charset="-78"/>
            </a:endParaRPr>
          </a:p>
        </p:txBody>
      </p:sp>
      <p:pic>
        <p:nvPicPr>
          <p:cNvPr id="11265" name="Picture 1" descr="zko8agbkop9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785918" y="4572008"/>
            <a:ext cx="5619750" cy="19240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2218</Words>
  <Application>Microsoft Office PowerPoint</Application>
  <PresentationFormat>عرض على الشاشة (3:4)‏</PresentationFormat>
  <Paragraphs>327</Paragraphs>
  <Slides>48</Slides>
  <Notes>1</Notes>
  <HiddenSlides>0</HiddenSlides>
  <MMClips>5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4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NM</dc:creator>
  <cp:lastModifiedBy>NM</cp:lastModifiedBy>
  <cp:revision>99</cp:revision>
  <dcterms:created xsi:type="dcterms:W3CDTF">2015-11-24T09:19:57Z</dcterms:created>
  <dcterms:modified xsi:type="dcterms:W3CDTF">2015-11-28T17:30:57Z</dcterms:modified>
</cp:coreProperties>
</file>