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72" r:id="rId4"/>
    <p:sldId id="259" r:id="rId5"/>
    <p:sldId id="262" r:id="rId6"/>
    <p:sldId id="260" r:id="rId7"/>
    <p:sldId id="261" r:id="rId8"/>
    <p:sldId id="263" r:id="rId9"/>
    <p:sldId id="264" r:id="rId10"/>
    <p:sldId id="270" r:id="rId11"/>
    <p:sldId id="271" r:id="rId12"/>
    <p:sldId id="265" r:id="rId13"/>
    <p:sldId id="267" r:id="rId14"/>
    <p:sldId id="273" r:id="rId15"/>
    <p:sldId id="268" r:id="rId16"/>
    <p:sldId id="269" r:id="rId17"/>
    <p:sldId id="266" r:id="rId18"/>
    <p:sldId id="274" r:id="rId1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163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7AAA8AC-0EE3-44DC-ADFE-40573376D45D}" type="datetimeFigureOut">
              <a:rPr lang="ar-SA" smtClean="0"/>
              <a:pPr/>
              <a:t>25/01/45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8D8E437-EEC7-402C-B116-11032CFF31D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5048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8E437-EEC7-402C-B116-11032CFF31D9}" type="slidenum">
              <a:rPr lang="ar-SA" smtClean="0"/>
              <a:pPr/>
              <a:t>9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3F31-E2F1-46A3-8F9C-1C8E00E2BA79}" type="datetimeFigureOut">
              <a:rPr lang="ar-SA" smtClean="0"/>
              <a:pPr/>
              <a:t>25/01/45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2E280-3773-40CA-953B-5CB21A03480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3F31-E2F1-46A3-8F9C-1C8E00E2BA79}" type="datetimeFigureOut">
              <a:rPr lang="ar-SA" smtClean="0"/>
              <a:pPr/>
              <a:t>25/01/45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2E280-3773-40CA-953B-5CB21A03480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3F31-E2F1-46A3-8F9C-1C8E00E2BA79}" type="datetimeFigureOut">
              <a:rPr lang="ar-SA" smtClean="0"/>
              <a:pPr/>
              <a:t>25/01/45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2E280-3773-40CA-953B-5CB21A03480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3F31-E2F1-46A3-8F9C-1C8E00E2BA79}" type="datetimeFigureOut">
              <a:rPr lang="ar-SA" smtClean="0"/>
              <a:pPr/>
              <a:t>25/01/45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2E280-3773-40CA-953B-5CB21A03480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3F31-E2F1-46A3-8F9C-1C8E00E2BA79}" type="datetimeFigureOut">
              <a:rPr lang="ar-SA" smtClean="0"/>
              <a:pPr/>
              <a:t>25/01/45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2E280-3773-40CA-953B-5CB21A03480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3F31-E2F1-46A3-8F9C-1C8E00E2BA79}" type="datetimeFigureOut">
              <a:rPr lang="ar-SA" smtClean="0"/>
              <a:pPr/>
              <a:t>25/01/45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2E280-3773-40CA-953B-5CB21A03480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3F31-E2F1-46A3-8F9C-1C8E00E2BA79}" type="datetimeFigureOut">
              <a:rPr lang="ar-SA" smtClean="0"/>
              <a:pPr/>
              <a:t>25/01/45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2E280-3773-40CA-953B-5CB21A03480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3F31-E2F1-46A3-8F9C-1C8E00E2BA79}" type="datetimeFigureOut">
              <a:rPr lang="ar-SA" smtClean="0"/>
              <a:pPr/>
              <a:t>25/01/45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2E280-3773-40CA-953B-5CB21A03480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3F31-E2F1-46A3-8F9C-1C8E00E2BA79}" type="datetimeFigureOut">
              <a:rPr lang="ar-SA" smtClean="0"/>
              <a:pPr/>
              <a:t>25/01/45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2E280-3773-40CA-953B-5CB21A03480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3F31-E2F1-46A3-8F9C-1C8E00E2BA79}" type="datetimeFigureOut">
              <a:rPr lang="ar-SA" smtClean="0"/>
              <a:pPr/>
              <a:t>25/01/45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2E280-3773-40CA-953B-5CB21A03480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3F31-E2F1-46A3-8F9C-1C8E00E2BA79}" type="datetimeFigureOut">
              <a:rPr lang="ar-SA" smtClean="0"/>
              <a:pPr/>
              <a:t>25/01/45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2E280-3773-40CA-953B-5CB21A03480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23F31-E2F1-46A3-8F9C-1C8E00E2BA79}" type="datetimeFigureOut">
              <a:rPr lang="ar-SA" smtClean="0"/>
              <a:pPr/>
              <a:t>25/01/45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2E280-3773-40CA-953B-5CB21A03480D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jpeg"/><Relationship Id="rId4" Type="http://schemas.openxmlformats.org/officeDocument/2006/relationships/image" Target="../media/image4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audio" Target="../media/audio2.wav"/><Relationship Id="rId7" Type="http://schemas.openxmlformats.org/officeDocument/2006/relationships/image" Target="../media/image4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4.png"/><Relationship Id="rId11" Type="http://schemas.openxmlformats.org/officeDocument/2006/relationships/image" Target="../media/image18.png"/><Relationship Id="rId5" Type="http://schemas.openxmlformats.org/officeDocument/2006/relationships/image" Target="../media/image43.png"/><Relationship Id="rId10" Type="http://schemas.openxmlformats.org/officeDocument/2006/relationships/image" Target="../media/image48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4" Type="http://schemas.openxmlformats.org/officeDocument/2006/relationships/image" Target="../media/image5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6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7" Type="http://schemas.openxmlformats.org/officeDocument/2006/relationships/image" Target="../media/image18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5.png"/><Relationship Id="rId5" Type="http://schemas.openxmlformats.org/officeDocument/2006/relationships/image" Target="../media/image64.png"/><Relationship Id="rId4" Type="http://schemas.openxmlformats.org/officeDocument/2006/relationships/image" Target="../media/image6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jpe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oleObject" Target="../embeddings/oleObject3.bin"/><Relationship Id="rId18" Type="http://schemas.openxmlformats.org/officeDocument/2006/relationships/image" Target="../media/image30.wmf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7.wmf"/><Relationship Id="rId17" Type="http://schemas.openxmlformats.org/officeDocument/2006/relationships/oleObject" Target="../embeddings/oleObject5.bin"/><Relationship Id="rId2" Type="http://schemas.openxmlformats.org/officeDocument/2006/relationships/image" Target="../media/image19.png"/><Relationship Id="rId16" Type="http://schemas.openxmlformats.org/officeDocument/2006/relationships/image" Target="../media/image29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11" Type="http://schemas.openxmlformats.org/officeDocument/2006/relationships/oleObject" Target="../embeddings/oleObject2.bin"/><Relationship Id="rId5" Type="http://schemas.openxmlformats.org/officeDocument/2006/relationships/image" Target="../media/image22.png"/><Relationship Id="rId15" Type="http://schemas.openxmlformats.org/officeDocument/2006/relationships/oleObject" Target="../embeddings/oleObject4.bin"/><Relationship Id="rId10" Type="http://schemas.openxmlformats.org/officeDocument/2006/relationships/image" Target="../media/image26.wmf"/><Relationship Id="rId4" Type="http://schemas.openxmlformats.org/officeDocument/2006/relationships/image" Target="../media/image21.png"/><Relationship Id="rId9" Type="http://schemas.openxmlformats.org/officeDocument/2006/relationships/oleObject" Target="../embeddings/oleObject1.bin"/><Relationship Id="rId14" Type="http://schemas.openxmlformats.org/officeDocument/2006/relationships/image" Target="../media/image2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jpeg"/><Relationship Id="rId4" Type="http://schemas.openxmlformats.org/officeDocument/2006/relationships/image" Target="../media/image3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476672"/>
            <a:ext cx="1776586" cy="899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988840"/>
            <a:ext cx="7992888" cy="1216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مستطيل مستدير الزوايا 1"/>
          <p:cNvSpPr/>
          <p:nvPr/>
        </p:nvSpPr>
        <p:spPr>
          <a:xfrm>
            <a:off x="2771800" y="4581128"/>
            <a:ext cx="3672408" cy="64807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dirty="0"/>
              <a:t>إعداد المعلمة : هند </a:t>
            </a:r>
            <a:r>
              <a:rPr lang="ar-SA" sz="2800" dirty="0" err="1"/>
              <a:t>العديني</a:t>
            </a:r>
            <a:endParaRPr lang="ar-SA" sz="2800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2708920"/>
            <a:ext cx="8136904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C:\Users\win7\Pictures\1432-07-14 124\124 001.jpg"/>
          <p:cNvPicPr>
            <a:picLocks noChangeAspect="1" noChangeArrowheads="1"/>
          </p:cNvPicPr>
          <p:nvPr/>
        </p:nvPicPr>
        <p:blipFill>
          <a:blip r:embed="rId5" cstate="print"/>
          <a:srcRect l="37956" t="29123" r="26839" b="58076"/>
          <a:stretch>
            <a:fillRect/>
          </a:stretch>
        </p:blipFill>
        <p:spPr bwMode="auto">
          <a:xfrm>
            <a:off x="2627784" y="332656"/>
            <a:ext cx="3131840" cy="2204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مستطيل 3"/>
          <p:cNvSpPr/>
          <p:nvPr/>
        </p:nvSpPr>
        <p:spPr>
          <a:xfrm>
            <a:off x="5796136" y="188640"/>
            <a:ext cx="3240360" cy="129168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ar-SA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استراتيجية</a:t>
            </a:r>
          </a:p>
          <a:p>
            <a:pPr algn="ctr">
              <a:defRPr/>
            </a:pPr>
            <a:r>
              <a:rPr lang="ar-SA" sz="3200" b="0" dirty="0">
                <a:cs typeface="PT Bold Heading" pitchFamily="2" charset="-78"/>
              </a:rPr>
              <a:t> أربعة ، اثنان ، واحد</a:t>
            </a:r>
            <a:endParaRPr lang="ar-SA" sz="3200" dirty="0">
              <a:cs typeface="PT Bold Heading" pitchFamily="2" charset="-78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5364088" y="1772816"/>
            <a:ext cx="34563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السؤال الفردي</a:t>
            </a:r>
            <a:endParaRPr lang="ar-SA" sz="2400" b="1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6" name="صورة 5" descr="ساعة.bmp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2323810" cy="1961905"/>
          </a:xfrm>
          <a:prstGeom prst="rect">
            <a:avLst/>
          </a:prstGeom>
        </p:spPr>
      </p:pic>
      <p:sp>
        <p:nvSpPr>
          <p:cNvPr id="7" name="مربع نص 6"/>
          <p:cNvSpPr txBox="1"/>
          <p:nvPr/>
        </p:nvSpPr>
        <p:spPr>
          <a:xfrm>
            <a:off x="285720" y="332656"/>
            <a:ext cx="107157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solidFill>
                  <a:srgbClr val="C00000"/>
                </a:solidFill>
              </a:rPr>
              <a:t>الزمن </a:t>
            </a:r>
          </a:p>
          <a:p>
            <a:pPr algn="ctr"/>
            <a:r>
              <a:rPr lang="ar-SA" b="1" dirty="0">
                <a:solidFill>
                  <a:srgbClr val="C00000"/>
                </a:solidFill>
              </a:rPr>
              <a:t>7 دقائق</a:t>
            </a:r>
          </a:p>
        </p:txBody>
      </p:sp>
      <p:sp>
        <p:nvSpPr>
          <p:cNvPr id="8" name="شكل بيضاوي 7"/>
          <p:cNvSpPr/>
          <p:nvPr/>
        </p:nvSpPr>
        <p:spPr>
          <a:xfrm>
            <a:off x="251520" y="44824"/>
            <a:ext cx="1800000" cy="1800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6" dur="42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1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20000"/>
                            </p:stCondLst>
                            <p:childTnLst>
                              <p:par>
                                <p:cTn id="9" presetID="27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5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" dur="25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" dur="25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25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2205272"/>
            <a:ext cx="2289436" cy="79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صورة 2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36096" y="1916832"/>
            <a:ext cx="2745994" cy="1161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صورة 3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52320" y="980728"/>
            <a:ext cx="1366843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صورة 4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27685" y="3183656"/>
            <a:ext cx="3620779" cy="7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صورة 5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63688" y="4077072"/>
            <a:ext cx="3306668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صورة 6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569257" y="4100644"/>
            <a:ext cx="2650831" cy="62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صورة 7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63688" y="4725144"/>
            <a:ext cx="6590536" cy="1647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صورة 8" descr="ساعة.bmp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0" y="0"/>
            <a:ext cx="2323810" cy="1961905"/>
          </a:xfrm>
          <a:prstGeom prst="rect">
            <a:avLst/>
          </a:prstGeom>
        </p:spPr>
      </p:pic>
      <p:sp>
        <p:nvSpPr>
          <p:cNvPr id="10" name="مربع نص 9"/>
          <p:cNvSpPr txBox="1"/>
          <p:nvPr/>
        </p:nvSpPr>
        <p:spPr>
          <a:xfrm>
            <a:off x="285720" y="260648"/>
            <a:ext cx="107157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solidFill>
                  <a:srgbClr val="C00000"/>
                </a:solidFill>
              </a:rPr>
              <a:t>الزمن </a:t>
            </a:r>
          </a:p>
          <a:p>
            <a:pPr algn="ctr"/>
            <a:r>
              <a:rPr lang="ar-SA" b="1" dirty="0">
                <a:solidFill>
                  <a:srgbClr val="C00000"/>
                </a:solidFill>
              </a:rPr>
              <a:t>7 دقائق</a:t>
            </a:r>
          </a:p>
        </p:txBody>
      </p:sp>
      <p:sp>
        <p:nvSpPr>
          <p:cNvPr id="11" name="شكل بيضاوي 10"/>
          <p:cNvSpPr/>
          <p:nvPr/>
        </p:nvSpPr>
        <p:spPr>
          <a:xfrm>
            <a:off x="251520" y="44824"/>
            <a:ext cx="1800000" cy="1800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مستطيل مستدير الزوايا 11"/>
          <p:cNvSpPr/>
          <p:nvPr/>
        </p:nvSpPr>
        <p:spPr>
          <a:xfrm>
            <a:off x="3995936" y="260648"/>
            <a:ext cx="1512168" cy="72008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/>
              <a:t>فردي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6" dur="3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00"/>
                            </p:stCondLst>
                            <p:childTnLst>
                              <p:par>
                                <p:cTn id="9" presetID="27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5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" dur="25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" dur="25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25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017" y="548680"/>
            <a:ext cx="8892479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0"/>
            <a:ext cx="8820472" cy="1556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1556792"/>
            <a:ext cx="594836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2348880"/>
            <a:ext cx="7488832" cy="64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رابط كسهم مستقيم 6"/>
          <p:cNvCxnSpPr/>
          <p:nvPr/>
        </p:nvCxnSpPr>
        <p:spPr>
          <a:xfrm flipV="1">
            <a:off x="7164288" y="1916832"/>
            <a:ext cx="648072" cy="144016"/>
          </a:xfrm>
          <a:prstGeom prst="straightConnector1">
            <a:avLst/>
          </a:prstGeom>
          <a:ln w="444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59832" y="3212976"/>
            <a:ext cx="5688632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رابط مستقيم 8"/>
          <p:cNvCxnSpPr/>
          <p:nvPr/>
        </p:nvCxnSpPr>
        <p:spPr>
          <a:xfrm rot="10800000">
            <a:off x="142844" y="5072074"/>
            <a:ext cx="4286280" cy="0"/>
          </a:xfrm>
          <a:prstGeom prst="line">
            <a:avLst/>
          </a:prstGeom>
          <a:ln w="44450">
            <a:solidFill>
              <a:schemeClr val="accent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كسهم مستقيم 10"/>
          <p:cNvCxnSpPr/>
          <p:nvPr/>
        </p:nvCxnSpPr>
        <p:spPr>
          <a:xfrm flipV="1">
            <a:off x="1835696" y="4581128"/>
            <a:ext cx="2376264" cy="11848"/>
          </a:xfrm>
          <a:prstGeom prst="straightConnector1">
            <a:avLst/>
          </a:prstGeom>
          <a:ln w="2222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مربع نص 11"/>
          <p:cNvSpPr txBox="1"/>
          <p:nvPr/>
        </p:nvSpPr>
        <p:spPr>
          <a:xfrm>
            <a:off x="1331640" y="5143512"/>
            <a:ext cx="64294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  <a:latin typeface="ZA-SYMBOLS"/>
                <a:ea typeface="Arial Unicode MS"/>
                <a:cs typeface="ZA-SYMBOLS"/>
              </a:rPr>
              <a:t>0</a:t>
            </a:r>
            <a:endParaRPr lang="ar-SA" sz="1600" dirty="0"/>
          </a:p>
        </p:txBody>
      </p:sp>
      <p:cxnSp>
        <p:nvCxnSpPr>
          <p:cNvPr id="13" name="رابط كسهم مستقيم 12"/>
          <p:cNvCxnSpPr/>
          <p:nvPr/>
        </p:nvCxnSpPr>
        <p:spPr>
          <a:xfrm flipH="1" flipV="1">
            <a:off x="1835696" y="4581128"/>
            <a:ext cx="0" cy="432048"/>
          </a:xfrm>
          <a:prstGeom prst="straightConnector1">
            <a:avLst/>
          </a:prstGeom>
          <a:ln w="22225">
            <a:solidFill>
              <a:schemeClr val="accent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مستقيم 13"/>
          <p:cNvCxnSpPr/>
          <p:nvPr/>
        </p:nvCxnSpPr>
        <p:spPr>
          <a:xfrm rot="5400000" flipH="1" flipV="1">
            <a:off x="1919270" y="4795846"/>
            <a:ext cx="367508" cy="205584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رابط مستقيم 14"/>
          <p:cNvCxnSpPr/>
          <p:nvPr/>
        </p:nvCxnSpPr>
        <p:spPr>
          <a:xfrm rot="5400000" flipH="1" flipV="1">
            <a:off x="2133584" y="4795846"/>
            <a:ext cx="367508" cy="205584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رابط مستقيم 15"/>
          <p:cNvCxnSpPr/>
          <p:nvPr/>
        </p:nvCxnSpPr>
        <p:spPr>
          <a:xfrm rot="5400000" flipH="1" flipV="1">
            <a:off x="2428066" y="4795846"/>
            <a:ext cx="367508" cy="205584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شكل بيضاوي 16"/>
          <p:cNvSpPr/>
          <p:nvPr/>
        </p:nvSpPr>
        <p:spPr>
          <a:xfrm>
            <a:off x="1763688" y="4905184"/>
            <a:ext cx="144000" cy="18000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3" name="مربع نص 22"/>
          <p:cNvSpPr txBox="1"/>
          <p:nvPr/>
        </p:nvSpPr>
        <p:spPr>
          <a:xfrm>
            <a:off x="2344882" y="5157192"/>
            <a:ext cx="64294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  <a:latin typeface="ZA-SYMBOLS"/>
                <a:ea typeface="Arial Unicode MS"/>
                <a:cs typeface="ZA-SYMBOLS"/>
              </a:rPr>
              <a:t>81</a:t>
            </a:r>
            <a:endParaRPr lang="ar-SA" sz="1600" dirty="0"/>
          </a:p>
        </p:txBody>
      </p:sp>
      <p:cxnSp>
        <p:nvCxnSpPr>
          <p:cNvPr id="24" name="رابط كسهم مستقيم 23"/>
          <p:cNvCxnSpPr/>
          <p:nvPr/>
        </p:nvCxnSpPr>
        <p:spPr>
          <a:xfrm flipV="1">
            <a:off x="2843808" y="4653136"/>
            <a:ext cx="1368152" cy="11848"/>
          </a:xfrm>
          <a:prstGeom prst="straightConnector1">
            <a:avLst/>
          </a:prstGeom>
          <a:ln w="2222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رابط كسهم مستقيم 24"/>
          <p:cNvCxnSpPr/>
          <p:nvPr/>
        </p:nvCxnSpPr>
        <p:spPr>
          <a:xfrm flipH="1" flipV="1">
            <a:off x="2843808" y="4653136"/>
            <a:ext cx="0" cy="432048"/>
          </a:xfrm>
          <a:prstGeom prst="straightConnector1">
            <a:avLst/>
          </a:prstGeom>
          <a:ln w="22225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شكل بيضاوي 25"/>
          <p:cNvSpPr/>
          <p:nvPr/>
        </p:nvSpPr>
        <p:spPr>
          <a:xfrm>
            <a:off x="2771800" y="4905184"/>
            <a:ext cx="144000" cy="18000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7" grpId="0" animBg="1"/>
      <p:bldP spid="23" grpId="0"/>
      <p:bldP spid="2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ساعة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714512" cy="1428759"/>
          </a:xfrm>
          <a:prstGeom prst="rect">
            <a:avLst/>
          </a:prstGeom>
        </p:spPr>
      </p:pic>
      <p:sp>
        <p:nvSpPr>
          <p:cNvPr id="3" name="شكل بيضاوي 2"/>
          <p:cNvSpPr/>
          <p:nvPr/>
        </p:nvSpPr>
        <p:spPr>
          <a:xfrm>
            <a:off x="190374" y="49985"/>
            <a:ext cx="1357322" cy="1357322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" name="مربع نص 6"/>
          <p:cNvSpPr txBox="1"/>
          <p:nvPr/>
        </p:nvSpPr>
        <p:spPr>
          <a:xfrm>
            <a:off x="323560" y="410025"/>
            <a:ext cx="121444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000" b="1" dirty="0">
                <a:solidFill>
                  <a:schemeClr val="bg1"/>
                </a:solidFill>
              </a:rPr>
              <a:t>الزمن  6 دقائق</a:t>
            </a:r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2283917"/>
            <a:ext cx="8568952" cy="1361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مستطيل مستدير الزوايا 6"/>
          <p:cNvSpPr/>
          <p:nvPr/>
        </p:nvSpPr>
        <p:spPr>
          <a:xfrm>
            <a:off x="4071934" y="214290"/>
            <a:ext cx="3857652" cy="114300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600" dirty="0" err="1"/>
              <a:t>استراتيجية</a:t>
            </a:r>
            <a:r>
              <a:rPr lang="ar-SA" sz="3600" dirty="0"/>
              <a:t> تعاقب الأدوار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6" dur="3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00"/>
                            </p:stCondLst>
                            <p:childTnLst>
                              <p:par>
                                <p:cTn id="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739" y="692696"/>
            <a:ext cx="8647733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556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51112" y="1772816"/>
            <a:ext cx="7707168" cy="51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2285992"/>
            <a:ext cx="6840760" cy="506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28662" y="2714620"/>
            <a:ext cx="6740252" cy="595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23928" y="5805264"/>
            <a:ext cx="4876179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رابط مستقيم 7"/>
          <p:cNvCxnSpPr/>
          <p:nvPr/>
        </p:nvCxnSpPr>
        <p:spPr>
          <a:xfrm rot="10800000">
            <a:off x="142844" y="5072074"/>
            <a:ext cx="4286280" cy="0"/>
          </a:xfrm>
          <a:prstGeom prst="line">
            <a:avLst/>
          </a:prstGeom>
          <a:ln w="44450">
            <a:solidFill>
              <a:schemeClr val="accent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مربع نص 8"/>
          <p:cNvSpPr txBox="1"/>
          <p:nvPr/>
        </p:nvSpPr>
        <p:spPr>
          <a:xfrm>
            <a:off x="2444820" y="5075892"/>
            <a:ext cx="412668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  <a:latin typeface="ZA-SYMBOLS"/>
                <a:ea typeface="Arial Unicode MS"/>
                <a:cs typeface="ZA-SYMBOLS"/>
              </a:rPr>
              <a:t>2</a:t>
            </a:r>
            <a:r>
              <a:rPr lang="ar-SA" sz="1600" dirty="0">
                <a:solidFill>
                  <a:schemeClr val="tx2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                       </a:t>
            </a:r>
            <a:endParaRPr lang="ar-SA" sz="1600" dirty="0"/>
          </a:p>
        </p:txBody>
      </p:sp>
      <p:sp>
        <p:nvSpPr>
          <p:cNvPr id="10" name="شكل بيضاوي 9"/>
          <p:cNvSpPr/>
          <p:nvPr/>
        </p:nvSpPr>
        <p:spPr>
          <a:xfrm>
            <a:off x="2641464" y="4963512"/>
            <a:ext cx="144000" cy="18000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11" name="رابط مستقيم 10"/>
          <p:cNvCxnSpPr/>
          <p:nvPr/>
        </p:nvCxnSpPr>
        <p:spPr>
          <a:xfrm rot="5400000" flipH="1" flipV="1">
            <a:off x="1750199" y="4822041"/>
            <a:ext cx="357190" cy="1588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رابط كسهم مستقيم 11"/>
          <p:cNvCxnSpPr/>
          <p:nvPr/>
        </p:nvCxnSpPr>
        <p:spPr>
          <a:xfrm rot="10800000" flipV="1">
            <a:off x="1587564" y="4713296"/>
            <a:ext cx="1143008" cy="1588"/>
          </a:xfrm>
          <a:prstGeom prst="straightConnector1">
            <a:avLst/>
          </a:prstGeom>
          <a:ln w="2222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كسهم مستقيم 12"/>
          <p:cNvCxnSpPr/>
          <p:nvPr/>
        </p:nvCxnSpPr>
        <p:spPr>
          <a:xfrm flipV="1">
            <a:off x="1928794" y="4631598"/>
            <a:ext cx="1428760" cy="11848"/>
          </a:xfrm>
          <a:prstGeom prst="straightConnector1">
            <a:avLst/>
          </a:prstGeom>
          <a:ln w="2222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رابط مستقيم 15"/>
          <p:cNvCxnSpPr/>
          <p:nvPr/>
        </p:nvCxnSpPr>
        <p:spPr>
          <a:xfrm rot="5400000" flipH="1" flipV="1">
            <a:off x="2607109" y="4821247"/>
            <a:ext cx="214314" cy="1588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مربع نص 16"/>
          <p:cNvSpPr txBox="1"/>
          <p:nvPr/>
        </p:nvSpPr>
        <p:spPr>
          <a:xfrm>
            <a:off x="3214678" y="3929066"/>
            <a:ext cx="407196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dirty="0">
                <a:latin typeface="Cambria Math"/>
                <a:ea typeface="Cambria Math"/>
              </a:rPr>
              <a:t>  </a:t>
            </a:r>
            <a:r>
              <a:rPr lang="en-US" sz="2000" dirty="0">
                <a:latin typeface="Cambria Math"/>
                <a:ea typeface="Cambria Math"/>
              </a:rPr>
              <a:t>- 3</a:t>
            </a:r>
            <a:r>
              <a:rPr lang="ar-SA" sz="2000" dirty="0">
                <a:latin typeface="Cambria Math"/>
                <a:ea typeface="Cambria Math"/>
              </a:rPr>
              <a:t> &lt;  </a:t>
            </a:r>
            <a:r>
              <a:rPr lang="en-US" sz="2000" dirty="0">
                <a:latin typeface="Cambria Math"/>
                <a:ea typeface="Cambria Math"/>
              </a:rPr>
              <a:t>- 1 /2               ,          𝑥</a:t>
            </a:r>
            <a:r>
              <a:rPr lang="ar-SA" sz="2000" dirty="0">
                <a:latin typeface="Cambria Math"/>
                <a:ea typeface="Cambria Math"/>
              </a:rPr>
              <a:t> &lt;  𝒙</a:t>
            </a:r>
            <a:endParaRPr lang="ar-SA" sz="2000" dirty="0"/>
          </a:p>
        </p:txBody>
      </p:sp>
      <p:sp>
        <p:nvSpPr>
          <p:cNvPr id="18" name="مربع نص 17"/>
          <p:cNvSpPr txBox="1"/>
          <p:nvPr/>
        </p:nvSpPr>
        <p:spPr>
          <a:xfrm>
            <a:off x="1500166" y="5143512"/>
            <a:ext cx="64294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  <a:latin typeface="ZA-SYMBOLS"/>
                <a:ea typeface="Arial Unicode MS"/>
                <a:cs typeface="ZA-SYMBOLS"/>
              </a:rPr>
              <a:t>-1/2</a:t>
            </a:r>
            <a:r>
              <a:rPr lang="ar-SA" sz="1600" dirty="0">
                <a:solidFill>
                  <a:schemeClr val="tx2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                       </a:t>
            </a:r>
            <a:endParaRPr lang="ar-SA" sz="1600" dirty="0"/>
          </a:p>
        </p:txBody>
      </p:sp>
      <p:sp>
        <p:nvSpPr>
          <p:cNvPr id="21" name="شكل بيضاوي 20"/>
          <p:cNvSpPr/>
          <p:nvPr/>
        </p:nvSpPr>
        <p:spPr>
          <a:xfrm>
            <a:off x="1071538" y="5000636"/>
            <a:ext cx="144000" cy="18000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2" name="شكل بيضاوي 21"/>
          <p:cNvSpPr/>
          <p:nvPr/>
        </p:nvSpPr>
        <p:spPr>
          <a:xfrm>
            <a:off x="1857356" y="5000636"/>
            <a:ext cx="144000" cy="18000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3" name="مربع نص 22"/>
          <p:cNvSpPr txBox="1"/>
          <p:nvPr/>
        </p:nvSpPr>
        <p:spPr>
          <a:xfrm>
            <a:off x="785786" y="5162148"/>
            <a:ext cx="50006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  <a:latin typeface="ZA-SYMBOLS"/>
                <a:ea typeface="Arial Unicode MS"/>
                <a:cs typeface="ZA-SYMBOLS"/>
              </a:rPr>
              <a:t>-3</a:t>
            </a:r>
            <a:r>
              <a:rPr lang="ar-SA" sz="1600" dirty="0">
                <a:solidFill>
                  <a:schemeClr val="tx2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                       </a:t>
            </a:r>
            <a:endParaRPr lang="ar-SA" sz="1600" dirty="0"/>
          </a:p>
        </p:txBody>
      </p:sp>
      <p:cxnSp>
        <p:nvCxnSpPr>
          <p:cNvPr id="29" name="رابط مستقيم 28"/>
          <p:cNvCxnSpPr/>
          <p:nvPr/>
        </p:nvCxnSpPr>
        <p:spPr>
          <a:xfrm rot="5400000" flipH="1" flipV="1">
            <a:off x="965175" y="4762451"/>
            <a:ext cx="357190" cy="1588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رابط كسهم مستقيم 29"/>
          <p:cNvCxnSpPr/>
          <p:nvPr/>
        </p:nvCxnSpPr>
        <p:spPr>
          <a:xfrm flipV="1">
            <a:off x="1143770" y="4572008"/>
            <a:ext cx="1428760" cy="11848"/>
          </a:xfrm>
          <a:prstGeom prst="straightConnector1">
            <a:avLst/>
          </a:prstGeom>
          <a:ln w="2222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مربع نص 30"/>
          <p:cNvSpPr txBox="1"/>
          <p:nvPr/>
        </p:nvSpPr>
        <p:spPr>
          <a:xfrm>
            <a:off x="2500298" y="3357562"/>
            <a:ext cx="564360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dirty="0">
                <a:latin typeface="Cambria Math"/>
                <a:ea typeface="Cambria Math"/>
              </a:rPr>
              <a:t> يجب أن يكون         </a:t>
            </a:r>
            <a:r>
              <a:rPr lang="en-US" sz="2000" dirty="0">
                <a:latin typeface="Cambria Math"/>
                <a:ea typeface="Cambria Math"/>
              </a:rPr>
              <a:t>0</a:t>
            </a:r>
            <a:r>
              <a:rPr lang="ar-SA" sz="2000" dirty="0">
                <a:latin typeface="Cambria Math"/>
                <a:ea typeface="Cambria Math"/>
              </a:rPr>
              <a:t>&lt; </a:t>
            </a:r>
            <a:r>
              <a:rPr lang="en-US" sz="2000" dirty="0">
                <a:latin typeface="Cambria Math"/>
                <a:ea typeface="Cambria Math"/>
              </a:rPr>
              <a:t>𝑥+ 3</a:t>
            </a:r>
            <a:r>
              <a:rPr lang="ar-SA" sz="2000" dirty="0">
                <a:latin typeface="Cambria Math"/>
                <a:ea typeface="Cambria Math"/>
              </a:rPr>
              <a:t>         و</a:t>
            </a:r>
            <a:r>
              <a:rPr lang="en-US" sz="2000" dirty="0">
                <a:latin typeface="Cambria Math"/>
                <a:ea typeface="Cambria Math"/>
              </a:rPr>
              <a:t>     </a:t>
            </a:r>
            <a:r>
              <a:rPr lang="ar-SA" sz="2000" dirty="0">
                <a:latin typeface="Cambria Math"/>
                <a:ea typeface="Cambria Math"/>
              </a:rPr>
              <a:t> </a:t>
            </a:r>
            <a:r>
              <a:rPr lang="en-US" sz="2000" dirty="0">
                <a:latin typeface="Cambria Math"/>
                <a:ea typeface="Cambria Math"/>
              </a:rPr>
              <a:t>0</a:t>
            </a:r>
            <a:r>
              <a:rPr lang="ar-SA" sz="2000" dirty="0">
                <a:latin typeface="Cambria Math"/>
                <a:ea typeface="Cambria Math"/>
              </a:rPr>
              <a:t>&lt;</a:t>
            </a:r>
            <a:r>
              <a:rPr lang="en-US" sz="2000" dirty="0">
                <a:latin typeface="Cambria Math"/>
                <a:ea typeface="Cambria Math"/>
              </a:rPr>
              <a:t> + 1  </a:t>
            </a:r>
            <a:r>
              <a:rPr lang="ar-SA" sz="2000" dirty="0">
                <a:latin typeface="Cambria Math"/>
                <a:ea typeface="Cambria Math"/>
              </a:rPr>
              <a:t>𝒙</a:t>
            </a:r>
            <a:r>
              <a:rPr lang="en-US" sz="2000" dirty="0">
                <a:latin typeface="Cambria Math"/>
                <a:ea typeface="Cambria Math"/>
              </a:rPr>
              <a:t>2</a:t>
            </a:r>
            <a:endParaRPr lang="ar-SA" sz="2000" dirty="0"/>
          </a:p>
        </p:txBody>
      </p:sp>
      <p:cxnSp>
        <p:nvCxnSpPr>
          <p:cNvPr id="32" name="رابط مستقيم 31"/>
          <p:cNvCxnSpPr/>
          <p:nvPr/>
        </p:nvCxnSpPr>
        <p:spPr>
          <a:xfrm rot="5400000" flipH="1" flipV="1">
            <a:off x="1919270" y="4795846"/>
            <a:ext cx="367508" cy="205584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رابط مستقيم 33"/>
          <p:cNvCxnSpPr/>
          <p:nvPr/>
        </p:nvCxnSpPr>
        <p:spPr>
          <a:xfrm rot="5400000" flipH="1" flipV="1">
            <a:off x="2133584" y="4795846"/>
            <a:ext cx="367508" cy="205584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رابط مستقيم 34"/>
          <p:cNvCxnSpPr/>
          <p:nvPr/>
        </p:nvCxnSpPr>
        <p:spPr>
          <a:xfrm rot="5400000" flipH="1" flipV="1">
            <a:off x="2428066" y="4795846"/>
            <a:ext cx="367508" cy="205584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7" grpId="0"/>
      <p:bldP spid="18" grpId="0"/>
      <p:bldP spid="21" grpId="0" animBg="1"/>
      <p:bldP spid="22" grpId="0" animBg="1"/>
      <p:bldP spid="23" grpId="0"/>
      <p:bldP spid="3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0365" y="1340768"/>
            <a:ext cx="5493635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404664"/>
            <a:ext cx="3467110" cy="852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صورة 14" descr="ساعة.bmp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1714512" cy="1428759"/>
          </a:xfrm>
          <a:prstGeom prst="rect">
            <a:avLst/>
          </a:prstGeom>
        </p:spPr>
      </p:pic>
      <p:sp>
        <p:nvSpPr>
          <p:cNvPr id="16" name="شكل بيضاوي 15"/>
          <p:cNvSpPr/>
          <p:nvPr/>
        </p:nvSpPr>
        <p:spPr>
          <a:xfrm>
            <a:off x="190374" y="49985"/>
            <a:ext cx="1357322" cy="1357322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7" name="مربع نص 6"/>
          <p:cNvSpPr txBox="1"/>
          <p:nvPr/>
        </p:nvSpPr>
        <p:spPr>
          <a:xfrm>
            <a:off x="323560" y="410025"/>
            <a:ext cx="121444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000" b="1" dirty="0">
                <a:solidFill>
                  <a:srgbClr val="FF0000"/>
                </a:solidFill>
              </a:rPr>
              <a:t>الزمن  6 دقائق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6" dur="3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00"/>
                            </p:stCondLst>
                            <p:childTnLst>
                              <p:par>
                                <p:cTn id="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1412776"/>
            <a:ext cx="1272035" cy="558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صورة 2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1988840"/>
            <a:ext cx="2674087" cy="718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صورة 3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35896" y="3501008"/>
            <a:ext cx="5169976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صورة 4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27984" y="2780928"/>
            <a:ext cx="2232248" cy="653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صورة 8" descr="ساعة.bmp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714512" cy="1428759"/>
          </a:xfrm>
          <a:prstGeom prst="rect">
            <a:avLst/>
          </a:prstGeom>
        </p:spPr>
      </p:pic>
      <p:sp>
        <p:nvSpPr>
          <p:cNvPr id="10" name="شكل بيضاوي 9"/>
          <p:cNvSpPr/>
          <p:nvPr/>
        </p:nvSpPr>
        <p:spPr>
          <a:xfrm>
            <a:off x="190374" y="49985"/>
            <a:ext cx="1357322" cy="1357322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مربع نص 6"/>
          <p:cNvSpPr txBox="1"/>
          <p:nvPr/>
        </p:nvSpPr>
        <p:spPr>
          <a:xfrm>
            <a:off x="323560" y="410025"/>
            <a:ext cx="121444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000" b="1" dirty="0">
                <a:solidFill>
                  <a:srgbClr val="FF0000"/>
                </a:solidFill>
              </a:rPr>
              <a:t>الزمن  10 دقائق</a:t>
            </a:r>
          </a:p>
        </p:txBody>
      </p:sp>
      <p:sp>
        <p:nvSpPr>
          <p:cNvPr id="12" name="مستطيل مستدير الزوايا 11"/>
          <p:cNvSpPr/>
          <p:nvPr/>
        </p:nvSpPr>
        <p:spPr>
          <a:xfrm>
            <a:off x="3995936" y="260648"/>
            <a:ext cx="1512168" cy="72008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/>
              <a:t>فردي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6" dur="6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99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000"/>
                            </p:stCondLst>
                            <p:childTnLst>
                              <p:par>
                                <p:cTn id="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332656"/>
            <a:ext cx="3988072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2276872"/>
            <a:ext cx="3723853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2996952"/>
            <a:ext cx="3384376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35896" y="5013176"/>
            <a:ext cx="5508104" cy="646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48264" y="4581128"/>
            <a:ext cx="1728192" cy="486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63888" y="4437112"/>
            <a:ext cx="3411301" cy="609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وسيلة شرح على شكل سحابة 7"/>
          <p:cNvSpPr/>
          <p:nvPr/>
        </p:nvSpPr>
        <p:spPr>
          <a:xfrm>
            <a:off x="0" y="404664"/>
            <a:ext cx="4499992" cy="1512168"/>
          </a:xfrm>
          <a:prstGeom prst="cloud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/>
              <a:t>عددي خطوات حل المعادلات والمتباينات </a:t>
            </a:r>
            <a:r>
              <a:rPr lang="ar-SA" sz="2400" b="1" dirty="0" err="1"/>
              <a:t>الأسية</a:t>
            </a:r>
            <a:r>
              <a:rPr lang="ar-SA" sz="2400" b="1" dirty="0"/>
              <a:t> </a:t>
            </a:r>
            <a:r>
              <a:rPr lang="ar-SA" sz="2400" b="1" dirty="0" err="1"/>
              <a:t>؟</a:t>
            </a:r>
            <a:endParaRPr lang="ar-SA" sz="2400" b="1" dirty="0"/>
          </a:p>
        </p:txBody>
      </p:sp>
      <p:sp>
        <p:nvSpPr>
          <p:cNvPr id="9" name="وسيلة شرح على شكل سحابة 8"/>
          <p:cNvSpPr/>
          <p:nvPr/>
        </p:nvSpPr>
        <p:spPr>
          <a:xfrm>
            <a:off x="96094" y="2060848"/>
            <a:ext cx="4499992" cy="1512168"/>
          </a:xfrm>
          <a:prstGeom prst="cloud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/>
              <a:t>كيف يتم إيجاد قيمة عبارة </a:t>
            </a:r>
            <a:r>
              <a:rPr lang="ar-SA" sz="2400" b="1" dirty="0" err="1"/>
              <a:t>لوغارتيمية</a:t>
            </a:r>
            <a:r>
              <a:rPr lang="ar-SA" sz="2400" b="1" dirty="0"/>
              <a:t> </a:t>
            </a:r>
            <a:r>
              <a:rPr lang="ar-SA" sz="2400" b="1" dirty="0" err="1"/>
              <a:t>؟</a:t>
            </a:r>
            <a:endParaRPr lang="ar-SA" sz="24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476672"/>
            <a:ext cx="5075634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4624"/>
            <a:ext cx="3707904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وسيلة شرح على شكل سحابة 3"/>
          <p:cNvSpPr/>
          <p:nvPr/>
        </p:nvSpPr>
        <p:spPr>
          <a:xfrm>
            <a:off x="3059832" y="3933056"/>
            <a:ext cx="5580112" cy="1512168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/>
              <a:t>ضمن أي فئات مقياس </a:t>
            </a:r>
            <a:r>
              <a:rPr lang="ar-SA" sz="2400" b="1" dirty="0" err="1"/>
              <a:t>فوجيتا</a:t>
            </a:r>
            <a:r>
              <a:rPr lang="ar-SA" sz="2400" b="1" dirty="0"/>
              <a:t> يقع إعصار سرعة الرياح المصاحبة له  </a:t>
            </a:r>
            <a:r>
              <a:rPr lang="en-US" sz="2400" b="1" dirty="0"/>
              <a:t>100 mi/h</a:t>
            </a:r>
            <a:r>
              <a:rPr lang="ar-SA" sz="2400" b="1" dirty="0" err="1"/>
              <a:t>؟</a:t>
            </a:r>
            <a:endParaRPr lang="ar-SA" sz="2400" b="1" dirty="0"/>
          </a:p>
        </p:txBody>
      </p:sp>
      <p:sp>
        <p:nvSpPr>
          <p:cNvPr id="5" name="وسيلة شرح على شكل سحابة 4"/>
          <p:cNvSpPr/>
          <p:nvPr/>
        </p:nvSpPr>
        <p:spPr>
          <a:xfrm>
            <a:off x="917848" y="4753136"/>
            <a:ext cx="5580112" cy="1512168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/>
              <a:t>ما مجال سرعة الرياح المصاحبة لإعصار من الفئة </a:t>
            </a:r>
            <a:r>
              <a:rPr lang="en-US" sz="2400" b="1" dirty="0"/>
              <a:t>F-4</a:t>
            </a:r>
            <a:r>
              <a:rPr lang="ar-SA" sz="2400" b="1" dirty="0" err="1"/>
              <a:t>؟</a:t>
            </a:r>
            <a:endParaRPr lang="ar-SA" sz="2400" b="1" dirty="0"/>
          </a:p>
        </p:txBody>
      </p:sp>
      <p:sp>
        <p:nvSpPr>
          <p:cNvPr id="6" name="وسيلة شرح على شكل سحابة 5"/>
          <p:cNvSpPr/>
          <p:nvPr/>
        </p:nvSpPr>
        <p:spPr>
          <a:xfrm>
            <a:off x="2843808" y="1484784"/>
            <a:ext cx="5580112" cy="1512168"/>
          </a:xfrm>
          <a:prstGeom prst="cloud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/>
              <a:t> كم مرة وقعت أعاصير من الفئة  </a:t>
            </a:r>
            <a:r>
              <a:rPr lang="en-US" sz="2400" b="1" dirty="0"/>
              <a:t>F-6 </a:t>
            </a:r>
            <a:r>
              <a:rPr lang="ar-SA" sz="2400" b="1" dirty="0"/>
              <a:t> </a:t>
            </a:r>
            <a:r>
              <a:rPr lang="ar-SA" sz="2400" b="1" dirty="0" err="1"/>
              <a:t>؟</a:t>
            </a:r>
            <a:r>
              <a:rPr lang="ar-SA" sz="2400" b="1" dirty="0"/>
              <a:t> </a:t>
            </a: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9145" y="260648"/>
            <a:ext cx="7704855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1844824"/>
            <a:ext cx="5408240" cy="598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2564904"/>
            <a:ext cx="5010100" cy="685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15816" y="3284984"/>
            <a:ext cx="5030291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75856" y="4005064"/>
            <a:ext cx="4775026" cy="718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35696" y="4049688"/>
            <a:ext cx="6912768" cy="1255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C:\Users\win7\Pictures\1432-07-14 124\124 001.jpg"/>
          <p:cNvPicPr>
            <a:picLocks noChangeAspect="1" noChangeArrowheads="1"/>
          </p:cNvPicPr>
          <p:nvPr/>
        </p:nvPicPr>
        <p:blipFill>
          <a:blip r:embed="rId5" cstate="print"/>
          <a:srcRect l="37956" t="29123" r="26839" b="58076"/>
          <a:stretch>
            <a:fillRect/>
          </a:stretch>
        </p:blipFill>
        <p:spPr bwMode="auto">
          <a:xfrm>
            <a:off x="2627784" y="1052736"/>
            <a:ext cx="2843808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مستطيل 4"/>
          <p:cNvSpPr/>
          <p:nvPr/>
        </p:nvSpPr>
        <p:spPr>
          <a:xfrm>
            <a:off x="5436096" y="116632"/>
            <a:ext cx="3600400" cy="129168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ar-SA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استراتيجية</a:t>
            </a:r>
          </a:p>
          <a:p>
            <a:pPr algn="ctr">
              <a:defRPr/>
            </a:pPr>
            <a:r>
              <a:rPr lang="ar-SA" sz="3200" b="0" dirty="0">
                <a:cs typeface="PT Bold Heading" pitchFamily="2" charset="-78"/>
              </a:rPr>
              <a:t> أربعة ، اثنان ، واحد</a:t>
            </a:r>
            <a:endParaRPr lang="ar-SA" sz="3200" dirty="0">
              <a:cs typeface="PT Bold Heading" pitchFamily="2" charset="-78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4860032" y="3329608"/>
            <a:ext cx="3960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سؤال المجموعة الرباعية </a:t>
            </a:r>
            <a:endParaRPr lang="ar-SA" sz="2400" b="1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7" name="صورة 6" descr="ساعة.bmp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2323810" cy="1961905"/>
          </a:xfrm>
          <a:prstGeom prst="rect">
            <a:avLst/>
          </a:prstGeom>
        </p:spPr>
      </p:pic>
      <p:sp>
        <p:nvSpPr>
          <p:cNvPr id="9" name="شكل بيضاوي 8"/>
          <p:cNvSpPr/>
          <p:nvPr/>
        </p:nvSpPr>
        <p:spPr>
          <a:xfrm>
            <a:off x="251520" y="44824"/>
            <a:ext cx="1800000" cy="1800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مربع نص 7"/>
          <p:cNvSpPr txBox="1"/>
          <p:nvPr/>
        </p:nvSpPr>
        <p:spPr>
          <a:xfrm>
            <a:off x="285720" y="282339"/>
            <a:ext cx="107157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solidFill>
                  <a:srgbClr val="C00000"/>
                </a:solidFill>
              </a:rPr>
              <a:t>الزمن </a:t>
            </a:r>
          </a:p>
          <a:p>
            <a:pPr algn="ctr"/>
            <a:r>
              <a:rPr lang="ar-SA" b="1" dirty="0">
                <a:solidFill>
                  <a:srgbClr val="C00000"/>
                </a:solidFill>
              </a:rPr>
              <a:t>5 دقائق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6" dur="3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00"/>
                            </p:stCondLst>
                            <p:childTnLst>
                              <p:par>
                                <p:cTn id="9" presetID="27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017" y="-27384"/>
            <a:ext cx="8820471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1844824"/>
            <a:ext cx="5688632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2348880"/>
            <a:ext cx="561662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99792" y="2780928"/>
            <a:ext cx="5545211" cy="565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15233" y="3212976"/>
            <a:ext cx="5301183" cy="574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55776" y="3789040"/>
            <a:ext cx="5675511" cy="565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057525" y="4231754"/>
            <a:ext cx="5402907" cy="637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شكل بيضاوي 10"/>
          <p:cNvSpPr/>
          <p:nvPr/>
        </p:nvSpPr>
        <p:spPr>
          <a:xfrm>
            <a:off x="5868144" y="1988840"/>
            <a:ext cx="792088" cy="432048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/>
              <a:t> </a:t>
            </a:r>
          </a:p>
        </p:txBody>
      </p:sp>
      <p:sp>
        <p:nvSpPr>
          <p:cNvPr id="12" name="شكل بيضاوي 11"/>
          <p:cNvSpPr/>
          <p:nvPr/>
        </p:nvSpPr>
        <p:spPr>
          <a:xfrm>
            <a:off x="7524328" y="1988840"/>
            <a:ext cx="720080" cy="432048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/>
              <a:t> </a:t>
            </a:r>
          </a:p>
        </p:txBody>
      </p:sp>
      <p:sp>
        <p:nvSpPr>
          <p:cNvPr id="13" name="مربع نص 12"/>
          <p:cNvSpPr txBox="1"/>
          <p:nvPr/>
        </p:nvSpPr>
        <p:spPr>
          <a:xfrm>
            <a:off x="5940152" y="4653136"/>
            <a:ext cx="295232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err="1">
                <a:solidFill>
                  <a:srgbClr val="FF0000"/>
                </a:solidFill>
              </a:rPr>
              <a:t>للتحقق </a:t>
            </a:r>
            <a:r>
              <a:rPr lang="ar-SA" sz="2400" b="1" dirty="0">
                <a:solidFill>
                  <a:srgbClr val="FF0000"/>
                </a:solidFill>
              </a:rPr>
              <a:t>: نحدد المجال</a:t>
            </a: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23528" y="4797152"/>
          <a:ext cx="3096344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333440" imgH="228600" progId="Equation.DSMT4">
                  <p:embed/>
                </p:oleObj>
              </mc:Choice>
              <mc:Fallback>
                <p:oleObj name="Equation" r:id="rId9" imgW="133344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4797152"/>
                        <a:ext cx="3096344" cy="5040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323528" y="5229200"/>
          <a:ext cx="3203848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028520" imgH="228600" progId="Equation.DSMT4">
                  <p:embed/>
                </p:oleObj>
              </mc:Choice>
              <mc:Fallback>
                <p:oleObj name="Equation" r:id="rId11" imgW="102852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5229200"/>
                        <a:ext cx="3203848" cy="5040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0" y="5877272"/>
          <a:ext cx="3557587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879560" imgH="203040" progId="Equation.DSMT4">
                  <p:embed/>
                </p:oleObj>
              </mc:Choice>
              <mc:Fallback>
                <p:oleObj name="Equation" r:id="rId13" imgW="1879560" imgH="2030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77272"/>
                        <a:ext cx="3557587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رابط مستقيم 18"/>
          <p:cNvCxnSpPr/>
          <p:nvPr/>
        </p:nvCxnSpPr>
        <p:spPr>
          <a:xfrm>
            <a:off x="3563888" y="5229200"/>
            <a:ext cx="0" cy="129614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/>
          <p:nvPr/>
        </p:nvCxnSpPr>
        <p:spPr>
          <a:xfrm flipH="1">
            <a:off x="3635896" y="6453336"/>
            <a:ext cx="4536504" cy="0"/>
          </a:xfrm>
          <a:prstGeom prst="line">
            <a:avLst/>
          </a:prstGeom>
          <a:ln w="44450">
            <a:solidFill>
              <a:schemeClr val="accent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مربع نص 20"/>
          <p:cNvSpPr txBox="1"/>
          <p:nvPr/>
        </p:nvSpPr>
        <p:spPr>
          <a:xfrm>
            <a:off x="5796136" y="6433190"/>
            <a:ext cx="412668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  <a:latin typeface="ZA-SYMBOLS"/>
                <a:ea typeface="Arial Unicode MS"/>
                <a:cs typeface="ZA-SYMBOLS"/>
              </a:rPr>
              <a:t>2</a:t>
            </a:r>
            <a:r>
              <a:rPr lang="ar-SA" sz="1600" dirty="0">
                <a:solidFill>
                  <a:schemeClr val="tx2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                       </a:t>
            </a:r>
            <a:endParaRPr lang="ar-SA" sz="1600" dirty="0"/>
          </a:p>
        </p:txBody>
      </p:sp>
      <p:cxnSp>
        <p:nvCxnSpPr>
          <p:cNvPr id="22" name="رابط مستقيم 21"/>
          <p:cNvCxnSpPr/>
          <p:nvPr/>
        </p:nvCxnSpPr>
        <p:spPr>
          <a:xfrm rot="5400000" flipH="1" flipV="1">
            <a:off x="5891323" y="6179339"/>
            <a:ext cx="357190" cy="1588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رابط كسهم مستقيم 22"/>
          <p:cNvCxnSpPr/>
          <p:nvPr/>
        </p:nvCxnSpPr>
        <p:spPr>
          <a:xfrm flipV="1">
            <a:off x="6069918" y="5988896"/>
            <a:ext cx="1428760" cy="11848"/>
          </a:xfrm>
          <a:prstGeom prst="straightConnector1">
            <a:avLst/>
          </a:prstGeom>
          <a:ln w="2222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شكل بيضاوي 23"/>
          <p:cNvSpPr/>
          <p:nvPr/>
        </p:nvSpPr>
        <p:spPr>
          <a:xfrm>
            <a:off x="5212662" y="6357934"/>
            <a:ext cx="144000" cy="18000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مربع نص 24"/>
          <p:cNvSpPr txBox="1"/>
          <p:nvPr/>
        </p:nvSpPr>
        <p:spPr>
          <a:xfrm>
            <a:off x="4926910" y="6519446"/>
            <a:ext cx="50006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  <a:latin typeface="ZA-SYMBOLS"/>
                <a:ea typeface="Arial Unicode MS"/>
                <a:cs typeface="ZA-SYMBOLS"/>
              </a:rPr>
              <a:t>0</a:t>
            </a:r>
            <a:r>
              <a:rPr lang="ar-SA" sz="1600" dirty="0">
                <a:solidFill>
                  <a:schemeClr val="tx2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                       </a:t>
            </a:r>
            <a:endParaRPr lang="ar-SA" sz="1600" dirty="0"/>
          </a:p>
        </p:txBody>
      </p:sp>
      <p:cxnSp>
        <p:nvCxnSpPr>
          <p:cNvPr id="26" name="رابط مستقيم 25"/>
          <p:cNvCxnSpPr/>
          <p:nvPr/>
        </p:nvCxnSpPr>
        <p:spPr>
          <a:xfrm rot="5400000" flipH="1" flipV="1">
            <a:off x="5106299" y="6119749"/>
            <a:ext cx="357190" cy="1588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رابط كسهم مستقيم 26"/>
          <p:cNvCxnSpPr/>
          <p:nvPr/>
        </p:nvCxnSpPr>
        <p:spPr>
          <a:xfrm flipV="1">
            <a:off x="5284894" y="5929306"/>
            <a:ext cx="1428760" cy="11848"/>
          </a:xfrm>
          <a:prstGeom prst="straightConnector1">
            <a:avLst/>
          </a:prstGeom>
          <a:ln w="2222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شكل بيضاوي 28"/>
          <p:cNvSpPr/>
          <p:nvPr/>
        </p:nvSpPr>
        <p:spPr>
          <a:xfrm>
            <a:off x="6012176" y="6309320"/>
            <a:ext cx="144000" cy="18000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0" name="شكل بيضاوي 29"/>
          <p:cNvSpPr/>
          <p:nvPr/>
        </p:nvSpPr>
        <p:spPr>
          <a:xfrm>
            <a:off x="4355976" y="6345344"/>
            <a:ext cx="144000" cy="18000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3" name="مربع نص 32"/>
          <p:cNvSpPr txBox="1"/>
          <p:nvPr/>
        </p:nvSpPr>
        <p:spPr>
          <a:xfrm>
            <a:off x="3923928" y="6519446"/>
            <a:ext cx="64807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  <a:latin typeface="ZA-SYMBOLS"/>
                <a:ea typeface="Arial Unicode MS"/>
                <a:cs typeface="ZA-SYMBOLS"/>
              </a:rPr>
              <a:t>-2</a:t>
            </a:r>
            <a:r>
              <a:rPr lang="ar-SA" sz="1600" dirty="0">
                <a:solidFill>
                  <a:schemeClr val="tx2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                       </a:t>
            </a:r>
            <a:endParaRPr lang="ar-SA" sz="1600" dirty="0"/>
          </a:p>
        </p:txBody>
      </p:sp>
      <p:cxnSp>
        <p:nvCxnSpPr>
          <p:cNvPr id="34" name="رابط مستقيم 33"/>
          <p:cNvCxnSpPr/>
          <p:nvPr/>
        </p:nvCxnSpPr>
        <p:spPr>
          <a:xfrm rot="5400000" flipH="1" flipV="1">
            <a:off x="4249389" y="6211731"/>
            <a:ext cx="357190" cy="1588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رابط كسهم مستقيم 34"/>
          <p:cNvCxnSpPr/>
          <p:nvPr/>
        </p:nvCxnSpPr>
        <p:spPr>
          <a:xfrm flipH="1" flipV="1">
            <a:off x="3707904" y="6021288"/>
            <a:ext cx="720080" cy="11848"/>
          </a:xfrm>
          <a:prstGeom prst="straightConnector1">
            <a:avLst/>
          </a:prstGeom>
          <a:ln w="2222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مجموعة 43"/>
          <p:cNvGrpSpPr/>
          <p:nvPr/>
        </p:nvGrpSpPr>
        <p:grpSpPr>
          <a:xfrm>
            <a:off x="4716016" y="6345344"/>
            <a:ext cx="216024" cy="180000"/>
            <a:chOff x="899592" y="3789040"/>
            <a:chExt cx="216024" cy="180000"/>
          </a:xfrm>
        </p:grpSpPr>
        <p:cxnSp>
          <p:nvCxnSpPr>
            <p:cNvPr id="38" name="رابط مستقيم 37"/>
            <p:cNvCxnSpPr/>
            <p:nvPr/>
          </p:nvCxnSpPr>
          <p:spPr>
            <a:xfrm>
              <a:off x="899592" y="3789040"/>
              <a:ext cx="216024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رابط مستقيم 39"/>
            <p:cNvCxnSpPr/>
            <p:nvPr/>
          </p:nvCxnSpPr>
          <p:spPr>
            <a:xfrm flipH="1">
              <a:off x="899592" y="3789040"/>
              <a:ext cx="18000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مربع نص 44"/>
          <p:cNvSpPr txBox="1"/>
          <p:nvPr/>
        </p:nvSpPr>
        <p:spPr>
          <a:xfrm>
            <a:off x="4499992" y="6457890"/>
            <a:ext cx="55668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ZA-SYMBOLS"/>
                <a:ea typeface="Arial Unicode MS"/>
                <a:cs typeface="ZA-SYMBOLS"/>
              </a:rPr>
              <a:t>-1</a:t>
            </a:r>
            <a:r>
              <a:rPr lang="ar-SA" sz="2000" b="1" dirty="0">
                <a:solidFill>
                  <a:srgbClr val="FF0000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                       </a:t>
            </a:r>
            <a:endParaRPr lang="ar-SA" sz="2000" b="1" dirty="0">
              <a:solidFill>
                <a:srgbClr val="FF0000"/>
              </a:solidFill>
            </a:endParaRPr>
          </a:p>
        </p:txBody>
      </p:sp>
      <p:grpSp>
        <p:nvGrpSpPr>
          <p:cNvPr id="46" name="مجموعة 45"/>
          <p:cNvGrpSpPr/>
          <p:nvPr/>
        </p:nvGrpSpPr>
        <p:grpSpPr>
          <a:xfrm>
            <a:off x="6751620" y="6372728"/>
            <a:ext cx="216024" cy="180000"/>
            <a:chOff x="899592" y="3789040"/>
            <a:chExt cx="216024" cy="180000"/>
          </a:xfrm>
        </p:grpSpPr>
        <p:cxnSp>
          <p:nvCxnSpPr>
            <p:cNvPr id="47" name="رابط مستقيم 46"/>
            <p:cNvCxnSpPr/>
            <p:nvPr/>
          </p:nvCxnSpPr>
          <p:spPr>
            <a:xfrm>
              <a:off x="899592" y="3789040"/>
              <a:ext cx="216024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رابط مستقيم 47"/>
            <p:cNvCxnSpPr/>
            <p:nvPr/>
          </p:nvCxnSpPr>
          <p:spPr>
            <a:xfrm flipH="1">
              <a:off x="899592" y="3789040"/>
              <a:ext cx="180000" cy="180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مربع نص 48"/>
          <p:cNvSpPr txBox="1"/>
          <p:nvPr/>
        </p:nvSpPr>
        <p:spPr>
          <a:xfrm>
            <a:off x="6535596" y="6485274"/>
            <a:ext cx="55668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>
                <a:solidFill>
                  <a:srgbClr val="FF0000"/>
                </a:solidFill>
                <a:latin typeface="ZA-SYMBOLS"/>
                <a:ea typeface="Arial Unicode MS"/>
                <a:cs typeface="ZA-SYMBOLS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ZA-SYMBOLS"/>
                <a:ea typeface="Arial Unicode MS"/>
                <a:cs typeface="ZA-SYMBOLS"/>
              </a:rPr>
              <a:t>4</a:t>
            </a:r>
            <a:r>
              <a:rPr lang="ar-SA" sz="2000" b="1" dirty="0">
                <a:solidFill>
                  <a:srgbClr val="FF0000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                       </a:t>
            </a:r>
            <a:endParaRPr lang="ar-SA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3707904" y="5013176"/>
          <a:ext cx="1215504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558720" imgH="177480" progId="Equation.DSMT4">
                  <p:embed/>
                </p:oleObj>
              </mc:Choice>
              <mc:Fallback>
                <p:oleObj name="Equation" r:id="rId15" imgW="558720" imgH="177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5013176"/>
                        <a:ext cx="1215504" cy="3600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مربع نص 51"/>
          <p:cNvSpPr txBox="1"/>
          <p:nvPr/>
        </p:nvSpPr>
        <p:spPr>
          <a:xfrm>
            <a:off x="4860032" y="4941168"/>
            <a:ext cx="237626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ar-SA" sz="2400" b="1" dirty="0"/>
              <a:t>  ( حل </a:t>
            </a:r>
            <a:r>
              <a:rPr lang="ar-SA" sz="2400" b="1" dirty="0" err="1"/>
              <a:t>دخيل </a:t>
            </a:r>
            <a:r>
              <a:rPr lang="ar-SA" sz="2400" b="1" dirty="0"/>
              <a:t>) للمجال </a:t>
            </a:r>
          </a:p>
        </p:txBody>
      </p:sp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3707904" y="5373216"/>
          <a:ext cx="967730" cy="3896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495000" imgH="203040" progId="Equation.DSMT4">
                  <p:embed/>
                </p:oleObj>
              </mc:Choice>
              <mc:Fallback>
                <p:oleObj name="Equation" r:id="rId17" imgW="495000" imgH="2030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5373216"/>
                        <a:ext cx="967730" cy="3896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مربع نص 53"/>
          <p:cNvSpPr txBox="1"/>
          <p:nvPr/>
        </p:nvSpPr>
        <p:spPr>
          <a:xfrm>
            <a:off x="4572000" y="5343599"/>
            <a:ext cx="25922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ar-SA" sz="2400" b="1" dirty="0"/>
              <a:t>  ( حل </a:t>
            </a:r>
            <a:r>
              <a:rPr lang="ar-SA" sz="2400" b="1" dirty="0" err="1"/>
              <a:t>المعادلة </a:t>
            </a:r>
            <a:r>
              <a:rPr lang="ar-SA" sz="2400" b="1" dirty="0"/>
              <a:t>) للمجال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6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3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6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8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4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4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6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8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/>
      <p:bldP spid="21" grpId="0"/>
      <p:bldP spid="24" grpId="0" animBg="1"/>
      <p:bldP spid="25" grpId="0"/>
      <p:bldP spid="29" grpId="0" animBg="1"/>
      <p:bldP spid="30" grpId="0" animBg="1"/>
      <p:bldP spid="33" grpId="0"/>
      <p:bldP spid="45" grpId="0"/>
      <p:bldP spid="45" grpId="1"/>
      <p:bldP spid="49" grpId="0"/>
      <p:bldP spid="49" grpId="1"/>
      <p:bldP spid="52" grpId="0"/>
      <p:bldP spid="5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3573016"/>
            <a:ext cx="8820472" cy="2175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مستطيل 2"/>
          <p:cNvSpPr/>
          <p:nvPr/>
        </p:nvSpPr>
        <p:spPr>
          <a:xfrm>
            <a:off x="4572000" y="2175247"/>
            <a:ext cx="38884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سؤال المجموعة الثنائية </a:t>
            </a:r>
            <a:endParaRPr lang="ar-SA" sz="2400" b="1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4" name="Picture 2" descr="C:\Users\win7\Pictures\1432-07-14 124\124 001.jpg"/>
          <p:cNvPicPr>
            <a:picLocks noChangeAspect="1" noChangeArrowheads="1"/>
          </p:cNvPicPr>
          <p:nvPr/>
        </p:nvPicPr>
        <p:blipFill>
          <a:blip r:embed="rId5" cstate="print"/>
          <a:srcRect l="37956" t="29123" r="26839" b="58076"/>
          <a:stretch>
            <a:fillRect/>
          </a:stretch>
        </p:blipFill>
        <p:spPr bwMode="auto">
          <a:xfrm>
            <a:off x="2664296" y="144016"/>
            <a:ext cx="3059832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مستطيل 4"/>
          <p:cNvSpPr/>
          <p:nvPr/>
        </p:nvSpPr>
        <p:spPr>
          <a:xfrm>
            <a:off x="5724128" y="188640"/>
            <a:ext cx="3312368" cy="129168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ar-SA" sz="3200" b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itchFamily="2" charset="-78"/>
              </a:rPr>
              <a:t>استراتيجية</a:t>
            </a:r>
          </a:p>
          <a:p>
            <a:pPr algn="ctr">
              <a:defRPr/>
            </a:pPr>
            <a:r>
              <a:rPr lang="ar-SA" sz="3200" b="0" dirty="0">
                <a:cs typeface="PT Bold Heading" pitchFamily="2" charset="-78"/>
              </a:rPr>
              <a:t> أربعة ، اثنان ، واحد</a:t>
            </a:r>
            <a:endParaRPr lang="ar-SA" sz="3200" dirty="0">
              <a:cs typeface="PT Bold Heading" pitchFamily="2" charset="-78"/>
            </a:endParaRPr>
          </a:p>
        </p:txBody>
      </p:sp>
      <p:pic>
        <p:nvPicPr>
          <p:cNvPr id="6" name="صورة 5" descr="ساعة.bmp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5496" y="0"/>
            <a:ext cx="2323810" cy="1961905"/>
          </a:xfrm>
          <a:prstGeom prst="rect">
            <a:avLst/>
          </a:prstGeom>
        </p:spPr>
      </p:pic>
      <p:sp>
        <p:nvSpPr>
          <p:cNvPr id="7" name="مربع نص 6"/>
          <p:cNvSpPr txBox="1"/>
          <p:nvPr/>
        </p:nvSpPr>
        <p:spPr>
          <a:xfrm>
            <a:off x="321216" y="282339"/>
            <a:ext cx="107157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solidFill>
                  <a:srgbClr val="C00000"/>
                </a:solidFill>
              </a:rPr>
              <a:t>الزمن </a:t>
            </a:r>
          </a:p>
          <a:p>
            <a:pPr algn="ctr"/>
            <a:r>
              <a:rPr lang="ar-SA" b="1" dirty="0">
                <a:solidFill>
                  <a:srgbClr val="C00000"/>
                </a:solidFill>
              </a:rPr>
              <a:t>7 دقائق</a:t>
            </a:r>
          </a:p>
        </p:txBody>
      </p:sp>
      <p:sp>
        <p:nvSpPr>
          <p:cNvPr id="8" name="شكل بيضاوي 7"/>
          <p:cNvSpPr/>
          <p:nvPr/>
        </p:nvSpPr>
        <p:spPr>
          <a:xfrm>
            <a:off x="323528" y="44624"/>
            <a:ext cx="1800000" cy="1800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6" dur="42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1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20000"/>
                            </p:stCondLst>
                            <p:childTnLst>
                              <p:par>
                                <p:cTn id="9" presetID="27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5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" dur="25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" dur="25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25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017" y="-27384"/>
            <a:ext cx="8892479" cy="191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44824"/>
            <a:ext cx="7764314" cy="720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2420888"/>
            <a:ext cx="7311504" cy="8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3068960"/>
            <a:ext cx="7272808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30235" y="3717032"/>
            <a:ext cx="6538109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5576" y="4437112"/>
            <a:ext cx="743875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71601" y="5229200"/>
            <a:ext cx="756084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99592" y="5949280"/>
            <a:ext cx="7798246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0528" y="211485"/>
            <a:ext cx="8783960" cy="544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810</TotalTime>
  <Words>171</Words>
  <Application>Microsoft Office PowerPoint</Application>
  <PresentationFormat>عرض على الشاشة (4:3)</PresentationFormat>
  <Paragraphs>47</Paragraphs>
  <Slides>18</Slides>
  <Notes>1</Notes>
  <HiddenSlides>0</HiddenSlides>
  <MMClips>0</MMClips>
  <ScaleCrop>false</ScaleCrop>
  <HeadingPairs>
    <vt:vector size="8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18</vt:i4>
      </vt:variant>
    </vt:vector>
  </HeadingPairs>
  <TitlesOfParts>
    <vt:vector size="26" baseType="lpstr">
      <vt:lpstr>Arial</vt:lpstr>
      <vt:lpstr>Calibri</vt:lpstr>
      <vt:lpstr>Cambria Math</vt:lpstr>
      <vt:lpstr>Tahoma</vt:lpstr>
      <vt:lpstr>Times New Roman</vt:lpstr>
      <vt:lpstr>ZA-SYMBOLS</vt:lpstr>
      <vt:lpstr>سمة Office</vt:lpstr>
      <vt:lpstr>Equation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eMachines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Valued eMachines Customer</dc:creator>
  <cp:lastModifiedBy>منال الرويلي</cp:lastModifiedBy>
  <cp:revision>13</cp:revision>
  <dcterms:created xsi:type="dcterms:W3CDTF">2012-11-06T09:39:32Z</dcterms:created>
  <dcterms:modified xsi:type="dcterms:W3CDTF">2023-08-11T11:56:28Z</dcterms:modified>
</cp:coreProperties>
</file>