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9525" cap="flat">
              <a:solidFill>
                <a:srgbClr val="98B955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25400" cap="flat">
              <a:solidFill>
                <a:schemeClr val="accent3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2" name="مستوى النص الأول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مستوى النص الأول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 lIns="19050" tIns="19050" rIns="19050" bIns="19050" numCol="2" spcCol="411956"/>
          <a:lstStyle>
            <a:lvl1pPr marL="3048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 rtl="0">
              <a:defRPr/>
            </a:pPr>
            <a:r>
              <a:t>نص التعداد النقطي في الشريحة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111" name="رقم الشريحة"/>
          <p:cNvSpPr txBox="1"/>
          <p:nvPr>
            <p:ph type="sldNum" sz="quarter" idx="2"/>
          </p:nvPr>
        </p:nvSpPr>
        <p:spPr>
          <a:xfrm>
            <a:off x="4484213" y="5728101"/>
            <a:ext cx="170888" cy="174999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rtl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4225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2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3.png"/><Relationship Id="rId6" Type="http://schemas.openxmlformats.org/officeDocument/2006/relationships/image" Target="../media/image17.png"/><Relationship Id="rId7" Type="http://schemas.openxmlformats.org/officeDocument/2006/relationships/image" Target="../media/image3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5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9762" y="146819"/>
            <a:ext cx="3936533" cy="393653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قدرات"/>
          <p:cNvSpPr txBox="1"/>
          <p:nvPr/>
        </p:nvSpPr>
        <p:spPr>
          <a:xfrm>
            <a:off x="3915470" y="1624865"/>
            <a:ext cx="1313060" cy="98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7000">
                <a:solidFill>
                  <a:schemeClr val="accent3">
                    <a:satOff val="-6373"/>
                    <a:lumOff val="-10823"/>
                  </a:schemeClr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22" name="IMG_4748.png" descr="IMG_47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605305"/>
            <a:ext cx="7830942" cy="3915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G_4714.png" descr="IMG_4714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80223"/>
          <a:stretch>
            <a:fillRect/>
          </a:stretch>
        </p:blipFill>
        <p:spPr>
          <a:xfrm>
            <a:off x="-902514" y="256693"/>
            <a:ext cx="8485530" cy="127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4714.png" descr="IMG_4714.png"/>
          <p:cNvPicPr>
            <a:picLocks noChangeAspect="1"/>
          </p:cNvPicPr>
          <p:nvPr/>
        </p:nvPicPr>
        <p:blipFill>
          <a:blip r:embed="rId3">
            <a:extLst/>
          </a:blip>
          <a:srcRect l="0" t="19316" r="0" b="60342"/>
          <a:stretch>
            <a:fillRect/>
          </a:stretch>
        </p:blipFill>
        <p:spPr>
          <a:xfrm>
            <a:off x="857528" y="1531059"/>
            <a:ext cx="7428995" cy="114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4714.png" descr="IMG_4714.png"/>
          <p:cNvPicPr>
            <a:picLocks noChangeAspect="1"/>
          </p:cNvPicPr>
          <p:nvPr/>
        </p:nvPicPr>
        <p:blipFill>
          <a:blip r:embed="rId3">
            <a:extLst/>
          </a:blip>
          <a:srcRect l="0" t="42807" r="64763" b="0"/>
          <a:stretch>
            <a:fillRect/>
          </a:stretch>
        </p:blipFill>
        <p:spPr>
          <a:xfrm>
            <a:off x="244273" y="2383741"/>
            <a:ext cx="2693992" cy="3320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4712.png" descr="IMG_4712.png"/>
          <p:cNvPicPr>
            <a:picLocks noChangeAspect="1"/>
          </p:cNvPicPr>
          <p:nvPr/>
        </p:nvPicPr>
        <p:blipFill>
          <a:blip r:embed="rId4">
            <a:extLst/>
          </a:blip>
          <a:srcRect l="0" t="38224" r="45539" b="0"/>
          <a:stretch>
            <a:fillRect/>
          </a:stretch>
        </p:blipFill>
        <p:spPr>
          <a:xfrm>
            <a:off x="4094956" y="2621359"/>
            <a:ext cx="4532443" cy="4236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مثال"/>
          <p:cNvSpPr/>
          <p:nvPr/>
        </p:nvSpPr>
        <p:spPr>
          <a:xfrm>
            <a:off x="6913263" y="1215968"/>
            <a:ext cx="1339617" cy="630183"/>
          </a:xfrm>
          <a:prstGeom prst="roundRect">
            <a:avLst>
              <a:gd name="adj" fmla="val 31733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  <p:pic>
        <p:nvPicPr>
          <p:cNvPr id="197" name="IMG_4721.png" descr="IMG_472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46531" y="1274365"/>
            <a:ext cx="2808120" cy="2808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Subtype="2" presetID="15" grpId="3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Class="entr" nodeType="afterEffect" presetSubtype="8" presetID="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6"/>
      <p:bldP build="whole" bldLvl="1" animBg="1" rev="0" advAuto="0" spid="192" grpId="1"/>
      <p:bldP build="whole" bldLvl="1" animBg="1" rev="0" advAuto="0" spid="197" grpId="5"/>
      <p:bldP build="whole" bldLvl="1" animBg="1" rev="0" advAuto="0" spid="196" grpId="3"/>
      <p:bldP build="whole" bldLvl="1" animBg="1" rev="0" advAuto="0" spid="193" grpId="2"/>
      <p:bldP build="whole" bldLvl="1" animBg="1" rev="0" advAuto="0" spid="194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G_4712.png" descr="IMG_4712.png"/>
          <p:cNvPicPr>
            <a:picLocks noChangeAspect="1"/>
          </p:cNvPicPr>
          <p:nvPr/>
        </p:nvPicPr>
        <p:blipFill>
          <a:blip r:embed="rId3">
            <a:extLst/>
          </a:blip>
          <a:srcRect l="0" t="38224" r="45539" b="0"/>
          <a:stretch>
            <a:fillRect/>
          </a:stretch>
        </p:blipFill>
        <p:spPr>
          <a:xfrm>
            <a:off x="-189303" y="1737082"/>
            <a:ext cx="4532443" cy="423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4718.png" descr="IMG_47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6853" y="0"/>
            <a:ext cx="6907777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الرسم"/>
          <p:cNvGrpSpPr/>
          <p:nvPr/>
        </p:nvGrpSpPr>
        <p:grpSpPr>
          <a:xfrm>
            <a:off x="5708357" y="874565"/>
            <a:ext cx="2200624" cy="631457"/>
            <a:chOff x="0" y="0"/>
            <a:chExt cx="2200622" cy="631455"/>
          </a:xfrm>
        </p:grpSpPr>
        <p:sp>
          <p:nvSpPr>
            <p:cNvPr id="201" name="خط"/>
            <p:cNvSpPr/>
            <p:nvPr/>
          </p:nvSpPr>
          <p:spPr>
            <a:xfrm>
              <a:off x="63145" y="561995"/>
              <a:ext cx="2137478" cy="31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56" y="2160"/>
                    <a:pt x="20111" y="4320"/>
                    <a:pt x="19303" y="5400"/>
                  </a:cubicBezTo>
                  <a:cubicBezTo>
                    <a:pt x="18495" y="6480"/>
                    <a:pt x="17622" y="6480"/>
                    <a:pt x="16718" y="6480"/>
                  </a:cubicBezTo>
                  <a:cubicBezTo>
                    <a:pt x="15814" y="6480"/>
                    <a:pt x="14879" y="6480"/>
                    <a:pt x="13991" y="6480"/>
                  </a:cubicBezTo>
                  <a:cubicBezTo>
                    <a:pt x="13103" y="6480"/>
                    <a:pt x="12262" y="6480"/>
                    <a:pt x="11576" y="7920"/>
                  </a:cubicBezTo>
                  <a:cubicBezTo>
                    <a:pt x="10890" y="9360"/>
                    <a:pt x="10359" y="12240"/>
                    <a:pt x="9614" y="13680"/>
                  </a:cubicBezTo>
                  <a:cubicBezTo>
                    <a:pt x="8870" y="15120"/>
                    <a:pt x="7913" y="15120"/>
                    <a:pt x="6998" y="15120"/>
                  </a:cubicBezTo>
                  <a:cubicBezTo>
                    <a:pt x="6083" y="15120"/>
                    <a:pt x="5211" y="15120"/>
                    <a:pt x="4329" y="15120"/>
                  </a:cubicBezTo>
                  <a:cubicBezTo>
                    <a:pt x="3446" y="15120"/>
                    <a:pt x="2552" y="15120"/>
                    <a:pt x="1829" y="16200"/>
                  </a:cubicBezTo>
                  <a:cubicBezTo>
                    <a:pt x="1106" y="17280"/>
                    <a:pt x="553" y="1944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DBC6C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خط"/>
            <p:cNvSpPr/>
            <p:nvPr/>
          </p:nvSpPr>
          <p:spPr>
            <a:xfrm>
              <a:off x="56831" y="25258"/>
              <a:ext cx="1562853" cy="536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98" y="127"/>
                    <a:pt x="19796" y="254"/>
                    <a:pt x="18938" y="360"/>
                  </a:cubicBezTo>
                  <a:cubicBezTo>
                    <a:pt x="18080" y="466"/>
                    <a:pt x="17265" y="551"/>
                    <a:pt x="16444" y="656"/>
                  </a:cubicBezTo>
                  <a:cubicBezTo>
                    <a:pt x="15622" y="762"/>
                    <a:pt x="14793" y="889"/>
                    <a:pt x="13840" y="995"/>
                  </a:cubicBezTo>
                  <a:cubicBezTo>
                    <a:pt x="12887" y="1101"/>
                    <a:pt x="11811" y="1186"/>
                    <a:pt x="10640" y="1228"/>
                  </a:cubicBezTo>
                  <a:cubicBezTo>
                    <a:pt x="9469" y="1271"/>
                    <a:pt x="8204" y="1271"/>
                    <a:pt x="6916" y="1271"/>
                  </a:cubicBezTo>
                  <a:cubicBezTo>
                    <a:pt x="5629" y="1271"/>
                    <a:pt x="4320" y="1271"/>
                    <a:pt x="3236" y="1271"/>
                  </a:cubicBezTo>
                  <a:cubicBezTo>
                    <a:pt x="2153" y="1271"/>
                    <a:pt x="1295" y="1271"/>
                    <a:pt x="815" y="1271"/>
                  </a:cubicBezTo>
                  <a:cubicBezTo>
                    <a:pt x="335" y="1271"/>
                    <a:pt x="233" y="1271"/>
                    <a:pt x="182" y="1419"/>
                  </a:cubicBezTo>
                  <a:cubicBezTo>
                    <a:pt x="131" y="1567"/>
                    <a:pt x="131" y="1864"/>
                    <a:pt x="131" y="3833"/>
                  </a:cubicBezTo>
                  <a:cubicBezTo>
                    <a:pt x="131" y="5802"/>
                    <a:pt x="131" y="9445"/>
                    <a:pt x="131" y="12536"/>
                  </a:cubicBezTo>
                  <a:cubicBezTo>
                    <a:pt x="131" y="15628"/>
                    <a:pt x="131" y="18169"/>
                    <a:pt x="109" y="19588"/>
                  </a:cubicBezTo>
                  <a:cubicBezTo>
                    <a:pt x="87" y="21007"/>
                    <a:pt x="44" y="21304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DBC6C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خط"/>
            <p:cNvSpPr/>
            <p:nvPr/>
          </p:nvSpPr>
          <p:spPr>
            <a:xfrm>
              <a:off x="1938568" y="454648"/>
              <a:ext cx="12655" cy="1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3" y="0"/>
                  </a:moveTo>
                  <a:cubicBezTo>
                    <a:pt x="18277" y="6521"/>
                    <a:pt x="21600" y="13042"/>
                    <a:pt x="19108" y="16642"/>
                  </a:cubicBezTo>
                  <a:cubicBezTo>
                    <a:pt x="16616" y="20242"/>
                    <a:pt x="8308" y="20921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خط"/>
            <p:cNvSpPr/>
            <p:nvPr/>
          </p:nvSpPr>
          <p:spPr>
            <a:xfrm>
              <a:off x="1506021" y="498849"/>
              <a:ext cx="56832" cy="132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8000"/>
                    <a:pt x="6400" y="14400"/>
                    <a:pt x="10000" y="10800"/>
                  </a:cubicBezTo>
                  <a:cubicBezTo>
                    <a:pt x="13600" y="7200"/>
                    <a:pt x="17600" y="36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خط"/>
            <p:cNvSpPr/>
            <p:nvPr/>
          </p:nvSpPr>
          <p:spPr>
            <a:xfrm>
              <a:off x="1127148" y="524108"/>
              <a:ext cx="75775" cy="104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709"/>
                    <a:pt x="11400" y="9818"/>
                    <a:pt x="15000" y="6218"/>
                  </a:cubicBezTo>
                  <a:cubicBezTo>
                    <a:pt x="18600" y="2618"/>
                    <a:pt x="20100" y="1309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خط"/>
            <p:cNvSpPr/>
            <p:nvPr/>
          </p:nvSpPr>
          <p:spPr>
            <a:xfrm>
              <a:off x="814577" y="555680"/>
              <a:ext cx="3158" cy="6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خط"/>
            <p:cNvSpPr/>
            <p:nvPr/>
          </p:nvSpPr>
          <p:spPr>
            <a:xfrm>
              <a:off x="486220" y="524108"/>
              <a:ext cx="6316" cy="82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خط"/>
            <p:cNvSpPr/>
            <p:nvPr/>
          </p:nvSpPr>
          <p:spPr>
            <a:xfrm>
              <a:off x="195751" y="489378"/>
              <a:ext cx="75776" cy="138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00" y="19473"/>
                    <a:pt x="3600" y="17345"/>
                    <a:pt x="7200" y="13745"/>
                  </a:cubicBezTo>
                  <a:cubicBezTo>
                    <a:pt x="10800" y="10145"/>
                    <a:pt x="16200" y="5073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خط"/>
            <p:cNvSpPr/>
            <p:nvPr/>
          </p:nvSpPr>
          <p:spPr>
            <a:xfrm>
              <a:off x="12629" y="369401"/>
              <a:ext cx="145236" cy="2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65" y="18900"/>
                    <a:pt x="10330" y="16200"/>
                    <a:pt x="13930" y="12600"/>
                  </a:cubicBezTo>
                  <a:cubicBezTo>
                    <a:pt x="17530" y="9000"/>
                    <a:pt x="19565" y="45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خط"/>
            <p:cNvSpPr/>
            <p:nvPr/>
          </p:nvSpPr>
          <p:spPr>
            <a:xfrm>
              <a:off x="0" y="161021"/>
              <a:ext cx="161022" cy="50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41" y="5400"/>
                    <a:pt x="9882" y="10800"/>
                    <a:pt x="13482" y="14400"/>
                  </a:cubicBezTo>
                  <a:cubicBezTo>
                    <a:pt x="17082" y="18000"/>
                    <a:pt x="19341" y="198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خط"/>
            <p:cNvSpPr/>
            <p:nvPr/>
          </p:nvSpPr>
          <p:spPr>
            <a:xfrm>
              <a:off x="343245" y="22100"/>
              <a:ext cx="29314" cy="9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636" y="21600"/>
                  </a:moveTo>
                  <a:cubicBezTo>
                    <a:pt x="-109" y="16138"/>
                    <a:pt x="-854" y="10676"/>
                    <a:pt x="2498" y="7076"/>
                  </a:cubicBezTo>
                  <a:cubicBezTo>
                    <a:pt x="5849" y="3476"/>
                    <a:pt x="13298" y="1738"/>
                    <a:pt x="20746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خط"/>
            <p:cNvSpPr/>
            <p:nvPr/>
          </p:nvSpPr>
          <p:spPr>
            <a:xfrm>
              <a:off x="612511" y="0"/>
              <a:ext cx="56832" cy="11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5634"/>
                    <a:pt x="11200" y="9669"/>
                    <a:pt x="14800" y="6069"/>
                  </a:cubicBezTo>
                  <a:cubicBezTo>
                    <a:pt x="18400" y="2469"/>
                    <a:pt x="20000" y="1234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خط"/>
            <p:cNvSpPr/>
            <p:nvPr/>
          </p:nvSpPr>
          <p:spPr>
            <a:xfrm>
              <a:off x="966126" y="12629"/>
              <a:ext cx="44203" cy="6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خط"/>
            <p:cNvSpPr/>
            <p:nvPr/>
          </p:nvSpPr>
          <p:spPr>
            <a:xfrm>
              <a:off x="1259754" y="12629"/>
              <a:ext cx="41045" cy="5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3" y="20122"/>
                    <a:pt x="9426" y="18643"/>
                    <a:pt x="13026" y="15043"/>
                  </a:cubicBezTo>
                  <a:cubicBezTo>
                    <a:pt x="16626" y="11443"/>
                    <a:pt x="19113" y="5722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Picture 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1082" y="908031"/>
            <a:ext cx="1663112" cy="103777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8" name="IMG_4712.png" descr="IMG_4712.png"/>
          <p:cNvPicPr>
            <a:picLocks noChangeAspect="1"/>
          </p:cNvPicPr>
          <p:nvPr/>
        </p:nvPicPr>
        <p:blipFill>
          <a:blip r:embed="rId4">
            <a:extLst/>
          </a:blip>
          <a:srcRect l="0" t="38224" r="45539" b="0"/>
          <a:stretch>
            <a:fillRect/>
          </a:stretch>
        </p:blipFill>
        <p:spPr>
          <a:xfrm>
            <a:off x="1018770" y="2621359"/>
            <a:ext cx="4532443" cy="4236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G_4720.png" descr="IMG_472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89500" y="1426916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IMG_4724.png" descr="IMG_472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873" y="422200"/>
            <a:ext cx="7708254" cy="601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46455" b="0"/>
          <a:stretch>
            <a:fillRect/>
          </a:stretch>
        </p:blipFill>
        <p:spPr>
          <a:xfrm>
            <a:off x="3733800" y="63500"/>
            <a:ext cx="3111118" cy="4793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812" y="609600"/>
            <a:ext cx="7077076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914400"/>
            <a:ext cx="2990850" cy="160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81325" y="1285875"/>
            <a:ext cx="6162675" cy="4667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67740" y="1714500"/>
            <a:ext cx="1835221" cy="926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14800" y="2374106"/>
            <a:ext cx="4733925" cy="738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9" descr="Picture 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684478" y="3276600"/>
            <a:ext cx="4248151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10" descr="Picture 10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733800" y="3962400"/>
            <a:ext cx="5334000" cy="175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icture 11" descr="Picture 11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0600" y="6019800"/>
            <a:ext cx="7267575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11">
            <a:extLst/>
          </a:blip>
          <a:srcRect l="0" t="3767" r="0" b="0"/>
          <a:stretch>
            <a:fillRect/>
          </a:stretch>
        </p:blipFill>
        <p:spPr>
          <a:xfrm>
            <a:off x="0" y="2640933"/>
            <a:ext cx="3743325" cy="32264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مثال"/>
          <p:cNvSpPr/>
          <p:nvPr/>
        </p:nvSpPr>
        <p:spPr>
          <a:xfrm>
            <a:off x="7580312" y="315912"/>
            <a:ext cx="1339617" cy="630183"/>
          </a:xfrm>
          <a:prstGeom prst="roundRect">
            <a:avLst>
              <a:gd name="adj" fmla="val 31733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sz="38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2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16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8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16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3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6" presetID="4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8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4"/>
      <p:bldP build="whole" bldLvl="1" animBg="1" rev="0" advAuto="0" spid="229" grpId="5"/>
      <p:bldP build="whole" bldLvl="1" animBg="1" rev="0" advAuto="0" spid="227" grpId="2"/>
      <p:bldP build="whole" bldLvl="1" animBg="1" rev="0" advAuto="0" spid="226" grpId="1"/>
      <p:bldP build="whole" bldLvl="1" animBg="1" rev="0" advAuto="0" spid="228" grpId="3"/>
      <p:bldP build="whole" bldLvl="1" animBg="1" rev="0" advAuto="0" spid="231" grpId="7"/>
      <p:bldP build="whole" bldLvl="1" animBg="1" rev="0" advAuto="0" spid="230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تجميع"/>
          <p:cNvGrpSpPr/>
          <p:nvPr/>
        </p:nvGrpSpPr>
        <p:grpSpPr>
          <a:xfrm>
            <a:off x="3926630" y="287587"/>
            <a:ext cx="4167416" cy="2147778"/>
            <a:chOff x="0" y="0"/>
            <a:chExt cx="4167415" cy="2147776"/>
          </a:xfrm>
        </p:grpSpPr>
        <p:pic>
          <p:nvPicPr>
            <p:cNvPr id="235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527011" cy="1724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360704" y="642243"/>
              <a:ext cx="3806712" cy="1318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7" name="تحقق من فهمك"/>
            <p:cNvSpPr txBox="1"/>
            <p:nvPr/>
          </p:nvSpPr>
          <p:spPr>
            <a:xfrm>
              <a:off x="930588" y="656333"/>
              <a:ext cx="3130284" cy="1491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1219169" rtl="0">
                <a:defRPr sz="3300">
                  <a:solidFill>
                    <a:srgbClr val="0171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          </a:t>
              </a:r>
              <a:r>
                <a:rPr sz="5100">
                  <a:latin typeface="Farisi Regular"/>
                  <a:ea typeface="Farisi Regular"/>
                  <a:cs typeface="Farisi Regular"/>
                  <a:sym typeface="Farisi Regular"/>
                </a:rPr>
                <a:t>تحقق من فهمك</a:t>
              </a:r>
            </a:p>
          </p:txBody>
        </p:sp>
      </p:grpSp>
      <p:pic>
        <p:nvPicPr>
          <p:cNvPr id="239" name="IMG_4746.png" descr="IMG_4746.png"/>
          <p:cNvPicPr>
            <a:picLocks noChangeAspect="1"/>
          </p:cNvPicPr>
          <p:nvPr/>
        </p:nvPicPr>
        <p:blipFill>
          <a:blip r:embed="rId5">
            <a:extLst/>
          </a:blip>
          <a:srcRect l="0" t="35307" r="0" b="0"/>
          <a:stretch>
            <a:fillRect/>
          </a:stretch>
        </p:blipFill>
        <p:spPr>
          <a:xfrm>
            <a:off x="177006" y="2231834"/>
            <a:ext cx="8966877" cy="443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G_4712.png" descr="IMG_4712.png"/>
          <p:cNvPicPr>
            <a:picLocks noChangeAspect="1"/>
          </p:cNvPicPr>
          <p:nvPr/>
        </p:nvPicPr>
        <p:blipFill>
          <a:blip r:embed="rId6">
            <a:extLst/>
          </a:blip>
          <a:srcRect l="0" t="38224" r="45539" b="0"/>
          <a:stretch>
            <a:fillRect/>
          </a:stretch>
        </p:blipFill>
        <p:spPr>
          <a:xfrm>
            <a:off x="1176686" y="3017250"/>
            <a:ext cx="3906351" cy="3651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G_2836.png" descr="IMG_283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9672" y="287587"/>
            <a:ext cx="2165941" cy="1949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8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2" presetID="15" grpId="3" fill="hold">
                                  <p:stCondLst>
                                    <p:cond delay="9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00"/>
                            </p:stCondLst>
                            <p:childTnLst>
                              <p:par>
                                <p:cTn id="24" presetClass="entr" nodeType="afterEffect" presetSubtype="32" presetID="4" grpId="4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1" grpId="2"/>
      <p:bldP build="whole" bldLvl="1" animBg="1" rev="0" advAuto="0" spid="238" grpId="1"/>
      <p:bldP build="whole" bldLvl="1" animBg="1" rev="0" advAuto="0" spid="240" grpId="4"/>
      <p:bldP build="whole" bldLvl="1" animBg="1" rev="0" advAuto="0" spid="239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مستطيل مستدير الزوايا"/>
          <p:cNvSpPr/>
          <p:nvPr/>
        </p:nvSpPr>
        <p:spPr>
          <a:xfrm>
            <a:off x="5661948" y="1087411"/>
            <a:ext cx="2216847" cy="1999751"/>
          </a:xfrm>
          <a:prstGeom prst="roundRect">
            <a:avLst>
              <a:gd name="adj" fmla="val 9526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4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75018" t="22660" r="1726" b="0"/>
          <a:stretch>
            <a:fillRect/>
          </a:stretch>
        </p:blipFill>
        <p:spPr>
          <a:xfrm>
            <a:off x="5744662" y="1227456"/>
            <a:ext cx="1863530" cy="171540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مستطيل مستدير الزوايا"/>
          <p:cNvSpPr/>
          <p:nvPr/>
        </p:nvSpPr>
        <p:spPr>
          <a:xfrm>
            <a:off x="5661948" y="3333473"/>
            <a:ext cx="2216847" cy="1954405"/>
          </a:xfrm>
          <a:prstGeom prst="roundRect">
            <a:avLst>
              <a:gd name="adj" fmla="val 9747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46" name="مستطيل مستدير الزوايا"/>
          <p:cNvSpPr/>
          <p:nvPr/>
        </p:nvSpPr>
        <p:spPr>
          <a:xfrm>
            <a:off x="879788" y="1087411"/>
            <a:ext cx="2087167" cy="1999751"/>
          </a:xfrm>
          <a:prstGeom prst="roundRect">
            <a:avLst>
              <a:gd name="adj" fmla="val 9526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247" name="مستطيل مستدير الزوايا"/>
          <p:cNvSpPr/>
          <p:nvPr/>
        </p:nvSpPr>
        <p:spPr>
          <a:xfrm>
            <a:off x="829385" y="3310800"/>
            <a:ext cx="2137570" cy="1999751"/>
          </a:xfrm>
          <a:prstGeom prst="roundRect">
            <a:avLst>
              <a:gd name="adj" fmla="val 9526"/>
            </a:avLst>
          </a:prstGeom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48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47985" t="16490" r="25534" b="0"/>
          <a:stretch>
            <a:fillRect/>
          </a:stretch>
        </p:blipFill>
        <p:spPr>
          <a:xfrm>
            <a:off x="917676" y="1249536"/>
            <a:ext cx="2011518" cy="1755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24850" t="14045" r="50000" b="0"/>
          <a:stretch>
            <a:fillRect/>
          </a:stretch>
        </p:blipFill>
        <p:spPr>
          <a:xfrm>
            <a:off x="5843847" y="3388734"/>
            <a:ext cx="1948990" cy="184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21392" r="75247" b="0"/>
          <a:stretch>
            <a:fillRect/>
          </a:stretch>
        </p:blipFill>
        <p:spPr>
          <a:xfrm>
            <a:off x="1025044" y="3473864"/>
            <a:ext cx="1904159" cy="167376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مستطيل مستدير الزوايا"/>
          <p:cNvSpPr/>
          <p:nvPr/>
        </p:nvSpPr>
        <p:spPr>
          <a:xfrm>
            <a:off x="2901972" y="2099986"/>
            <a:ext cx="2829991" cy="1999751"/>
          </a:xfrm>
          <a:prstGeom prst="roundRect">
            <a:avLst>
              <a:gd name="adj" fmla="val 952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27000" dist="12700" dir="5400000">
              <a:srgbClr val="000000">
                <a:alpha val="7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pic>
        <p:nvPicPr>
          <p:cNvPr id="252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66489" t="0" r="0" b="80221"/>
          <a:stretch>
            <a:fillRect/>
          </a:stretch>
        </p:blipFill>
        <p:spPr>
          <a:xfrm>
            <a:off x="3103826" y="2392863"/>
            <a:ext cx="2426418" cy="396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33963" t="0" r="32319" b="79967"/>
          <a:stretch>
            <a:fillRect/>
          </a:stretch>
        </p:blipFill>
        <p:spPr>
          <a:xfrm>
            <a:off x="3108901" y="2854989"/>
            <a:ext cx="2416154" cy="397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صورة 3" descr="صورة 3"/>
          <p:cNvPicPr>
            <a:picLocks noChangeAspect="1"/>
          </p:cNvPicPr>
          <p:nvPr/>
        </p:nvPicPr>
        <p:blipFill>
          <a:blip r:embed="rId3">
            <a:extLst/>
          </a:blip>
          <a:srcRect l="0" t="0" r="66674" b="84035"/>
          <a:stretch>
            <a:fillRect/>
          </a:stretch>
        </p:blipFill>
        <p:spPr>
          <a:xfrm>
            <a:off x="3108901" y="3317908"/>
            <a:ext cx="2416032" cy="320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G_4721.png" descr="IMG_472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70371" y="-720833"/>
            <a:ext cx="2808120" cy="28081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9" name="تجميع"/>
          <p:cNvGrpSpPr/>
          <p:nvPr/>
        </p:nvGrpSpPr>
        <p:grpSpPr>
          <a:xfrm>
            <a:off x="2347464" y="-217746"/>
            <a:ext cx="3496384" cy="1801945"/>
            <a:chOff x="0" y="0"/>
            <a:chExt cx="3496382" cy="1801944"/>
          </a:xfrm>
        </p:grpSpPr>
        <p:pic>
          <p:nvPicPr>
            <p:cNvPr id="256" name="صورة 19" descr="صورة 1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281134" cy="1447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7" name="صورة 20" descr="صورة 20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1460" t="32145" r="0" b="32238"/>
            <a:stretch>
              <a:fillRect/>
            </a:stretch>
          </p:blipFill>
          <p:spPr>
            <a:xfrm>
              <a:off x="302624" y="538829"/>
              <a:ext cx="3193759" cy="11064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8" name="مهارات التفكير العليا"/>
            <p:cNvSpPr txBox="1"/>
            <p:nvPr/>
          </p:nvSpPr>
          <p:spPr>
            <a:xfrm>
              <a:off x="780745" y="550651"/>
              <a:ext cx="2626250" cy="12512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300">
                  <a:solidFill>
                    <a:srgbClr val="0171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          مهارات التفكير العليا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تجميع"/>
          <p:cNvGrpSpPr/>
          <p:nvPr/>
        </p:nvGrpSpPr>
        <p:grpSpPr>
          <a:xfrm>
            <a:off x="3926630" y="287587"/>
            <a:ext cx="4167416" cy="2147778"/>
            <a:chOff x="0" y="0"/>
            <a:chExt cx="4167415" cy="2147776"/>
          </a:xfrm>
        </p:grpSpPr>
        <p:pic>
          <p:nvPicPr>
            <p:cNvPr id="261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527011" cy="17249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2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7"/>
            <a:stretch>
              <a:fillRect/>
            </a:stretch>
          </p:blipFill>
          <p:spPr>
            <a:xfrm>
              <a:off x="360704" y="642243"/>
              <a:ext cx="3806712" cy="1318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تحصيلي"/>
            <p:cNvSpPr txBox="1"/>
            <p:nvPr/>
          </p:nvSpPr>
          <p:spPr>
            <a:xfrm>
              <a:off x="930588" y="656333"/>
              <a:ext cx="3130284" cy="1491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/>
            <a:p>
              <a:pPr algn="ctr" defTabSz="1219169" rtl="0">
                <a:defRPr sz="3300">
                  <a:solidFill>
                    <a:srgbClr val="0171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          </a:t>
              </a:r>
              <a:r>
                <a:rPr sz="5100">
                  <a:latin typeface="Farisi Regular"/>
                  <a:ea typeface="Farisi Regular"/>
                  <a:cs typeface="Farisi Regular"/>
                  <a:sym typeface="Farisi Regular"/>
                </a:rPr>
                <a:t>تحصيلي</a:t>
              </a:r>
            </a:p>
          </p:txBody>
        </p:sp>
      </p:grpSp>
      <p:pic>
        <p:nvPicPr>
          <p:cNvPr id="265" name="IMG_4744.png" descr="IMG_474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2182" y="1718146"/>
            <a:ext cx="5639636" cy="4602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2"/>
      <p:bldP build="whole" bldLvl="1" animBg="1" rev="0" advAuto="0" spid="2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البرمجة الخطية والحل الأمثل"/>
          <p:cNvSpPr txBox="1"/>
          <p:nvPr/>
        </p:nvSpPr>
        <p:spPr>
          <a:xfrm>
            <a:off x="2274485" y="3720131"/>
            <a:ext cx="4595030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000">
                <a:solidFill>
                  <a:schemeClr val="accent3">
                    <a:satOff val="-6373"/>
                    <a:lumOff val="-10823"/>
                  </a:schemeClr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البرمجة الخطية والحل الأمثل </a:t>
            </a:r>
          </a:p>
        </p:txBody>
      </p:sp>
      <p:pic>
        <p:nvPicPr>
          <p:cNvPr id="125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9762" y="146819"/>
            <a:ext cx="3936533" cy="393653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عنوان الدرس…"/>
          <p:cNvSpPr txBox="1"/>
          <p:nvPr/>
        </p:nvSpPr>
        <p:spPr>
          <a:xfrm>
            <a:off x="3448057" y="1246532"/>
            <a:ext cx="2247886" cy="136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5000">
                <a:solidFill>
                  <a:schemeClr val="accent3">
                    <a:satOff val="-6373"/>
                    <a:lumOff val="-10823"/>
                  </a:schemeClr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عنوان الدرس </a:t>
            </a:r>
          </a:p>
          <a:p>
            <a:pPr algn="ctr" rtl="0">
              <a:defRPr sz="5000">
                <a:solidFill>
                  <a:schemeClr val="accent3">
                    <a:satOff val="-6373"/>
                    <a:lumOff val="-10823"/>
                  </a:schemeClr>
                </a:solidFill>
                <a:latin typeface="Farah Regular"/>
                <a:ea typeface="Farah Regular"/>
                <a:cs typeface="Farah Regular"/>
                <a:sym typeface="Farah Regular"/>
              </a:defRPr>
            </a:pPr>
            <a:r>
              <a:t>١-٦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7625" y="2175347"/>
            <a:ext cx="2160307" cy="1002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3429000"/>
            <a:ext cx="2145932" cy="22968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6" name="وسيلة شرح على شكل سحابة 4"/>
          <p:cNvGrpSpPr/>
          <p:nvPr/>
        </p:nvGrpSpPr>
        <p:grpSpPr>
          <a:xfrm>
            <a:off x="716779" y="2207186"/>
            <a:ext cx="3648170" cy="1732348"/>
            <a:chOff x="0" y="-7796"/>
            <a:chExt cx="3648169" cy="1732346"/>
          </a:xfrm>
        </p:grpSpPr>
        <p:sp>
          <p:nvSpPr>
            <p:cNvPr id="130" name="شكل"/>
            <p:cNvSpPr/>
            <p:nvPr/>
          </p:nvSpPr>
          <p:spPr>
            <a:xfrm>
              <a:off x="-1" y="-1"/>
              <a:ext cx="3648171" cy="150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1" name="دائرة"/>
            <p:cNvSpPr/>
            <p:nvPr/>
          </p:nvSpPr>
          <p:spPr>
            <a:xfrm>
              <a:off x="1080179" y="1385590"/>
              <a:ext cx="250035" cy="25003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2" name="دائرة"/>
            <p:cNvSpPr/>
            <p:nvPr/>
          </p:nvSpPr>
          <p:spPr>
            <a:xfrm>
              <a:off x="1025905" y="1545788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دائرة"/>
            <p:cNvSpPr/>
            <p:nvPr/>
          </p:nvSpPr>
          <p:spPr>
            <a:xfrm>
              <a:off x="1024070" y="1641206"/>
              <a:ext cx="83345" cy="833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4" name="شكل"/>
            <p:cNvSpPr/>
            <p:nvPr/>
          </p:nvSpPr>
          <p:spPr>
            <a:xfrm>
              <a:off x="185246" y="76432"/>
              <a:ext cx="3342942" cy="127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5" name="عددي خطوات حل نظام متباينات خطية بيانيا."/>
            <p:cNvSpPr txBox="1"/>
            <p:nvPr/>
          </p:nvSpPr>
          <p:spPr>
            <a:xfrm>
              <a:off x="323527" y="-7797"/>
              <a:ext cx="3001116" cy="15187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عددي خطوات حل نظام متباينات خطية بيانيا</a:t>
              </a:r>
              <a:r>
                <a:t>.</a:t>
              </a:r>
            </a:p>
          </p:txBody>
        </p:sp>
      </p:grpSp>
      <p:grpSp>
        <p:nvGrpSpPr>
          <p:cNvPr id="143" name="وسيلة شرح على شكل سحابة 5"/>
          <p:cNvGrpSpPr/>
          <p:nvPr/>
        </p:nvGrpSpPr>
        <p:grpSpPr>
          <a:xfrm>
            <a:off x="716779" y="3939533"/>
            <a:ext cx="3648170" cy="1724552"/>
            <a:chOff x="0" y="0"/>
            <a:chExt cx="3648169" cy="1724550"/>
          </a:xfrm>
        </p:grpSpPr>
        <p:sp>
          <p:nvSpPr>
            <p:cNvPr id="137" name="شكل"/>
            <p:cNvSpPr/>
            <p:nvPr/>
          </p:nvSpPr>
          <p:spPr>
            <a:xfrm>
              <a:off x="-1" y="-1"/>
              <a:ext cx="3648171" cy="150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8" name="دائرة"/>
            <p:cNvSpPr/>
            <p:nvPr/>
          </p:nvSpPr>
          <p:spPr>
            <a:xfrm>
              <a:off x="1080179" y="1385590"/>
              <a:ext cx="250035" cy="25003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9" name="دائرة"/>
            <p:cNvSpPr/>
            <p:nvPr/>
          </p:nvSpPr>
          <p:spPr>
            <a:xfrm>
              <a:off x="1025905" y="1545788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0" name="دائرة"/>
            <p:cNvSpPr/>
            <p:nvPr/>
          </p:nvSpPr>
          <p:spPr>
            <a:xfrm>
              <a:off x="1024070" y="1641206"/>
              <a:ext cx="83345" cy="833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1" name="شكل"/>
            <p:cNvSpPr/>
            <p:nvPr/>
          </p:nvSpPr>
          <p:spPr>
            <a:xfrm>
              <a:off x="185246" y="76432"/>
              <a:ext cx="3342942" cy="127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42" name="كيف يتم تحديد رؤوس منطقة حل نظام متباينات خطية"/>
            <p:cNvSpPr/>
            <p:nvPr/>
          </p:nvSpPr>
          <p:spPr>
            <a:xfrm>
              <a:off x="388888" y="758115"/>
              <a:ext cx="29379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lvl1pPr>
            </a:lstStyle>
            <a:p>
              <a:pPr rtl="0">
                <a:defRPr/>
              </a:pPr>
              <a:r>
                <a:t>كيف يتم تحديد رؤوس منطقة حل نظام متباينات خطية</a:t>
              </a:r>
            </a:p>
          </p:txBody>
        </p:sp>
      </p:grpSp>
      <p:pic>
        <p:nvPicPr>
          <p:cNvPr id="144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6474689" y="1317509"/>
            <a:ext cx="2033449" cy="2173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6474689" y="3490797"/>
            <a:ext cx="2033449" cy="21732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تجميع"/>
          <p:cNvGrpSpPr/>
          <p:nvPr/>
        </p:nvGrpSpPr>
        <p:grpSpPr>
          <a:xfrm>
            <a:off x="189499" y="177126"/>
            <a:ext cx="3939007" cy="1853517"/>
            <a:chOff x="0" y="0"/>
            <a:chExt cx="3939005" cy="1853516"/>
          </a:xfrm>
        </p:grpSpPr>
        <p:pic>
          <p:nvPicPr>
            <p:cNvPr id="146" name="صورة 19" descr="صورة 1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صورة 20" descr="صورة 20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31460" t="32145" r="0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اهداف الدرس"/>
            <p:cNvSpPr/>
            <p:nvPr/>
          </p:nvSpPr>
          <p:spPr>
            <a:xfrm>
              <a:off x="879584" y="1325210"/>
              <a:ext cx="29587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15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  <p:bldP build="whole" bldLvl="1" animBg="1" rev="0" advAuto="0" spid="128" grpId="3"/>
      <p:bldP build="whole" bldLvl="1" animBg="1" rev="0" advAuto="0" spid="136" grpId="4"/>
      <p:bldP build="whole" bldLvl="1" animBg="1" rev="0" advAuto="0" spid="145" grpId="6"/>
      <p:bldP build="whole" bldLvl="1" animBg="1" rev="0" advAuto="0" spid="143" grpId="5"/>
      <p:bldP build="whole" bldLvl="1" animBg="1" rev="0" advAuto="0" spid="129" grpId="7"/>
      <p:bldP build="whole" bldLvl="1" animBg="1" rev="0" advAuto="0" spid="14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تجميع"/>
          <p:cNvGrpSpPr/>
          <p:nvPr/>
        </p:nvGrpSpPr>
        <p:grpSpPr>
          <a:xfrm>
            <a:off x="90832" y="257167"/>
            <a:ext cx="3939007" cy="1853517"/>
            <a:chOff x="0" y="0"/>
            <a:chExt cx="3939005" cy="1853516"/>
          </a:xfrm>
        </p:grpSpPr>
        <p:pic>
          <p:nvPicPr>
            <p:cNvPr id="151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2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3" name="مفردات الدرس"/>
            <p:cNvSpPr/>
            <p:nvPr/>
          </p:nvSpPr>
          <p:spPr>
            <a:xfrm>
              <a:off x="879584" y="1325210"/>
              <a:ext cx="29587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55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24011" y="1534611"/>
            <a:ext cx="6030662" cy="336007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القيود"/>
          <p:cNvSpPr txBox="1"/>
          <p:nvPr/>
        </p:nvSpPr>
        <p:spPr>
          <a:xfrm>
            <a:off x="6920631" y="4378179"/>
            <a:ext cx="2223370" cy="40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القيود</a:t>
            </a:r>
          </a:p>
        </p:txBody>
      </p:sp>
      <p:sp>
        <p:nvSpPr>
          <p:cNvPr id="157" name="البرمجة…"/>
          <p:cNvSpPr txBox="1"/>
          <p:nvPr/>
        </p:nvSpPr>
        <p:spPr>
          <a:xfrm>
            <a:off x="5401061" y="4257657"/>
            <a:ext cx="2345865" cy="838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9169" rtl="0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البرمجة </a:t>
            </a:r>
          </a:p>
          <a:p>
            <a:pPr algn="ctr" defTabSz="1219169" rtl="0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الخطية</a:t>
            </a:r>
          </a:p>
        </p:txBody>
      </p:sp>
      <p:sp>
        <p:nvSpPr>
          <p:cNvPr id="158" name="محدود"/>
          <p:cNvSpPr txBox="1"/>
          <p:nvPr/>
        </p:nvSpPr>
        <p:spPr>
          <a:xfrm>
            <a:off x="4029838" y="4378179"/>
            <a:ext cx="2138078" cy="40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محدود</a:t>
            </a:r>
          </a:p>
        </p:txBody>
      </p:sp>
      <p:sp>
        <p:nvSpPr>
          <p:cNvPr id="159" name="غير محدود"/>
          <p:cNvSpPr txBox="1"/>
          <p:nvPr/>
        </p:nvSpPr>
        <p:spPr>
          <a:xfrm>
            <a:off x="2397469" y="4349057"/>
            <a:ext cx="2476240" cy="43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غير محدود</a:t>
            </a:r>
          </a:p>
        </p:txBody>
      </p:sp>
      <p:sp>
        <p:nvSpPr>
          <p:cNvPr id="160" name="الحل…"/>
          <p:cNvSpPr txBox="1"/>
          <p:nvPr/>
        </p:nvSpPr>
        <p:spPr>
          <a:xfrm>
            <a:off x="439096" y="4160418"/>
            <a:ext cx="3199737" cy="838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1219169" rtl="0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الحل</a:t>
            </a:r>
          </a:p>
          <a:p>
            <a:pPr algn="ctr" defTabSz="1219169" rtl="0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الأمثل</a:t>
            </a:r>
          </a:p>
        </p:txBody>
      </p:sp>
      <p:pic>
        <p:nvPicPr>
          <p:cNvPr id="161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0" t="41643" r="63895" b="13454"/>
          <a:stretch>
            <a:fillRect/>
          </a:stretch>
        </p:blipFill>
        <p:spPr>
          <a:xfrm>
            <a:off x="1165836" y="2868435"/>
            <a:ext cx="2469574" cy="1711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2"/>
      <p:bldP build="whole" bldLvl="1" animBg="1" rev="0" advAuto="0" spid="159" grpId="7"/>
      <p:bldP build="whole" bldLvl="1" animBg="1" rev="0" advAuto="0" spid="160" grpId="8"/>
      <p:bldP build="whole" bldLvl="1" animBg="1" rev="0" advAuto="0" spid="156" grpId="4"/>
      <p:bldP build="whole" bldLvl="1" animBg="1" rev="0" advAuto="0" spid="157" grpId="5"/>
      <p:bldP build="whole" bldLvl="1" animBg="1" rev="0" advAuto="0" spid="161" grpId="3"/>
      <p:bldP build="whole" bldLvl="1" animBg="1" rev="0" advAuto="0" spid="158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G_4703.png" descr="IMG_47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7664" y="419942"/>
            <a:ext cx="7488672" cy="6018116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مستطيل مستدير الزوايا"/>
          <p:cNvSpPr/>
          <p:nvPr/>
        </p:nvSpPr>
        <p:spPr>
          <a:xfrm>
            <a:off x="5404884" y="4591942"/>
            <a:ext cx="2898752" cy="1225479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5" name="هل تستطيع الشركة إنتاج   2000ثوب من المقاس…"/>
          <p:cNvSpPr txBox="1"/>
          <p:nvPr/>
        </p:nvSpPr>
        <p:spPr>
          <a:xfrm>
            <a:off x="5312634" y="4654279"/>
            <a:ext cx="3233277" cy="1142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 sz="20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هل تستطيع الشركة إنتاج   </a:t>
            </a:r>
            <a:r>
              <a:t>2000</a:t>
            </a:r>
            <a:r>
              <a:t>ثوب من المقاس</a:t>
            </a:r>
          </a:p>
          <a:p>
            <a:pPr algn="ctr" rtl="0">
              <a:defRPr b="1" sz="20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الصغير في اليوم الواحد؟</a:t>
            </a:r>
          </a:p>
        </p:txBody>
      </p:sp>
      <p:sp>
        <p:nvSpPr>
          <p:cNvPr id="166" name="مستطيل مستدير الزوايا"/>
          <p:cNvSpPr/>
          <p:nvPr/>
        </p:nvSpPr>
        <p:spPr>
          <a:xfrm>
            <a:off x="1942566" y="4612998"/>
            <a:ext cx="2898752" cy="1225479"/>
          </a:xfrm>
          <a:prstGeom prst="roundRect">
            <a:avLst>
              <a:gd name="adj" fmla="val 11538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67" name="ما تكلفة إنتاج   1000ثوب من المقاس الصغير؟"/>
          <p:cNvSpPr txBox="1"/>
          <p:nvPr/>
        </p:nvSpPr>
        <p:spPr>
          <a:xfrm>
            <a:off x="1991686" y="4654279"/>
            <a:ext cx="2862332" cy="1216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rtl="0">
              <a:defRPr b="1" sz="2000">
                <a:solidFill>
                  <a:srgbClr val="E13F3B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</a:defRPr>
            </a:pPr>
            <a:r>
              <a:t>ما تكلفة إنتاج   </a:t>
            </a:r>
            <a:r>
              <a:t>1000</a:t>
            </a:r>
            <a:r>
              <a:t>ثوب من المقاس الصغير؟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4"/>
      <p:bldP build="whole" bldLvl="1" animBg="1" rev="0" advAuto="0" spid="164" grpId="1"/>
      <p:bldP build="whole" bldLvl="1" animBg="1" rev="0" advAuto="0" spid="166" grpId="3"/>
      <p:bldP build="whole" bldLvl="1" animBg="1" rev="0" advAuto="0" spid="16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G_4707.png" descr="IMG_470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1936" y="453996"/>
            <a:ext cx="7834257" cy="5950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63815" r="3527" b="0"/>
          <a:stretch>
            <a:fillRect/>
          </a:stretch>
        </p:blipFill>
        <p:spPr>
          <a:xfrm>
            <a:off x="907367" y="1905396"/>
            <a:ext cx="6910134" cy="358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3182334" y="2379916"/>
            <a:ext cx="3590926" cy="1438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18" descr="Picture 1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72950" y="3312382"/>
            <a:ext cx="1621777" cy="151658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174" name="IMG_4684.png" descr="IMG_468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18613" y="2721733"/>
            <a:ext cx="2425114" cy="24251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grpSp>
        <p:nvGrpSpPr>
          <p:cNvPr id="178" name="تجميع"/>
          <p:cNvGrpSpPr/>
          <p:nvPr/>
        </p:nvGrpSpPr>
        <p:grpSpPr>
          <a:xfrm>
            <a:off x="3878352" y="0"/>
            <a:ext cx="3939006" cy="1853517"/>
            <a:chOff x="0" y="0"/>
            <a:chExt cx="3939005" cy="1853516"/>
          </a:xfrm>
        </p:grpSpPr>
        <p:pic>
          <p:nvPicPr>
            <p:cNvPr id="175" name="صورة 19" descr="صورة 19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صورة 20" descr="صورة 20"/>
            <p:cNvPicPr>
              <a:picLocks noChangeAspect="0"/>
            </p:cNvPicPr>
            <p:nvPr/>
          </p:nvPicPr>
          <p:blipFill>
            <a:blip r:embed="rId8">
              <a:extLst/>
            </a:blip>
            <a:srcRect l="31460" t="32145" r="0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7" name="مثال"/>
            <p:cNvSpPr/>
            <p:nvPr/>
          </p:nvSpPr>
          <p:spPr>
            <a:xfrm>
              <a:off x="879584" y="1325210"/>
              <a:ext cx="29587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          مثال</a:t>
              </a:r>
            </a:p>
          </p:txBody>
        </p:sp>
      </p:grpSp>
      <p:pic>
        <p:nvPicPr>
          <p:cNvPr id="179" name="IMG_2840.png" descr="IMG_284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8779" y="-122145"/>
            <a:ext cx="2274350" cy="227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2834.png" descr="IMG_2834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0731" y="2379916"/>
            <a:ext cx="2486171" cy="2254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8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32" presetID="4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32" presetID="4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out)" transition="out">
                                      <p:cBhvr>
                                        <p:cTn id="28" dur="1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xit" nodeType="afterEffect" presetSubtype="32" presetID="4" grpId="6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ox(out)" transition="out">
                                      <p:cBhvr>
                                        <p:cTn id="32" dur="10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3" grpId="6"/>
      <p:bldP build="whole" bldLvl="1" animBg="1" rev="0" advAuto="0" spid="178" grpId="1"/>
      <p:bldP build="whole" bldLvl="1" animBg="1" rev="0" advAuto="0" spid="173" grpId="4"/>
      <p:bldP build="whole" bldLvl="1" animBg="1" rev="0" advAuto="0" spid="174" grpId="3"/>
      <p:bldP build="whole" bldLvl="1" animBg="1" rev="0" advAuto="0" spid="179" grpId="2"/>
      <p:bldP build="whole" bldLvl="1" animBg="1" rev="0" advAuto="0" spid="174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990879F7-A777-41F1-9220-D7F5216D6D78-L0-001.png" descr="990879F7-A777-41F1-9220-D7F5216D6D78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887" y="1527699"/>
            <a:ext cx="6504226" cy="3802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G_4712.png" descr="IMG_4712.png"/>
          <p:cNvPicPr>
            <a:picLocks noChangeAspect="1"/>
          </p:cNvPicPr>
          <p:nvPr/>
        </p:nvPicPr>
        <p:blipFill>
          <a:blip r:embed="rId3">
            <a:extLst/>
          </a:blip>
          <a:srcRect l="57936" t="23051" r="0" b="54342"/>
          <a:stretch>
            <a:fillRect/>
          </a:stretch>
        </p:blipFill>
        <p:spPr>
          <a:xfrm>
            <a:off x="5110673" y="1800248"/>
            <a:ext cx="4312872" cy="1909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4712.png" descr="IMG_4712.png"/>
          <p:cNvPicPr>
            <a:picLocks noChangeAspect="1"/>
          </p:cNvPicPr>
          <p:nvPr/>
        </p:nvPicPr>
        <p:blipFill>
          <a:blip r:embed="rId3">
            <a:extLst/>
          </a:blip>
          <a:srcRect l="0" t="38224" r="45539" b="0"/>
          <a:stretch>
            <a:fillRect/>
          </a:stretch>
        </p:blipFill>
        <p:spPr>
          <a:xfrm>
            <a:off x="-220887" y="1800248"/>
            <a:ext cx="4532444" cy="42365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تجميع"/>
          <p:cNvGrpSpPr/>
          <p:nvPr/>
        </p:nvGrpSpPr>
        <p:grpSpPr>
          <a:xfrm>
            <a:off x="3688852" y="0"/>
            <a:ext cx="3939007" cy="1853517"/>
            <a:chOff x="0" y="0"/>
            <a:chExt cx="3939005" cy="1853516"/>
          </a:xfrm>
        </p:grpSpPr>
        <p:pic>
          <p:nvPicPr>
            <p:cNvPr id="186" name="صورة 19" descr="صورة 1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صورة 20" descr="صورة 20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31460" t="32145" r="0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8" name="النص"/>
            <p:cNvSpPr/>
            <p:nvPr/>
          </p:nvSpPr>
          <p:spPr>
            <a:xfrm>
              <a:off x="879584" y="1325210"/>
              <a:ext cx="29587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         </a:t>
              </a:r>
            </a:p>
          </p:txBody>
        </p:sp>
      </p:grpSp>
      <p:pic>
        <p:nvPicPr>
          <p:cNvPr id="190" name="IMG_4712.png" descr="IMG_4712.png"/>
          <p:cNvPicPr>
            <a:picLocks noChangeAspect="1"/>
          </p:cNvPicPr>
          <p:nvPr/>
        </p:nvPicPr>
        <p:blipFill>
          <a:blip r:embed="rId3">
            <a:extLst/>
          </a:blip>
          <a:srcRect l="57936" t="0" r="0" b="75680"/>
          <a:stretch>
            <a:fillRect/>
          </a:stretch>
        </p:blipFill>
        <p:spPr>
          <a:xfrm>
            <a:off x="4311426" y="-646740"/>
            <a:ext cx="4605608" cy="2194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32" presetID="4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Class="entr" nodeType="afterEffect" presetSubtype="2" presetID="15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Class="entr" nodeType="afterEffect" presetSubtype="2" presetID="15" grpId="4" fill="hold">
                                  <p:stCondLst>
                                    <p:cond delay="12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3"/>
      <p:bldP build="whole" bldLvl="1" animBg="1" rev="0" advAuto="0" spid="190" grpId="2"/>
      <p:bldP build="whole" bldLvl="1" animBg="1" rev="0" advAuto="0" spid="189" grpId="1"/>
      <p:bldP build="whole" bldLvl="1" animBg="1" rev="0" advAuto="0" spid="185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