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92" r:id="rId1"/>
  </p:sldMasterIdLst>
  <p:notesMasterIdLst>
    <p:notesMasterId r:id="rId34"/>
  </p:notesMasterIdLst>
  <p:sldIdLst>
    <p:sldId id="1093" r:id="rId2"/>
    <p:sldId id="1097" r:id="rId3"/>
    <p:sldId id="487" r:id="rId4"/>
    <p:sldId id="1094" r:id="rId5"/>
    <p:sldId id="546" r:id="rId6"/>
    <p:sldId id="1099" r:id="rId7"/>
    <p:sldId id="549" r:id="rId8"/>
    <p:sldId id="550" r:id="rId9"/>
    <p:sldId id="1101" r:id="rId10"/>
    <p:sldId id="547" r:id="rId11"/>
    <p:sldId id="486" r:id="rId12"/>
    <p:sldId id="1110" r:id="rId13"/>
    <p:sldId id="551" r:id="rId14"/>
    <p:sldId id="476" r:id="rId15"/>
    <p:sldId id="475" r:id="rId16"/>
    <p:sldId id="474" r:id="rId17"/>
    <p:sldId id="1111" r:id="rId18"/>
    <p:sldId id="552" r:id="rId19"/>
    <p:sldId id="553" r:id="rId20"/>
    <p:sldId id="1095" r:id="rId21"/>
    <p:sldId id="555" r:id="rId22"/>
    <p:sldId id="478" r:id="rId23"/>
    <p:sldId id="1103" r:id="rId24"/>
    <p:sldId id="1112" r:id="rId25"/>
    <p:sldId id="521" r:id="rId26"/>
    <p:sldId id="1104" r:id="rId27"/>
    <p:sldId id="1106" r:id="rId28"/>
    <p:sldId id="1107" r:id="rId29"/>
    <p:sldId id="1105" r:id="rId30"/>
    <p:sldId id="1109" r:id="rId31"/>
    <p:sldId id="1096" r:id="rId32"/>
    <p:sldId id="1108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FC4"/>
    <a:srgbClr val="E35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4B1156A-380E-4F78-BDF5-A606A8083BF9}" styleName="نمط متوسط 4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86" autoAdjust="0"/>
    <p:restoredTop sz="94660"/>
  </p:normalViewPr>
  <p:slideViewPr>
    <p:cSldViewPr>
      <p:cViewPr varScale="1">
        <p:scale>
          <a:sx n="63" d="100"/>
          <a:sy n="63" d="100"/>
        </p:scale>
        <p:origin x="74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0D423F-FC1B-4EB4-B5F8-EE88FC92A74B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94A4E48-5FAF-4BE2-9B97-17890D56B94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37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عنصر نائب لصورة الشريحة 1">
            <a:extLst>
              <a:ext uri="{FF2B5EF4-FFF2-40B4-BE49-F238E27FC236}">
                <a16:creationId xmlns:a16="http://schemas.microsoft.com/office/drawing/2014/main" id="{DFEF922C-E5B9-4F76-93BA-A35869173E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عنصر نائب للملاحظات 2">
            <a:extLst>
              <a:ext uri="{FF2B5EF4-FFF2-40B4-BE49-F238E27FC236}">
                <a16:creationId xmlns:a16="http://schemas.microsoft.com/office/drawing/2014/main" id="{171BF3C4-1787-4B83-BFAE-4E45B940E2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3316" name="عنصر نائب لرقم الشريحة 3">
            <a:extLst>
              <a:ext uri="{FF2B5EF4-FFF2-40B4-BE49-F238E27FC236}">
                <a16:creationId xmlns:a16="http://schemas.microsoft.com/office/drawing/2014/main" id="{FFCF00BA-75C0-485A-9744-0E19C8227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0F082653-08EC-454B-B2AF-FCC101618E1F}" type="slidenum">
              <a:rPr lang="ar-SA" altLang="ar-SA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3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صر نائب لصورة الشريحة 1">
            <a:extLst>
              <a:ext uri="{FF2B5EF4-FFF2-40B4-BE49-F238E27FC236}">
                <a16:creationId xmlns:a16="http://schemas.microsoft.com/office/drawing/2014/main" id="{C0747E7B-F073-4FD1-B4B2-74C279A9C2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عنصر نائب للملاحظات 2">
            <a:extLst>
              <a:ext uri="{FF2B5EF4-FFF2-40B4-BE49-F238E27FC236}">
                <a16:creationId xmlns:a16="http://schemas.microsoft.com/office/drawing/2014/main" id="{0579D416-357C-44A5-A799-71FF8A12F7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21508" name="عنصر نائب لرقم الشريحة 3">
            <a:extLst>
              <a:ext uri="{FF2B5EF4-FFF2-40B4-BE49-F238E27FC236}">
                <a16:creationId xmlns:a16="http://schemas.microsoft.com/office/drawing/2014/main" id="{D15B7AC9-361F-44C0-877F-DF6E7F0246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56E7F07-F136-48CF-942F-1B7D4AD16C7F}" type="slidenum">
              <a:rPr lang="ar-SA" altLang="ar-SA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14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عنصر نائب لصورة الشريحة 1">
            <a:extLst>
              <a:ext uri="{FF2B5EF4-FFF2-40B4-BE49-F238E27FC236}">
                <a16:creationId xmlns:a16="http://schemas.microsoft.com/office/drawing/2014/main" id="{67B03053-2339-4B06-842A-D3AB7C5726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عنصر نائب للملاحظات 2">
            <a:extLst>
              <a:ext uri="{FF2B5EF4-FFF2-40B4-BE49-F238E27FC236}">
                <a16:creationId xmlns:a16="http://schemas.microsoft.com/office/drawing/2014/main" id="{E16DB344-5E63-4DAD-A5E0-3F0FE7EAD3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23556" name="عنصر نائب لرقم الشريحة 3">
            <a:extLst>
              <a:ext uri="{FF2B5EF4-FFF2-40B4-BE49-F238E27FC236}">
                <a16:creationId xmlns:a16="http://schemas.microsoft.com/office/drawing/2014/main" id="{88E1F945-F2E4-4AC6-9360-DA06CCE41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8FCECE2-D0AC-4F7F-B876-4D10D44989C6}" type="slidenum">
              <a:rPr lang="ar-SA" altLang="ar-SA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15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88ACF8D7-85D3-4666-8E51-D41F22245D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8214A5E0-4FFD-42DF-9837-1C3BD171D4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8E77C60F-1708-4366-8336-5EE7EDF3B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496ABB70-76B7-4B78-8491-75C579C2CD2B}" type="slidenum">
              <a:rPr lang="ar-SA" altLang="ar-SA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16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صر نائب لصورة الشريحة 1">
            <a:extLst>
              <a:ext uri="{FF2B5EF4-FFF2-40B4-BE49-F238E27FC236}">
                <a16:creationId xmlns:a16="http://schemas.microsoft.com/office/drawing/2014/main" id="{DC227286-243E-441C-AE82-26B7D6ED4B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عنصر نائب للملاحظات 2">
            <a:extLst>
              <a:ext uri="{FF2B5EF4-FFF2-40B4-BE49-F238E27FC236}">
                <a16:creationId xmlns:a16="http://schemas.microsoft.com/office/drawing/2014/main" id="{C3A85A5A-229B-4AA8-AE19-DC44C6ECA4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33796" name="عنصر نائب لرقم الشريحة 3">
            <a:extLst>
              <a:ext uri="{FF2B5EF4-FFF2-40B4-BE49-F238E27FC236}">
                <a16:creationId xmlns:a16="http://schemas.microsoft.com/office/drawing/2014/main" id="{A7E9F9CA-482E-4EF3-899A-DA7D7DD44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3E4553F-FCDF-4DF3-9EEF-0CADECD417D5}" type="slidenum">
              <a:rPr lang="ar-SA" altLang="ar-SA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22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4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11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7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80741" y="1419227"/>
            <a:ext cx="2246312" cy="3971925"/>
          </a:xfrm>
          <a:custGeom>
            <a:avLst/>
            <a:gdLst>
              <a:gd name="connsiteX0" fmla="*/ 0 w 2246312"/>
              <a:gd name="connsiteY0" fmla="*/ 0 h 4114800"/>
              <a:gd name="connsiteX1" fmla="*/ 2246312 w 2246312"/>
              <a:gd name="connsiteY1" fmla="*/ 0 h 4114800"/>
              <a:gd name="connsiteX2" fmla="*/ 2246312 w 2246312"/>
              <a:gd name="connsiteY2" fmla="*/ 4114800 h 4114800"/>
              <a:gd name="connsiteX3" fmla="*/ 0 w 2246312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312" h="4114800">
                <a:moveTo>
                  <a:pt x="0" y="0"/>
                </a:moveTo>
                <a:lnTo>
                  <a:pt x="2246312" y="0"/>
                </a:lnTo>
                <a:lnTo>
                  <a:pt x="2246312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8903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525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94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434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2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78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43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975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29/01/43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63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4608-0942-49D9-8FF8-C3471AEDFB91}" type="datetimeFigureOut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29/01/43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DB11-0C67-4114-9B16-EF79A2D3FA4D}" type="slidenum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5" r:id="rId12"/>
    <p:sldLayoutId id="2147484106" r:id="rId13"/>
  </p:sldLayoutIdLst>
  <p:txStyles>
    <p:titleStyle>
      <a:lvl1pPr algn="l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zer\Desktop\&#1575;&#1604;&#1575;&#1587;&#1578;&#1602;&#1591;&#1575;&#1576;\&#1575;&#1604;&#1575;&#1587;&#1578;&#1602;&#1591;&#1575;&#1576;%20&#1575;&#1606;&#1593;&#1603;&#1575;&#1587;%20&#1601;&#1602;&#1591;.mp4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animationfactory.com/en/search/close-up.html?&amp;oid=4953811&amp;s=26&amp;sc=26&amp;st=551&amp;q=door&amp;spage=2&amp;hoid=6e946473a9775c9683bc0ea588ad16e7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3EF6110-D02D-8D4D-B5CF-51DA5240CE80}"/>
              </a:ext>
            </a:extLst>
          </p:cNvPr>
          <p:cNvSpPr txBox="1"/>
          <p:nvPr/>
        </p:nvSpPr>
        <p:spPr>
          <a:xfrm>
            <a:off x="911424" y="2060848"/>
            <a:ext cx="620163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dirty="0">
                <a:latin typeface="Aref Ruqaa" panose="02000503000000000000" pitchFamily="2" charset="-78"/>
                <a:cs typeface="Aref Ruqaa" panose="02000503000000000000" pitchFamily="2" charset="-78"/>
              </a:rPr>
              <a:t>كل الذين صنعوا مجدًا 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050" dirty="0">
                <a:latin typeface="Aref Ruqaa" panose="02000503000000000000" pitchFamily="2" charset="-78"/>
                <a:cs typeface="Aref Ruqaa" panose="02000503000000000000" pitchFamily="2" charset="-78"/>
              </a:rPr>
              <a:t>بذلوا لأجل ذلك المجد شيئًا كثيرًا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2610A48-F115-C048-AD6A-C26C5A76D27C}"/>
              </a:ext>
            </a:extLst>
          </p:cNvPr>
          <p:cNvSpPr txBox="1"/>
          <p:nvPr/>
        </p:nvSpPr>
        <p:spPr>
          <a:xfrm>
            <a:off x="622707" y="3754200"/>
            <a:ext cx="6779067" cy="85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4950" b="1" dirty="0">
                <a:solidFill>
                  <a:schemeClr val="accent6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صباح الخير</a:t>
            </a:r>
            <a:r>
              <a:rPr lang="ar-SA" sz="4500" dirty="0">
                <a:solidFill>
                  <a:schemeClr val="accent6"/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 </a:t>
            </a:r>
            <a:r>
              <a:rPr lang="ar-SA" sz="4500" dirty="0">
                <a:solidFill>
                  <a:schemeClr val="bg2">
                    <a:lumMod val="50000"/>
                  </a:schemeClr>
                </a:solidFill>
                <a:latin typeface="Aref Ruqaa" panose="02000503000000000000" pitchFamily="2" charset="-78"/>
                <a:cs typeface="Aref Ruqaa" panose="02000503000000000000" pitchFamily="2" charset="-78"/>
              </a:rPr>
              <a:t>لا خابت تلك المساعي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4E6195-840F-4C4C-AC02-FCC1DF9B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059" y="0"/>
            <a:ext cx="4542941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09638DB-8DA8-8D4F-BC23-9CFA605CFA47}"/>
              </a:ext>
            </a:extLst>
          </p:cNvPr>
          <p:cNvSpPr txBox="1"/>
          <p:nvPr/>
        </p:nvSpPr>
        <p:spPr>
          <a:xfrm>
            <a:off x="-168696" y="6237312"/>
            <a:ext cx="31444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مادة فيزياء ٣ للصف الثالث ثانوي</a:t>
            </a:r>
          </a:p>
        </p:txBody>
      </p:sp>
    </p:spTree>
    <p:extLst>
      <p:ext uri="{BB962C8B-B14F-4D97-AF65-F5344CB8AC3E}">
        <p14:creationId xmlns:p14="http://schemas.microsoft.com/office/powerpoint/2010/main" val="3329119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صورة 2" descr="نشاط 9 - الاستقطاب أ.jpg">
            <a:extLst>
              <a:ext uri="{FF2B5EF4-FFF2-40B4-BE49-F238E27FC236}">
                <a16:creationId xmlns:a16="http://schemas.microsoft.com/office/drawing/2014/main" id="{A12034E0-037F-44A1-8C31-8D8D368BC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5" b="16077"/>
          <a:stretch>
            <a:fillRect/>
          </a:stretch>
        </p:blipFill>
        <p:spPr bwMode="auto">
          <a:xfrm>
            <a:off x="1559496" y="4656808"/>
            <a:ext cx="84248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صورة 1" descr="نشاط 9 - الاستقطاب ب.gif">
            <a:extLst>
              <a:ext uri="{FF2B5EF4-FFF2-40B4-BE49-F238E27FC236}">
                <a16:creationId xmlns:a16="http://schemas.microsoft.com/office/drawing/2014/main" id="{6C0F060A-0B88-4E0B-A744-3BC3E5F91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168948"/>
            <a:ext cx="84978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43B7C92-0666-4B83-BDBF-40C2A0117D41}"/>
              </a:ext>
            </a:extLst>
          </p:cNvPr>
          <p:cNvSpPr/>
          <p:nvPr/>
        </p:nvSpPr>
        <p:spPr>
          <a:xfrm>
            <a:off x="1055440" y="141636"/>
            <a:ext cx="720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en-US" sz="48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polarization</a:t>
            </a:r>
            <a:endParaRPr lang="ar-SA" sz="48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86A3AC6-D14C-4640-8390-55E6D216D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52" y="977229"/>
            <a:ext cx="669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انتاج ضوء يتذبذب في مستوى واحد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F301F3-FA50-4E27-8EBD-E03956F33DD5}"/>
              </a:ext>
            </a:extLst>
          </p:cNvPr>
          <p:cNvSpPr/>
          <p:nvPr/>
        </p:nvSpPr>
        <p:spPr>
          <a:xfrm>
            <a:off x="7797217" y="102668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استقطاب الضوء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7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1C2E9B3-77BB-4EE5-BA39-D6156E3C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796783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إنتاج ضوء يتذبذب في مستوى واحد</a:t>
            </a:r>
            <a:endParaRPr lang="ar-SA" altLang="ar-S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صورة 5" descr="EM-wave.gif">
            <a:extLst>
              <a:ext uri="{FF2B5EF4-FFF2-40B4-BE49-F238E27FC236}">
                <a16:creationId xmlns:a16="http://schemas.microsoft.com/office/drawing/2014/main" id="{ACC8E052-FFAA-4664-8A5A-CE01B0C9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14600"/>
            <a:ext cx="3905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7" descr="u12l1e1.gif">
            <a:extLst>
              <a:ext uri="{FF2B5EF4-FFF2-40B4-BE49-F238E27FC236}">
                <a16:creationId xmlns:a16="http://schemas.microsoft.com/office/drawing/2014/main" id="{AAD8EE2C-1962-49C5-959C-32A0B3D32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16435" b="55273"/>
          <a:stretch>
            <a:fillRect/>
          </a:stretch>
        </p:blipFill>
        <p:spPr bwMode="auto">
          <a:xfrm>
            <a:off x="1752600" y="3200400"/>
            <a:ext cx="2590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مجموعة 8">
            <a:extLst>
              <a:ext uri="{FF2B5EF4-FFF2-40B4-BE49-F238E27FC236}">
                <a16:creationId xmlns:a16="http://schemas.microsoft.com/office/drawing/2014/main" id="{EB22F13E-AB59-4599-9E72-D09FA44BDBBC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2514600"/>
            <a:ext cx="1066800" cy="2667000"/>
            <a:chOff x="1143000" y="3571875"/>
            <a:chExt cx="2643188" cy="235743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2B1386A8-6078-4044-B5D9-60B0A1DAE7F0}"/>
                </a:ext>
              </a:extLst>
            </p:cNvPr>
            <p:cNvSpPr/>
            <p:nvPr/>
          </p:nvSpPr>
          <p:spPr>
            <a:xfrm>
              <a:off x="1143000" y="3571875"/>
              <a:ext cx="2643188" cy="2357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cxnSp>
          <p:nvCxnSpPr>
            <p:cNvPr id="8" name="رابط كسهم مستقيم 7">
              <a:extLst>
                <a:ext uri="{FF2B5EF4-FFF2-40B4-BE49-F238E27FC236}">
                  <a16:creationId xmlns:a16="http://schemas.microsoft.com/office/drawing/2014/main" id="{18F497C2-77F8-4F41-A6D3-71A2E257F2A1}"/>
                </a:ext>
              </a:extLst>
            </p:cNvPr>
            <p:cNvCxnSpPr/>
            <p:nvPr/>
          </p:nvCxnSpPr>
          <p:spPr>
            <a:xfrm rot="5400000" flipH="1" flipV="1">
              <a:off x="1606899" y="4751998"/>
              <a:ext cx="1644594" cy="0"/>
            </a:xfrm>
            <a:prstGeom prst="straightConnector1">
              <a:avLst/>
            </a:prstGeom>
            <a:ln w="57150">
              <a:solidFill>
                <a:srgbClr val="CC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9082D83D-12D2-4218-8E15-C63BF47D2A0A}"/>
              </a:ext>
            </a:extLst>
          </p:cNvPr>
          <p:cNvSpPr/>
          <p:nvPr/>
        </p:nvSpPr>
        <p:spPr>
          <a:xfrm>
            <a:off x="7797217" y="102668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استقطاب الضوء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42FAC4A-6693-4EF7-B7D3-86730B3E0D30}"/>
              </a:ext>
            </a:extLst>
          </p:cNvPr>
          <p:cNvSpPr txBox="1"/>
          <p:nvPr/>
        </p:nvSpPr>
        <p:spPr>
          <a:xfrm>
            <a:off x="3719736" y="980728"/>
            <a:ext cx="5328592" cy="1107996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ar-SA" sz="6600" b="1" dirty="0"/>
              <a:t> طرق الاستقطاب </a:t>
            </a:r>
          </a:p>
        </p:txBody>
      </p:sp>
      <p:pic>
        <p:nvPicPr>
          <p:cNvPr id="3" name="صورة 2" descr="radarsat2_figure6_h.jpg">
            <a:extLst>
              <a:ext uri="{FF2B5EF4-FFF2-40B4-BE49-F238E27FC236}">
                <a16:creationId xmlns:a16="http://schemas.microsoft.com/office/drawing/2014/main" id="{836E04B9-9BDD-41EB-8C39-F264BE61F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"/>
          <a:stretch>
            <a:fillRect/>
          </a:stretch>
        </p:blipFill>
        <p:spPr bwMode="auto">
          <a:xfrm>
            <a:off x="6528048" y="3115816"/>
            <a:ext cx="4261719" cy="27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الاستقطاب انعكاس فقط.mp4">
            <a:hlinkClick r:id="" action="ppaction://media"/>
            <a:extLst>
              <a:ext uri="{FF2B5EF4-FFF2-40B4-BE49-F238E27FC236}">
                <a16:creationId xmlns:a16="http://schemas.microsoft.com/office/drawing/2014/main" id="{9FEDC46D-4F45-4A6B-9B58-7D0FD2D846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33" y="3163416"/>
            <a:ext cx="3890392" cy="271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6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radarsat2_figure6_h.jpg">
            <a:extLst>
              <a:ext uri="{FF2B5EF4-FFF2-40B4-BE49-F238E27FC236}">
                <a16:creationId xmlns:a16="http://schemas.microsoft.com/office/drawing/2014/main" id="{6531F05C-6A2C-418B-B6FD-F099DA137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"/>
          <a:stretch>
            <a:fillRect/>
          </a:stretch>
        </p:blipFill>
        <p:spPr bwMode="auto">
          <a:xfrm>
            <a:off x="2416968" y="2996952"/>
            <a:ext cx="73580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C9C26BA-7174-4E28-B639-A3C4AB230C9A}"/>
              </a:ext>
            </a:extLst>
          </p:cNvPr>
          <p:cNvSpPr/>
          <p:nvPr/>
        </p:nvSpPr>
        <p:spPr>
          <a:xfrm>
            <a:off x="1703512" y="736848"/>
            <a:ext cx="9221674" cy="18689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</a:rPr>
              <a:t>1- الاستقطاب بالترشيح ( فلتره ) </a:t>
            </a:r>
            <a:endParaRPr lang="en-US" altLang="en-US" sz="6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صورة 3" descr="polarizer_cartoon.gif">
            <a:extLst>
              <a:ext uri="{FF2B5EF4-FFF2-40B4-BE49-F238E27FC236}">
                <a16:creationId xmlns:a16="http://schemas.microsoft.com/office/drawing/2014/main" id="{5954ABA9-B670-43B4-AD08-D276AD5E6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31" y="2499757"/>
            <a:ext cx="1000911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1">
            <a:extLst>
              <a:ext uri="{FF2B5EF4-FFF2-40B4-BE49-F238E27FC236}">
                <a16:creationId xmlns:a16="http://schemas.microsoft.com/office/drawing/2014/main" id="{41CB9405-907B-4E85-AE6A-AFC06411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470783"/>
            <a:ext cx="12072664" cy="769441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4400" b="1" dirty="0">
                <a:solidFill>
                  <a:srgbClr val="500050"/>
                </a:solidFill>
                <a:latin typeface="Calibri" panose="020F0502020204030204" pitchFamily="34" charset="0"/>
                <a:cs typeface="Traditional Arabic" panose="02020603050405020304" pitchFamily="18" charset="-78"/>
              </a:rPr>
              <a:t>هو وسط الاستقطاب الذي ينتج ضوء مستقطبا ولكل مرشح محور استقطاب </a:t>
            </a:r>
          </a:p>
        </p:txBody>
      </p:sp>
      <p:sp>
        <p:nvSpPr>
          <p:cNvPr id="20484" name="مربع نص 2">
            <a:extLst>
              <a:ext uri="{FF2B5EF4-FFF2-40B4-BE49-F238E27FC236}">
                <a16:creationId xmlns:a16="http://schemas.microsoft.com/office/drawing/2014/main" id="{75635028-A54C-4FD0-B48B-B2FCA5EBB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780" y="417687"/>
            <a:ext cx="5819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5400" b="1" dirty="0">
                <a:solidFill>
                  <a:schemeClr val="accent6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مرشح ( فلتر) الاستقطاب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 descr="استقطاب الضوء.gif">
            <a:extLst>
              <a:ext uri="{FF2B5EF4-FFF2-40B4-BE49-F238E27FC236}">
                <a16:creationId xmlns:a16="http://schemas.microsoft.com/office/drawing/2014/main" id="{9669EE22-FB6F-4582-A207-41A490826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635793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f24014.jpg">
            <a:extLst>
              <a:ext uri="{FF2B5EF4-FFF2-40B4-BE49-F238E27FC236}">
                <a16:creationId xmlns:a16="http://schemas.microsoft.com/office/drawing/2014/main" id="{5053974A-454E-43D4-93B8-38A26EE69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 b="25467"/>
          <a:stretch>
            <a:fillRect/>
          </a:stretch>
        </p:blipFill>
        <p:spPr bwMode="auto">
          <a:xfrm>
            <a:off x="1752600" y="457201"/>
            <a:ext cx="66182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ربع نص 1">
            <a:extLst>
              <a:ext uri="{FF2B5EF4-FFF2-40B4-BE49-F238E27FC236}">
                <a16:creationId xmlns:a16="http://schemas.microsoft.com/office/drawing/2014/main" id="{B4A0301C-D90B-4BAB-9CB9-0B555FDE6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608" y="1048167"/>
            <a:ext cx="33528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5400" b="1" dirty="0">
                <a:solidFill>
                  <a:srgbClr val="500050"/>
                </a:solidFill>
                <a:latin typeface="Calibri" panose="020F0502020204030204" pitchFamily="34" charset="0"/>
                <a:cs typeface="Traditional Arabic" panose="02020603050405020304" pitchFamily="18" charset="-78"/>
              </a:rPr>
              <a:t>الموجات التي تتمكن من العبور هي فقط المتذبذبة بصورة موازية للمحور..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15_155460_01.jpg">
            <a:extLst>
              <a:ext uri="{FF2B5EF4-FFF2-40B4-BE49-F238E27FC236}">
                <a16:creationId xmlns:a16="http://schemas.microsoft.com/office/drawing/2014/main" id="{C2967210-1639-4EEA-B5A5-1D5493DD3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20"/>
          <a:stretch>
            <a:fillRect/>
          </a:stretch>
        </p:blipFill>
        <p:spPr bwMode="auto">
          <a:xfrm>
            <a:off x="6059488" y="214314"/>
            <a:ext cx="46085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رة 9" descr="Polarize3.gif">
            <a:extLst>
              <a:ext uri="{FF2B5EF4-FFF2-40B4-BE49-F238E27FC236}">
                <a16:creationId xmlns:a16="http://schemas.microsoft.com/office/drawing/2014/main" id="{2D5BBFE4-966F-4E32-8AF0-68F3D5E19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9"/>
          <a:stretch>
            <a:fillRect/>
          </a:stretch>
        </p:blipFill>
        <p:spPr bwMode="auto">
          <a:xfrm>
            <a:off x="1524001" y="1428751"/>
            <a:ext cx="45005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 descr="15_155460_01.jpg">
            <a:extLst>
              <a:ext uri="{FF2B5EF4-FFF2-40B4-BE49-F238E27FC236}">
                <a16:creationId xmlns:a16="http://schemas.microsoft.com/office/drawing/2014/main" id="{679F1D73-BCDD-44F2-9610-72AB4BB25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>
            <a:fillRect/>
          </a:stretch>
        </p:blipFill>
        <p:spPr bwMode="auto">
          <a:xfrm>
            <a:off x="6059488" y="3786189"/>
            <a:ext cx="46085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 descr="Polarize3.gif">
            <a:extLst>
              <a:ext uri="{FF2B5EF4-FFF2-40B4-BE49-F238E27FC236}">
                <a16:creationId xmlns:a16="http://schemas.microsoft.com/office/drawing/2014/main" id="{803EA7C8-D27D-4836-A636-688EE913B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7"/>
          <a:stretch>
            <a:fillRect/>
          </a:stretch>
        </p:blipFill>
        <p:spPr bwMode="auto">
          <a:xfrm>
            <a:off x="1524001" y="3714750"/>
            <a:ext cx="4500563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B169717F-A349-443B-AB82-FDB986BDB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4800"/>
            <a:ext cx="4343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raditional Arabic" pitchFamily="18" charset="-78"/>
              </a:rPr>
              <a:t>الموجات التي تتمكن من العبور هي فقط المتذبذبة بصورة موازية للمحور..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7320136" y="227807"/>
            <a:ext cx="5048078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altLang="en-US" sz="4000" b="1" dirty="0">
                <a:latin typeface="Arial" panose="020B0604020202020204" pitchFamily="34" charset="0"/>
                <a:ea typeface="Source Sans Pro Black" panose="020B0503030403020204" pitchFamily="34" charset="0"/>
              </a:rPr>
              <a:t>تحليل الاستقطاب</a:t>
            </a:r>
            <a:endParaRPr lang="en-US" altLang="en-US" sz="4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4AE70F-D1BB-9045-BA27-CFF4B7A4D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182601" y="1014163"/>
            <a:ext cx="4027629" cy="33053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10E7F14-D153-3649-B195-B91FD80FF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3" b="1"/>
          <a:stretch/>
        </p:blipFill>
        <p:spPr>
          <a:xfrm>
            <a:off x="7131423" y="1244663"/>
            <a:ext cx="4027629" cy="284437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CDC2642-B268-864C-BB9F-FAD91A4E633B}"/>
              </a:ext>
            </a:extLst>
          </p:cNvPr>
          <p:cNvSpPr/>
          <p:nvPr/>
        </p:nvSpPr>
        <p:spPr>
          <a:xfrm>
            <a:off x="598761" y="4191147"/>
            <a:ext cx="5180247" cy="156966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dirty="0"/>
              <a:t>إذا كان محور الاستقطاب لمرشح الاستقطاب الثاني </a:t>
            </a:r>
            <a:r>
              <a:rPr lang="ar-SA" sz="2800" b="1" dirty="0">
                <a:solidFill>
                  <a:srgbClr val="C00000"/>
                </a:solidFill>
              </a:rPr>
              <a:t>موازيًا </a:t>
            </a:r>
            <a:r>
              <a:rPr lang="ar-SA" sz="2800" b="1" dirty="0"/>
              <a:t> لمحور الاستقطاب لمرشح الاستقطاب الأول </a:t>
            </a:r>
            <a:r>
              <a:rPr lang="ar-SA" sz="4000" b="1" dirty="0">
                <a:solidFill>
                  <a:schemeClr val="accent6"/>
                </a:solidFill>
              </a:rPr>
              <a:t>فسينفذ الضوء</a:t>
            </a:r>
            <a:endParaRPr lang="ar-SA" sz="2400" b="1" dirty="0">
              <a:solidFill>
                <a:schemeClr val="accent6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9C00E97-4737-6841-B7D4-A30B7FE770B2}"/>
              </a:ext>
            </a:extLst>
          </p:cNvPr>
          <p:cNvSpPr txBox="1"/>
          <p:nvPr/>
        </p:nvSpPr>
        <p:spPr>
          <a:xfrm>
            <a:off x="5630854" y="448056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C564AC3-4A39-EE42-8FE7-FB12F3845BC7}"/>
              </a:ext>
            </a:extLst>
          </p:cNvPr>
          <p:cNvSpPr txBox="1"/>
          <p:nvPr/>
        </p:nvSpPr>
        <p:spPr>
          <a:xfrm>
            <a:off x="5210230" y="484632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160607D-4BF9-7F41-9F3A-349BB58EC7D2}"/>
              </a:ext>
            </a:extLst>
          </p:cNvPr>
          <p:cNvSpPr txBox="1"/>
          <p:nvPr/>
        </p:nvSpPr>
        <p:spPr>
          <a:xfrm>
            <a:off x="4625014" y="466344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422B6E2-7786-244A-B029-C4A68F421761}"/>
              </a:ext>
            </a:extLst>
          </p:cNvPr>
          <p:cNvSpPr/>
          <p:nvPr/>
        </p:nvSpPr>
        <p:spPr>
          <a:xfrm>
            <a:off x="6600118" y="4501230"/>
            <a:ext cx="5180247" cy="107721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dirty="0"/>
              <a:t>إذا كان محورا الاستقطاب لمرشحيّ الاستقطاب </a:t>
            </a:r>
            <a:r>
              <a:rPr lang="ar-SA" sz="2400" b="1" dirty="0">
                <a:solidFill>
                  <a:srgbClr val="C00000"/>
                </a:solidFill>
              </a:rPr>
              <a:t>متعامدين </a:t>
            </a:r>
            <a:r>
              <a:rPr lang="ar-SA" sz="2400" b="1" dirty="0"/>
              <a:t> </a:t>
            </a:r>
            <a:r>
              <a:rPr lang="ar-SA" sz="3600" b="1" dirty="0">
                <a:solidFill>
                  <a:schemeClr val="accent6"/>
                </a:solidFill>
              </a:rPr>
              <a:t>فلن ينفذ الضوء</a:t>
            </a:r>
            <a:endParaRPr lang="ar-SA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استقطاب">
            <a:hlinkClick r:id="" action="ppaction://media"/>
            <a:extLst>
              <a:ext uri="{FF2B5EF4-FFF2-40B4-BE49-F238E27FC236}">
                <a16:creationId xmlns:a16="http://schemas.microsoft.com/office/drawing/2014/main" id="{62199A27-50FA-4A5E-9CAD-F7D7D76A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1042466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الاستقطاب في الواح الترشيح">
            <a:hlinkClick r:id="" action="ppaction://media"/>
            <a:extLst>
              <a:ext uri="{FF2B5EF4-FFF2-40B4-BE49-F238E27FC236}">
                <a16:creationId xmlns:a16="http://schemas.microsoft.com/office/drawing/2014/main" id="{C05A8E62-EA17-450D-817C-7732A719F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80" y="288485"/>
            <a:ext cx="10676040" cy="592604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757921" y="-438150"/>
            <a:ext cx="2829719" cy="28297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7914483" y="897513"/>
            <a:ext cx="214674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highlight>
                  <a:srgbClr val="C0C0C0"/>
                </a:highlight>
              </a:rPr>
              <a:t>سنتعلم اليوم: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71882" y="3042443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18167A6-72DE-E348-BE9A-E6D210C68040}"/>
              </a:ext>
            </a:extLst>
          </p:cNvPr>
          <p:cNvSpPr txBox="1"/>
          <p:nvPr/>
        </p:nvSpPr>
        <p:spPr>
          <a:xfrm>
            <a:off x="3908941" y="2789474"/>
            <a:ext cx="5250155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sz="3200" b="1" dirty="0"/>
              <a:t>التعرف على مفهوم الاستقطاب.</a:t>
            </a:r>
          </a:p>
          <a:p>
            <a:pPr marL="285750" indent="-285750">
              <a:buFontTx/>
              <a:buChar char="-"/>
            </a:pPr>
            <a:r>
              <a:rPr lang="ar-SA" sz="3200" b="1" dirty="0"/>
              <a:t>قانون </a:t>
            </a:r>
            <a:r>
              <a:rPr lang="ar-SA" sz="3200" b="1" dirty="0" err="1"/>
              <a:t>مالوس</a:t>
            </a:r>
            <a:r>
              <a:rPr lang="ar-SA" sz="32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ar-SA" sz="3200" b="1" dirty="0"/>
              <a:t>التعرف على الحركة النسبية للضوء.</a:t>
            </a:r>
          </a:p>
        </p:txBody>
      </p:sp>
    </p:spTree>
    <p:extLst>
      <p:ext uri="{BB962C8B-B14F-4D97-AF65-F5344CB8AC3E}">
        <p14:creationId xmlns:p14="http://schemas.microsoft.com/office/powerpoint/2010/main" val="133208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2351584" y="480570"/>
            <a:ext cx="8000406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</a:rPr>
              <a:t>2- الاستقطاب بالانعكاس</a:t>
            </a:r>
            <a:endParaRPr lang="en-US" altLang="en-US" sz="6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53D6AE5-7797-8041-9EA7-45392E07F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71" y="1680262"/>
            <a:ext cx="3110502" cy="485508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6F307C7-BB99-D142-BD1B-BFDDB11E0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" y="1592156"/>
            <a:ext cx="2976612" cy="496964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872244F-349E-0247-9569-B315B70FC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26" y="3140968"/>
            <a:ext cx="5296397" cy="16129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CDC2642-B268-864C-BB9F-FAD91A4E633B}"/>
              </a:ext>
            </a:extLst>
          </p:cNvPr>
          <p:cNvSpPr/>
          <p:nvPr/>
        </p:nvSpPr>
        <p:spPr>
          <a:xfrm>
            <a:off x="6795592" y="3010163"/>
            <a:ext cx="5277631" cy="187451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88142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الاستقطاب انعكاس فقط">
            <a:hlinkClick r:id="" action="ppaction://media"/>
            <a:extLst>
              <a:ext uri="{FF2B5EF4-FFF2-40B4-BE49-F238E27FC236}">
                <a16:creationId xmlns:a16="http://schemas.microsoft.com/office/drawing/2014/main" id="{ABF6D12A-F69E-4F23-9C18-89908942D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268" y="643467"/>
            <a:ext cx="1042575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397ED57-2ECB-4DA1-A274-EBB68D800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8601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3600" b="1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ملاحظة..</a:t>
            </a:r>
          </a:p>
        </p:txBody>
      </p:sp>
      <p:pic>
        <p:nvPicPr>
          <p:cNvPr id="58371" name="صورة 4" descr="41Z6DJDAP2L__SL110_.jpg">
            <a:extLst>
              <a:ext uri="{FF2B5EF4-FFF2-40B4-BE49-F238E27FC236}">
                <a16:creationId xmlns:a16="http://schemas.microsoft.com/office/drawing/2014/main" id="{67F744AC-6BAE-476C-9894-27E00D69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1138238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صورة 5" descr="polarizer2.jpg">
            <a:extLst>
              <a:ext uri="{FF2B5EF4-FFF2-40B4-BE49-F238E27FC236}">
                <a16:creationId xmlns:a16="http://schemas.microsoft.com/office/drawing/2014/main" id="{E6D30DC2-6826-46FF-9E36-74B9163FB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4196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صورة 6" descr="polarizer1.jpg">
            <a:extLst>
              <a:ext uri="{FF2B5EF4-FFF2-40B4-BE49-F238E27FC236}">
                <a16:creationId xmlns:a16="http://schemas.microsoft.com/office/drawing/2014/main" id="{2928C7D2-88AC-48D7-A241-FC5F42966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3962400"/>
            <a:ext cx="8080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680E210-CFF3-40CC-B732-720396AED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918369"/>
            <a:ext cx="480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يستخدم مصورو الفوتوغراف مرشحات الاستقطاب وتثبيتها على عدسات الكاميرا لحجب الضوء المنعكس</a:t>
            </a:r>
            <a:endParaRPr lang="ar-SA" altLang="ar-S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4255" y="1592156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7320136" y="227807"/>
            <a:ext cx="5048078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altLang="en-US" sz="4000" b="1" dirty="0">
                <a:latin typeface="Arial" panose="020B0604020202020204" pitchFamily="34" charset="0"/>
                <a:ea typeface="Source Sans Pro Black" panose="020B0503030403020204" pitchFamily="34" charset="0"/>
              </a:rPr>
              <a:t>قانون </a:t>
            </a:r>
            <a:r>
              <a:rPr lang="ar-SA" altLang="en-US" sz="4000" b="1" dirty="0" err="1">
                <a:latin typeface="Arial" panose="020B0604020202020204" pitchFamily="34" charset="0"/>
                <a:ea typeface="Source Sans Pro Black" panose="020B0503030403020204" pitchFamily="34" charset="0"/>
              </a:rPr>
              <a:t>مالوس</a:t>
            </a:r>
            <a:endParaRPr lang="en-US" altLang="en-US" sz="4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CDC2642-B268-864C-BB9F-FAD91A4E633B}"/>
              </a:ext>
            </a:extLst>
          </p:cNvPr>
          <p:cNvSpPr/>
          <p:nvPr/>
        </p:nvSpPr>
        <p:spPr>
          <a:xfrm>
            <a:off x="4079777" y="1909861"/>
            <a:ext cx="8112224" cy="273921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قانون </a:t>
            </a:r>
            <a:r>
              <a:rPr lang="ar-SA" sz="3200" b="1" dirty="0" err="1">
                <a:solidFill>
                  <a:srgbClr val="C00000"/>
                </a:solidFill>
              </a:rPr>
              <a:t>مالوس</a:t>
            </a:r>
            <a:r>
              <a:rPr lang="ar-SA" sz="3200" b="1" dirty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ar-SA" sz="4000" b="1" dirty="0"/>
              <a:t>هو القانون الذي يوضح مدى انخفاض شدة الضوء عندما يعبر من خلال مرشح استقطاب ثانٍ</a:t>
            </a:r>
          </a:p>
          <a:p>
            <a:pPr algn="ctr"/>
            <a:endParaRPr lang="ar-SA" sz="2800" b="1" dirty="0"/>
          </a:p>
          <a:p>
            <a:pPr algn="ctr"/>
            <a:endParaRPr lang="ar-SA" sz="32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62B6DDC-FC41-C74B-B983-B79BB6391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689" b="-7987"/>
          <a:stretch/>
        </p:blipFill>
        <p:spPr>
          <a:xfrm>
            <a:off x="5879976" y="3726899"/>
            <a:ext cx="3964199" cy="894163"/>
          </a:xfrm>
          <a:prstGeom prst="rect">
            <a:avLst/>
          </a:prstGeom>
        </p:spPr>
      </p:pic>
      <p:pic>
        <p:nvPicPr>
          <p:cNvPr id="7" name="صورة 8" descr="f24014.jpg">
            <a:extLst>
              <a:ext uri="{FF2B5EF4-FFF2-40B4-BE49-F238E27FC236}">
                <a16:creationId xmlns:a16="http://schemas.microsoft.com/office/drawing/2014/main" id="{A78A4CBF-0B12-4C1A-9257-F751A2A40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 b="25467"/>
          <a:stretch>
            <a:fillRect/>
          </a:stretch>
        </p:blipFill>
        <p:spPr bwMode="auto">
          <a:xfrm>
            <a:off x="306388" y="652304"/>
            <a:ext cx="358357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A5D4FDF2-54D9-41D2-A9F7-86FBB1C8C8EB}"/>
              </a:ext>
            </a:extLst>
          </p:cNvPr>
          <p:cNvSpPr txBox="1"/>
          <p:nvPr/>
        </p:nvSpPr>
        <p:spPr>
          <a:xfrm>
            <a:off x="3353520" y="4775454"/>
            <a:ext cx="8554639" cy="138499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ar-SA" alt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أي إن شدة الضوء الخارج من مرشح الاستقطاب الثاني يساوي شدة الضوء الخارج من مرشح الاستقطاب الأول مضروبا في مربع جيب تمام الزاوية المحصورة بين محوري استقطاب المرشحين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02224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9C2011D-DDE9-499B-82CA-83215CD41B3D}"/>
              </a:ext>
            </a:extLst>
          </p:cNvPr>
          <p:cNvSpPr txBox="1"/>
          <p:nvPr/>
        </p:nvSpPr>
        <p:spPr>
          <a:xfrm>
            <a:off x="875420" y="1700808"/>
            <a:ext cx="10441160" cy="3046988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txBody>
          <a:bodyPr wrap="square" rtlCol="1">
            <a:spAutoFit/>
          </a:bodyPr>
          <a:lstStyle/>
          <a:p>
            <a:r>
              <a:rPr lang="ar-SA" sz="4800" b="1" dirty="0"/>
              <a:t>اذا كانت شدة الضوء الخارجة من مرشح الاستقطاب الثاني  تساوي   </a:t>
            </a:r>
            <a:r>
              <a:rPr lang="en-US" sz="4800" b="1" dirty="0"/>
              <a:t>   0.75</a:t>
            </a:r>
            <a:r>
              <a:rPr lang="ar-SA" sz="4800" b="1" dirty="0"/>
              <a:t>من شدة الضوء الخارجة من مرشح الاستقطاب الأول  فكم  الزاوية بين محوري استقطاب المرشحين     ؟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11A41B3-F145-4B40-8ABC-039C31BEFB7A}"/>
              </a:ext>
            </a:extLst>
          </p:cNvPr>
          <p:cNvSpPr txBox="1"/>
          <p:nvPr/>
        </p:nvSpPr>
        <p:spPr>
          <a:xfrm>
            <a:off x="7680176" y="764704"/>
            <a:ext cx="33123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accent6"/>
                </a:solidFill>
              </a:rPr>
              <a:t>تطبيق  :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4831BA5-2831-4919-A2B6-D5E01B14F1CC}"/>
              </a:ext>
            </a:extLst>
          </p:cNvPr>
          <p:cNvSpPr/>
          <p:nvPr/>
        </p:nvSpPr>
        <p:spPr>
          <a:xfrm>
            <a:off x="479376" y="5805264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2">
            <a:extLst>
              <a:ext uri="{FF2B5EF4-FFF2-40B4-BE49-F238E27FC236}">
                <a16:creationId xmlns:a16="http://schemas.microsoft.com/office/drawing/2014/main" id="{B574A1AC-8E81-4F60-875B-24BE2B4D2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52401"/>
            <a:ext cx="76485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44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التلفاز      و   شاشات </a:t>
            </a:r>
            <a:r>
              <a:rPr lang="en-US" altLang="ar-SA" sz="44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LCD  </a:t>
            </a:r>
            <a:r>
              <a:rPr lang="ar-SA" altLang="ar-SA" sz="44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المستقطبة الاخرى..</a:t>
            </a:r>
          </a:p>
        </p:txBody>
      </p:sp>
      <p:pic>
        <p:nvPicPr>
          <p:cNvPr id="3" name="صورة 5" descr="lcdmonitor.jpg">
            <a:extLst>
              <a:ext uri="{FF2B5EF4-FFF2-40B4-BE49-F238E27FC236}">
                <a16:creationId xmlns:a16="http://schemas.microsoft.com/office/drawing/2014/main" id="{42D0ADCF-B864-4332-A99C-C73731B16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7"/>
          <a:stretch>
            <a:fillRect/>
          </a:stretch>
        </p:blipFill>
        <p:spPr bwMode="auto">
          <a:xfrm>
            <a:off x="1905000" y="16764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images.overstock.com/f/102/3117/8h/www.overstock.com/images/products/L1140567.jpg">
            <a:extLst>
              <a:ext uri="{FF2B5EF4-FFF2-40B4-BE49-F238E27FC236}">
                <a16:creationId xmlns:a16="http://schemas.microsoft.com/office/drawing/2014/main" id="{0509AD2F-AADC-4C02-A517-E108F397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5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377" rtl="1" eaLnBrk="1" latinLnBrk="0" hangingPunct="1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1" y="300039"/>
            <a:ext cx="952500" cy="138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2714144"/>
            <a:ext cx="58372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سرعة الموجات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الضوئية</a:t>
            </a:r>
            <a:endParaRPr lang="en-US" altLang="en-US" sz="6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8A3A058-6C89-EE49-AD37-69A780A41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1666587"/>
            <a:ext cx="9145016" cy="1631216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r>
              <a:rPr lang="ar-SA" sz="3200" b="1" dirty="0">
                <a:latin typeface="Arial" panose="020B0604020202020204" pitchFamily="34" charset="0"/>
                <a:cs typeface="Arial" panose="020B0604020202020204" pitchFamily="34" charset="0"/>
              </a:rPr>
              <a:t>لأن الضوء له خصائص </a:t>
            </a:r>
            <a:r>
              <a:rPr lang="ar-S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موجية</a:t>
            </a:r>
            <a:r>
              <a:rPr lang="ar-SA" sz="3200" b="1" dirty="0">
                <a:latin typeface="Arial" panose="020B0604020202020204" pitchFamily="34" charset="0"/>
                <a:cs typeface="Arial" panose="020B0604020202020204" pitchFamily="34" charset="0"/>
              </a:rPr>
              <a:t> يمكن وصفه بوساطة النماذج الرياضية واستخدام العلاقة: </a:t>
            </a:r>
          </a:p>
          <a:p>
            <a:pPr algn="justLow"/>
            <a:r>
              <a:rPr lang="ar-S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l-GR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 / f</a:t>
            </a:r>
            <a:endParaRPr lang="ar-SA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360px-Sine_waves_different_frequencies">
            <a:extLst>
              <a:ext uri="{FF2B5EF4-FFF2-40B4-BE49-F238E27FC236}">
                <a16:creationId xmlns:a16="http://schemas.microsoft.com/office/drawing/2014/main" id="{98EBFC4B-BE56-0B41-B30A-685897B7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5232348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B63DEE-E40A-7D4E-8484-467D52A33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560198"/>
            <a:ext cx="8704858" cy="120032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لألوان الضوء ترددات وأطوال </a:t>
            </a:r>
            <a:r>
              <a:rPr lang="ar-S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موجية</a:t>
            </a:r>
            <a:r>
              <a:rPr 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 مختلفة ولكنها تنتقل في الفراغ بسرعة تساوي سرعة الضوء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C064E0-2505-8C45-97FA-7CCB3C10BCA3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D6DE4B-9E7F-E740-8C1F-4743AEAB88C4}"/>
              </a:ext>
            </a:extLst>
          </p:cNvPr>
          <p:cNvSpPr/>
          <p:nvPr/>
        </p:nvSpPr>
        <p:spPr>
          <a:xfrm>
            <a:off x="7392144" y="227807"/>
            <a:ext cx="4976070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سرعة الموجات الضوئية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AFF714-2968-9944-A02A-FBDA55077DC2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9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2398DA6B-4F91-5F41-9B42-5F2E1E368133}"/>
              </a:ext>
            </a:extLst>
          </p:cNvPr>
          <p:cNvSpPr/>
          <p:nvPr/>
        </p:nvSpPr>
        <p:spPr>
          <a:xfrm>
            <a:off x="4295800" y="3645024"/>
            <a:ext cx="555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ƒ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التردد الحقيقي للضوء المتولد من المصدر</a:t>
            </a:r>
            <a:endParaRPr lang="ar-SA" sz="2400" b="1" dirty="0">
              <a:cs typeface="+mj-cs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6B7265-9610-8D40-9A0F-A7B685F17782}"/>
              </a:ext>
            </a:extLst>
          </p:cNvPr>
          <p:cNvSpPr/>
          <p:nvPr/>
        </p:nvSpPr>
        <p:spPr>
          <a:xfrm>
            <a:off x="2581288" y="4215953"/>
            <a:ext cx="7164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v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السرعة النسبية على امتداد المحور بين المصدر والمراقب</a:t>
            </a:r>
            <a:endParaRPr lang="ar-SA" sz="2400" b="1" dirty="0">
              <a:cs typeface="+mj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9011FBB-0495-9F44-A0C8-F44EFDD4F1E7}"/>
              </a:ext>
            </a:extLst>
          </p:cNvPr>
          <p:cNvSpPr/>
          <p:nvPr/>
        </p:nvSpPr>
        <p:spPr>
          <a:xfrm>
            <a:off x="4724428" y="4788032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C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سرعة الضوء</a:t>
            </a:r>
            <a:endParaRPr lang="ar-SA" sz="2400" b="1" dirty="0">
              <a:cs typeface="+mj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2E3E156-008B-254B-A37C-9B19E9A7F48B}"/>
              </a:ext>
            </a:extLst>
          </p:cNvPr>
          <p:cNvSpPr/>
          <p:nvPr/>
        </p:nvSpPr>
        <p:spPr>
          <a:xfrm>
            <a:off x="3027001" y="5543684"/>
            <a:ext cx="6583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نستخدم </a:t>
            </a:r>
            <a:r>
              <a:rPr lang="ar-SA" sz="24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الجمع (  + ) </a:t>
            </a:r>
            <a:r>
              <a:rPr lang="ar-SA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إذا تحرك كل منها في اتجاه الآخر </a:t>
            </a:r>
            <a:endParaRPr lang="ar-SA" sz="2400" b="1" dirty="0"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4C886B-BB8B-E245-9496-E94391D075E6}"/>
              </a:ext>
            </a:extLst>
          </p:cNvPr>
          <p:cNvSpPr/>
          <p:nvPr/>
        </p:nvSpPr>
        <p:spPr>
          <a:xfrm>
            <a:off x="4602225" y="6158050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نستخدم </a:t>
            </a:r>
            <a:r>
              <a:rPr lang="ar-SA" sz="24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الطرح  ( - )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إذا تحركا مبتعدين</a:t>
            </a:r>
            <a:endParaRPr lang="ar-SA" sz="2400" b="1" dirty="0">
              <a:cs typeface="+mj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070D68-816C-1347-AB96-A797D4082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62" y="3441793"/>
            <a:ext cx="6583789" cy="1949190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1F9D859-7E67-254D-AE58-F09EC0AFF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62" y="5500143"/>
            <a:ext cx="6566291" cy="1119572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80796F4-1CAA-6345-8149-0A8223DEC1EA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0D87CA3-A091-7B4D-BC4D-12E0D3F2D7C4}"/>
              </a:ext>
            </a:extLst>
          </p:cNvPr>
          <p:cNvSpPr/>
          <p:nvPr/>
        </p:nvSpPr>
        <p:spPr>
          <a:xfrm>
            <a:off x="7824192" y="227807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تردد الضوء المراقب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C6F1A10-F278-5149-B6C7-85E60C91E916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89DDF44-EFD3-0340-8195-D2D431FB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3" y="2092557"/>
            <a:ext cx="6057928" cy="9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7824192" y="227807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تأثير دوبلر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483B754-E2EB-174B-A582-A35F9C36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33" y="2101145"/>
            <a:ext cx="5103346" cy="71337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5FFDA1-4873-204D-B02F-8F438C905273}"/>
              </a:ext>
            </a:extLst>
          </p:cNvPr>
          <p:cNvSpPr/>
          <p:nvPr/>
        </p:nvSpPr>
        <p:spPr>
          <a:xfrm>
            <a:off x="4347721" y="3687673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الطول الموجي المراقب للضوء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1EB103-6B94-0848-B85B-91B1D33C84FF}"/>
              </a:ext>
            </a:extLst>
          </p:cNvPr>
          <p:cNvSpPr/>
          <p:nvPr/>
        </p:nvSpPr>
        <p:spPr>
          <a:xfrm>
            <a:off x="2639046" y="5259309"/>
            <a:ext cx="7209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نستخدم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الطرح ( - )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إذا تحرك كل منها في اتجاه الآخر(اتجاه بعضهما) 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ABC3EA8-A0F9-4E4C-BCD2-DB9BC14D284E}"/>
              </a:ext>
            </a:extLst>
          </p:cNvPr>
          <p:cNvSpPr/>
          <p:nvPr/>
        </p:nvSpPr>
        <p:spPr>
          <a:xfrm>
            <a:off x="2339550" y="5902251"/>
            <a:ext cx="743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نستخدم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الجمع (+)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إذا تحركا مبتعدين احدهما عن الآخر 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429DAEC-6B1D-4445-8551-36F199F21645}"/>
              </a:ext>
            </a:extLst>
          </p:cNvPr>
          <p:cNvSpPr/>
          <p:nvPr/>
        </p:nvSpPr>
        <p:spPr>
          <a:xfrm>
            <a:off x="3358461" y="1879063"/>
            <a:ext cx="2751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∆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=( 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11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) =  +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lang="ar-S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7B2E00-9DCC-8945-A576-7D08C7C7BE9F}"/>
              </a:ext>
            </a:extLst>
          </p:cNvPr>
          <p:cNvSpPr/>
          <p:nvPr/>
        </p:nvSpPr>
        <p:spPr>
          <a:xfrm>
            <a:off x="3452745" y="2879195"/>
            <a:ext cx="2686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∆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=( 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11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) =  - </a:t>
            </a:r>
            <a:r>
              <a:rPr lang="el-GR" sz="2000" b="1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lang="ar-S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2086EB3-3E2F-5D4D-9C6A-64CD6F62CA0E}"/>
              </a:ext>
            </a:extLst>
          </p:cNvPr>
          <p:cNvSpPr/>
          <p:nvPr/>
        </p:nvSpPr>
        <p:spPr>
          <a:xfrm>
            <a:off x="4490597" y="4330615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الطول الموجي الحقيقي للضوء المصدر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://upload.wikimedia.org/wikipedia/commons/thumb/e/e4/Redshift_blueshift.svg/270px-Redshift_blueshift.svg.png">
            <a:extLst>
              <a:ext uri="{FF2B5EF4-FFF2-40B4-BE49-F238E27FC236}">
                <a16:creationId xmlns:a16="http://schemas.microsoft.com/office/drawing/2014/main" id="{B20870E6-F346-B842-951B-247CB7CC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21" y="1604561"/>
            <a:ext cx="3143240" cy="193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35DB33-016F-7846-9C90-D103D79FA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354" y="3617825"/>
            <a:ext cx="6433655" cy="1350487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9C3A807-F4D6-0C45-8205-3257B51F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5109709"/>
            <a:ext cx="7209401" cy="1350487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polarizedlightfigure4.jpg">
            <a:extLst>
              <a:ext uri="{FF2B5EF4-FFF2-40B4-BE49-F238E27FC236}">
                <a16:creationId xmlns:a16="http://schemas.microsoft.com/office/drawing/2014/main" id="{E3DEF681-ED2E-432E-960B-A928D9811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43063"/>
            <a:ext cx="70342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radarsat2_figure6_h.jpg">
            <a:extLst>
              <a:ext uri="{FF2B5EF4-FFF2-40B4-BE49-F238E27FC236}">
                <a16:creationId xmlns:a16="http://schemas.microsoft.com/office/drawing/2014/main" id="{11397CCF-CA43-4A60-99D2-0682A0969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1"/>
          <a:stretch>
            <a:fillRect/>
          </a:stretch>
        </p:blipFill>
        <p:spPr bwMode="auto">
          <a:xfrm>
            <a:off x="2667001" y="3571875"/>
            <a:ext cx="73580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743278C-A2E3-4357-88DC-76E1DECD8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483791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هل سبق أن نظرت إلى الضوء المنعكس من خلال نظارات شمسية مستقطبة؟</a:t>
            </a:r>
            <a:endParaRPr lang="ar-SA" alt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BF4BAE1-0589-48ED-B302-83D0A76AEC50}"/>
              </a:ext>
            </a:extLst>
          </p:cNvPr>
          <p:cNvSpPr/>
          <p:nvPr/>
        </p:nvSpPr>
        <p:spPr>
          <a:xfrm>
            <a:off x="9896166" y="387876"/>
            <a:ext cx="2462213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84D02E-E134-4543-8781-856EE80E1074}"/>
              </a:ext>
            </a:extLst>
          </p:cNvPr>
          <p:cNvSpPr/>
          <p:nvPr/>
        </p:nvSpPr>
        <p:spPr>
          <a:xfrm>
            <a:off x="10848528" y="1482994"/>
            <a:ext cx="1509851" cy="160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480376" y="118268"/>
            <a:ext cx="2522691" cy="2522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9981188" y="921495"/>
            <a:ext cx="1659429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التقويم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8362E7-DEC6-314F-A23F-68D72788146F}"/>
              </a:ext>
            </a:extLst>
          </p:cNvPr>
          <p:cNvSpPr txBox="1"/>
          <p:nvPr/>
        </p:nvSpPr>
        <p:spPr>
          <a:xfrm>
            <a:off x="2730747" y="2348571"/>
            <a:ext cx="6770303" cy="187743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914377" rtl="0"/>
            <a:r>
              <a:rPr lang="ar-SA" sz="3200" dirty="0">
                <a:solidFill>
                  <a:srgbClr val="C00000"/>
                </a:solidFill>
              </a:rPr>
              <a:t>هل العبارة صحيحة أم خاطئة: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إذا كان محور الاستقطاب لمرشح الاستقطاب الثاني عاموديًا على محور الاستقطاب لمرشح الاستقطاب الأول فسينفذ الضوء</a:t>
            </a:r>
          </a:p>
        </p:txBody>
      </p:sp>
      <p:pic>
        <p:nvPicPr>
          <p:cNvPr id="3" name="رسم 2" descr="إغلاق">
            <a:extLst>
              <a:ext uri="{FF2B5EF4-FFF2-40B4-BE49-F238E27FC236}">
                <a16:creationId xmlns:a16="http://schemas.microsoft.com/office/drawing/2014/main" id="{D7D5640D-61BB-3444-B0C9-2A7D19D9A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0189" y="4381918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2B39847-7290-BB4E-8599-1073AEB215F7}"/>
              </a:ext>
            </a:extLst>
          </p:cNvPr>
          <p:cNvSpPr txBox="1"/>
          <p:nvPr/>
        </p:nvSpPr>
        <p:spPr>
          <a:xfrm>
            <a:off x="3892904" y="4655036"/>
            <a:ext cx="327365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/>
              <a:t>خاطئة، لن ينفذ الضوء.</a:t>
            </a:r>
          </a:p>
        </p:txBody>
      </p:sp>
    </p:spTree>
    <p:extLst>
      <p:ext uri="{BB962C8B-B14F-4D97-AF65-F5344CB8AC3E}">
        <p14:creationId xmlns:p14="http://schemas.microsoft.com/office/powerpoint/2010/main" val="29725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480376" y="118268"/>
            <a:ext cx="2522691" cy="2522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9981188" y="921495"/>
            <a:ext cx="1659429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التقويم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8362E7-DEC6-314F-A23F-68D72788146F}"/>
              </a:ext>
            </a:extLst>
          </p:cNvPr>
          <p:cNvSpPr txBox="1"/>
          <p:nvPr/>
        </p:nvSpPr>
        <p:spPr>
          <a:xfrm>
            <a:off x="2730747" y="2348571"/>
            <a:ext cx="6770303" cy="58477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914377" rtl="0"/>
            <a:r>
              <a:rPr lang="ar-SA" sz="3200" dirty="0"/>
              <a:t>سرعة الموجات الضوئية في الفراغ:</a:t>
            </a:r>
          </a:p>
        </p:txBody>
      </p:sp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43733781-B12A-4444-BDDC-F810A11D2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205334"/>
              </p:ext>
            </p:extLst>
          </p:nvPr>
        </p:nvGraphicFramePr>
        <p:xfrm>
          <a:off x="3828827" y="3218875"/>
          <a:ext cx="5631224" cy="2077600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647412">
                  <a:extLst>
                    <a:ext uri="{9D8B030D-6E8A-4147-A177-3AD203B41FA5}">
                      <a16:colId xmlns:a16="http://schemas.microsoft.com/office/drawing/2014/main" val="1501356153"/>
                    </a:ext>
                  </a:extLst>
                </a:gridCol>
                <a:gridCol w="4983812">
                  <a:extLst>
                    <a:ext uri="{9D8B030D-6E8A-4147-A177-3AD203B41FA5}">
                      <a16:colId xmlns:a16="http://schemas.microsoft.com/office/drawing/2014/main" val="1122118222"/>
                    </a:ext>
                  </a:extLst>
                </a:gridCol>
              </a:tblGrid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err="1">
                          <a:solidFill>
                            <a:schemeClr val="tx1"/>
                          </a:solidFill>
                          <a:cs typeface="+mn-cs"/>
                        </a:rPr>
                        <a:t>أ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ثابتة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3961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متغيرة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5009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err="1">
                          <a:solidFill>
                            <a:schemeClr val="tx1"/>
                          </a:solidFill>
                          <a:cs typeface="+mn-cs"/>
                        </a:rPr>
                        <a:t>ج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كل لون له طول محدد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07331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د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جميع ما سبق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69638"/>
                  </a:ext>
                </a:extLst>
              </a:tr>
            </a:tbl>
          </a:graphicData>
        </a:graphic>
      </p:graphicFrame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00EF4B8-5564-874F-A375-44CCF97F4318}"/>
              </a:ext>
            </a:extLst>
          </p:cNvPr>
          <p:cNvSpPr txBox="1"/>
          <p:nvPr/>
        </p:nvSpPr>
        <p:spPr>
          <a:xfrm>
            <a:off x="3879405" y="3292170"/>
            <a:ext cx="553006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algn="r" defTabSz="914377" rtl="1" eaLnBrk="1" latinLnBrk="0" hangingPunct="1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612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0AD95BE-5BBA-0C44-8398-87A309FA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8062"/>
          <a:stretch/>
        </p:blipFill>
        <p:spPr>
          <a:xfrm>
            <a:off x="2790752" y="1629381"/>
            <a:ext cx="7177344" cy="4535923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6DFE9937-C76E-2A4C-929E-AB1A6EB8375C}"/>
              </a:ext>
            </a:extLst>
          </p:cNvPr>
          <p:cNvSpPr/>
          <p:nvPr/>
        </p:nvSpPr>
        <p:spPr>
          <a:xfrm>
            <a:off x="4241090" y="341709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تعلمنا اليوم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377" rtl="1" eaLnBrk="1" latinLnBrk="0" hangingPunct="1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1" y="300039"/>
            <a:ext cx="952500" cy="138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2917393"/>
            <a:ext cx="5837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استقطاب الضوء</a:t>
            </a:r>
            <a:endParaRPr lang="en-US" altLang="en-US" sz="6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1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مربع نص 2">
            <a:extLst>
              <a:ext uri="{FF2B5EF4-FFF2-40B4-BE49-F238E27FC236}">
                <a16:creationId xmlns:a16="http://schemas.microsoft.com/office/drawing/2014/main" id="{07F3D98B-D4B4-491C-9CB3-B0CEB17C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1628800"/>
            <a:ext cx="4536504" cy="2800767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هل يمكن المرور من باب  مفتوح بواسطة عصا بوضع </a:t>
            </a:r>
            <a:r>
              <a:rPr lang="ar-SA" altLang="ar-SA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بوضع</a:t>
            </a:r>
            <a:r>
              <a:rPr lang="ar-SA" alt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 افقي  او عمودي ؟</a:t>
            </a:r>
          </a:p>
        </p:txBody>
      </p:sp>
      <p:pic>
        <p:nvPicPr>
          <p:cNvPr id="16387" name="Picture 2" descr="Butler Door Open Close Animated Clipart">
            <a:hlinkClick r:id="rId2"/>
            <a:extLst>
              <a:ext uri="{FF2B5EF4-FFF2-40B4-BE49-F238E27FC236}">
                <a16:creationId xmlns:a16="http://schemas.microsoft.com/office/drawing/2014/main" id="{C0A5FA00-801E-42F5-8C1D-2E814C2B44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12776"/>
            <a:ext cx="3672458" cy="374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2B06F529-14BE-4860-BD5E-9C122CA11C0F}"/>
              </a:ext>
            </a:extLst>
          </p:cNvPr>
          <p:cNvCxnSpPr/>
          <p:nvPr/>
        </p:nvCxnSpPr>
        <p:spPr>
          <a:xfrm>
            <a:off x="1199456" y="3478825"/>
            <a:ext cx="4680520" cy="0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60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8ECCDAF-0777-A246-8790-C9C42A028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898114"/>
            <a:ext cx="11519460" cy="410445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931919A-9195-4830-A97F-3A7D0B64F1DD}"/>
              </a:ext>
            </a:extLst>
          </p:cNvPr>
          <p:cNvSpPr/>
          <p:nvPr/>
        </p:nvSpPr>
        <p:spPr>
          <a:xfrm>
            <a:off x="977001" y="5091916"/>
            <a:ext cx="550735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500050"/>
                </a:solidFill>
                <a:latin typeface="Calibri" pitchFamily="34" charset="0"/>
                <a:cs typeface="Traditional Arabic" pitchFamily="2" charset="-78"/>
              </a:rPr>
              <a:t>عندما تكون اتجاه إزاحة الموجة  موازية للشق فإنها تعبر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D3600ED-67D3-430F-8831-11F125960B3E}"/>
              </a:ext>
            </a:extLst>
          </p:cNvPr>
          <p:cNvSpPr/>
          <p:nvPr/>
        </p:nvSpPr>
        <p:spPr>
          <a:xfrm>
            <a:off x="6888088" y="5107848"/>
            <a:ext cx="550735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500050"/>
                </a:solidFill>
                <a:latin typeface="Calibri" pitchFamily="34" charset="0"/>
                <a:cs typeface="Traditional Arabic" pitchFamily="2" charset="-78"/>
              </a:rPr>
              <a:t>عندما تكون اتجاه إزاحة الموجة عمودية على الشق فإنهالا تعبر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B757FCE-0FD6-4888-9075-89F145C762E7}"/>
              </a:ext>
            </a:extLst>
          </p:cNvPr>
          <p:cNvSpPr/>
          <p:nvPr/>
        </p:nvSpPr>
        <p:spPr>
          <a:xfrm>
            <a:off x="763588" y="316325"/>
            <a:ext cx="1037619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 eaLnBrk="1" hangingPunct="1">
              <a:defRPr/>
            </a:pPr>
            <a:r>
              <a:rPr lang="ar-SA" sz="2600" dirty="0">
                <a:cs typeface="PT Bold Heading" pitchFamily="2" charset="-78"/>
              </a:rPr>
              <a:t>يمكن فهم الاستقطاب من خلال الحبل المستخدم كنموذج لموجات الضــوء..</a:t>
            </a:r>
          </a:p>
        </p:txBody>
      </p:sp>
    </p:spTree>
    <p:extLst>
      <p:ext uri="{BB962C8B-B14F-4D97-AF65-F5344CB8AC3E}">
        <p14:creationId xmlns:p14="http://schemas.microsoft.com/office/powerpoint/2010/main" val="12547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 descr="1_2771047643e4fdbbd2.jpg">
            <a:extLst>
              <a:ext uri="{FF2B5EF4-FFF2-40B4-BE49-F238E27FC236}">
                <a16:creationId xmlns:a16="http://schemas.microsoft.com/office/drawing/2014/main" id="{68528012-9C96-48A7-9E57-D7354B06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15" t="45145" r="51785" b="16991"/>
          <a:stretch>
            <a:fillRect/>
          </a:stretch>
        </p:blipFill>
        <p:spPr bwMode="auto">
          <a:xfrm>
            <a:off x="551384" y="476672"/>
            <a:ext cx="575261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2A3F304-586D-4C01-8C63-A5FA4C1CA830}"/>
              </a:ext>
            </a:extLst>
          </p:cNvPr>
          <p:cNvSpPr/>
          <p:nvPr/>
        </p:nvSpPr>
        <p:spPr>
          <a:xfrm>
            <a:off x="7168868" y="1412776"/>
            <a:ext cx="363514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500050"/>
                </a:solidFill>
                <a:latin typeface="Calibri" pitchFamily="34" charset="0"/>
                <a:cs typeface="Traditional Arabic" pitchFamily="2" charset="-78"/>
              </a:rPr>
              <a:t>عندما تكون موازية للشق فإنها تعبر</a:t>
            </a:r>
          </a:p>
        </p:txBody>
      </p:sp>
      <p:pic>
        <p:nvPicPr>
          <p:cNvPr id="5" name="صورة 1" descr="1_2771047643e4fdbbd2.jpg">
            <a:extLst>
              <a:ext uri="{FF2B5EF4-FFF2-40B4-BE49-F238E27FC236}">
                <a16:creationId xmlns:a16="http://schemas.microsoft.com/office/drawing/2014/main" id="{F3C50377-0514-41AB-A0E6-8F753E12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144" t="45145" r="9999" b="16991"/>
          <a:stretch>
            <a:fillRect/>
          </a:stretch>
        </p:blipFill>
        <p:spPr bwMode="auto">
          <a:xfrm>
            <a:off x="551384" y="3789040"/>
            <a:ext cx="574305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B743A0C-588D-4400-B903-1F1A3DB6F522}"/>
              </a:ext>
            </a:extLst>
          </p:cNvPr>
          <p:cNvSpPr/>
          <p:nvPr/>
        </p:nvSpPr>
        <p:spPr>
          <a:xfrm>
            <a:off x="7382503" y="4531476"/>
            <a:ext cx="342386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solidFill>
                  <a:srgbClr val="500050"/>
                </a:solidFill>
                <a:latin typeface="Calibri" pitchFamily="34" charset="0"/>
                <a:cs typeface="Traditional Arabic" pitchFamily="2" charset="-78"/>
              </a:rPr>
              <a:t>عندما تكون متعامدة للشق فلا تعبر</a:t>
            </a:r>
          </a:p>
        </p:txBody>
      </p:sp>
    </p:spTree>
    <p:extLst>
      <p:ext uri="{BB962C8B-B14F-4D97-AF65-F5344CB8AC3E}">
        <p14:creationId xmlns:p14="http://schemas.microsoft.com/office/powerpoint/2010/main" val="2620321207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موجه الطوليه والمستعرضه استقطاب">
            <a:hlinkClick r:id="" action="ppaction://media"/>
            <a:extLst>
              <a:ext uri="{FF2B5EF4-FFF2-40B4-BE49-F238E27FC236}">
                <a16:creationId xmlns:a16="http://schemas.microsoft.com/office/drawing/2014/main" id="{093146DB-5431-424A-A6C9-B7248781FE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665" y="643467"/>
            <a:ext cx="9673879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7824192" y="227807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استقطاب الضوء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CC1F558-FC3F-4D4B-9C48-064BA90A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972703"/>
            <a:ext cx="10374626" cy="4671265"/>
          </a:xfrm>
          <a:prstGeom prst="rect">
            <a:avLst/>
          </a:prstGeom>
        </p:spPr>
      </p:pic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174656" y="62086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F65BA98-1664-6E4C-83C4-ED992307A583}"/>
              </a:ext>
            </a:extLst>
          </p:cNvPr>
          <p:cNvSpPr/>
          <p:nvPr/>
        </p:nvSpPr>
        <p:spPr>
          <a:xfrm>
            <a:off x="740992" y="1337831"/>
            <a:ext cx="10473049" cy="646331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600" b="1" dirty="0"/>
              <a:t>الاستقطاب: هو إنتاج ضوء يتذبذب في مستوى واحد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737D77C-E9E9-4ACC-9156-BDF68DDC3BB6}"/>
              </a:ext>
            </a:extLst>
          </p:cNvPr>
          <p:cNvSpPr/>
          <p:nvPr/>
        </p:nvSpPr>
        <p:spPr>
          <a:xfrm>
            <a:off x="191344" y="227807"/>
            <a:ext cx="720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en-US" sz="48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polarization</a:t>
            </a:r>
            <a:endParaRPr lang="ar-SA" sz="48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1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9177</TotalTime>
  <Words>525</Words>
  <Application>Microsoft Office PowerPoint</Application>
  <PresentationFormat>شاشة عريضة</PresentationFormat>
  <Paragraphs>83</Paragraphs>
  <Slides>32</Slides>
  <Notes>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7" baseType="lpstr">
      <vt:lpstr>Aref Ruqaa</vt:lpstr>
      <vt:lpstr>Arial</vt:lpstr>
      <vt:lpstr>Calibri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غدير ناصر اللويمي</cp:lastModifiedBy>
  <cp:revision>492</cp:revision>
  <dcterms:created xsi:type="dcterms:W3CDTF">2011-10-26T14:00:35Z</dcterms:created>
  <dcterms:modified xsi:type="dcterms:W3CDTF">2021-09-06T21:15:56Z</dcterms:modified>
</cp:coreProperties>
</file>