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988C-73C6-4200-AE61-4111C543D2F6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85A5-4FFA-4459-90F8-AF1F53B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TOSHIBA\Dropbox\2&#1593;\&#1576;&#1608;&#1585;%20&#1575;&#1604;&#1576;&#1575;&#1576;2\&#1575;&#1604;&#1601;&#1580;&#1585;%2000_01_42-00_01_56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Users\TOSHIBA\Dropbox\2&#1593;\&#1576;&#1608;&#1585;%20&#1575;&#1604;&#1576;&#1575;&#1576;2\&#1575;&#1604;&#1594;&#1575;&#1588;&#1610;&#1577;%2000_00_52-00_01_14.mp3" TargetMode="External"/><Relationship Id="rId1" Type="http://schemas.openxmlformats.org/officeDocument/2006/relationships/audio" Target="file:///C:\Users\TOSHIBA\Dropbox\2&#1593;\&#1576;&#1608;&#1585;%20&#1575;&#1604;&#1576;&#1575;&#1576;2\&#1576;&#1587;&#1605;%20&#1575;&#1604;&#1604;&#1607;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28596" y="5415993"/>
            <a:ext cx="383860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64055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09800"/>
            <a:ext cx="57864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662270" cy="2990864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571480"/>
              <a:ext cx="25763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23810" cy="1961905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800000" cy="180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3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دقيقة واحدة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924799" cy="25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858000" y="228600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4876800" y="228600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895600" y="2057400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914400" y="228600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7296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5867400" y="6096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581400" y="6096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371600" y="6019800"/>
            <a:ext cx="14478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10" descr="عصف ذهن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1714480" cy="1500190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3923928" y="260648"/>
            <a:ext cx="274074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استراتيجيه العصف الذهني</a:t>
            </a:r>
          </a:p>
          <a:p>
            <a:pPr algn="ctr"/>
            <a:endParaRPr lang="ar-SA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0"/>
            <a:ext cx="1809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741521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3581400"/>
            <a:ext cx="489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مستقيم 4"/>
          <p:cNvCxnSpPr/>
          <p:nvPr/>
        </p:nvCxnSpPr>
        <p:spPr>
          <a:xfrm>
            <a:off x="6705600" y="2055812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4343400" y="2055812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1981200" y="20574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495800" y="4038600"/>
            <a:ext cx="3352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257800"/>
            <a:ext cx="568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2088" y="2276474"/>
            <a:ext cx="69961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0"/>
            <a:ext cx="7396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600200" y="3124200"/>
            <a:ext cx="6629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600200" y="5410200"/>
            <a:ext cx="6629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257800" y="4648200"/>
            <a:ext cx="3124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886200" y="6477000"/>
            <a:ext cx="411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3988" y="2643188"/>
            <a:ext cx="733901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724128" y="992152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85800"/>
            <a:ext cx="6877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667000"/>
            <a:ext cx="6543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86000"/>
            <a:ext cx="4595543" cy="177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7391400" y="10668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643306" y="357166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ropbox\2ع\بور الباب2\Screenshot_٢٠١٥-١٠-١١-١٧-٥٥-٥٥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771524"/>
            <a:ext cx="8610600" cy="601027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6705600" y="6172200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76600" y="228600"/>
            <a:ext cx="3886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المصفوفات في القرآن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بسم الله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الغاشية 00_00_52-00_01_1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الفجر 00_01_42-00_01_5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_53010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419225"/>
            <a:ext cx="2786063" cy="2286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428625" y="4256544"/>
            <a:ext cx="8286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solidFill>
                  <a:srgbClr val="800080"/>
                </a:solidFill>
                <a:cs typeface="Traditional Arabic" pitchFamily="2" charset="-78"/>
              </a:rPr>
              <a:t>يوجد الكثير من مميزات استخدام المصفوفات منها تخزين البيانات المتعلقة بمعلومة معينة في مصفوفة، فتستخدم المصفوفة لتخزين جميع درجات الطلبة في الفصل. و من أهمية المصفوفات تخزين المعلومات في ترتيب معين كالترتيب التصاعدي مثلا. و أيضا تساعدنا المصفوفات في فهرسة المعلومات، فتستطيع استخدام رقم الطالب لمعرفة اسمه، مثلا رقم الطالب 14 يكون </a:t>
            </a:r>
            <a:r>
              <a:rPr lang="ar-SA" sz="2800" b="1" dirty="0" err="1">
                <a:solidFill>
                  <a:srgbClr val="800080"/>
                </a:solidFill>
                <a:cs typeface="Traditional Arabic" pitchFamily="2" charset="-78"/>
              </a:rPr>
              <a:t>إسمه</a:t>
            </a:r>
            <a:r>
              <a:rPr lang="ar-SA" sz="2800" b="1" dirty="0">
                <a:solidFill>
                  <a:srgbClr val="800080"/>
                </a:solidFill>
                <a:cs typeface="Traditional Arabic" pitchFamily="2" charset="-78"/>
              </a:rPr>
              <a:t> مخزن في المتغير </a:t>
            </a:r>
            <a:endParaRPr lang="en-US" sz="2800" b="1" dirty="0" smtClean="0">
              <a:solidFill>
                <a:srgbClr val="800080"/>
              </a:solidFill>
              <a:cs typeface="Traditional Arabic" pitchFamily="2" charset="-78"/>
            </a:endParaRPr>
          </a:p>
          <a:p>
            <a:pPr algn="ctr"/>
            <a:r>
              <a:rPr lang="ar-SA" sz="2800" b="1" dirty="0" smtClean="0">
                <a:solidFill>
                  <a:srgbClr val="800080"/>
                </a:solidFill>
                <a:cs typeface="Traditional Arabic" pitchFamily="2" charset="-78"/>
              </a:rPr>
              <a:t>[ </a:t>
            </a:r>
            <a:r>
              <a:rPr lang="en-US" sz="2800" b="1" dirty="0">
                <a:solidFill>
                  <a:srgbClr val="800080"/>
                </a:solidFill>
                <a:latin typeface="Agency FB" pitchFamily="34" charset="0"/>
                <a:cs typeface="Traditional Arabic" pitchFamily="2" charset="-78"/>
              </a:rPr>
              <a:t>name 14</a:t>
            </a:r>
            <a:r>
              <a:rPr lang="ar-SA" sz="2800" b="1" dirty="0">
                <a:solidFill>
                  <a:srgbClr val="800080"/>
                </a:solidFill>
                <a:latin typeface="Agency FB" pitchFamily="34" charset="0"/>
                <a:cs typeface="Traditional Arabic" pitchFamily="2" charset="-78"/>
              </a:rPr>
              <a:t> ]</a:t>
            </a:r>
            <a:r>
              <a:rPr lang="ar-SA" sz="2800" b="1" dirty="0">
                <a:solidFill>
                  <a:srgbClr val="800080"/>
                </a:solidFill>
                <a:cs typeface="Traditional Arabic" pitchFamily="2" charset="-78"/>
              </a:rPr>
              <a:t>.</a:t>
            </a:r>
            <a:endParaRPr lang="en-US" sz="2800" b="1" dirty="0">
              <a:solidFill>
                <a:srgbClr val="800080"/>
              </a:solidFill>
              <a:cs typeface="Traditional Arabic" pitchFamily="2" charset="-78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3357563" y="1490663"/>
            <a:ext cx="5357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تستخدم المصفوفات </a:t>
            </a:r>
            <a:r>
              <a:rPr lang="en-US" sz="2800" b="1" dirty="0">
                <a:solidFill>
                  <a:srgbClr val="000099"/>
                </a:solidFill>
                <a:latin typeface="Agency FB" pitchFamily="34" charset="0"/>
                <a:cs typeface="Traditional Arabic" pitchFamily="2" charset="-78"/>
              </a:rPr>
              <a:t>arrays</a:t>
            </a:r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 في أغلب لغات البرمجة </a:t>
            </a:r>
            <a:r>
              <a:rPr lang="ar-SA" sz="2800" b="1" dirty="0" err="1">
                <a:solidFill>
                  <a:srgbClr val="000099"/>
                </a:solidFill>
                <a:cs typeface="Traditional Arabic" pitchFamily="2" charset="-78"/>
              </a:rPr>
              <a:t>كالسي</a:t>
            </a:r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 و </a:t>
            </a:r>
            <a:r>
              <a:rPr lang="ar-SA" sz="2800" b="1" dirty="0" err="1">
                <a:solidFill>
                  <a:srgbClr val="000099"/>
                </a:solidFill>
                <a:cs typeface="Traditional Arabic" pitchFamily="2" charset="-78"/>
              </a:rPr>
              <a:t>الجافا</a:t>
            </a:r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، فهي طريقة سهلة لتخزين مجموعة من البيانات. المصفوفات هي مغير يحتوى على مجموعة من القيم </a:t>
            </a:r>
            <a:r>
              <a:rPr lang="ar-SA" sz="2800" b="1" dirty="0" err="1">
                <a:solidFill>
                  <a:srgbClr val="000099"/>
                </a:solidFill>
                <a:cs typeface="Traditional Arabic" pitchFamily="2" charset="-78"/>
              </a:rPr>
              <a:t>و</a:t>
            </a:r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 البيانات، كل القيم الموجودة داخل مصفوفة واحدة يمكن أن تكون من أنواع بيانات مختلفة.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76600" y="228600"/>
            <a:ext cx="3886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المصفوفات في </a:t>
            </a:r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حياتنا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f06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88"/>
            <a:ext cx="4071937" cy="244792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500" y="642938"/>
            <a:ext cx="3786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>
                <a:solidFill>
                  <a:srgbClr val="000099"/>
                </a:solidFill>
                <a:latin typeface="Calibri" pitchFamily="34" charset="0"/>
                <a:cs typeface="Traditional Arabic" pitchFamily="2" charset="-78"/>
              </a:rPr>
              <a:t>المصفوفات تدخل في مجال الاتصالات وتقوم بدور كبير في عملية التشفير وسرية المعلومات اعتمادا على التحويلات الخطية.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429000" y="3500438"/>
            <a:ext cx="5214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solidFill>
                  <a:srgbClr val="660066"/>
                </a:solidFill>
                <a:latin typeface="Calibri" pitchFamily="34" charset="0"/>
                <a:cs typeface="Traditional Arabic" pitchFamily="2" charset="-78"/>
              </a:rPr>
              <a:t>تستخدم سلاسل </a:t>
            </a:r>
            <a:r>
              <a:rPr lang="ar-SA" sz="2800" b="1" dirty="0" err="1">
                <a:solidFill>
                  <a:srgbClr val="660066"/>
                </a:solidFill>
                <a:latin typeface="Calibri" pitchFamily="34" charset="0"/>
                <a:cs typeface="Traditional Arabic" pitchFamily="2" charset="-78"/>
              </a:rPr>
              <a:t>ماركوف</a:t>
            </a:r>
            <a:r>
              <a:rPr lang="ar-SA" sz="2800" b="1" dirty="0">
                <a:solidFill>
                  <a:srgbClr val="660066"/>
                </a:solidFill>
                <a:latin typeface="Calibri" pitchFamily="34" charset="0"/>
                <a:cs typeface="Traditional Arabic" pitchFamily="2" charset="-78"/>
              </a:rPr>
              <a:t> في الأرصاد الجوية </a:t>
            </a:r>
            <a:r>
              <a:rPr lang="ar-SA" sz="2800" b="1" dirty="0" err="1">
                <a:solidFill>
                  <a:srgbClr val="660066"/>
                </a:solidFill>
                <a:latin typeface="Calibri" pitchFamily="34" charset="0"/>
                <a:cs typeface="Traditional Arabic" pitchFamily="2" charset="-78"/>
              </a:rPr>
              <a:t>و</a:t>
            </a:r>
            <a:r>
              <a:rPr lang="ar-SA" sz="2800" b="1" dirty="0">
                <a:solidFill>
                  <a:srgbClr val="660066"/>
                </a:solidFill>
                <a:latin typeface="Calibri" pitchFamily="34" charset="0"/>
                <a:cs typeface="Traditional Arabic" pitchFamily="2" charset="-78"/>
              </a:rPr>
              <a:t> غيرها باحتمال ما سيكون عليه النظام في حالة معينة من معرفة الحالة السابقة لها </a:t>
            </a:r>
            <a:endParaRPr lang="ar-SA" sz="2800" dirty="0">
              <a:solidFill>
                <a:srgbClr val="660066"/>
              </a:solidFill>
            </a:endParaRPr>
          </a:p>
        </p:txBody>
      </p:sp>
      <p:pic>
        <p:nvPicPr>
          <p:cNvPr id="5" name="Picture 4" descr="373.jpg"/>
          <p:cNvPicPr>
            <a:picLocks noChangeAspect="1"/>
          </p:cNvPicPr>
          <p:nvPr/>
        </p:nvPicPr>
        <p:blipFill>
          <a:blip r:embed="rId3"/>
          <a:srcRect t="16722"/>
          <a:stretch>
            <a:fillRect/>
          </a:stretch>
        </p:blipFill>
        <p:spPr>
          <a:xfrm>
            <a:off x="785813" y="3000375"/>
            <a:ext cx="2357437" cy="22987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571875" y="785813"/>
            <a:ext cx="5072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>
                <a:solidFill>
                  <a:srgbClr val="800080"/>
                </a:solidFill>
                <a:latin typeface="Calibri" pitchFamily="34" charset="0"/>
                <a:cs typeface="Traditional Arabic" pitchFamily="2" charset="-78"/>
              </a:rPr>
              <a:t>وفي الاقتصاد تستخدم المصفوفات كنموذج مفتوح ونموذج مغلق للعالم ليونتيف لتحديد الأسعار </a:t>
            </a:r>
            <a:endParaRPr lang="ar-SA" sz="2800">
              <a:solidFill>
                <a:srgbClr val="800080"/>
              </a:solidFill>
            </a:endParaRPr>
          </a:p>
        </p:txBody>
      </p:sp>
      <p:pic>
        <p:nvPicPr>
          <p:cNvPr id="3" name="Picture 2" descr="main.jpg"/>
          <p:cNvPicPr>
            <a:picLocks noChangeAspect="1"/>
          </p:cNvPicPr>
          <p:nvPr/>
        </p:nvPicPr>
        <p:blipFill>
          <a:blip r:embed="rId2"/>
          <a:srcRect t="13383" r="9779" b="5451"/>
          <a:stretch>
            <a:fillRect/>
          </a:stretch>
        </p:blipFill>
        <p:spPr>
          <a:xfrm>
            <a:off x="571500" y="357188"/>
            <a:ext cx="2857500" cy="18573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14375" y="2857500"/>
            <a:ext cx="4143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>
                <a:solidFill>
                  <a:srgbClr val="006600"/>
                </a:solidFill>
                <a:latin typeface="Calibri" pitchFamily="34" charset="0"/>
                <a:cs typeface="Traditional Arabic" pitchFamily="2" charset="-78"/>
              </a:rPr>
              <a:t>كما تستخدم المصفوفات في نماذج النمو السكاني .</a:t>
            </a:r>
            <a:endParaRPr lang="ar-SA" sz="2800">
              <a:solidFill>
                <a:srgbClr val="006600"/>
              </a:solidFill>
            </a:endParaRPr>
          </a:p>
        </p:txBody>
      </p:sp>
      <p:pic>
        <p:nvPicPr>
          <p:cNvPr id="5" name="Picture 4" descr="fi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63" y="2357438"/>
            <a:ext cx="2860675" cy="178276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42938" y="4500563"/>
            <a:ext cx="778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كذلك من التطبيقات على المصفوفات أنها استخدمت في </a:t>
            </a:r>
            <a:r>
              <a:rPr lang="ar-SA" sz="2800" b="1" dirty="0" err="1">
                <a:solidFill>
                  <a:srgbClr val="000099"/>
                </a:solidFill>
                <a:cs typeface="Traditional Arabic" pitchFamily="2" charset="-78"/>
              </a:rPr>
              <a:t>الانتاج</a:t>
            </a:r>
            <a:r>
              <a:rPr lang="ar-SA" sz="2800" b="1" dirty="0">
                <a:solidFill>
                  <a:srgbClr val="000099"/>
                </a:solidFill>
                <a:cs typeface="Traditional Arabic" pitchFamily="2" charset="-78"/>
              </a:rPr>
              <a:t> في المصانع </a:t>
            </a:r>
            <a:endParaRPr lang="ar-SA" sz="2800" dirty="0">
              <a:solidFill>
                <a:srgbClr val="000099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838200"/>
            <a:ext cx="2252662" cy="12620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2362200" y="762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فائدة تنظيم البيانات  في جداول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38401"/>
            <a:ext cx="2005012" cy="3048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2081213" cy="4724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848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4572000" y="36576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كم عدد الصفوف في مصفوفة الهاتف المحمول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29400" y="1981200"/>
            <a:ext cx="22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267200" y="1981200"/>
            <a:ext cx="22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381000" y="3810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كم عدد الأعمدة في مصفوفة الهاتف المحمول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4953000" y="51054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العدد الظاهر في الصف الثاني والعمود الثالث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2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7434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9913" y="152400"/>
            <a:ext cx="60340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0"/>
            <a:ext cx="23383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362200"/>
            <a:ext cx="2695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255</Words>
  <Application>Microsoft Office PowerPoint</Application>
  <PresentationFormat>عرض على الشاشة (3:4)‏</PresentationFormat>
  <Paragraphs>37</Paragraphs>
  <Slides>17</Slides>
  <Notes>0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30</cp:revision>
  <dcterms:created xsi:type="dcterms:W3CDTF">2015-10-09T07:17:53Z</dcterms:created>
  <dcterms:modified xsi:type="dcterms:W3CDTF">2015-10-12T17:53:11Z</dcterms:modified>
</cp:coreProperties>
</file>