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6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EC7D04-42A0-4800-A57C-BB116471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F2BFE1-D68E-41BD-AB96-0BEEB333B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314C3E-7505-41D7-86F4-32B0B0D9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910E57-BACF-4AF6-A792-96FC9BD7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540EBB-5362-4AFF-B9FD-063C91E8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564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9C189F-6FB1-4746-964D-C9A9B214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C5B6E5-1A21-4633-A66B-DB6BA6C88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54E09D-808D-4E1E-850E-D8C3860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7B22B7-FA6F-4BCC-9028-C172D684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663E61-12EF-46CD-A298-7C3C4045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417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6171A8E-F6B3-4F4D-8177-933EBA341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8A6F88-CC28-4A5A-AA82-1A64D28AE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72FCF5-B6B0-4483-AED7-356A84CE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8322FF-8AF1-4BAA-89CA-E45885BC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D16DA7-9BE1-4280-863F-C14B97B9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200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7725D9-C321-4DDC-96DE-21885959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C7C420-76DC-48C1-BBAF-3A1072418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93011F-B538-4A32-8B85-750356D8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1FCB00-380B-4E55-A065-9699997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ADDB80-0A08-4240-96CD-4F8968A3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256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D0C1F9-9CE0-43BB-864B-28E99010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EA7461-42C3-43A6-A638-2BAEC5AA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B95DF6-84B2-4E2B-A225-B09980C1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CED7FC-939D-4ADF-8E07-43CEED90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E3C006-C697-446B-9049-3BC9CEC5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700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4238A4-F0F2-4169-859C-E10428F9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72D7B0-4487-42A2-AA46-27EE8FAAF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CF7A4FB-029B-47C2-ABEA-A29B3B00C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39F3BC-04FC-4AB6-A76E-05E36DCA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D301FF-091D-4FD4-B221-273CFEEC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B1FAAB-B397-4B34-BC49-5C05AABC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941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530C4A-BA06-4382-A093-D2EDE22C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DEFEC5-6A06-4B91-AF12-6CA89CCB9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33C2FB-4D91-4B6D-9054-F39E60084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7DA990-17B6-4057-B2A0-CA71338C6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38F277E-3766-45BB-8256-8D0813AA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56173D-6CFF-4511-ABE2-22C3D5C1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3935A0-7639-4C5E-87C1-1A787C81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52F5020-1DA5-494F-BF64-D0393597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531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9C46E7-4D22-4E20-85A6-C431AC0A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403630B-9002-4FFA-9C60-35D8DD13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E29613-C950-43B5-8906-4802771B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CB64C45-F5F1-4C74-A263-3721B35A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891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80C069-991C-456B-A1BF-7F058D97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350D26E-B608-4C81-AF6D-9ABD35A8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E92EA3-DE4B-4D57-88D3-4B3E956F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91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E68D2-34DE-4A76-A8C6-E0A317AFE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3FC201-3E31-4875-A3B9-E28C3861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E44DD1-5A6F-4C23-B9CD-A6A345963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97BCB7-D3F4-4173-9474-ACA00444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E089D01-E7FD-4D90-9AB2-66BC85B12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FF4A94-8DD8-4E77-A945-EEBCDD82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629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2A51F6-127A-462E-830E-D393B4D7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6B45F5E-E41B-4CD9-810E-A942C90C8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6655C7A-1C96-4CE2-B726-A37DD70F2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BE7131-6D1C-4EB6-96F9-26DF5E35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12A6D6-80C7-4796-B3EB-4FFF8027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718A45-1930-48E8-A1F0-6C6FA231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16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D6A3D72-6107-49D5-932A-CEE81826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60A108-5907-43D7-8C79-B41AA320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1F1A62-87D4-4849-9BD5-9BBF66B36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B5209D-CC7F-4741-BAC8-E181ED342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5808C7-87ED-41BF-B273-828FF4BCD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836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t.me/Presentationyosef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CF551E1-4F17-451A-AC77-AFF891739E03}"/>
              </a:ext>
            </a:extLst>
          </p:cNvPr>
          <p:cNvCxnSpPr>
            <a:cxnSpLocks/>
          </p:cNvCxnSpPr>
          <p:nvPr/>
        </p:nvCxnSpPr>
        <p:spPr>
          <a:xfrm>
            <a:off x="0" y="753552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9" name="مجموعة 118">
            <a:extLst>
              <a:ext uri="{FF2B5EF4-FFF2-40B4-BE49-F238E27FC236}">
                <a16:creationId xmlns:a16="http://schemas.microsoft.com/office/drawing/2014/main" id="{82042A8B-F471-419F-AFD4-E7DF926F13D0}"/>
              </a:ext>
            </a:extLst>
          </p:cNvPr>
          <p:cNvGrpSpPr/>
          <p:nvPr/>
        </p:nvGrpSpPr>
        <p:grpSpPr>
          <a:xfrm>
            <a:off x="9027242" y="838396"/>
            <a:ext cx="2890360" cy="1377383"/>
            <a:chOff x="2797670" y="1181846"/>
            <a:chExt cx="3009809" cy="1626380"/>
          </a:xfrm>
        </p:grpSpPr>
        <p:grpSp>
          <p:nvGrpSpPr>
            <p:cNvPr id="120" name="مجموعة 119">
              <a:extLst>
                <a:ext uri="{FF2B5EF4-FFF2-40B4-BE49-F238E27FC236}">
                  <a16:creationId xmlns:a16="http://schemas.microsoft.com/office/drawing/2014/main" id="{BB28C549-DC71-4C8C-AEE0-3B812397AD4B}"/>
                </a:ext>
              </a:extLst>
            </p:cNvPr>
            <p:cNvGrpSpPr/>
            <p:nvPr/>
          </p:nvGrpSpPr>
          <p:grpSpPr>
            <a:xfrm>
              <a:off x="2904163" y="1181846"/>
              <a:ext cx="2876209" cy="1572524"/>
              <a:chOff x="10395751" y="1154097"/>
              <a:chExt cx="1703692" cy="1448702"/>
            </a:xfrm>
          </p:grpSpPr>
          <p:grpSp>
            <p:nvGrpSpPr>
              <p:cNvPr id="130" name="مجموعة 129">
                <a:extLst>
                  <a:ext uri="{FF2B5EF4-FFF2-40B4-BE49-F238E27FC236}">
                    <a16:creationId xmlns:a16="http://schemas.microsoft.com/office/drawing/2014/main" id="{755CCF64-9F9F-4FBA-8F3C-FF10A7A108EE}"/>
                  </a:ext>
                </a:extLst>
              </p:cNvPr>
              <p:cNvGrpSpPr/>
              <p:nvPr/>
            </p:nvGrpSpPr>
            <p:grpSpPr>
              <a:xfrm>
                <a:off x="10395753" y="1429879"/>
                <a:ext cx="1703690" cy="1172920"/>
                <a:chOff x="6213542" y="1172426"/>
                <a:chExt cx="3382397" cy="1856786"/>
              </a:xfrm>
              <a:noFill/>
            </p:grpSpPr>
            <p:grpSp>
              <p:nvGrpSpPr>
                <p:cNvPr id="132" name="مجموعة 131">
                  <a:extLst>
                    <a:ext uri="{FF2B5EF4-FFF2-40B4-BE49-F238E27FC236}">
                      <a16:creationId xmlns:a16="http://schemas.microsoft.com/office/drawing/2014/main" id="{5E032D0D-9B85-47FA-93E3-907B0B87E803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7" cy="1854188"/>
                  <a:chOff x="5770485" y="1172426"/>
                  <a:chExt cx="3382397" cy="1854188"/>
                </a:xfrm>
                <a:grpFill/>
              </p:grpSpPr>
              <p:sp>
                <p:nvSpPr>
                  <p:cNvPr id="134" name="مستطيل 8">
                    <a:extLst>
                      <a:ext uri="{FF2B5EF4-FFF2-40B4-BE49-F238E27FC236}">
                        <a16:creationId xmlns:a16="http://schemas.microsoft.com/office/drawing/2014/main" id="{FCB1C43A-C1F4-4F24-9E9D-9AD4B8A066D7}"/>
                      </a:ext>
                    </a:extLst>
                  </p:cNvPr>
                  <p:cNvSpPr/>
                  <p:nvPr/>
                </p:nvSpPr>
                <p:spPr>
                  <a:xfrm>
                    <a:off x="5770489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135" name="رابط مستقيم 134">
                    <a:extLst>
                      <a:ext uri="{FF2B5EF4-FFF2-40B4-BE49-F238E27FC236}">
                        <a16:creationId xmlns:a16="http://schemas.microsoft.com/office/drawing/2014/main" id="{1AE4F86D-1DD7-4AE1-B71D-60514DADA76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رابط مستقيم 135">
                    <a:extLst>
                      <a:ext uri="{FF2B5EF4-FFF2-40B4-BE49-F238E27FC236}">
                        <a16:creationId xmlns:a16="http://schemas.microsoft.com/office/drawing/2014/main" id="{C4718430-0E48-4A48-9397-D570BD20940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رابط مستقيم 136">
                    <a:extLst>
                      <a:ext uri="{FF2B5EF4-FFF2-40B4-BE49-F238E27FC236}">
                        <a16:creationId xmlns:a16="http://schemas.microsoft.com/office/drawing/2014/main" id="{2BDC1F91-84F5-4833-A94A-50C8B3A8310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رابط مستقيم 137">
                    <a:extLst>
                      <a:ext uri="{FF2B5EF4-FFF2-40B4-BE49-F238E27FC236}">
                        <a16:creationId xmlns:a16="http://schemas.microsoft.com/office/drawing/2014/main" id="{A46CB008-9E4C-4CAB-934F-0103906237D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3" name="رابط مستقيم 132">
                  <a:extLst>
                    <a:ext uri="{FF2B5EF4-FFF2-40B4-BE49-F238E27FC236}">
                      <a16:creationId xmlns:a16="http://schemas.microsoft.com/office/drawing/2014/main" id="{5E6BE944-8777-4B3B-9125-9DC8C5B5C7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1" name="مستطيل: زوايا مستديرة 130">
                <a:extLst>
                  <a:ext uri="{FF2B5EF4-FFF2-40B4-BE49-F238E27FC236}">
                    <a16:creationId xmlns:a16="http://schemas.microsoft.com/office/drawing/2014/main" id="{CD701472-14C1-4E50-8404-89D228FBD5D7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الأول  4-2  الى 8-2 </a:t>
                </a:r>
              </a:p>
            </p:txBody>
          </p:sp>
        </p:grpSp>
        <p:sp>
          <p:nvSpPr>
            <p:cNvPr id="121" name="مربع نص 120">
              <a:extLst>
                <a:ext uri="{FF2B5EF4-FFF2-40B4-BE49-F238E27FC236}">
                  <a16:creationId xmlns:a16="http://schemas.microsoft.com/office/drawing/2014/main" id="{5B6902BC-DF59-46F0-99FE-17181D1E40D2}"/>
                </a:ext>
              </a:extLst>
            </p:cNvPr>
            <p:cNvSpPr txBox="1"/>
            <p:nvPr/>
          </p:nvSpPr>
          <p:spPr>
            <a:xfrm>
              <a:off x="2850409" y="1721292"/>
              <a:ext cx="2650627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التهيئة والاستعداد </a:t>
              </a:r>
            </a:p>
          </p:txBody>
        </p:sp>
        <p:sp>
          <p:nvSpPr>
            <p:cNvPr id="122" name="مربع نص 121">
              <a:extLst>
                <a:ext uri="{FF2B5EF4-FFF2-40B4-BE49-F238E27FC236}">
                  <a16:creationId xmlns:a16="http://schemas.microsoft.com/office/drawing/2014/main" id="{A143697D-2AD7-4A67-8EDB-8DF8A7B04C3B}"/>
                </a:ext>
              </a:extLst>
            </p:cNvPr>
            <p:cNvSpPr txBox="1"/>
            <p:nvPr/>
          </p:nvSpPr>
          <p:spPr>
            <a:xfrm>
              <a:off x="2797670" y="2001212"/>
              <a:ext cx="2736231" cy="2358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اختبار تشخيصي قبلي 1</a:t>
              </a:r>
            </a:p>
          </p:txBody>
        </p:sp>
        <p:sp>
          <p:nvSpPr>
            <p:cNvPr id="123" name="مربع نص 122">
              <a:extLst>
                <a:ext uri="{FF2B5EF4-FFF2-40B4-BE49-F238E27FC236}">
                  <a16:creationId xmlns:a16="http://schemas.microsoft.com/office/drawing/2014/main" id="{F3AA155D-CB5E-4703-9971-D0227C8D458E}"/>
                </a:ext>
              </a:extLst>
            </p:cNvPr>
            <p:cNvSpPr txBox="1"/>
            <p:nvPr/>
          </p:nvSpPr>
          <p:spPr>
            <a:xfrm>
              <a:off x="2909439" y="2249490"/>
              <a:ext cx="2597374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خطة علاجية 1</a:t>
              </a:r>
            </a:p>
          </p:txBody>
        </p:sp>
        <p:sp>
          <p:nvSpPr>
            <p:cNvPr id="124" name="مربع نص 123">
              <a:extLst>
                <a:ext uri="{FF2B5EF4-FFF2-40B4-BE49-F238E27FC236}">
                  <a16:creationId xmlns:a16="http://schemas.microsoft.com/office/drawing/2014/main" id="{3A3B44D9-DFCC-4CBF-B617-C67399534731}"/>
                </a:ext>
              </a:extLst>
            </p:cNvPr>
            <p:cNvSpPr txBox="1"/>
            <p:nvPr/>
          </p:nvSpPr>
          <p:spPr>
            <a:xfrm>
              <a:off x="2850409" y="2517494"/>
              <a:ext cx="2675665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الطريقة العلمية – المهارات العلمية           8 - 13  </a:t>
              </a:r>
            </a:p>
          </p:txBody>
        </p:sp>
        <p:sp>
          <p:nvSpPr>
            <p:cNvPr id="125" name="مربع نص 124">
              <a:extLst>
                <a:ext uri="{FF2B5EF4-FFF2-40B4-BE49-F238E27FC236}">
                  <a16:creationId xmlns:a16="http://schemas.microsoft.com/office/drawing/2014/main" id="{5DF6DB9B-CF5C-4DF2-BA4D-95490F2C6122}"/>
                </a:ext>
              </a:extLst>
            </p:cNvPr>
            <p:cNvSpPr txBox="1"/>
            <p:nvPr/>
          </p:nvSpPr>
          <p:spPr>
            <a:xfrm>
              <a:off x="2993099" y="1438220"/>
              <a:ext cx="2814380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التهيئة و الاستعداد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127" name="مربع نص 126">
              <a:extLst>
                <a:ext uri="{FF2B5EF4-FFF2-40B4-BE49-F238E27FC236}">
                  <a16:creationId xmlns:a16="http://schemas.microsoft.com/office/drawing/2014/main" id="{0AB007C1-D77C-4DC2-A923-0F956BAE923B}"/>
                </a:ext>
              </a:extLst>
            </p:cNvPr>
            <p:cNvSpPr txBox="1"/>
            <p:nvPr/>
          </p:nvSpPr>
          <p:spPr>
            <a:xfrm>
              <a:off x="5525102" y="1973577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28" name="مربع نص 127">
              <a:extLst>
                <a:ext uri="{FF2B5EF4-FFF2-40B4-BE49-F238E27FC236}">
                  <a16:creationId xmlns:a16="http://schemas.microsoft.com/office/drawing/2014/main" id="{186D1930-B6AD-429A-AC4A-25038E2669A6}"/>
                </a:ext>
              </a:extLst>
            </p:cNvPr>
            <p:cNvSpPr txBox="1"/>
            <p:nvPr/>
          </p:nvSpPr>
          <p:spPr>
            <a:xfrm>
              <a:off x="5525103" y="224195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29" name="مربع نص 128">
              <a:extLst>
                <a:ext uri="{FF2B5EF4-FFF2-40B4-BE49-F238E27FC236}">
                  <a16:creationId xmlns:a16="http://schemas.microsoft.com/office/drawing/2014/main" id="{E16653AE-173B-436F-B3BD-F81A133C2AD1}"/>
                </a:ext>
              </a:extLst>
            </p:cNvPr>
            <p:cNvSpPr txBox="1"/>
            <p:nvPr/>
          </p:nvSpPr>
          <p:spPr>
            <a:xfrm>
              <a:off x="5561864" y="2479346"/>
              <a:ext cx="181487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08" name="مربع نص 307">
              <a:extLst>
                <a:ext uri="{FF2B5EF4-FFF2-40B4-BE49-F238E27FC236}">
                  <a16:creationId xmlns:a16="http://schemas.microsoft.com/office/drawing/2014/main" id="{594319D8-3340-464D-8C26-BC93B1F60416}"/>
                </a:ext>
              </a:extLst>
            </p:cNvPr>
            <p:cNvSpPr txBox="1"/>
            <p:nvPr/>
          </p:nvSpPr>
          <p:spPr>
            <a:xfrm>
              <a:off x="5525101" y="171843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183" name="مجموعة 182">
            <a:extLst>
              <a:ext uri="{FF2B5EF4-FFF2-40B4-BE49-F238E27FC236}">
                <a16:creationId xmlns:a16="http://schemas.microsoft.com/office/drawing/2014/main" id="{95CB32E7-F3D4-4A27-9DF5-2E572FFB539A}"/>
              </a:ext>
            </a:extLst>
          </p:cNvPr>
          <p:cNvGrpSpPr/>
          <p:nvPr/>
        </p:nvGrpSpPr>
        <p:grpSpPr>
          <a:xfrm>
            <a:off x="6145582" y="837219"/>
            <a:ext cx="2876843" cy="1341526"/>
            <a:chOff x="2797670" y="1181846"/>
            <a:chExt cx="2995734" cy="1584043"/>
          </a:xfrm>
        </p:grpSpPr>
        <p:grpSp>
          <p:nvGrpSpPr>
            <p:cNvPr id="184" name="مجموعة 183">
              <a:extLst>
                <a:ext uri="{FF2B5EF4-FFF2-40B4-BE49-F238E27FC236}">
                  <a16:creationId xmlns:a16="http://schemas.microsoft.com/office/drawing/2014/main" id="{87B15217-408C-49D5-A310-29A64AD613BA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194" name="مجموعة 193">
                <a:extLst>
                  <a:ext uri="{FF2B5EF4-FFF2-40B4-BE49-F238E27FC236}">
                    <a16:creationId xmlns:a16="http://schemas.microsoft.com/office/drawing/2014/main" id="{545C60E7-A778-4309-8370-F12397F090C8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196" name="مجموعة 195">
                  <a:extLst>
                    <a:ext uri="{FF2B5EF4-FFF2-40B4-BE49-F238E27FC236}">
                      <a16:creationId xmlns:a16="http://schemas.microsoft.com/office/drawing/2014/main" id="{B3C05841-5138-41B6-AC84-CABA351E4224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198" name="مستطيل 8">
                    <a:extLst>
                      <a:ext uri="{FF2B5EF4-FFF2-40B4-BE49-F238E27FC236}">
                        <a16:creationId xmlns:a16="http://schemas.microsoft.com/office/drawing/2014/main" id="{8613E176-08F8-48DC-A8AE-DB09456BFD95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199" name="رابط مستقيم 198">
                    <a:extLst>
                      <a:ext uri="{FF2B5EF4-FFF2-40B4-BE49-F238E27FC236}">
                        <a16:creationId xmlns:a16="http://schemas.microsoft.com/office/drawing/2014/main" id="{DFAEFE57-C6AB-457C-B7A7-3F40D84983C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رابط مستقيم 199">
                    <a:extLst>
                      <a:ext uri="{FF2B5EF4-FFF2-40B4-BE49-F238E27FC236}">
                        <a16:creationId xmlns:a16="http://schemas.microsoft.com/office/drawing/2014/main" id="{A6906D34-ECD2-4E01-9A1C-44FEA8FB969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رابط مستقيم 200">
                    <a:extLst>
                      <a:ext uri="{FF2B5EF4-FFF2-40B4-BE49-F238E27FC236}">
                        <a16:creationId xmlns:a16="http://schemas.microsoft.com/office/drawing/2014/main" id="{B3EFC3CA-5B4C-4DC8-B92A-C54EC168F03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رابط مستقيم 201">
                    <a:extLst>
                      <a:ext uri="{FF2B5EF4-FFF2-40B4-BE49-F238E27FC236}">
                        <a16:creationId xmlns:a16="http://schemas.microsoft.com/office/drawing/2014/main" id="{17BF66EF-9DC0-49D0-AF95-29094C7934B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7" name="رابط مستقيم 196">
                  <a:extLst>
                    <a:ext uri="{FF2B5EF4-FFF2-40B4-BE49-F238E27FC236}">
                      <a16:creationId xmlns:a16="http://schemas.microsoft.com/office/drawing/2014/main" id="{C5BB2249-259D-47E8-845B-7B56DBD4C7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5" name="مستطيل: زوايا مستديرة 194">
                <a:extLst>
                  <a:ext uri="{FF2B5EF4-FFF2-40B4-BE49-F238E27FC236}">
                    <a16:creationId xmlns:a16="http://schemas.microsoft.com/office/drawing/2014/main" id="{6117740F-315E-4CD0-B04D-1A66BFC8270F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050" b="1" dirty="0"/>
                  <a:t>الأسبوع الثاني  11-2  الى 15-2  </a:t>
                </a:r>
              </a:p>
            </p:txBody>
          </p:sp>
        </p:grpSp>
        <p:sp>
          <p:nvSpPr>
            <p:cNvPr id="185" name="مربع نص 184">
              <a:extLst>
                <a:ext uri="{FF2B5EF4-FFF2-40B4-BE49-F238E27FC236}">
                  <a16:creationId xmlns:a16="http://schemas.microsoft.com/office/drawing/2014/main" id="{BD6C4983-7D32-4DDD-AC17-100B30AAD71E}"/>
                </a:ext>
              </a:extLst>
            </p:cNvPr>
            <p:cNvSpPr txBox="1"/>
            <p:nvPr/>
          </p:nvSpPr>
          <p:spPr>
            <a:xfrm>
              <a:off x="2818879" y="1708166"/>
              <a:ext cx="2776595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التهيئة و الاستكشاف                              22 -23 </a:t>
              </a:r>
            </a:p>
          </p:txBody>
        </p:sp>
        <p:sp>
          <p:nvSpPr>
            <p:cNvPr id="186" name="مربع نص 185">
              <a:extLst>
                <a:ext uri="{FF2B5EF4-FFF2-40B4-BE49-F238E27FC236}">
                  <a16:creationId xmlns:a16="http://schemas.microsoft.com/office/drawing/2014/main" id="{E2F17026-C05B-4CB0-B076-FE5478F240AB}"/>
                </a:ext>
              </a:extLst>
            </p:cNvPr>
            <p:cNvSpPr txBox="1"/>
            <p:nvPr/>
          </p:nvSpPr>
          <p:spPr>
            <a:xfrm>
              <a:off x="2797670" y="2001215"/>
              <a:ext cx="2800972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اكتشفت الخلية                                24 - 25 </a:t>
              </a:r>
            </a:p>
          </p:txBody>
        </p:sp>
        <p:sp>
          <p:nvSpPr>
            <p:cNvPr id="187" name="مربع نص 186">
              <a:extLst>
                <a:ext uri="{FF2B5EF4-FFF2-40B4-BE49-F238E27FC236}">
                  <a16:creationId xmlns:a16="http://schemas.microsoft.com/office/drawing/2014/main" id="{C8861B86-24BB-436B-9B86-A8E1E9127EDB}"/>
                </a:ext>
              </a:extLst>
            </p:cNvPr>
            <p:cNvSpPr txBox="1"/>
            <p:nvPr/>
          </p:nvSpPr>
          <p:spPr>
            <a:xfrm>
              <a:off x="2825658" y="2238802"/>
              <a:ext cx="277659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مستويات التنظيم في المخلوقات الحية           26 – 27 </a:t>
              </a:r>
            </a:p>
          </p:txBody>
        </p:sp>
        <p:sp>
          <p:nvSpPr>
            <p:cNvPr id="188" name="مربع نص 187">
              <a:extLst>
                <a:ext uri="{FF2B5EF4-FFF2-40B4-BE49-F238E27FC236}">
                  <a16:creationId xmlns:a16="http://schemas.microsoft.com/office/drawing/2014/main" id="{5D9A66C5-5EAD-42EE-906A-EC6F316B7464}"/>
                </a:ext>
              </a:extLst>
            </p:cNvPr>
            <p:cNvSpPr txBox="1"/>
            <p:nvPr/>
          </p:nvSpPr>
          <p:spPr>
            <a:xfrm>
              <a:off x="2797670" y="2488399"/>
              <a:ext cx="2809777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المواد الموجودة في جميع المخلوقات - مراجعة الدرس 28-29 </a:t>
              </a:r>
            </a:p>
          </p:txBody>
        </p:sp>
        <p:sp>
          <p:nvSpPr>
            <p:cNvPr id="189" name="مربع نص 188">
              <a:extLst>
                <a:ext uri="{FF2B5EF4-FFF2-40B4-BE49-F238E27FC236}">
                  <a16:creationId xmlns:a16="http://schemas.microsoft.com/office/drawing/2014/main" id="{AABBC969-E8E9-4914-8D11-E40264BC671D}"/>
                </a:ext>
              </a:extLst>
            </p:cNvPr>
            <p:cNvSpPr txBox="1"/>
            <p:nvPr/>
          </p:nvSpPr>
          <p:spPr>
            <a:xfrm>
              <a:off x="2890594" y="1438680"/>
              <a:ext cx="290281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نظرية الخلية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190" name="مربع نص 189">
              <a:extLst>
                <a:ext uri="{FF2B5EF4-FFF2-40B4-BE49-F238E27FC236}">
                  <a16:creationId xmlns:a16="http://schemas.microsoft.com/office/drawing/2014/main" id="{B142EAB7-0EAB-46B6-AA17-7D617A973C6C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1" name="مربع نص 190">
              <a:extLst>
                <a:ext uri="{FF2B5EF4-FFF2-40B4-BE49-F238E27FC236}">
                  <a16:creationId xmlns:a16="http://schemas.microsoft.com/office/drawing/2014/main" id="{44E08FF0-E8C7-4AD9-90AA-8B2BE7D693D7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2" name="مربع نص 191">
              <a:extLst>
                <a:ext uri="{FF2B5EF4-FFF2-40B4-BE49-F238E27FC236}">
                  <a16:creationId xmlns:a16="http://schemas.microsoft.com/office/drawing/2014/main" id="{41BBCAAF-51F9-462C-9AC3-5D6D27A7BCA2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3" name="مربع نص 192">
              <a:extLst>
                <a:ext uri="{FF2B5EF4-FFF2-40B4-BE49-F238E27FC236}">
                  <a16:creationId xmlns:a16="http://schemas.microsoft.com/office/drawing/2014/main" id="{D615D4F3-0730-4BBD-BB86-88DB6B48ED5B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203" name="مجموعة 202">
            <a:extLst>
              <a:ext uri="{FF2B5EF4-FFF2-40B4-BE49-F238E27FC236}">
                <a16:creationId xmlns:a16="http://schemas.microsoft.com/office/drawing/2014/main" id="{DECC8C65-71BE-4175-80A4-CB96AA11731E}"/>
              </a:ext>
            </a:extLst>
          </p:cNvPr>
          <p:cNvGrpSpPr/>
          <p:nvPr/>
        </p:nvGrpSpPr>
        <p:grpSpPr>
          <a:xfrm>
            <a:off x="3018242" y="823669"/>
            <a:ext cx="2927534" cy="1341527"/>
            <a:chOff x="2745417" y="1181846"/>
            <a:chExt cx="3048520" cy="1584043"/>
          </a:xfrm>
        </p:grpSpPr>
        <p:grpSp>
          <p:nvGrpSpPr>
            <p:cNvPr id="204" name="مجموعة 203">
              <a:extLst>
                <a:ext uri="{FF2B5EF4-FFF2-40B4-BE49-F238E27FC236}">
                  <a16:creationId xmlns:a16="http://schemas.microsoft.com/office/drawing/2014/main" id="{EF241D81-A4D1-4C6C-B90C-7623FCD4E5DC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214" name="مجموعة 213">
                <a:extLst>
                  <a:ext uri="{FF2B5EF4-FFF2-40B4-BE49-F238E27FC236}">
                    <a16:creationId xmlns:a16="http://schemas.microsoft.com/office/drawing/2014/main" id="{5FA9B746-52A7-4F75-BD08-0AC2F27E0563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216" name="مجموعة 215">
                  <a:extLst>
                    <a:ext uri="{FF2B5EF4-FFF2-40B4-BE49-F238E27FC236}">
                      <a16:creationId xmlns:a16="http://schemas.microsoft.com/office/drawing/2014/main" id="{01D40264-9E94-4584-83A0-2203B3BA051F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218" name="مستطيل 8">
                    <a:extLst>
                      <a:ext uri="{FF2B5EF4-FFF2-40B4-BE49-F238E27FC236}">
                        <a16:creationId xmlns:a16="http://schemas.microsoft.com/office/drawing/2014/main" id="{84A67E3F-1502-47C1-9A0F-5EE237814D30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219" name="رابط مستقيم 218">
                    <a:extLst>
                      <a:ext uri="{FF2B5EF4-FFF2-40B4-BE49-F238E27FC236}">
                        <a16:creationId xmlns:a16="http://schemas.microsoft.com/office/drawing/2014/main" id="{FEEB717E-E02A-42ED-92B5-9F9DE35FA3F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0" name="رابط مستقيم 219">
                    <a:extLst>
                      <a:ext uri="{FF2B5EF4-FFF2-40B4-BE49-F238E27FC236}">
                        <a16:creationId xmlns:a16="http://schemas.microsoft.com/office/drawing/2014/main" id="{56BA4BAF-4C09-4542-9E58-03AE42F6DAC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رابط مستقيم 220">
                    <a:extLst>
                      <a:ext uri="{FF2B5EF4-FFF2-40B4-BE49-F238E27FC236}">
                        <a16:creationId xmlns:a16="http://schemas.microsoft.com/office/drawing/2014/main" id="{0D48D07E-37E3-488E-9DBF-D37180FEBC8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رابط مستقيم 221">
                    <a:extLst>
                      <a:ext uri="{FF2B5EF4-FFF2-40B4-BE49-F238E27FC236}">
                        <a16:creationId xmlns:a16="http://schemas.microsoft.com/office/drawing/2014/main" id="{AB2A7BEF-3640-4C2A-B6AD-C55CD056786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7" name="رابط مستقيم 216">
                  <a:extLst>
                    <a:ext uri="{FF2B5EF4-FFF2-40B4-BE49-F238E27FC236}">
                      <a16:creationId xmlns:a16="http://schemas.microsoft.com/office/drawing/2014/main" id="{E79DC037-1949-4067-906E-43F9EE8F89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5" name="مستطيل: زوايا مستديرة 214">
                <a:extLst>
                  <a:ext uri="{FF2B5EF4-FFF2-40B4-BE49-F238E27FC236}">
                    <a16:creationId xmlns:a16="http://schemas.microsoft.com/office/drawing/2014/main" id="{C4F49DE2-CB33-43CF-A34F-A3D6DCD3E21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الثالث  18-2  الى 22-2 </a:t>
                </a:r>
              </a:p>
            </p:txBody>
          </p:sp>
        </p:grpSp>
        <p:sp>
          <p:nvSpPr>
            <p:cNvPr id="205" name="مربع نص 204">
              <a:extLst>
                <a:ext uri="{FF2B5EF4-FFF2-40B4-BE49-F238E27FC236}">
                  <a16:creationId xmlns:a16="http://schemas.microsoft.com/office/drawing/2014/main" id="{9D1DA63A-59F8-42EB-A373-8BE7F7117167}"/>
                </a:ext>
              </a:extLst>
            </p:cNvPr>
            <p:cNvSpPr txBox="1"/>
            <p:nvPr/>
          </p:nvSpPr>
          <p:spPr>
            <a:xfrm>
              <a:off x="2759117" y="1716256"/>
              <a:ext cx="2780640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التهيئة و الاستكشاف                           32 – 33 </a:t>
              </a:r>
            </a:p>
          </p:txBody>
        </p:sp>
        <p:sp>
          <p:nvSpPr>
            <p:cNvPr id="206" name="مربع نص 205">
              <a:extLst>
                <a:ext uri="{FF2B5EF4-FFF2-40B4-BE49-F238E27FC236}">
                  <a16:creationId xmlns:a16="http://schemas.microsoft.com/office/drawing/2014/main" id="{FD7F3166-17A9-427A-ACA0-E1F65A65D122}"/>
                </a:ext>
              </a:extLst>
            </p:cNvPr>
            <p:cNvSpPr txBox="1"/>
            <p:nvPr/>
          </p:nvSpPr>
          <p:spPr>
            <a:xfrm>
              <a:off x="2797670" y="2001213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dirty="0">
                  <a:latin typeface="Lotus-Light"/>
                </a:rPr>
                <a:t>كيف اقارن بين الخلايا النباتية و الحيوانية   </a:t>
              </a:r>
              <a:r>
                <a:rPr lang="ar-SA" sz="1000" b="1" i="0" u="none" strike="noStrike" baseline="0" dirty="0">
                  <a:latin typeface="Lotus-Light"/>
                </a:rPr>
                <a:t>34 – 35  </a:t>
              </a:r>
            </a:p>
          </p:txBody>
        </p:sp>
        <p:sp>
          <p:nvSpPr>
            <p:cNvPr id="207" name="مربع نص 206">
              <a:extLst>
                <a:ext uri="{FF2B5EF4-FFF2-40B4-BE49-F238E27FC236}">
                  <a16:creationId xmlns:a16="http://schemas.microsoft.com/office/drawing/2014/main" id="{9FF70087-E698-4EF1-A22A-19E196361ACA}"/>
                </a:ext>
              </a:extLst>
            </p:cNvPr>
            <p:cNvSpPr txBox="1"/>
            <p:nvPr/>
          </p:nvSpPr>
          <p:spPr>
            <a:xfrm>
              <a:off x="2817169" y="2238802"/>
              <a:ext cx="271429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النقل السلبي                                      36 – 37 </a:t>
              </a:r>
            </a:p>
          </p:txBody>
        </p:sp>
        <p:sp>
          <p:nvSpPr>
            <p:cNvPr id="208" name="مربع نص 207">
              <a:extLst>
                <a:ext uri="{FF2B5EF4-FFF2-40B4-BE49-F238E27FC236}">
                  <a16:creationId xmlns:a16="http://schemas.microsoft.com/office/drawing/2014/main" id="{BD2898D5-9AB9-40D2-8208-C80B83DC0852}"/>
                </a:ext>
              </a:extLst>
            </p:cNvPr>
            <p:cNvSpPr txBox="1"/>
            <p:nvPr/>
          </p:nvSpPr>
          <p:spPr>
            <a:xfrm>
              <a:off x="2745417" y="2470413"/>
              <a:ext cx="2783214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البناء الضوئي ؟ ما التنفس الخلوي       38 - 39</a:t>
              </a:r>
            </a:p>
          </p:txBody>
        </p:sp>
        <p:sp>
          <p:nvSpPr>
            <p:cNvPr id="209" name="مربع نص 208">
              <a:extLst>
                <a:ext uri="{FF2B5EF4-FFF2-40B4-BE49-F238E27FC236}">
                  <a16:creationId xmlns:a16="http://schemas.microsoft.com/office/drawing/2014/main" id="{65A4A5C3-B204-40F7-8F87-515794493C38}"/>
                </a:ext>
              </a:extLst>
            </p:cNvPr>
            <p:cNvSpPr txBox="1"/>
            <p:nvPr/>
          </p:nvSpPr>
          <p:spPr>
            <a:xfrm>
              <a:off x="2898121" y="1432428"/>
              <a:ext cx="2895816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الخلية النباتية والخلية الحيوانية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210" name="مربع نص 209">
              <a:extLst>
                <a:ext uri="{FF2B5EF4-FFF2-40B4-BE49-F238E27FC236}">
                  <a16:creationId xmlns:a16="http://schemas.microsoft.com/office/drawing/2014/main" id="{8E6FB568-0E1F-46CA-84FE-3402987C3E2B}"/>
                </a:ext>
              </a:extLst>
            </p:cNvPr>
            <p:cNvSpPr txBox="1"/>
            <p:nvPr/>
          </p:nvSpPr>
          <p:spPr>
            <a:xfrm>
              <a:off x="5546417" y="1733043"/>
              <a:ext cx="233950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1" name="مربع نص 210">
              <a:extLst>
                <a:ext uri="{FF2B5EF4-FFF2-40B4-BE49-F238E27FC236}">
                  <a16:creationId xmlns:a16="http://schemas.microsoft.com/office/drawing/2014/main" id="{497281E8-0339-43C7-A885-5A78135EE1A6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2" name="مربع نص 211">
              <a:extLst>
                <a:ext uri="{FF2B5EF4-FFF2-40B4-BE49-F238E27FC236}">
                  <a16:creationId xmlns:a16="http://schemas.microsoft.com/office/drawing/2014/main" id="{834FD7F6-AA4C-4D60-A33B-BE6A0133E896}"/>
                </a:ext>
              </a:extLst>
            </p:cNvPr>
            <p:cNvSpPr txBox="1"/>
            <p:nvPr/>
          </p:nvSpPr>
          <p:spPr>
            <a:xfrm>
              <a:off x="5567906" y="2276462"/>
              <a:ext cx="190377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3" name="مربع نص 212">
              <a:extLst>
                <a:ext uri="{FF2B5EF4-FFF2-40B4-BE49-F238E27FC236}">
                  <a16:creationId xmlns:a16="http://schemas.microsoft.com/office/drawing/2014/main" id="{4BE4441A-2131-441A-96DC-8AD28F665FC0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468" name="مجموعة 467">
            <a:extLst>
              <a:ext uri="{FF2B5EF4-FFF2-40B4-BE49-F238E27FC236}">
                <a16:creationId xmlns:a16="http://schemas.microsoft.com/office/drawing/2014/main" id="{2B4AEF4E-ED6C-4236-B275-B1381B9EADB0}"/>
              </a:ext>
            </a:extLst>
          </p:cNvPr>
          <p:cNvGrpSpPr/>
          <p:nvPr/>
        </p:nvGrpSpPr>
        <p:grpSpPr>
          <a:xfrm>
            <a:off x="76038" y="817255"/>
            <a:ext cx="2990204" cy="1341527"/>
            <a:chOff x="2692302" y="1181846"/>
            <a:chExt cx="3113780" cy="1584043"/>
          </a:xfrm>
        </p:grpSpPr>
        <p:grpSp>
          <p:nvGrpSpPr>
            <p:cNvPr id="469" name="مجموعة 468">
              <a:extLst>
                <a:ext uri="{FF2B5EF4-FFF2-40B4-BE49-F238E27FC236}">
                  <a16:creationId xmlns:a16="http://schemas.microsoft.com/office/drawing/2014/main" id="{3F5894B9-5682-46DC-B868-A7EAEA9DF75C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479" name="مجموعة 478">
                <a:extLst>
                  <a:ext uri="{FF2B5EF4-FFF2-40B4-BE49-F238E27FC236}">
                    <a16:creationId xmlns:a16="http://schemas.microsoft.com/office/drawing/2014/main" id="{E499F7C4-5896-4FF4-88ED-057909C5097D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481" name="مجموعة 480">
                  <a:extLst>
                    <a:ext uri="{FF2B5EF4-FFF2-40B4-BE49-F238E27FC236}">
                      <a16:creationId xmlns:a16="http://schemas.microsoft.com/office/drawing/2014/main" id="{8FF30281-54EB-46B1-977E-D63F4C163521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483" name="مستطيل 8">
                    <a:extLst>
                      <a:ext uri="{FF2B5EF4-FFF2-40B4-BE49-F238E27FC236}">
                        <a16:creationId xmlns:a16="http://schemas.microsoft.com/office/drawing/2014/main" id="{164B5841-C03B-485C-B015-E2C38BE45AC9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484" name="رابط مستقيم 483">
                    <a:extLst>
                      <a:ext uri="{FF2B5EF4-FFF2-40B4-BE49-F238E27FC236}">
                        <a16:creationId xmlns:a16="http://schemas.microsoft.com/office/drawing/2014/main" id="{3CFE818F-8F9D-4A36-9B53-5D14191B2DC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5" name="رابط مستقيم 484">
                    <a:extLst>
                      <a:ext uri="{FF2B5EF4-FFF2-40B4-BE49-F238E27FC236}">
                        <a16:creationId xmlns:a16="http://schemas.microsoft.com/office/drawing/2014/main" id="{3A788681-37E8-4BCA-BB47-B354D03CF2E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6" name="رابط مستقيم 485">
                    <a:extLst>
                      <a:ext uri="{FF2B5EF4-FFF2-40B4-BE49-F238E27FC236}">
                        <a16:creationId xmlns:a16="http://schemas.microsoft.com/office/drawing/2014/main" id="{6D28D0C0-4D73-4186-AC4D-0E28A545071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7" name="رابط مستقيم 486">
                    <a:extLst>
                      <a:ext uri="{FF2B5EF4-FFF2-40B4-BE49-F238E27FC236}">
                        <a16:creationId xmlns:a16="http://schemas.microsoft.com/office/drawing/2014/main" id="{8A5E74DF-B859-4F3F-8D26-94971A983F4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82" name="رابط مستقيم 481">
                  <a:extLst>
                    <a:ext uri="{FF2B5EF4-FFF2-40B4-BE49-F238E27FC236}">
                      <a16:creationId xmlns:a16="http://schemas.microsoft.com/office/drawing/2014/main" id="{D2C14C04-D1ED-4A6B-81B5-51FDDC5514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0" name="مستطيل: زوايا مستديرة 479">
                <a:extLst>
                  <a:ext uri="{FF2B5EF4-FFF2-40B4-BE49-F238E27FC236}">
                    <a16:creationId xmlns:a16="http://schemas.microsoft.com/office/drawing/2014/main" id="{A3C98CC9-B83D-40B2-A897-9396B32EA021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الرابع  25-2  الى 29-2 </a:t>
                </a:r>
              </a:p>
            </p:txBody>
          </p:sp>
        </p:grpSp>
        <p:sp>
          <p:nvSpPr>
            <p:cNvPr id="470" name="مربع نص 469">
              <a:extLst>
                <a:ext uri="{FF2B5EF4-FFF2-40B4-BE49-F238E27FC236}">
                  <a16:creationId xmlns:a16="http://schemas.microsoft.com/office/drawing/2014/main" id="{0469A9E6-F097-4EE2-B2EC-1B56ABA0A506}"/>
                </a:ext>
              </a:extLst>
            </p:cNvPr>
            <p:cNvSpPr txBox="1"/>
            <p:nvPr/>
          </p:nvSpPr>
          <p:spPr>
            <a:xfrm>
              <a:off x="2863019" y="1721501"/>
              <a:ext cx="2670882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النقل النشط  - مراجعة الدرس                 40 - 41</a:t>
              </a:r>
            </a:p>
          </p:txBody>
        </p:sp>
        <p:sp>
          <p:nvSpPr>
            <p:cNvPr id="471" name="مربع نص 470">
              <a:extLst>
                <a:ext uri="{FF2B5EF4-FFF2-40B4-BE49-F238E27FC236}">
                  <a16:creationId xmlns:a16="http://schemas.microsoft.com/office/drawing/2014/main" id="{CB8EBF7F-E3A7-4B93-996C-E0B15DEC893B}"/>
                </a:ext>
              </a:extLst>
            </p:cNvPr>
            <p:cNvSpPr txBox="1"/>
            <p:nvPr/>
          </p:nvSpPr>
          <p:spPr>
            <a:xfrm>
              <a:off x="2797670" y="2001213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الاول – نموذج اختبار         44 – 47 </a:t>
              </a:r>
            </a:p>
          </p:txBody>
        </p:sp>
        <p:sp>
          <p:nvSpPr>
            <p:cNvPr id="472" name="مربع نص 471">
              <a:extLst>
                <a:ext uri="{FF2B5EF4-FFF2-40B4-BE49-F238E27FC236}">
                  <a16:creationId xmlns:a16="http://schemas.microsoft.com/office/drawing/2014/main" id="{C8023F9F-B76A-4CD3-8B00-AF607E63E7B7}"/>
                </a:ext>
              </a:extLst>
            </p:cNvPr>
            <p:cNvSpPr txBox="1"/>
            <p:nvPr/>
          </p:nvSpPr>
          <p:spPr>
            <a:xfrm>
              <a:off x="2907860" y="2239355"/>
              <a:ext cx="262485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dirty="0">
                  <a:solidFill>
                    <a:srgbClr val="C00000"/>
                  </a:solidFill>
                  <a:latin typeface="Lotus-Light"/>
                </a:rPr>
                <a:t>انقسام الخلايا - </a:t>
              </a:r>
              <a:r>
                <a:rPr lang="ar-SA" sz="1000" b="1" dirty="0">
                  <a:latin typeface="Lotus-Light"/>
                </a:rPr>
                <a:t>التهيئة و الاستكشاف       50 – 51 </a:t>
              </a:r>
            </a:p>
          </p:txBody>
        </p:sp>
        <p:sp>
          <p:nvSpPr>
            <p:cNvPr id="473" name="مربع نص 472">
              <a:extLst>
                <a:ext uri="{FF2B5EF4-FFF2-40B4-BE49-F238E27FC236}">
                  <a16:creationId xmlns:a16="http://schemas.microsoft.com/office/drawing/2014/main" id="{065E1CA3-0917-4A1D-9D2E-7D3DAF2E8225}"/>
                </a:ext>
              </a:extLst>
            </p:cNvPr>
            <p:cNvSpPr txBox="1"/>
            <p:nvPr/>
          </p:nvSpPr>
          <p:spPr>
            <a:xfrm>
              <a:off x="2692302" y="2470432"/>
              <a:ext cx="2834460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دورة الخلية                                   52 – 53 </a:t>
              </a:r>
            </a:p>
          </p:txBody>
        </p:sp>
        <p:sp>
          <p:nvSpPr>
            <p:cNvPr id="474" name="مربع نص 473">
              <a:extLst>
                <a:ext uri="{FF2B5EF4-FFF2-40B4-BE49-F238E27FC236}">
                  <a16:creationId xmlns:a16="http://schemas.microsoft.com/office/drawing/2014/main" id="{B86AEEE1-1A36-4DEA-94D4-DDE99E6214A2}"/>
                </a:ext>
              </a:extLst>
            </p:cNvPr>
            <p:cNvSpPr txBox="1"/>
            <p:nvPr/>
          </p:nvSpPr>
          <p:spPr>
            <a:xfrm>
              <a:off x="2834981" y="1426776"/>
              <a:ext cx="2971101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الخلية النباتية والخلية الحيوانية  </a:t>
              </a:r>
              <a:r>
                <a:rPr lang="ar-SA" sz="1200" b="1" dirty="0">
                  <a:latin typeface="Lotus-Bold"/>
                </a:rPr>
                <a:t>–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انقسام الخلايا 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</p:txBody>
        </p:sp>
        <p:sp>
          <p:nvSpPr>
            <p:cNvPr id="475" name="مربع نص 474">
              <a:extLst>
                <a:ext uri="{FF2B5EF4-FFF2-40B4-BE49-F238E27FC236}">
                  <a16:creationId xmlns:a16="http://schemas.microsoft.com/office/drawing/2014/main" id="{3B4D6320-B800-441F-A2AA-5A0D63D39282}"/>
                </a:ext>
              </a:extLst>
            </p:cNvPr>
            <p:cNvSpPr txBox="1"/>
            <p:nvPr/>
          </p:nvSpPr>
          <p:spPr>
            <a:xfrm>
              <a:off x="5515105" y="1768465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6" name="مربع نص 475">
              <a:extLst>
                <a:ext uri="{FF2B5EF4-FFF2-40B4-BE49-F238E27FC236}">
                  <a16:creationId xmlns:a16="http://schemas.microsoft.com/office/drawing/2014/main" id="{76DB2635-BC31-496D-B17F-119C0F82B38B}"/>
                </a:ext>
              </a:extLst>
            </p:cNvPr>
            <p:cNvSpPr txBox="1"/>
            <p:nvPr/>
          </p:nvSpPr>
          <p:spPr>
            <a:xfrm>
              <a:off x="5520485" y="1973894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7" name="مربع نص 476">
              <a:extLst>
                <a:ext uri="{FF2B5EF4-FFF2-40B4-BE49-F238E27FC236}">
                  <a16:creationId xmlns:a16="http://schemas.microsoft.com/office/drawing/2014/main" id="{485DEE87-6250-41BE-AD0B-C383041E2AB8}"/>
                </a:ext>
              </a:extLst>
            </p:cNvPr>
            <p:cNvSpPr txBox="1"/>
            <p:nvPr/>
          </p:nvSpPr>
          <p:spPr>
            <a:xfrm>
              <a:off x="5520485" y="2297554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8" name="مربع نص 477">
              <a:extLst>
                <a:ext uri="{FF2B5EF4-FFF2-40B4-BE49-F238E27FC236}">
                  <a16:creationId xmlns:a16="http://schemas.microsoft.com/office/drawing/2014/main" id="{6D8EED99-1630-439A-8281-5133C8F92342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488" name="مجموعة 487">
            <a:extLst>
              <a:ext uri="{FF2B5EF4-FFF2-40B4-BE49-F238E27FC236}">
                <a16:creationId xmlns:a16="http://schemas.microsoft.com/office/drawing/2014/main" id="{5509DAD9-5A97-4925-9E68-190456CEF50E}"/>
              </a:ext>
            </a:extLst>
          </p:cNvPr>
          <p:cNvGrpSpPr/>
          <p:nvPr/>
        </p:nvGrpSpPr>
        <p:grpSpPr>
          <a:xfrm>
            <a:off x="9036524" y="2278167"/>
            <a:ext cx="2889823" cy="1341802"/>
            <a:chOff x="2797670" y="1181846"/>
            <a:chExt cx="3009249" cy="1584368"/>
          </a:xfrm>
        </p:grpSpPr>
        <p:grpSp>
          <p:nvGrpSpPr>
            <p:cNvPr id="489" name="مجموعة 488">
              <a:extLst>
                <a:ext uri="{FF2B5EF4-FFF2-40B4-BE49-F238E27FC236}">
                  <a16:creationId xmlns:a16="http://schemas.microsoft.com/office/drawing/2014/main" id="{8F341611-2338-4F4B-8C91-15469F3AF2A8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499" name="مجموعة 498">
                <a:extLst>
                  <a:ext uri="{FF2B5EF4-FFF2-40B4-BE49-F238E27FC236}">
                    <a16:creationId xmlns:a16="http://schemas.microsoft.com/office/drawing/2014/main" id="{C8C72B53-58B3-4FD6-8AEE-009AF7931484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01" name="مجموعة 500">
                  <a:extLst>
                    <a:ext uri="{FF2B5EF4-FFF2-40B4-BE49-F238E27FC236}">
                      <a16:creationId xmlns:a16="http://schemas.microsoft.com/office/drawing/2014/main" id="{20F4DD11-8D5F-4A2D-886F-069FC980635E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03" name="مستطيل 8">
                    <a:extLst>
                      <a:ext uri="{FF2B5EF4-FFF2-40B4-BE49-F238E27FC236}">
                        <a16:creationId xmlns:a16="http://schemas.microsoft.com/office/drawing/2014/main" id="{ACBD7A7A-4F23-4289-849A-7AE308066D7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504" name="رابط مستقيم 503">
                    <a:extLst>
                      <a:ext uri="{FF2B5EF4-FFF2-40B4-BE49-F238E27FC236}">
                        <a16:creationId xmlns:a16="http://schemas.microsoft.com/office/drawing/2014/main" id="{176145F3-FBB2-4326-B870-198B922209B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5" name="رابط مستقيم 504">
                    <a:extLst>
                      <a:ext uri="{FF2B5EF4-FFF2-40B4-BE49-F238E27FC236}">
                        <a16:creationId xmlns:a16="http://schemas.microsoft.com/office/drawing/2014/main" id="{93114501-75F5-45D4-A0E9-6673CB90DBC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6" name="رابط مستقيم 505">
                    <a:extLst>
                      <a:ext uri="{FF2B5EF4-FFF2-40B4-BE49-F238E27FC236}">
                        <a16:creationId xmlns:a16="http://schemas.microsoft.com/office/drawing/2014/main" id="{4FF7C9EF-4F49-48E6-8D73-5373EAEC7CA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7" name="رابط مستقيم 506">
                    <a:extLst>
                      <a:ext uri="{FF2B5EF4-FFF2-40B4-BE49-F238E27FC236}">
                        <a16:creationId xmlns:a16="http://schemas.microsoft.com/office/drawing/2014/main" id="{4B5C3B4D-6FA5-4678-BD5D-61BCD36CD12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02" name="رابط مستقيم 501">
                  <a:extLst>
                    <a:ext uri="{FF2B5EF4-FFF2-40B4-BE49-F238E27FC236}">
                      <a16:creationId xmlns:a16="http://schemas.microsoft.com/office/drawing/2014/main" id="{789AA0F1-A3DF-4136-89B8-219C5A57E0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0" name="مستطيل: زوايا مستديرة 499">
                <a:extLst>
                  <a:ext uri="{FF2B5EF4-FFF2-40B4-BE49-F238E27FC236}">
                    <a16:creationId xmlns:a16="http://schemas.microsoft.com/office/drawing/2014/main" id="{7D6271DA-BEE2-4326-9651-73C54A30F912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الخامس   2-3  الى 6-3 </a:t>
                </a:r>
              </a:p>
            </p:txBody>
          </p:sp>
        </p:grpSp>
        <p:sp>
          <p:nvSpPr>
            <p:cNvPr id="490" name="مربع نص 489">
              <a:extLst>
                <a:ext uri="{FF2B5EF4-FFF2-40B4-BE49-F238E27FC236}">
                  <a16:creationId xmlns:a16="http://schemas.microsoft.com/office/drawing/2014/main" id="{35F08923-5B5B-4A0D-B7D2-875529722832}"/>
                </a:ext>
              </a:extLst>
            </p:cNvPr>
            <p:cNvSpPr txBox="1"/>
            <p:nvPr/>
          </p:nvSpPr>
          <p:spPr>
            <a:xfrm>
              <a:off x="2863019" y="1721501"/>
              <a:ext cx="2670882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الانقسام المتساوي                         54 - 55</a:t>
              </a:r>
            </a:p>
          </p:txBody>
        </p:sp>
        <p:sp>
          <p:nvSpPr>
            <p:cNvPr id="491" name="مربع نص 490">
              <a:extLst>
                <a:ext uri="{FF2B5EF4-FFF2-40B4-BE49-F238E27FC236}">
                  <a16:creationId xmlns:a16="http://schemas.microsoft.com/office/drawing/2014/main" id="{CB367EA6-72B4-4FC3-8544-53BC0B379371}"/>
                </a:ext>
              </a:extLst>
            </p:cNvPr>
            <p:cNvSpPr txBox="1"/>
            <p:nvPr/>
          </p:nvSpPr>
          <p:spPr>
            <a:xfrm>
              <a:off x="2797670" y="2001213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الانقسام المنصف                          56 – 57 </a:t>
              </a:r>
            </a:p>
          </p:txBody>
        </p:sp>
        <p:sp>
          <p:nvSpPr>
            <p:cNvPr id="492" name="مربع نص 491">
              <a:extLst>
                <a:ext uri="{FF2B5EF4-FFF2-40B4-BE49-F238E27FC236}">
                  <a16:creationId xmlns:a16="http://schemas.microsoft.com/office/drawing/2014/main" id="{45BB2FE4-EA28-4AFE-852F-25D5ED27AD54}"/>
                </a:ext>
              </a:extLst>
            </p:cNvPr>
            <p:cNvSpPr txBox="1"/>
            <p:nvPr/>
          </p:nvSpPr>
          <p:spPr>
            <a:xfrm>
              <a:off x="2910682" y="2217645"/>
              <a:ext cx="262485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مدى الحياة – مراجعة الدرس            58 – 59  </a:t>
              </a:r>
            </a:p>
          </p:txBody>
        </p:sp>
        <p:sp>
          <p:nvSpPr>
            <p:cNvPr id="493" name="مربع نص 492">
              <a:extLst>
                <a:ext uri="{FF2B5EF4-FFF2-40B4-BE49-F238E27FC236}">
                  <a16:creationId xmlns:a16="http://schemas.microsoft.com/office/drawing/2014/main" id="{59ECAC35-8CEC-47D5-AEC7-A04D8DF4A251}"/>
                </a:ext>
              </a:extLst>
            </p:cNvPr>
            <p:cNvSpPr txBox="1"/>
            <p:nvPr/>
          </p:nvSpPr>
          <p:spPr>
            <a:xfrm>
              <a:off x="2865573" y="2475482"/>
              <a:ext cx="2678960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الوراثة و الصفات </a:t>
              </a:r>
              <a:r>
                <a:rPr lang="ar-SA" sz="1000" b="1" i="0" u="none" strike="noStrike" baseline="0" dirty="0">
                  <a:latin typeface="Lotus-Light"/>
                </a:rPr>
                <a:t>– التهيئة و الاستكشاف  62 – 63  </a:t>
              </a:r>
            </a:p>
          </p:txBody>
        </p:sp>
        <p:sp>
          <p:nvSpPr>
            <p:cNvPr id="494" name="مربع نص 493">
              <a:extLst>
                <a:ext uri="{FF2B5EF4-FFF2-40B4-BE49-F238E27FC236}">
                  <a16:creationId xmlns:a16="http://schemas.microsoft.com/office/drawing/2014/main" id="{C2D657A0-F1D8-461E-873E-4FF80F7581BC}"/>
                </a:ext>
              </a:extLst>
            </p:cNvPr>
            <p:cNvSpPr txBox="1"/>
            <p:nvPr/>
          </p:nvSpPr>
          <p:spPr>
            <a:xfrm>
              <a:off x="2873924" y="1431037"/>
              <a:ext cx="2917347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انقسام الخلايا -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الوراثة و الصفات</a:t>
              </a:r>
              <a:r>
                <a:rPr lang="ar-SA" sz="1200" b="1" i="0" u="none" strike="noStrike" baseline="0" dirty="0">
                  <a:latin typeface="Lotus-Light"/>
                </a:rPr>
                <a:t>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495" name="مربع نص 494">
              <a:extLst>
                <a:ext uri="{FF2B5EF4-FFF2-40B4-BE49-F238E27FC236}">
                  <a16:creationId xmlns:a16="http://schemas.microsoft.com/office/drawing/2014/main" id="{F0EABECE-0428-4328-841A-7F5468215009}"/>
                </a:ext>
              </a:extLst>
            </p:cNvPr>
            <p:cNvSpPr txBox="1"/>
            <p:nvPr/>
          </p:nvSpPr>
          <p:spPr>
            <a:xfrm>
              <a:off x="5529787" y="1727261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6" name="مربع نص 495">
              <a:extLst>
                <a:ext uri="{FF2B5EF4-FFF2-40B4-BE49-F238E27FC236}">
                  <a16:creationId xmlns:a16="http://schemas.microsoft.com/office/drawing/2014/main" id="{7E18E365-B1C1-4884-AE65-FB7200C84D90}"/>
                </a:ext>
              </a:extLst>
            </p:cNvPr>
            <p:cNvSpPr txBox="1"/>
            <p:nvPr/>
          </p:nvSpPr>
          <p:spPr>
            <a:xfrm>
              <a:off x="5545463" y="1980438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7" name="مربع نص 496">
              <a:extLst>
                <a:ext uri="{FF2B5EF4-FFF2-40B4-BE49-F238E27FC236}">
                  <a16:creationId xmlns:a16="http://schemas.microsoft.com/office/drawing/2014/main" id="{83045682-53BB-4BB1-9BCF-7FD6183EAB84}"/>
                </a:ext>
              </a:extLst>
            </p:cNvPr>
            <p:cNvSpPr txBox="1"/>
            <p:nvPr/>
          </p:nvSpPr>
          <p:spPr>
            <a:xfrm>
              <a:off x="5553315" y="221812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8" name="مربع نص 497">
              <a:extLst>
                <a:ext uri="{FF2B5EF4-FFF2-40B4-BE49-F238E27FC236}">
                  <a16:creationId xmlns:a16="http://schemas.microsoft.com/office/drawing/2014/main" id="{5E274318-8659-44B4-B01F-E68D86E8C177}"/>
                </a:ext>
              </a:extLst>
            </p:cNvPr>
            <p:cNvSpPr txBox="1"/>
            <p:nvPr/>
          </p:nvSpPr>
          <p:spPr>
            <a:xfrm>
              <a:off x="5545462" y="2459642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08" name="مجموعة 507">
            <a:extLst>
              <a:ext uri="{FF2B5EF4-FFF2-40B4-BE49-F238E27FC236}">
                <a16:creationId xmlns:a16="http://schemas.microsoft.com/office/drawing/2014/main" id="{6270D834-2351-4A89-A6E2-069DDB588BA6}"/>
              </a:ext>
            </a:extLst>
          </p:cNvPr>
          <p:cNvGrpSpPr/>
          <p:nvPr/>
        </p:nvGrpSpPr>
        <p:grpSpPr>
          <a:xfrm>
            <a:off x="6156250" y="2273097"/>
            <a:ext cx="2866035" cy="1341527"/>
            <a:chOff x="2803844" y="1181846"/>
            <a:chExt cx="2984480" cy="1584043"/>
          </a:xfrm>
        </p:grpSpPr>
        <p:grpSp>
          <p:nvGrpSpPr>
            <p:cNvPr id="509" name="مجموعة 508">
              <a:extLst>
                <a:ext uri="{FF2B5EF4-FFF2-40B4-BE49-F238E27FC236}">
                  <a16:creationId xmlns:a16="http://schemas.microsoft.com/office/drawing/2014/main" id="{3237EA12-3B78-4BDF-BC6E-7B4412F112AF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19" name="مجموعة 518">
                <a:extLst>
                  <a:ext uri="{FF2B5EF4-FFF2-40B4-BE49-F238E27FC236}">
                    <a16:creationId xmlns:a16="http://schemas.microsoft.com/office/drawing/2014/main" id="{F7DA5F33-4C09-4761-A6CD-86904207BAF5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21" name="مجموعة 520">
                  <a:extLst>
                    <a:ext uri="{FF2B5EF4-FFF2-40B4-BE49-F238E27FC236}">
                      <a16:creationId xmlns:a16="http://schemas.microsoft.com/office/drawing/2014/main" id="{C0B0E74C-A354-4509-9AC6-24879A2C6192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23" name="مستطيل 8">
                    <a:extLst>
                      <a:ext uri="{FF2B5EF4-FFF2-40B4-BE49-F238E27FC236}">
                        <a16:creationId xmlns:a16="http://schemas.microsoft.com/office/drawing/2014/main" id="{F4A67536-4638-4ABC-97B2-95D0C4C2E2E8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24" name="رابط مستقيم 523">
                    <a:extLst>
                      <a:ext uri="{FF2B5EF4-FFF2-40B4-BE49-F238E27FC236}">
                        <a16:creationId xmlns:a16="http://schemas.microsoft.com/office/drawing/2014/main" id="{4045EB00-4F3B-4485-9827-D0521C8FBCC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5" name="رابط مستقيم 524">
                    <a:extLst>
                      <a:ext uri="{FF2B5EF4-FFF2-40B4-BE49-F238E27FC236}">
                        <a16:creationId xmlns:a16="http://schemas.microsoft.com/office/drawing/2014/main" id="{DDAFEF48-D366-4782-B613-0D78481F050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6" name="رابط مستقيم 525">
                    <a:extLst>
                      <a:ext uri="{FF2B5EF4-FFF2-40B4-BE49-F238E27FC236}">
                        <a16:creationId xmlns:a16="http://schemas.microsoft.com/office/drawing/2014/main" id="{6409AAA1-B763-4BA9-9FED-A6AA267FC7A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7" name="رابط مستقيم 526">
                    <a:extLst>
                      <a:ext uri="{FF2B5EF4-FFF2-40B4-BE49-F238E27FC236}">
                        <a16:creationId xmlns:a16="http://schemas.microsoft.com/office/drawing/2014/main" id="{151C258A-0768-4305-B0E4-4BDC4F1E9E0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2" name="رابط مستقيم 521">
                  <a:extLst>
                    <a:ext uri="{FF2B5EF4-FFF2-40B4-BE49-F238E27FC236}">
                      <a16:creationId xmlns:a16="http://schemas.microsoft.com/office/drawing/2014/main" id="{46EF091B-3D7F-4E62-B607-130F67D662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0" name="مستطيل: زوايا مستديرة 519">
                <a:extLst>
                  <a:ext uri="{FF2B5EF4-FFF2-40B4-BE49-F238E27FC236}">
                    <a16:creationId xmlns:a16="http://schemas.microsoft.com/office/drawing/2014/main" id="{4E0A83E4-CE77-423B-A293-A2C45DCD67D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السادس   9-3  الى 13-3 </a:t>
                </a:r>
              </a:p>
            </p:txBody>
          </p:sp>
        </p:grpSp>
        <p:sp>
          <p:nvSpPr>
            <p:cNvPr id="510" name="مربع نص 509">
              <a:extLst>
                <a:ext uri="{FF2B5EF4-FFF2-40B4-BE49-F238E27FC236}">
                  <a16:creationId xmlns:a16="http://schemas.microsoft.com/office/drawing/2014/main" id="{80C73FA7-EB25-4FC5-B1E7-3FA51DA927E3}"/>
                </a:ext>
              </a:extLst>
            </p:cNvPr>
            <p:cNvSpPr txBox="1"/>
            <p:nvPr/>
          </p:nvSpPr>
          <p:spPr>
            <a:xfrm>
              <a:off x="2831778" y="1949319"/>
              <a:ext cx="2720486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ما الوراثة                                     64 – 65 </a:t>
              </a:r>
            </a:p>
          </p:txBody>
        </p:sp>
        <p:sp>
          <p:nvSpPr>
            <p:cNvPr id="511" name="مربع نص 510">
              <a:extLst>
                <a:ext uri="{FF2B5EF4-FFF2-40B4-BE49-F238E27FC236}">
                  <a16:creationId xmlns:a16="http://schemas.microsoft.com/office/drawing/2014/main" id="{44A6E424-59D9-4A68-8B73-9A24F3B3E37B}"/>
                </a:ext>
              </a:extLst>
            </p:cNvPr>
            <p:cNvSpPr txBox="1"/>
            <p:nvPr/>
          </p:nvSpPr>
          <p:spPr>
            <a:xfrm>
              <a:off x="2803844" y="2216935"/>
              <a:ext cx="2736231" cy="472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تورث الصفات                             66 – 67 </a:t>
              </a:r>
            </a:p>
            <a:p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512" name="مربع نص 511">
              <a:extLst>
                <a:ext uri="{FF2B5EF4-FFF2-40B4-BE49-F238E27FC236}">
                  <a16:creationId xmlns:a16="http://schemas.microsoft.com/office/drawing/2014/main" id="{2103A08D-DA7A-469A-A544-B7552C0650EC}"/>
                </a:ext>
              </a:extLst>
            </p:cNvPr>
            <p:cNvSpPr txBox="1"/>
            <p:nvPr/>
          </p:nvSpPr>
          <p:spPr>
            <a:xfrm>
              <a:off x="2831777" y="2472519"/>
              <a:ext cx="2700114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كيف نتتبع الصفات – مراجعة الدرس      68 – 69 </a:t>
              </a:r>
            </a:p>
          </p:txBody>
        </p:sp>
        <p:sp>
          <p:nvSpPr>
            <p:cNvPr id="514" name="مربع نص 513">
              <a:extLst>
                <a:ext uri="{FF2B5EF4-FFF2-40B4-BE49-F238E27FC236}">
                  <a16:creationId xmlns:a16="http://schemas.microsoft.com/office/drawing/2014/main" id="{2D18028C-DF02-4AFE-A5D9-1E9721196271}"/>
                </a:ext>
              </a:extLst>
            </p:cNvPr>
            <p:cNvSpPr txBox="1"/>
            <p:nvPr/>
          </p:nvSpPr>
          <p:spPr>
            <a:xfrm>
              <a:off x="2892605" y="1451986"/>
              <a:ext cx="2860075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الوراثة و الصفات</a:t>
              </a:r>
              <a:r>
                <a:rPr lang="ar-SA" sz="1200" b="1" i="0" u="none" strike="noStrike" baseline="0" dirty="0">
                  <a:latin typeface="Lotus-Light"/>
                </a:rPr>
                <a:t>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515" name="مربع نص 514">
              <a:extLst>
                <a:ext uri="{FF2B5EF4-FFF2-40B4-BE49-F238E27FC236}">
                  <a16:creationId xmlns:a16="http://schemas.microsoft.com/office/drawing/2014/main" id="{8773AF8C-F98F-4010-B92F-34D151E93665}"/>
                </a:ext>
              </a:extLst>
            </p:cNvPr>
            <p:cNvSpPr txBox="1"/>
            <p:nvPr/>
          </p:nvSpPr>
          <p:spPr>
            <a:xfrm>
              <a:off x="5534720" y="172010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6" name="مربع نص 515">
              <a:extLst>
                <a:ext uri="{FF2B5EF4-FFF2-40B4-BE49-F238E27FC236}">
                  <a16:creationId xmlns:a16="http://schemas.microsoft.com/office/drawing/2014/main" id="{71854A2D-C38A-4554-A302-BDC8E3E7791F}"/>
                </a:ext>
              </a:extLst>
            </p:cNvPr>
            <p:cNvSpPr txBox="1"/>
            <p:nvPr/>
          </p:nvSpPr>
          <p:spPr>
            <a:xfrm>
              <a:off x="5521827" y="196450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7" name="مربع نص 516">
              <a:extLst>
                <a:ext uri="{FF2B5EF4-FFF2-40B4-BE49-F238E27FC236}">
                  <a16:creationId xmlns:a16="http://schemas.microsoft.com/office/drawing/2014/main" id="{DBF1A2D7-7CD6-4EC8-B373-7CCE0969D6B4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8" name="مربع نص 517">
              <a:extLst>
                <a:ext uri="{FF2B5EF4-FFF2-40B4-BE49-F238E27FC236}">
                  <a16:creationId xmlns:a16="http://schemas.microsoft.com/office/drawing/2014/main" id="{BD13CA39-3518-4AD8-9565-4FC7F8173C29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04" name="مربع نص 303">
              <a:extLst>
                <a:ext uri="{FF2B5EF4-FFF2-40B4-BE49-F238E27FC236}">
                  <a16:creationId xmlns:a16="http://schemas.microsoft.com/office/drawing/2014/main" id="{2C39B25B-654E-4B76-8812-4AB6D234BB39}"/>
                </a:ext>
              </a:extLst>
            </p:cNvPr>
            <p:cNvSpPr txBox="1"/>
            <p:nvPr/>
          </p:nvSpPr>
          <p:spPr>
            <a:xfrm>
              <a:off x="2915357" y="1734581"/>
              <a:ext cx="2608457" cy="23371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tIns="36000" bIns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dirty="0">
                  <a:latin typeface="Lotus-Light"/>
                </a:rPr>
                <a:t>إجازة اليوم الوطني </a:t>
              </a:r>
              <a:endParaRPr lang="ar-SA" sz="1050" b="1" i="0" u="none" strike="noStrike" baseline="0" dirty="0">
                <a:latin typeface="Lotus-Light"/>
              </a:endParaRPr>
            </a:p>
          </p:txBody>
        </p:sp>
      </p:grpSp>
      <p:grpSp>
        <p:nvGrpSpPr>
          <p:cNvPr id="528" name="مجموعة 527">
            <a:extLst>
              <a:ext uri="{FF2B5EF4-FFF2-40B4-BE49-F238E27FC236}">
                <a16:creationId xmlns:a16="http://schemas.microsoft.com/office/drawing/2014/main" id="{C18BA595-FFFB-4851-8824-72F33C2C46BD}"/>
              </a:ext>
            </a:extLst>
          </p:cNvPr>
          <p:cNvGrpSpPr/>
          <p:nvPr/>
        </p:nvGrpSpPr>
        <p:grpSpPr>
          <a:xfrm>
            <a:off x="3012910" y="2270123"/>
            <a:ext cx="2912180" cy="1331771"/>
            <a:chOff x="2748702" y="1181846"/>
            <a:chExt cx="3032530" cy="1572524"/>
          </a:xfrm>
        </p:grpSpPr>
        <p:grpSp>
          <p:nvGrpSpPr>
            <p:cNvPr id="529" name="مجموعة 528">
              <a:extLst>
                <a:ext uri="{FF2B5EF4-FFF2-40B4-BE49-F238E27FC236}">
                  <a16:creationId xmlns:a16="http://schemas.microsoft.com/office/drawing/2014/main" id="{85D493EA-EA9E-410F-8A0D-90A788F373CE}"/>
                </a:ext>
              </a:extLst>
            </p:cNvPr>
            <p:cNvGrpSpPr/>
            <p:nvPr/>
          </p:nvGrpSpPr>
          <p:grpSpPr>
            <a:xfrm>
              <a:off x="2904159" y="1181846"/>
              <a:ext cx="2876202" cy="1572524"/>
              <a:chOff x="10395750" y="1154097"/>
              <a:chExt cx="1703688" cy="1448702"/>
            </a:xfrm>
          </p:grpSpPr>
          <p:grpSp>
            <p:nvGrpSpPr>
              <p:cNvPr id="539" name="مجموعة 538">
                <a:extLst>
                  <a:ext uri="{FF2B5EF4-FFF2-40B4-BE49-F238E27FC236}">
                    <a16:creationId xmlns:a16="http://schemas.microsoft.com/office/drawing/2014/main" id="{4F05FF31-F3E8-4EF1-B78A-6F2EA68B31F2}"/>
                  </a:ext>
                </a:extLst>
              </p:cNvPr>
              <p:cNvGrpSpPr/>
              <p:nvPr/>
            </p:nvGrpSpPr>
            <p:grpSpPr>
              <a:xfrm>
                <a:off x="10395750" y="1429879"/>
                <a:ext cx="1703687" cy="1172920"/>
                <a:chOff x="6213542" y="1172426"/>
                <a:chExt cx="3382394" cy="1856786"/>
              </a:xfrm>
              <a:noFill/>
            </p:grpSpPr>
            <p:grpSp>
              <p:nvGrpSpPr>
                <p:cNvPr id="541" name="مجموعة 540">
                  <a:extLst>
                    <a:ext uri="{FF2B5EF4-FFF2-40B4-BE49-F238E27FC236}">
                      <a16:creationId xmlns:a16="http://schemas.microsoft.com/office/drawing/2014/main" id="{AD5DD5D3-C72D-46E7-A994-430FACAA385D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4" cy="1854188"/>
                  <a:chOff x="5770485" y="1172426"/>
                  <a:chExt cx="3382394" cy="1854188"/>
                </a:xfrm>
                <a:grpFill/>
              </p:grpSpPr>
              <p:sp>
                <p:nvSpPr>
                  <p:cNvPr id="543" name="مستطيل 8">
                    <a:extLst>
                      <a:ext uri="{FF2B5EF4-FFF2-40B4-BE49-F238E27FC236}">
                        <a16:creationId xmlns:a16="http://schemas.microsoft.com/office/drawing/2014/main" id="{9026BECB-FAD8-46E4-AC98-5FCF7A5C5A93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544" name="رابط مستقيم 543">
                    <a:extLst>
                      <a:ext uri="{FF2B5EF4-FFF2-40B4-BE49-F238E27FC236}">
                        <a16:creationId xmlns:a16="http://schemas.microsoft.com/office/drawing/2014/main" id="{90A53768-262D-4B11-AFDD-3C3BEE31ADB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5" name="رابط مستقيم 544">
                    <a:extLst>
                      <a:ext uri="{FF2B5EF4-FFF2-40B4-BE49-F238E27FC236}">
                        <a16:creationId xmlns:a16="http://schemas.microsoft.com/office/drawing/2014/main" id="{FBDB886C-19C2-46CE-ACED-116330DF445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6" name="رابط مستقيم 545">
                    <a:extLst>
                      <a:ext uri="{FF2B5EF4-FFF2-40B4-BE49-F238E27FC236}">
                        <a16:creationId xmlns:a16="http://schemas.microsoft.com/office/drawing/2014/main" id="{1E13CD9C-9BA8-451A-AD22-B9A7B95A5E6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7" name="رابط مستقيم 546">
                    <a:extLst>
                      <a:ext uri="{FF2B5EF4-FFF2-40B4-BE49-F238E27FC236}">
                        <a16:creationId xmlns:a16="http://schemas.microsoft.com/office/drawing/2014/main" id="{DCA3241D-ED38-42BC-A138-43603F8042C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2" name="رابط مستقيم 541">
                  <a:extLst>
                    <a:ext uri="{FF2B5EF4-FFF2-40B4-BE49-F238E27FC236}">
                      <a16:creationId xmlns:a16="http://schemas.microsoft.com/office/drawing/2014/main" id="{C69F8C64-4C62-4AD0-B1EB-216D1F4D87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0" name="مستطيل: زوايا مستديرة 539">
                <a:extLst>
                  <a:ext uri="{FF2B5EF4-FFF2-40B4-BE49-F238E27FC236}">
                    <a16:creationId xmlns:a16="http://schemas.microsoft.com/office/drawing/2014/main" id="{AE14D2AD-1F11-4A0C-A583-AC090CB6DEEC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السابع   16-3  الى 20-3 </a:t>
                </a:r>
              </a:p>
            </p:txBody>
          </p:sp>
        </p:grpSp>
        <p:sp>
          <p:nvSpPr>
            <p:cNvPr id="531" name="مربع نص 530">
              <a:extLst>
                <a:ext uri="{FF2B5EF4-FFF2-40B4-BE49-F238E27FC236}">
                  <a16:creationId xmlns:a16="http://schemas.microsoft.com/office/drawing/2014/main" id="{DC804432-7D88-44A0-A028-24DAE16D102A}"/>
                </a:ext>
              </a:extLst>
            </p:cNvPr>
            <p:cNvSpPr txBox="1"/>
            <p:nvPr/>
          </p:nvSpPr>
          <p:spPr>
            <a:xfrm>
              <a:off x="2748702" y="1714635"/>
              <a:ext cx="282608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الثاني – نموذج اختبار          70 - 74 </a:t>
              </a:r>
            </a:p>
          </p:txBody>
        </p:sp>
        <p:sp>
          <p:nvSpPr>
            <p:cNvPr id="533" name="مربع نص 532">
              <a:extLst>
                <a:ext uri="{FF2B5EF4-FFF2-40B4-BE49-F238E27FC236}">
                  <a16:creationId xmlns:a16="http://schemas.microsoft.com/office/drawing/2014/main" id="{CD8A8F78-312C-4A1E-A825-5B8759065BCA}"/>
                </a:ext>
              </a:extLst>
            </p:cNvPr>
            <p:cNvSpPr txBox="1"/>
            <p:nvPr/>
          </p:nvSpPr>
          <p:spPr>
            <a:xfrm>
              <a:off x="2794834" y="1973912"/>
              <a:ext cx="2785706" cy="472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عمليات الحياة في النبات </a:t>
              </a:r>
              <a:r>
                <a:rPr lang="ar-SA" sz="1000" b="1" i="0" u="none" strike="noStrike" baseline="0" dirty="0">
                  <a:latin typeface="Lotus-Light"/>
                </a:rPr>
                <a:t>– تهيئة واستكشاف   78- 79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534" name="مربع نص 533">
              <a:extLst>
                <a:ext uri="{FF2B5EF4-FFF2-40B4-BE49-F238E27FC236}">
                  <a16:creationId xmlns:a16="http://schemas.microsoft.com/office/drawing/2014/main" id="{2D1E6238-BBA5-4ED6-B772-D1FD1281D7B7}"/>
                </a:ext>
              </a:extLst>
            </p:cNvPr>
            <p:cNvSpPr txBox="1"/>
            <p:nvPr/>
          </p:nvSpPr>
          <p:spPr>
            <a:xfrm>
              <a:off x="2852585" y="1438847"/>
              <a:ext cx="290503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الوراثة و الصفات 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- عمليات الحياة  </a:t>
              </a:r>
            </a:p>
          </p:txBody>
        </p:sp>
        <p:sp>
          <p:nvSpPr>
            <p:cNvPr id="535" name="مربع نص 534">
              <a:extLst>
                <a:ext uri="{FF2B5EF4-FFF2-40B4-BE49-F238E27FC236}">
                  <a16:creationId xmlns:a16="http://schemas.microsoft.com/office/drawing/2014/main" id="{3E8DDD70-07A7-4D33-83C0-1199C3B91298}"/>
                </a:ext>
              </a:extLst>
            </p:cNvPr>
            <p:cNvSpPr txBox="1"/>
            <p:nvPr/>
          </p:nvSpPr>
          <p:spPr>
            <a:xfrm>
              <a:off x="5527628" y="1721801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6" name="مربع نص 535">
              <a:extLst>
                <a:ext uri="{FF2B5EF4-FFF2-40B4-BE49-F238E27FC236}">
                  <a16:creationId xmlns:a16="http://schemas.microsoft.com/office/drawing/2014/main" id="{CC5FD6E7-868F-4EC6-812B-F04E743FE69E}"/>
                </a:ext>
              </a:extLst>
            </p:cNvPr>
            <p:cNvSpPr txBox="1"/>
            <p:nvPr/>
          </p:nvSpPr>
          <p:spPr>
            <a:xfrm>
              <a:off x="5519253" y="1981587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7" name="مربع نص 536">
              <a:extLst>
                <a:ext uri="{FF2B5EF4-FFF2-40B4-BE49-F238E27FC236}">
                  <a16:creationId xmlns:a16="http://schemas.microsoft.com/office/drawing/2014/main" id="{AA4EEAC5-102D-4A63-8C97-BE9B75CBCA4E}"/>
                </a:ext>
              </a:extLst>
            </p:cNvPr>
            <p:cNvSpPr txBox="1"/>
            <p:nvPr/>
          </p:nvSpPr>
          <p:spPr>
            <a:xfrm>
              <a:off x="5521523" y="2257858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8" name="مربع نص 537">
              <a:extLst>
                <a:ext uri="{FF2B5EF4-FFF2-40B4-BE49-F238E27FC236}">
                  <a16:creationId xmlns:a16="http://schemas.microsoft.com/office/drawing/2014/main" id="{EBCA75B6-5FD0-4A04-B8F0-758A675A819D}"/>
                </a:ext>
              </a:extLst>
            </p:cNvPr>
            <p:cNvSpPr txBox="1"/>
            <p:nvPr/>
          </p:nvSpPr>
          <p:spPr>
            <a:xfrm>
              <a:off x="5520316" y="2470013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48" name="مجموعة 547">
            <a:extLst>
              <a:ext uri="{FF2B5EF4-FFF2-40B4-BE49-F238E27FC236}">
                <a16:creationId xmlns:a16="http://schemas.microsoft.com/office/drawing/2014/main" id="{86255823-A3AD-4A79-8453-BABF54E8784B}"/>
              </a:ext>
            </a:extLst>
          </p:cNvPr>
          <p:cNvGrpSpPr/>
          <p:nvPr/>
        </p:nvGrpSpPr>
        <p:grpSpPr>
          <a:xfrm>
            <a:off x="9096512" y="3769587"/>
            <a:ext cx="2912131" cy="1341527"/>
            <a:chOff x="2808426" y="1181846"/>
            <a:chExt cx="3032480" cy="1584043"/>
          </a:xfrm>
        </p:grpSpPr>
        <p:grpSp>
          <p:nvGrpSpPr>
            <p:cNvPr id="549" name="مجموعة 548">
              <a:extLst>
                <a:ext uri="{FF2B5EF4-FFF2-40B4-BE49-F238E27FC236}">
                  <a16:creationId xmlns:a16="http://schemas.microsoft.com/office/drawing/2014/main" id="{B28482FC-CD1F-4D4D-A29A-573D98AECAC5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59" name="مجموعة 558">
                <a:extLst>
                  <a:ext uri="{FF2B5EF4-FFF2-40B4-BE49-F238E27FC236}">
                    <a16:creationId xmlns:a16="http://schemas.microsoft.com/office/drawing/2014/main" id="{A541BAEF-B1FA-4584-ABA5-C37C9B02D851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61" name="مجموعة 560">
                  <a:extLst>
                    <a:ext uri="{FF2B5EF4-FFF2-40B4-BE49-F238E27FC236}">
                      <a16:creationId xmlns:a16="http://schemas.microsoft.com/office/drawing/2014/main" id="{098CF0F5-5227-453B-AD6E-58DC7DCAB217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63" name="مستطيل 8">
                    <a:extLst>
                      <a:ext uri="{FF2B5EF4-FFF2-40B4-BE49-F238E27FC236}">
                        <a16:creationId xmlns:a16="http://schemas.microsoft.com/office/drawing/2014/main" id="{F3F44CB3-8089-4823-855A-B58FB0AC718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64" name="رابط مستقيم 563">
                    <a:extLst>
                      <a:ext uri="{FF2B5EF4-FFF2-40B4-BE49-F238E27FC236}">
                        <a16:creationId xmlns:a16="http://schemas.microsoft.com/office/drawing/2014/main" id="{4EDD4D66-63A3-4A69-BA5E-FEC72926E9D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5" name="رابط مستقيم 564">
                    <a:extLst>
                      <a:ext uri="{FF2B5EF4-FFF2-40B4-BE49-F238E27FC236}">
                        <a16:creationId xmlns:a16="http://schemas.microsoft.com/office/drawing/2014/main" id="{71D497C4-7B9B-4BB5-9DE2-D8A4C9C0391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6" name="رابط مستقيم 565">
                    <a:extLst>
                      <a:ext uri="{FF2B5EF4-FFF2-40B4-BE49-F238E27FC236}">
                        <a16:creationId xmlns:a16="http://schemas.microsoft.com/office/drawing/2014/main" id="{85FB5644-5339-40F0-AE1E-95A3E28267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7" name="رابط مستقيم 566">
                    <a:extLst>
                      <a:ext uri="{FF2B5EF4-FFF2-40B4-BE49-F238E27FC236}">
                        <a16:creationId xmlns:a16="http://schemas.microsoft.com/office/drawing/2014/main" id="{970BADF8-C2FA-4BAC-AE4F-DE49C93594B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62" name="رابط مستقيم 561">
                  <a:extLst>
                    <a:ext uri="{FF2B5EF4-FFF2-40B4-BE49-F238E27FC236}">
                      <a16:creationId xmlns:a16="http://schemas.microsoft.com/office/drawing/2014/main" id="{F9B7385B-CA1B-4E23-88C0-B50AB933D0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0" name="مستطيل: زوايا مستديرة 559">
                <a:extLst>
                  <a:ext uri="{FF2B5EF4-FFF2-40B4-BE49-F238E27FC236}">
                    <a16:creationId xmlns:a16="http://schemas.microsoft.com/office/drawing/2014/main" id="{8F8B93CB-967D-450D-B948-77FBD14E9F69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التاسع     30-3  الى 4 - 4 </a:t>
                </a:r>
              </a:p>
            </p:txBody>
          </p:sp>
        </p:grpSp>
        <p:sp>
          <p:nvSpPr>
            <p:cNvPr id="552" name="مربع نص 551">
              <a:extLst>
                <a:ext uri="{FF2B5EF4-FFF2-40B4-BE49-F238E27FC236}">
                  <a16:creationId xmlns:a16="http://schemas.microsoft.com/office/drawing/2014/main" id="{DB6E6000-9186-4E03-8232-DEBAAC8F3606}"/>
                </a:ext>
              </a:extLst>
            </p:cNvPr>
            <p:cNvSpPr txBox="1"/>
            <p:nvPr/>
          </p:nvSpPr>
          <p:spPr>
            <a:xfrm>
              <a:off x="2881724" y="1736405"/>
              <a:ext cx="271747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المخلوقات الدقيقة                             94 - 95</a:t>
              </a:r>
            </a:p>
          </p:txBody>
        </p:sp>
        <p:sp>
          <p:nvSpPr>
            <p:cNvPr id="553" name="مربع نص 552">
              <a:extLst>
                <a:ext uri="{FF2B5EF4-FFF2-40B4-BE49-F238E27FC236}">
                  <a16:creationId xmlns:a16="http://schemas.microsoft.com/office/drawing/2014/main" id="{33B665F9-D576-4BDF-8B20-056468EB8723}"/>
                </a:ext>
              </a:extLst>
            </p:cNvPr>
            <p:cNvSpPr txBox="1"/>
            <p:nvPr/>
          </p:nvSpPr>
          <p:spPr>
            <a:xfrm>
              <a:off x="2898148" y="2002939"/>
              <a:ext cx="269471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تتكاثر المخلوقات الدقيقة                  96 - 97</a:t>
              </a:r>
            </a:p>
          </p:txBody>
        </p:sp>
        <p:sp>
          <p:nvSpPr>
            <p:cNvPr id="554" name="مربع نص 553">
              <a:extLst>
                <a:ext uri="{FF2B5EF4-FFF2-40B4-BE49-F238E27FC236}">
                  <a16:creationId xmlns:a16="http://schemas.microsoft.com/office/drawing/2014/main" id="{B52CC311-BAEC-4664-9363-D77539CFEC30}"/>
                </a:ext>
              </a:extLst>
            </p:cNvPr>
            <p:cNvSpPr txBox="1"/>
            <p:nvPr/>
          </p:nvSpPr>
          <p:spPr>
            <a:xfrm>
              <a:off x="2808426" y="1455709"/>
              <a:ext cx="303248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عمليات الحياة في المخلوقات الدقيقة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555" name="مربع نص 554">
              <a:extLst>
                <a:ext uri="{FF2B5EF4-FFF2-40B4-BE49-F238E27FC236}">
                  <a16:creationId xmlns:a16="http://schemas.microsoft.com/office/drawing/2014/main" id="{D0FD49D3-2690-44C0-BCCA-60C18F34D390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6" name="مربع نص 555">
              <a:extLst>
                <a:ext uri="{FF2B5EF4-FFF2-40B4-BE49-F238E27FC236}">
                  <a16:creationId xmlns:a16="http://schemas.microsoft.com/office/drawing/2014/main" id="{58BDDE56-505A-4479-B20D-16FEE57EEA13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7" name="مربع نص 556">
              <a:extLst>
                <a:ext uri="{FF2B5EF4-FFF2-40B4-BE49-F238E27FC236}">
                  <a16:creationId xmlns:a16="http://schemas.microsoft.com/office/drawing/2014/main" id="{7148B038-8CAE-4AA8-BFEB-9E771A7A79AB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8" name="مربع نص 557">
              <a:extLst>
                <a:ext uri="{FF2B5EF4-FFF2-40B4-BE49-F238E27FC236}">
                  <a16:creationId xmlns:a16="http://schemas.microsoft.com/office/drawing/2014/main" id="{CED91147-1AF2-4E97-8218-5FB6A428BE42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68" name="مجموعة 567">
            <a:extLst>
              <a:ext uri="{FF2B5EF4-FFF2-40B4-BE49-F238E27FC236}">
                <a16:creationId xmlns:a16="http://schemas.microsoft.com/office/drawing/2014/main" id="{5BD02E55-FB3C-4A30-B4C3-0925DED8C323}"/>
              </a:ext>
            </a:extLst>
          </p:cNvPr>
          <p:cNvGrpSpPr/>
          <p:nvPr/>
        </p:nvGrpSpPr>
        <p:grpSpPr>
          <a:xfrm>
            <a:off x="6119167" y="3766805"/>
            <a:ext cx="5654517" cy="1331772"/>
            <a:chOff x="2740516" y="1181846"/>
            <a:chExt cx="5888200" cy="1572524"/>
          </a:xfrm>
        </p:grpSpPr>
        <p:grpSp>
          <p:nvGrpSpPr>
            <p:cNvPr id="569" name="مجموعة 568">
              <a:extLst>
                <a:ext uri="{FF2B5EF4-FFF2-40B4-BE49-F238E27FC236}">
                  <a16:creationId xmlns:a16="http://schemas.microsoft.com/office/drawing/2014/main" id="{2E94A3F8-1530-4AA3-8CA5-E4C45A5797B7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79" name="مجموعة 578">
                <a:extLst>
                  <a:ext uri="{FF2B5EF4-FFF2-40B4-BE49-F238E27FC236}">
                    <a16:creationId xmlns:a16="http://schemas.microsoft.com/office/drawing/2014/main" id="{365B7503-506B-4E78-8805-090A0874B8CB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81" name="مجموعة 580">
                  <a:extLst>
                    <a:ext uri="{FF2B5EF4-FFF2-40B4-BE49-F238E27FC236}">
                      <a16:creationId xmlns:a16="http://schemas.microsoft.com/office/drawing/2014/main" id="{076662FB-5C47-4911-9305-0031246C1448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83" name="مستطيل 8">
                    <a:extLst>
                      <a:ext uri="{FF2B5EF4-FFF2-40B4-BE49-F238E27FC236}">
                        <a16:creationId xmlns:a16="http://schemas.microsoft.com/office/drawing/2014/main" id="{637ECB30-3B15-4EFE-B93A-3EFBACAAA423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18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84" name="رابط مستقيم 583">
                    <a:extLst>
                      <a:ext uri="{FF2B5EF4-FFF2-40B4-BE49-F238E27FC236}">
                        <a16:creationId xmlns:a16="http://schemas.microsoft.com/office/drawing/2014/main" id="{C99EF562-9336-42B7-8F8E-9C2566ADAD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5" name="رابط مستقيم 584">
                    <a:extLst>
                      <a:ext uri="{FF2B5EF4-FFF2-40B4-BE49-F238E27FC236}">
                        <a16:creationId xmlns:a16="http://schemas.microsoft.com/office/drawing/2014/main" id="{CC47BF26-2475-4CAB-BA61-D518BC9E951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6" name="رابط مستقيم 585">
                    <a:extLst>
                      <a:ext uri="{FF2B5EF4-FFF2-40B4-BE49-F238E27FC236}">
                        <a16:creationId xmlns:a16="http://schemas.microsoft.com/office/drawing/2014/main" id="{93D8CE7C-441F-48D6-B8D7-C898D0B1D38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7" name="رابط مستقيم 586">
                    <a:extLst>
                      <a:ext uri="{FF2B5EF4-FFF2-40B4-BE49-F238E27FC236}">
                        <a16:creationId xmlns:a16="http://schemas.microsoft.com/office/drawing/2014/main" id="{4AEF8213-ECFC-482E-BA30-B29070375B8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82" name="رابط مستقيم 581">
                  <a:extLst>
                    <a:ext uri="{FF2B5EF4-FFF2-40B4-BE49-F238E27FC236}">
                      <a16:creationId xmlns:a16="http://schemas.microsoft.com/office/drawing/2014/main" id="{98FA5D04-84FF-496A-98B9-0E26B66B52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0" name="مستطيل: زوايا مستديرة 579">
                <a:extLst>
                  <a:ext uri="{FF2B5EF4-FFF2-40B4-BE49-F238E27FC236}">
                    <a16:creationId xmlns:a16="http://schemas.microsoft.com/office/drawing/2014/main" id="{F7F34BC3-FC74-4AA2-9FCA-112B9E1B6705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العاشر      7- 4   الى 11 - 4 </a:t>
                </a:r>
              </a:p>
            </p:txBody>
          </p:sp>
        </p:grpSp>
        <p:sp>
          <p:nvSpPr>
            <p:cNvPr id="570" name="مربع نص 569">
              <a:extLst>
                <a:ext uri="{FF2B5EF4-FFF2-40B4-BE49-F238E27FC236}">
                  <a16:creationId xmlns:a16="http://schemas.microsoft.com/office/drawing/2014/main" id="{34CF4986-C96F-42F3-813F-CFDDEE15D031}"/>
                </a:ext>
              </a:extLst>
            </p:cNvPr>
            <p:cNvSpPr txBox="1"/>
            <p:nvPr/>
          </p:nvSpPr>
          <p:spPr>
            <a:xfrm>
              <a:off x="5838541" y="2262556"/>
              <a:ext cx="279017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عفن الخبز – مراجعة الدرس                98 - 99</a:t>
              </a:r>
            </a:p>
          </p:txBody>
        </p:sp>
        <p:sp>
          <p:nvSpPr>
            <p:cNvPr id="571" name="مربع نص 570">
              <a:extLst>
                <a:ext uri="{FF2B5EF4-FFF2-40B4-BE49-F238E27FC236}">
                  <a16:creationId xmlns:a16="http://schemas.microsoft.com/office/drawing/2014/main" id="{D764AF75-250C-492C-B750-C205FADC710D}"/>
                </a:ext>
              </a:extLst>
            </p:cNvPr>
            <p:cNvSpPr txBox="1"/>
            <p:nvPr/>
          </p:nvSpPr>
          <p:spPr>
            <a:xfrm>
              <a:off x="2779337" y="1708520"/>
              <a:ext cx="277594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الهضم و الاخراج والتنفس- الاستكشاف  108  – 109 </a:t>
              </a:r>
            </a:p>
          </p:txBody>
        </p:sp>
        <p:sp>
          <p:nvSpPr>
            <p:cNvPr id="572" name="مربع نص 571">
              <a:extLst>
                <a:ext uri="{FF2B5EF4-FFF2-40B4-BE49-F238E27FC236}">
                  <a16:creationId xmlns:a16="http://schemas.microsoft.com/office/drawing/2014/main" id="{700200CF-CF02-4D81-BA98-0703C283E7B7}"/>
                </a:ext>
              </a:extLst>
            </p:cNvPr>
            <p:cNvSpPr txBox="1"/>
            <p:nvPr/>
          </p:nvSpPr>
          <p:spPr>
            <a:xfrm>
              <a:off x="2753904" y="1963627"/>
              <a:ext cx="280294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الهضم ؟ ما الاخراج ؟                    110 - 111</a:t>
              </a:r>
            </a:p>
          </p:txBody>
        </p:sp>
        <p:sp>
          <p:nvSpPr>
            <p:cNvPr id="573" name="مربع نص 572">
              <a:extLst>
                <a:ext uri="{FF2B5EF4-FFF2-40B4-BE49-F238E27FC236}">
                  <a16:creationId xmlns:a16="http://schemas.microsoft.com/office/drawing/2014/main" id="{EE9FCFA6-7DD7-439B-A8CA-DAEFCDBF403A}"/>
                </a:ext>
              </a:extLst>
            </p:cNvPr>
            <p:cNvSpPr txBox="1"/>
            <p:nvPr/>
          </p:nvSpPr>
          <p:spPr>
            <a:xfrm>
              <a:off x="2740516" y="2236464"/>
              <a:ext cx="280977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التنفس                                      112 - 113</a:t>
              </a:r>
            </a:p>
          </p:txBody>
        </p:sp>
        <p:sp>
          <p:nvSpPr>
            <p:cNvPr id="574" name="مربع نص 573">
              <a:extLst>
                <a:ext uri="{FF2B5EF4-FFF2-40B4-BE49-F238E27FC236}">
                  <a16:creationId xmlns:a16="http://schemas.microsoft.com/office/drawing/2014/main" id="{B730D262-8DB4-4ACC-80AD-6270F23F63DE}"/>
                </a:ext>
              </a:extLst>
            </p:cNvPr>
            <p:cNvSpPr txBox="1"/>
            <p:nvPr/>
          </p:nvSpPr>
          <p:spPr>
            <a:xfrm>
              <a:off x="2905425" y="1439702"/>
              <a:ext cx="2899021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عمليات الحياة في الانسان و الحيوانات </a:t>
              </a:r>
            </a:p>
          </p:txBody>
        </p:sp>
        <p:sp>
          <p:nvSpPr>
            <p:cNvPr id="575" name="مربع نص 574">
              <a:extLst>
                <a:ext uri="{FF2B5EF4-FFF2-40B4-BE49-F238E27FC236}">
                  <a16:creationId xmlns:a16="http://schemas.microsoft.com/office/drawing/2014/main" id="{5252CA39-8484-48F3-87C7-49D718EE5140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6" name="مربع نص 575">
              <a:extLst>
                <a:ext uri="{FF2B5EF4-FFF2-40B4-BE49-F238E27FC236}">
                  <a16:creationId xmlns:a16="http://schemas.microsoft.com/office/drawing/2014/main" id="{6B24A3D2-77F2-4815-B56D-CE1F367F8823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7" name="مربع نص 576">
              <a:extLst>
                <a:ext uri="{FF2B5EF4-FFF2-40B4-BE49-F238E27FC236}">
                  <a16:creationId xmlns:a16="http://schemas.microsoft.com/office/drawing/2014/main" id="{620367B0-CC8E-4D65-9C81-5D8191565194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8" name="مربع نص 577">
              <a:extLst>
                <a:ext uri="{FF2B5EF4-FFF2-40B4-BE49-F238E27FC236}">
                  <a16:creationId xmlns:a16="http://schemas.microsoft.com/office/drawing/2014/main" id="{026D67BD-F6CA-4BA8-B807-D64DCD817EDD}"/>
                </a:ext>
              </a:extLst>
            </p:cNvPr>
            <p:cNvSpPr txBox="1"/>
            <p:nvPr/>
          </p:nvSpPr>
          <p:spPr>
            <a:xfrm>
              <a:off x="5526763" y="249092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88" name="مجموعة 587">
            <a:extLst>
              <a:ext uri="{FF2B5EF4-FFF2-40B4-BE49-F238E27FC236}">
                <a16:creationId xmlns:a16="http://schemas.microsoft.com/office/drawing/2014/main" id="{C9EA630F-26F6-4366-86F4-2EFAF05CFBB0}"/>
              </a:ext>
            </a:extLst>
          </p:cNvPr>
          <p:cNvGrpSpPr/>
          <p:nvPr/>
        </p:nvGrpSpPr>
        <p:grpSpPr>
          <a:xfrm>
            <a:off x="2976086" y="3767361"/>
            <a:ext cx="5836649" cy="1341527"/>
            <a:chOff x="2731078" y="1181846"/>
            <a:chExt cx="6077857" cy="1584043"/>
          </a:xfrm>
        </p:grpSpPr>
        <p:grpSp>
          <p:nvGrpSpPr>
            <p:cNvPr id="589" name="مجموعة 588">
              <a:extLst>
                <a:ext uri="{FF2B5EF4-FFF2-40B4-BE49-F238E27FC236}">
                  <a16:creationId xmlns:a16="http://schemas.microsoft.com/office/drawing/2014/main" id="{81F92143-61E3-4502-B1C2-D6E4AE3BDA31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99" name="مجموعة 598">
                <a:extLst>
                  <a:ext uri="{FF2B5EF4-FFF2-40B4-BE49-F238E27FC236}">
                    <a16:creationId xmlns:a16="http://schemas.microsoft.com/office/drawing/2014/main" id="{056AC292-F20E-4F04-A523-A6C72B5D6435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601" name="مجموعة 600">
                  <a:extLst>
                    <a:ext uri="{FF2B5EF4-FFF2-40B4-BE49-F238E27FC236}">
                      <a16:creationId xmlns:a16="http://schemas.microsoft.com/office/drawing/2014/main" id="{E72B6174-FB8D-497A-92D0-594B59634278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603" name="مستطيل 8">
                    <a:extLst>
                      <a:ext uri="{FF2B5EF4-FFF2-40B4-BE49-F238E27FC236}">
                        <a16:creationId xmlns:a16="http://schemas.microsoft.com/office/drawing/2014/main" id="{1A061B8E-FFBD-415F-B136-36FFADEF0C81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04" name="رابط مستقيم 603">
                    <a:extLst>
                      <a:ext uri="{FF2B5EF4-FFF2-40B4-BE49-F238E27FC236}">
                        <a16:creationId xmlns:a16="http://schemas.microsoft.com/office/drawing/2014/main" id="{427A9632-2DAE-4F34-8CC9-16D80F9129F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5" name="رابط مستقيم 604">
                    <a:extLst>
                      <a:ext uri="{FF2B5EF4-FFF2-40B4-BE49-F238E27FC236}">
                        <a16:creationId xmlns:a16="http://schemas.microsoft.com/office/drawing/2014/main" id="{494163B4-9C91-4D8A-88DB-3071CC244F3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6" name="رابط مستقيم 605">
                    <a:extLst>
                      <a:ext uri="{FF2B5EF4-FFF2-40B4-BE49-F238E27FC236}">
                        <a16:creationId xmlns:a16="http://schemas.microsoft.com/office/drawing/2014/main" id="{E2F9857B-6A01-4572-8183-0A41E86FF6B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7" name="رابط مستقيم 606">
                    <a:extLst>
                      <a:ext uri="{FF2B5EF4-FFF2-40B4-BE49-F238E27FC236}">
                        <a16:creationId xmlns:a16="http://schemas.microsoft.com/office/drawing/2014/main" id="{FE3DB2BA-E35A-4122-94B6-93FAAEDAC85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02" name="رابط مستقيم 601">
                  <a:extLst>
                    <a:ext uri="{FF2B5EF4-FFF2-40B4-BE49-F238E27FC236}">
                      <a16:creationId xmlns:a16="http://schemas.microsoft.com/office/drawing/2014/main" id="{EA6D2F95-E438-46C0-A7A5-144CBC835E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0" name="مستطيل: زوايا مستديرة 599">
                <a:extLst>
                  <a:ext uri="{FF2B5EF4-FFF2-40B4-BE49-F238E27FC236}">
                    <a16:creationId xmlns:a16="http://schemas.microsoft.com/office/drawing/2014/main" id="{EA429364-0D41-4A57-9E3E-47BDC88591B7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الحادي عشر     14- 4   الى 18 - 4 </a:t>
                </a:r>
              </a:p>
            </p:txBody>
          </p:sp>
        </p:grpSp>
        <p:sp>
          <p:nvSpPr>
            <p:cNvPr id="590" name="مربع نص 589">
              <a:extLst>
                <a:ext uri="{FF2B5EF4-FFF2-40B4-BE49-F238E27FC236}">
                  <a16:creationId xmlns:a16="http://schemas.microsoft.com/office/drawing/2014/main" id="{51C70570-2B10-4352-9B7A-04DEF4FFD59B}"/>
                </a:ext>
              </a:extLst>
            </p:cNvPr>
            <p:cNvSpPr txBox="1"/>
            <p:nvPr/>
          </p:nvSpPr>
          <p:spPr>
            <a:xfrm>
              <a:off x="6052767" y="2493088"/>
              <a:ext cx="2756168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ما الدوران – مراجعة الدرس                      114 – 117 </a:t>
              </a:r>
            </a:p>
          </p:txBody>
        </p:sp>
        <p:sp>
          <p:nvSpPr>
            <p:cNvPr id="591" name="مربع نص 590">
              <a:extLst>
                <a:ext uri="{FF2B5EF4-FFF2-40B4-BE49-F238E27FC236}">
                  <a16:creationId xmlns:a16="http://schemas.microsoft.com/office/drawing/2014/main" id="{DEE788E3-A2AE-4395-A61E-AD8A6CF19746}"/>
                </a:ext>
              </a:extLst>
            </p:cNvPr>
            <p:cNvSpPr txBox="1"/>
            <p:nvPr/>
          </p:nvSpPr>
          <p:spPr>
            <a:xfrm>
              <a:off x="2834914" y="1735881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الحركة و الاحساس – تهيئة واستكشاف   120 - 121  </a:t>
              </a:r>
            </a:p>
          </p:txBody>
        </p:sp>
        <p:sp>
          <p:nvSpPr>
            <p:cNvPr id="594" name="مربع نص 593">
              <a:extLst>
                <a:ext uri="{FF2B5EF4-FFF2-40B4-BE49-F238E27FC236}">
                  <a16:creationId xmlns:a16="http://schemas.microsoft.com/office/drawing/2014/main" id="{8426F712-59A0-4B10-B97C-3582ECEEB32B}"/>
                </a:ext>
              </a:extLst>
            </p:cNvPr>
            <p:cNvSpPr txBox="1"/>
            <p:nvPr/>
          </p:nvSpPr>
          <p:spPr>
            <a:xfrm>
              <a:off x="2731078" y="1457595"/>
              <a:ext cx="2856228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الحركة و الاحساس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595" name="مربع نص 594">
              <a:extLst>
                <a:ext uri="{FF2B5EF4-FFF2-40B4-BE49-F238E27FC236}">
                  <a16:creationId xmlns:a16="http://schemas.microsoft.com/office/drawing/2014/main" id="{3C3E0070-701D-4A97-9D16-CEC432E14C81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6" name="مربع نص 595">
              <a:extLst>
                <a:ext uri="{FF2B5EF4-FFF2-40B4-BE49-F238E27FC236}">
                  <a16:creationId xmlns:a16="http://schemas.microsoft.com/office/drawing/2014/main" id="{7173ADB9-9142-4916-9F45-1A378302114E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7" name="مربع نص 596">
              <a:extLst>
                <a:ext uri="{FF2B5EF4-FFF2-40B4-BE49-F238E27FC236}">
                  <a16:creationId xmlns:a16="http://schemas.microsoft.com/office/drawing/2014/main" id="{32BE1385-144E-4D88-8AD5-3596927AF138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8" name="مربع نص 597">
              <a:extLst>
                <a:ext uri="{FF2B5EF4-FFF2-40B4-BE49-F238E27FC236}">
                  <a16:creationId xmlns:a16="http://schemas.microsoft.com/office/drawing/2014/main" id="{2A0E340E-E7E0-4ACF-BD61-687E334E28A9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608" name="مجموعة 607">
            <a:extLst>
              <a:ext uri="{FF2B5EF4-FFF2-40B4-BE49-F238E27FC236}">
                <a16:creationId xmlns:a16="http://schemas.microsoft.com/office/drawing/2014/main" id="{5DAE59F9-4999-4C70-8507-ACF940879DBF}"/>
              </a:ext>
            </a:extLst>
          </p:cNvPr>
          <p:cNvGrpSpPr/>
          <p:nvPr/>
        </p:nvGrpSpPr>
        <p:grpSpPr>
          <a:xfrm>
            <a:off x="178366" y="3760480"/>
            <a:ext cx="5527990" cy="1355916"/>
            <a:chOff x="2823128" y="1181846"/>
            <a:chExt cx="5756442" cy="1601033"/>
          </a:xfrm>
        </p:grpSpPr>
        <p:grpSp>
          <p:nvGrpSpPr>
            <p:cNvPr id="609" name="مجموعة 608">
              <a:extLst>
                <a:ext uri="{FF2B5EF4-FFF2-40B4-BE49-F238E27FC236}">
                  <a16:creationId xmlns:a16="http://schemas.microsoft.com/office/drawing/2014/main" id="{D3706A18-C4CA-4415-8D20-B5820680BBEB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619" name="مجموعة 618">
                <a:extLst>
                  <a:ext uri="{FF2B5EF4-FFF2-40B4-BE49-F238E27FC236}">
                    <a16:creationId xmlns:a16="http://schemas.microsoft.com/office/drawing/2014/main" id="{3EA671FB-F880-4D3E-A2AD-1BFB8318C3B7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621" name="مجموعة 620">
                  <a:extLst>
                    <a:ext uri="{FF2B5EF4-FFF2-40B4-BE49-F238E27FC236}">
                      <a16:creationId xmlns:a16="http://schemas.microsoft.com/office/drawing/2014/main" id="{43575855-E12B-4538-8630-30CDF4CEB592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623" name="مستطيل 8">
                    <a:extLst>
                      <a:ext uri="{FF2B5EF4-FFF2-40B4-BE49-F238E27FC236}">
                        <a16:creationId xmlns:a16="http://schemas.microsoft.com/office/drawing/2014/main" id="{DFADA165-D7F0-42CC-89AA-F48C69B11E3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24" name="رابط مستقيم 623">
                    <a:extLst>
                      <a:ext uri="{FF2B5EF4-FFF2-40B4-BE49-F238E27FC236}">
                        <a16:creationId xmlns:a16="http://schemas.microsoft.com/office/drawing/2014/main" id="{008E0325-A928-4A52-AF79-4215C7D107E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5" name="رابط مستقيم 624">
                    <a:extLst>
                      <a:ext uri="{FF2B5EF4-FFF2-40B4-BE49-F238E27FC236}">
                        <a16:creationId xmlns:a16="http://schemas.microsoft.com/office/drawing/2014/main" id="{94C08AE9-CA7D-49C7-945A-7032DF554EF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6" name="رابط مستقيم 625">
                    <a:extLst>
                      <a:ext uri="{FF2B5EF4-FFF2-40B4-BE49-F238E27FC236}">
                        <a16:creationId xmlns:a16="http://schemas.microsoft.com/office/drawing/2014/main" id="{9D3F8986-C145-464F-92D1-26F24688BAE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7" name="رابط مستقيم 626">
                    <a:extLst>
                      <a:ext uri="{FF2B5EF4-FFF2-40B4-BE49-F238E27FC236}">
                        <a16:creationId xmlns:a16="http://schemas.microsoft.com/office/drawing/2014/main" id="{0D30812B-F1D0-4353-ADAB-ABAC57C8F36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22" name="رابط مستقيم 621">
                  <a:extLst>
                    <a:ext uri="{FF2B5EF4-FFF2-40B4-BE49-F238E27FC236}">
                      <a16:creationId xmlns:a16="http://schemas.microsoft.com/office/drawing/2014/main" id="{01088955-CBEC-4BD0-A823-78B5BBDE4B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0" name="مستطيل: زوايا مستديرة 619">
                <a:extLst>
                  <a:ext uri="{FF2B5EF4-FFF2-40B4-BE49-F238E27FC236}">
                    <a16:creationId xmlns:a16="http://schemas.microsoft.com/office/drawing/2014/main" id="{9F4AE861-CA43-4E81-89DE-6055DDFB432E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الثاني عشر     21-  4   الى 25 - 4 </a:t>
                </a:r>
              </a:p>
            </p:txBody>
          </p:sp>
        </p:grpSp>
        <p:sp>
          <p:nvSpPr>
            <p:cNvPr id="610" name="مربع نص 609">
              <a:extLst>
                <a:ext uri="{FF2B5EF4-FFF2-40B4-BE49-F238E27FC236}">
                  <a16:creationId xmlns:a16="http://schemas.microsoft.com/office/drawing/2014/main" id="{F095AFF9-31AA-4BA1-9686-16CE24009541}"/>
                </a:ext>
              </a:extLst>
            </p:cNvPr>
            <p:cNvSpPr txBox="1"/>
            <p:nvPr/>
          </p:nvSpPr>
          <p:spPr>
            <a:xfrm>
              <a:off x="5908688" y="1997463"/>
              <a:ext cx="2670882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ما الجهاز الهيكلي – ما الجهاز العضلي         122 – 123  </a:t>
              </a:r>
            </a:p>
          </p:txBody>
        </p:sp>
        <p:sp>
          <p:nvSpPr>
            <p:cNvPr id="611" name="مربع نص 610">
              <a:extLst>
                <a:ext uri="{FF2B5EF4-FFF2-40B4-BE49-F238E27FC236}">
                  <a16:creationId xmlns:a16="http://schemas.microsoft.com/office/drawing/2014/main" id="{93A7EF51-BCA0-49EA-AAF2-241CEB1F1187}"/>
                </a:ext>
              </a:extLst>
            </p:cNvPr>
            <p:cNvSpPr txBox="1"/>
            <p:nvPr/>
          </p:nvSpPr>
          <p:spPr>
            <a:xfrm>
              <a:off x="5825480" y="2250787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الاجهزة العصبية – تكامل عمل الجسم  124 - 125 </a:t>
              </a:r>
            </a:p>
          </p:txBody>
        </p:sp>
        <p:sp>
          <p:nvSpPr>
            <p:cNvPr id="612" name="مربع نص 611">
              <a:extLst>
                <a:ext uri="{FF2B5EF4-FFF2-40B4-BE49-F238E27FC236}">
                  <a16:creationId xmlns:a16="http://schemas.microsoft.com/office/drawing/2014/main" id="{185B1DA2-5320-41A7-8489-A87D5788DAA1}"/>
                </a:ext>
              </a:extLst>
            </p:cNvPr>
            <p:cNvSpPr txBox="1"/>
            <p:nvPr/>
          </p:nvSpPr>
          <p:spPr>
            <a:xfrm>
              <a:off x="5875332" y="2528488"/>
              <a:ext cx="2695987" cy="2543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800" b="1" i="0" u="none" strike="noStrike" baseline="0" dirty="0">
                  <a:latin typeface="Lotus-Light"/>
                </a:rPr>
                <a:t>مراجعة الدرس – مراجعة الفصل الرابع نموذج اختبار 126 – 132 </a:t>
              </a:r>
            </a:p>
          </p:txBody>
        </p:sp>
        <p:sp>
          <p:nvSpPr>
            <p:cNvPr id="613" name="مربع نص 612">
              <a:extLst>
                <a:ext uri="{FF2B5EF4-FFF2-40B4-BE49-F238E27FC236}">
                  <a16:creationId xmlns:a16="http://schemas.microsoft.com/office/drawing/2014/main" id="{EBAA1EF6-007A-4618-B189-B982414C1765}"/>
                </a:ext>
              </a:extLst>
            </p:cNvPr>
            <p:cNvSpPr txBox="1"/>
            <p:nvPr/>
          </p:nvSpPr>
          <p:spPr>
            <a:xfrm>
              <a:off x="2842696" y="1747869"/>
              <a:ext cx="269471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مرجعيات الطالب 1                         134 – 141                                </a:t>
              </a:r>
            </a:p>
          </p:txBody>
        </p:sp>
        <p:sp>
          <p:nvSpPr>
            <p:cNvPr id="614" name="مربع نص 613">
              <a:extLst>
                <a:ext uri="{FF2B5EF4-FFF2-40B4-BE49-F238E27FC236}">
                  <a16:creationId xmlns:a16="http://schemas.microsoft.com/office/drawing/2014/main" id="{4D482975-4B4D-4C18-BEDC-B79BFB4362D5}"/>
                </a:ext>
              </a:extLst>
            </p:cNvPr>
            <p:cNvSpPr txBox="1"/>
            <p:nvPr/>
          </p:nvSpPr>
          <p:spPr>
            <a:xfrm>
              <a:off x="2888863" y="1427567"/>
              <a:ext cx="292127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 مرجعيات الطالب 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615" name="مربع نص 614">
              <a:extLst>
                <a:ext uri="{FF2B5EF4-FFF2-40B4-BE49-F238E27FC236}">
                  <a16:creationId xmlns:a16="http://schemas.microsoft.com/office/drawing/2014/main" id="{18D83A13-6FED-4673-A79E-077D106A6FB7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6" name="مربع نص 615">
              <a:extLst>
                <a:ext uri="{FF2B5EF4-FFF2-40B4-BE49-F238E27FC236}">
                  <a16:creationId xmlns:a16="http://schemas.microsoft.com/office/drawing/2014/main" id="{112B4DFB-6195-47F2-8D17-90E7A0F27ED8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7" name="مربع نص 616">
              <a:extLst>
                <a:ext uri="{FF2B5EF4-FFF2-40B4-BE49-F238E27FC236}">
                  <a16:creationId xmlns:a16="http://schemas.microsoft.com/office/drawing/2014/main" id="{EB5E7C9D-32C5-430B-BBBB-7B46EE8C8E68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8" name="مربع نص 617">
              <a:extLst>
                <a:ext uri="{FF2B5EF4-FFF2-40B4-BE49-F238E27FC236}">
                  <a16:creationId xmlns:a16="http://schemas.microsoft.com/office/drawing/2014/main" id="{88590CBC-54C7-45C8-B853-029F40E6D2F1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27" name="مربع نص 326">
              <a:extLst>
                <a:ext uri="{FF2B5EF4-FFF2-40B4-BE49-F238E27FC236}">
                  <a16:creationId xmlns:a16="http://schemas.microsoft.com/office/drawing/2014/main" id="{75B2FA4F-3CD1-4E0C-AFCF-8DD0929B1250}"/>
                </a:ext>
              </a:extLst>
            </p:cNvPr>
            <p:cNvSpPr txBox="1"/>
            <p:nvPr/>
          </p:nvSpPr>
          <p:spPr>
            <a:xfrm>
              <a:off x="3141376" y="2462747"/>
              <a:ext cx="2383037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شاملة </a:t>
              </a:r>
            </a:p>
          </p:txBody>
        </p:sp>
        <p:sp>
          <p:nvSpPr>
            <p:cNvPr id="268" name="مربع نص 612">
              <a:extLst>
                <a:ext uri="{FF2B5EF4-FFF2-40B4-BE49-F238E27FC236}">
                  <a16:creationId xmlns:a16="http://schemas.microsoft.com/office/drawing/2014/main" id="{181DB147-9AAC-4549-9597-5D93388740C6}"/>
                </a:ext>
              </a:extLst>
            </p:cNvPr>
            <p:cNvSpPr txBox="1"/>
            <p:nvPr/>
          </p:nvSpPr>
          <p:spPr>
            <a:xfrm>
              <a:off x="2832575" y="1999523"/>
              <a:ext cx="269471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مرجعيات الطالب  2                   142 - 147</a:t>
              </a:r>
            </a:p>
          </p:txBody>
        </p:sp>
        <p:sp>
          <p:nvSpPr>
            <p:cNvPr id="269" name="مربع نص 612">
              <a:extLst>
                <a:ext uri="{FF2B5EF4-FFF2-40B4-BE49-F238E27FC236}">
                  <a16:creationId xmlns:a16="http://schemas.microsoft.com/office/drawing/2014/main" id="{C16119FA-B775-488E-92A4-BA7D900D6A86}"/>
                </a:ext>
              </a:extLst>
            </p:cNvPr>
            <p:cNvSpPr txBox="1"/>
            <p:nvPr/>
          </p:nvSpPr>
          <p:spPr>
            <a:xfrm>
              <a:off x="2823128" y="2245187"/>
              <a:ext cx="2686699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شاملة </a:t>
              </a:r>
            </a:p>
          </p:txBody>
        </p:sp>
      </p:grpSp>
      <p:grpSp>
        <p:nvGrpSpPr>
          <p:cNvPr id="629" name="مجموعة 628">
            <a:extLst>
              <a:ext uri="{FF2B5EF4-FFF2-40B4-BE49-F238E27FC236}">
                <a16:creationId xmlns:a16="http://schemas.microsoft.com/office/drawing/2014/main" id="{DFEA2C0A-E41B-434C-A8CD-AA92BBE068BF}"/>
              </a:ext>
            </a:extLst>
          </p:cNvPr>
          <p:cNvGrpSpPr/>
          <p:nvPr/>
        </p:nvGrpSpPr>
        <p:grpSpPr>
          <a:xfrm>
            <a:off x="4580965" y="5282285"/>
            <a:ext cx="7391424" cy="1368349"/>
            <a:chOff x="7540270" y="1122553"/>
            <a:chExt cx="4559169" cy="1488491"/>
          </a:xfrm>
        </p:grpSpPr>
        <p:grpSp>
          <p:nvGrpSpPr>
            <p:cNvPr id="641" name="مجموعة 640">
              <a:extLst>
                <a:ext uri="{FF2B5EF4-FFF2-40B4-BE49-F238E27FC236}">
                  <a16:creationId xmlns:a16="http://schemas.microsoft.com/office/drawing/2014/main" id="{C781A3EB-C5B8-4BCA-AA90-405D7F5D0B68}"/>
                </a:ext>
              </a:extLst>
            </p:cNvPr>
            <p:cNvGrpSpPr/>
            <p:nvPr/>
          </p:nvGrpSpPr>
          <p:grpSpPr>
            <a:xfrm>
              <a:off x="7540270" y="1122553"/>
              <a:ext cx="4559169" cy="1488491"/>
              <a:chOff x="101390" y="685915"/>
              <a:chExt cx="9051488" cy="2356351"/>
            </a:xfrm>
            <a:noFill/>
          </p:grpSpPr>
          <p:sp>
            <p:nvSpPr>
              <p:cNvPr id="643" name="مستطيل 8">
                <a:extLst>
                  <a:ext uri="{FF2B5EF4-FFF2-40B4-BE49-F238E27FC236}">
                    <a16:creationId xmlns:a16="http://schemas.microsoft.com/office/drawing/2014/main" id="{871E611D-95C7-4447-9A5F-F9A875AC2353}"/>
                  </a:ext>
                </a:extLst>
              </p:cNvPr>
              <p:cNvSpPr/>
              <p:nvPr/>
            </p:nvSpPr>
            <p:spPr>
              <a:xfrm>
                <a:off x="5770485" y="1172426"/>
                <a:ext cx="3382393" cy="1854188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sz="1200" b="1"/>
              </a:p>
            </p:txBody>
          </p:sp>
          <p:cxnSp>
            <p:nvCxnSpPr>
              <p:cNvPr id="645" name="رابط مستقيم 644">
                <a:extLst>
                  <a:ext uri="{FF2B5EF4-FFF2-40B4-BE49-F238E27FC236}">
                    <a16:creationId xmlns:a16="http://schemas.microsoft.com/office/drawing/2014/main" id="{FBADDEAA-529C-4A4D-A684-B115DA5B2670}"/>
                  </a:ext>
                </a:extLst>
              </p:cNvPr>
              <p:cNvCxnSpPr/>
              <p:nvPr/>
            </p:nvCxnSpPr>
            <p:spPr>
              <a:xfrm flipH="1">
                <a:off x="5770485" y="2099519"/>
                <a:ext cx="3382393" cy="0"/>
              </a:xfrm>
              <a:prstGeom prst="line">
                <a:avLst/>
              </a:prstGeom>
              <a:grpFill/>
              <a:ln>
                <a:solidFill>
                  <a:srgbClr val="00206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34" name="مستطيل 8">
                <a:extLst>
                  <a:ext uri="{FF2B5EF4-FFF2-40B4-BE49-F238E27FC236}">
                    <a16:creationId xmlns:a16="http://schemas.microsoft.com/office/drawing/2014/main" id="{5B01DE90-446C-44C3-ABD4-61670B5E4A8C}"/>
                  </a:ext>
                </a:extLst>
              </p:cNvPr>
              <p:cNvSpPr/>
              <p:nvPr/>
            </p:nvSpPr>
            <p:spPr>
              <a:xfrm>
                <a:off x="101390" y="685915"/>
                <a:ext cx="5433720" cy="2356351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المعلمــ / ــة     : </a:t>
                </a:r>
                <a:r>
                  <a:rPr lang="ar-SA" sz="800" b="1" dirty="0">
                    <a:solidFill>
                      <a:srgbClr val="C00000"/>
                    </a:solidFill>
                    <a:latin typeface="Lotus-Light"/>
                  </a:rPr>
                  <a:t>..............................................</a:t>
                </a: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   التوقيع  </a:t>
                </a:r>
                <a:r>
                  <a:rPr lang="ar-SA" sz="400" b="1" dirty="0">
                    <a:solidFill>
                      <a:srgbClr val="C00000"/>
                    </a:solidFill>
                    <a:latin typeface="Lotus-Light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i="0" u="none" strike="noStrike" baseline="0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المشرفــ / ــة  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  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مدير  المدرسة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    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Lotus-Light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40" name="مستطيل: زوايا مستديرة 639">
              <a:extLst>
                <a:ext uri="{FF2B5EF4-FFF2-40B4-BE49-F238E27FC236}">
                  <a16:creationId xmlns:a16="http://schemas.microsoft.com/office/drawing/2014/main" id="{790EC710-AD90-43B4-B15D-1D8FDBC9A3A2}"/>
                </a:ext>
              </a:extLst>
            </p:cNvPr>
            <p:cNvSpPr/>
            <p:nvPr/>
          </p:nvSpPr>
          <p:spPr>
            <a:xfrm>
              <a:off x="10395751" y="1154097"/>
              <a:ext cx="1703687" cy="24175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الأسبوع الثالث عشر     28-  4   الى 2 – 5  </a:t>
              </a:r>
            </a:p>
          </p:txBody>
        </p:sp>
      </p:grpSp>
      <p:grpSp>
        <p:nvGrpSpPr>
          <p:cNvPr id="305" name="مجموعة 304">
            <a:extLst>
              <a:ext uri="{FF2B5EF4-FFF2-40B4-BE49-F238E27FC236}">
                <a16:creationId xmlns:a16="http://schemas.microsoft.com/office/drawing/2014/main" id="{8B33A47F-D0AC-4B1A-AC62-98C257AEB92E}"/>
              </a:ext>
            </a:extLst>
          </p:cNvPr>
          <p:cNvGrpSpPr/>
          <p:nvPr/>
        </p:nvGrpSpPr>
        <p:grpSpPr>
          <a:xfrm>
            <a:off x="79116" y="2277743"/>
            <a:ext cx="5645826" cy="1342430"/>
            <a:chOff x="2685737" y="1181846"/>
            <a:chExt cx="5879150" cy="1585110"/>
          </a:xfrm>
        </p:grpSpPr>
        <p:grpSp>
          <p:nvGrpSpPr>
            <p:cNvPr id="306" name="مجموعة 305">
              <a:extLst>
                <a:ext uri="{FF2B5EF4-FFF2-40B4-BE49-F238E27FC236}">
                  <a16:creationId xmlns:a16="http://schemas.microsoft.com/office/drawing/2014/main" id="{846247D2-DA4D-4B51-B414-8A2B15737DCA}"/>
                </a:ext>
              </a:extLst>
            </p:cNvPr>
            <p:cNvGrpSpPr/>
            <p:nvPr/>
          </p:nvGrpSpPr>
          <p:grpSpPr>
            <a:xfrm>
              <a:off x="2904166" y="1181846"/>
              <a:ext cx="2880940" cy="1575118"/>
              <a:chOff x="10395751" y="1154097"/>
              <a:chExt cx="1706494" cy="1451092"/>
            </a:xfrm>
          </p:grpSpPr>
          <p:grpSp>
            <p:nvGrpSpPr>
              <p:cNvPr id="317" name="مجموعة 316">
                <a:extLst>
                  <a:ext uri="{FF2B5EF4-FFF2-40B4-BE49-F238E27FC236}">
                    <a16:creationId xmlns:a16="http://schemas.microsoft.com/office/drawing/2014/main" id="{B4FB8F0E-7A41-4F93-8495-216520B434E2}"/>
                  </a:ext>
                </a:extLst>
              </p:cNvPr>
              <p:cNvGrpSpPr/>
              <p:nvPr/>
            </p:nvGrpSpPr>
            <p:grpSpPr>
              <a:xfrm>
                <a:off x="10395751" y="1433910"/>
                <a:ext cx="1706494" cy="1171279"/>
                <a:chOff x="6213542" y="1178807"/>
                <a:chExt cx="3387966" cy="1854188"/>
              </a:xfrm>
              <a:noFill/>
            </p:grpSpPr>
            <p:grpSp>
              <p:nvGrpSpPr>
                <p:cNvPr id="319" name="مجموعة 318">
                  <a:extLst>
                    <a:ext uri="{FF2B5EF4-FFF2-40B4-BE49-F238E27FC236}">
                      <a16:creationId xmlns:a16="http://schemas.microsoft.com/office/drawing/2014/main" id="{5AD20039-C250-448A-8885-4FB44845593E}"/>
                    </a:ext>
                  </a:extLst>
                </p:cNvPr>
                <p:cNvGrpSpPr/>
                <p:nvPr/>
              </p:nvGrpSpPr>
              <p:grpSpPr>
                <a:xfrm>
                  <a:off x="6213542" y="1178807"/>
                  <a:ext cx="3387966" cy="1854188"/>
                  <a:chOff x="5770485" y="1178807"/>
                  <a:chExt cx="3387966" cy="1854188"/>
                </a:xfrm>
                <a:grpFill/>
              </p:grpSpPr>
              <p:sp>
                <p:nvSpPr>
                  <p:cNvPr id="321" name="مستطيل 8">
                    <a:extLst>
                      <a:ext uri="{FF2B5EF4-FFF2-40B4-BE49-F238E27FC236}">
                        <a16:creationId xmlns:a16="http://schemas.microsoft.com/office/drawing/2014/main" id="{ED82AF41-CD6C-4522-97E4-DB01C064F122}"/>
                      </a:ext>
                    </a:extLst>
                  </p:cNvPr>
                  <p:cNvSpPr/>
                  <p:nvPr/>
                </p:nvSpPr>
                <p:spPr>
                  <a:xfrm>
                    <a:off x="5776058" y="1178807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EDF4FB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22" name="رابط مستقيم 321">
                    <a:extLst>
                      <a:ext uri="{FF2B5EF4-FFF2-40B4-BE49-F238E27FC236}">
                        <a16:creationId xmlns:a16="http://schemas.microsoft.com/office/drawing/2014/main" id="{FC73E0AB-FEED-46AB-9789-2F14A1B1EA9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رابط مستقيم 322">
                    <a:extLst>
                      <a:ext uri="{FF2B5EF4-FFF2-40B4-BE49-F238E27FC236}">
                        <a16:creationId xmlns:a16="http://schemas.microsoft.com/office/drawing/2014/main" id="{22F73D3B-0A62-4566-BE80-96DAC4572A5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رابط مستقيم 323">
                    <a:extLst>
                      <a:ext uri="{FF2B5EF4-FFF2-40B4-BE49-F238E27FC236}">
                        <a16:creationId xmlns:a16="http://schemas.microsoft.com/office/drawing/2014/main" id="{06B3457D-03AD-4F3A-858E-FA646B53D83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5" name="رابط مستقيم 324">
                    <a:extLst>
                      <a:ext uri="{FF2B5EF4-FFF2-40B4-BE49-F238E27FC236}">
                        <a16:creationId xmlns:a16="http://schemas.microsoft.com/office/drawing/2014/main" id="{E68BE6E0-89BD-4AEC-852B-E7A4C018A76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20" name="رابط مستقيم 319">
                  <a:extLst>
                    <a:ext uri="{FF2B5EF4-FFF2-40B4-BE49-F238E27FC236}">
                      <a16:creationId xmlns:a16="http://schemas.microsoft.com/office/drawing/2014/main" id="{282A5C60-CDF3-45F4-8D90-0BD02F5619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8" name="مستطيل: زوايا مستديرة 317">
                <a:extLst>
                  <a:ext uri="{FF2B5EF4-FFF2-40B4-BE49-F238E27FC236}">
                    <a16:creationId xmlns:a16="http://schemas.microsoft.com/office/drawing/2014/main" id="{3ABDB46B-C1C2-4661-B89C-AEB8A5E0A07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EDF4FB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الثامن    23-3  الى 27-3 </a:t>
                </a:r>
              </a:p>
            </p:txBody>
          </p:sp>
        </p:grpSp>
        <p:sp>
          <p:nvSpPr>
            <p:cNvPr id="307" name="مربع نص 306">
              <a:extLst>
                <a:ext uri="{FF2B5EF4-FFF2-40B4-BE49-F238E27FC236}">
                  <a16:creationId xmlns:a16="http://schemas.microsoft.com/office/drawing/2014/main" id="{9CD73A95-F27D-4724-B8E5-C895C23EB9C0}"/>
                </a:ext>
              </a:extLst>
            </p:cNvPr>
            <p:cNvSpPr txBox="1"/>
            <p:nvPr/>
          </p:nvSpPr>
          <p:spPr>
            <a:xfrm>
              <a:off x="5839708" y="2227758"/>
              <a:ext cx="2722110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ما أهمية السيقان و الجذور للنبات           80 - 81 </a:t>
              </a:r>
            </a:p>
          </p:txBody>
        </p:sp>
        <p:sp>
          <p:nvSpPr>
            <p:cNvPr id="309" name="مربع نص 308">
              <a:extLst>
                <a:ext uri="{FF2B5EF4-FFF2-40B4-BE49-F238E27FC236}">
                  <a16:creationId xmlns:a16="http://schemas.microsoft.com/office/drawing/2014/main" id="{C2B2BA4C-98CD-4F5C-83D0-0A30EAF4054F}"/>
                </a:ext>
              </a:extLst>
            </p:cNvPr>
            <p:cNvSpPr txBox="1"/>
            <p:nvPr/>
          </p:nvSpPr>
          <p:spPr>
            <a:xfrm>
              <a:off x="5828657" y="2476224"/>
              <a:ext cx="2736230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تعمل أوراق النبات                        82 - 83 </a:t>
              </a:r>
            </a:p>
          </p:txBody>
        </p:sp>
        <p:sp>
          <p:nvSpPr>
            <p:cNvPr id="310" name="مربع نص 309">
              <a:extLst>
                <a:ext uri="{FF2B5EF4-FFF2-40B4-BE49-F238E27FC236}">
                  <a16:creationId xmlns:a16="http://schemas.microsoft.com/office/drawing/2014/main" id="{1B222152-B5D4-4605-A418-B829C9D57D08}"/>
                </a:ext>
              </a:extLst>
            </p:cNvPr>
            <p:cNvSpPr txBox="1"/>
            <p:nvPr/>
          </p:nvSpPr>
          <p:spPr>
            <a:xfrm>
              <a:off x="2872457" y="1725542"/>
              <a:ext cx="2680258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تتكاثر النباتات                            84 – 85 </a:t>
              </a:r>
            </a:p>
          </p:txBody>
        </p:sp>
        <p:sp>
          <p:nvSpPr>
            <p:cNvPr id="311" name="مربع نص 310">
              <a:extLst>
                <a:ext uri="{FF2B5EF4-FFF2-40B4-BE49-F238E27FC236}">
                  <a16:creationId xmlns:a16="http://schemas.microsoft.com/office/drawing/2014/main" id="{7CF838DC-D1B8-47A9-BC18-E1DF3DA1B4BE}"/>
                </a:ext>
              </a:extLst>
            </p:cNvPr>
            <p:cNvSpPr txBox="1"/>
            <p:nvPr/>
          </p:nvSpPr>
          <p:spPr>
            <a:xfrm>
              <a:off x="2798536" y="1990722"/>
              <a:ext cx="2751296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مادورة حياة بعض النباتات                    86 – 87 </a:t>
              </a:r>
            </a:p>
          </p:txBody>
        </p:sp>
        <p:sp>
          <p:nvSpPr>
            <p:cNvPr id="312" name="مربع نص 311">
              <a:extLst>
                <a:ext uri="{FF2B5EF4-FFF2-40B4-BE49-F238E27FC236}">
                  <a16:creationId xmlns:a16="http://schemas.microsoft.com/office/drawing/2014/main" id="{540BB81F-384E-41A0-80CD-F3E4F89AD0B4}"/>
                </a:ext>
              </a:extLst>
            </p:cNvPr>
            <p:cNvSpPr txBox="1"/>
            <p:nvPr/>
          </p:nvSpPr>
          <p:spPr>
            <a:xfrm>
              <a:off x="2685737" y="1445235"/>
              <a:ext cx="3221779" cy="5451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عمليات الحياة -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عمليات الحياة في المخلوقات الدقيقة 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  <a:p>
              <a:pPr algn="ctr"/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 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</p:txBody>
        </p:sp>
        <p:sp>
          <p:nvSpPr>
            <p:cNvPr id="313" name="مربع نص 312">
              <a:extLst>
                <a:ext uri="{FF2B5EF4-FFF2-40B4-BE49-F238E27FC236}">
                  <a16:creationId xmlns:a16="http://schemas.microsoft.com/office/drawing/2014/main" id="{48AF1836-2835-41EF-A49A-B06359A96840}"/>
                </a:ext>
              </a:extLst>
            </p:cNvPr>
            <p:cNvSpPr txBox="1"/>
            <p:nvPr/>
          </p:nvSpPr>
          <p:spPr>
            <a:xfrm>
              <a:off x="5541355" y="1721932"/>
              <a:ext cx="214575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4" name="مربع نص 313">
              <a:extLst>
                <a:ext uri="{FF2B5EF4-FFF2-40B4-BE49-F238E27FC236}">
                  <a16:creationId xmlns:a16="http://schemas.microsoft.com/office/drawing/2014/main" id="{983897D6-8507-44A4-909A-2029854D4108}"/>
                </a:ext>
              </a:extLst>
            </p:cNvPr>
            <p:cNvSpPr txBox="1"/>
            <p:nvPr/>
          </p:nvSpPr>
          <p:spPr>
            <a:xfrm>
              <a:off x="5516267" y="1980039"/>
              <a:ext cx="26587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5" name="مربع نص 314">
              <a:extLst>
                <a:ext uri="{FF2B5EF4-FFF2-40B4-BE49-F238E27FC236}">
                  <a16:creationId xmlns:a16="http://schemas.microsoft.com/office/drawing/2014/main" id="{7A3F7D34-D007-4935-99F6-475F18AABD36}"/>
                </a:ext>
              </a:extLst>
            </p:cNvPr>
            <p:cNvSpPr txBox="1"/>
            <p:nvPr/>
          </p:nvSpPr>
          <p:spPr>
            <a:xfrm>
              <a:off x="5549834" y="2237870"/>
              <a:ext cx="206722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6" name="مربع نص 315">
              <a:extLst>
                <a:ext uri="{FF2B5EF4-FFF2-40B4-BE49-F238E27FC236}">
                  <a16:creationId xmlns:a16="http://schemas.microsoft.com/office/drawing/2014/main" id="{3E205DA8-77BD-44EA-B1AB-7216A2188784}"/>
                </a:ext>
              </a:extLst>
            </p:cNvPr>
            <p:cNvSpPr txBox="1"/>
            <p:nvPr/>
          </p:nvSpPr>
          <p:spPr>
            <a:xfrm>
              <a:off x="5533072" y="2484085"/>
              <a:ext cx="253604" cy="2539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sp>
        <p:nvSpPr>
          <p:cNvPr id="328" name="مربع نص 327">
            <a:extLst>
              <a:ext uri="{FF2B5EF4-FFF2-40B4-BE49-F238E27FC236}">
                <a16:creationId xmlns:a16="http://schemas.microsoft.com/office/drawing/2014/main" id="{68A1AB91-A93D-466D-B1EE-3E787AD9FF5E}"/>
              </a:ext>
            </a:extLst>
          </p:cNvPr>
          <p:cNvSpPr txBox="1"/>
          <p:nvPr/>
        </p:nvSpPr>
        <p:spPr>
          <a:xfrm>
            <a:off x="8945958" y="4874738"/>
            <a:ext cx="28201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ar-SA" sz="900" b="1" i="0" u="none" strike="noStrike" baseline="0" dirty="0">
                <a:latin typeface="Lotus-Light"/>
              </a:rPr>
              <a:t>مراجعة الفصل الثالث – نموذج اختبار            102 - 105 </a:t>
            </a:r>
          </a:p>
        </p:txBody>
      </p:sp>
      <p:sp>
        <p:nvSpPr>
          <p:cNvPr id="331" name="مربع نص 330">
            <a:extLst>
              <a:ext uri="{FF2B5EF4-FFF2-40B4-BE49-F238E27FC236}">
                <a16:creationId xmlns:a16="http://schemas.microsoft.com/office/drawing/2014/main" id="{B90B270A-E32A-460F-B892-B0D1DC1CEBD6}"/>
              </a:ext>
            </a:extLst>
          </p:cNvPr>
          <p:cNvSpPr txBox="1"/>
          <p:nvPr/>
        </p:nvSpPr>
        <p:spPr>
          <a:xfrm>
            <a:off x="9210329" y="5714594"/>
            <a:ext cx="27401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latin typeface="Times New Roman,Bold"/>
              </a:rPr>
              <a:t>اختبار نهاية الفصل الدراسي الأول  </a:t>
            </a:r>
            <a:endParaRPr lang="ar-SA" sz="1400" dirty="0"/>
          </a:p>
        </p:txBody>
      </p:sp>
      <p:sp>
        <p:nvSpPr>
          <p:cNvPr id="333" name="مربع نص 332">
            <a:extLst>
              <a:ext uri="{FF2B5EF4-FFF2-40B4-BE49-F238E27FC236}">
                <a16:creationId xmlns:a16="http://schemas.microsoft.com/office/drawing/2014/main" id="{777A5729-7906-45D1-B45B-91959E0D0591}"/>
              </a:ext>
            </a:extLst>
          </p:cNvPr>
          <p:cNvSpPr txBox="1"/>
          <p:nvPr/>
        </p:nvSpPr>
        <p:spPr>
          <a:xfrm>
            <a:off x="9479171" y="6267442"/>
            <a:ext cx="22243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solidFill>
                  <a:srgbClr val="004D65"/>
                </a:solidFill>
                <a:latin typeface="GeezaPro"/>
              </a:rPr>
              <a:t>نهاية الفصل الدراسي الأول</a:t>
            </a:r>
            <a:endParaRPr lang="ar-SA" sz="1400" b="1" dirty="0"/>
          </a:p>
        </p:txBody>
      </p:sp>
      <p:sp>
        <p:nvSpPr>
          <p:cNvPr id="336" name="مربع نص 335">
            <a:extLst>
              <a:ext uri="{FF2B5EF4-FFF2-40B4-BE49-F238E27FC236}">
                <a16:creationId xmlns:a16="http://schemas.microsoft.com/office/drawing/2014/main" id="{3CAC0476-CDB6-4C9F-8576-D771D70DB7D6}"/>
              </a:ext>
            </a:extLst>
          </p:cNvPr>
          <p:cNvSpPr txBox="1"/>
          <p:nvPr/>
        </p:nvSpPr>
        <p:spPr>
          <a:xfrm>
            <a:off x="10155469" y="113422"/>
            <a:ext cx="1674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المملكة العربية السعودية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وزارة التعليم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9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المدرسة :     </a:t>
            </a:r>
            <a:endParaRPr lang="ar-SA" sz="9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3" name="مربع نص 342">
            <a:extLst>
              <a:ext uri="{FF2B5EF4-FFF2-40B4-BE49-F238E27FC236}">
                <a16:creationId xmlns:a16="http://schemas.microsoft.com/office/drawing/2014/main" id="{CD29EAC9-F628-4703-986F-DF87B673FB44}"/>
              </a:ext>
            </a:extLst>
          </p:cNvPr>
          <p:cNvSpPr txBox="1"/>
          <p:nvPr/>
        </p:nvSpPr>
        <p:spPr>
          <a:xfrm>
            <a:off x="2702547" y="236535"/>
            <a:ext cx="62462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توزيع مادة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العلوم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للصف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السادس 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الابتدائي الفصل الدراسي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الأول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لعام 1445  هــ</a:t>
            </a:r>
            <a:endParaRPr lang="ar-SA" dirty="0">
              <a:solidFill>
                <a:srgbClr val="00B0F0"/>
              </a:solidFill>
            </a:endParaRPr>
          </a:p>
        </p:txBody>
      </p:sp>
      <p:cxnSp>
        <p:nvCxnSpPr>
          <p:cNvPr id="258" name="رابط مستقيم 257">
            <a:extLst>
              <a:ext uri="{FF2B5EF4-FFF2-40B4-BE49-F238E27FC236}">
                <a16:creationId xmlns:a16="http://schemas.microsoft.com/office/drawing/2014/main" id="{E756DCAD-A1A3-4092-A2DA-88E02AE97BFE}"/>
              </a:ext>
            </a:extLst>
          </p:cNvPr>
          <p:cNvCxnSpPr>
            <a:cxnSpLocks/>
          </p:cNvCxnSpPr>
          <p:nvPr/>
        </p:nvCxnSpPr>
        <p:spPr>
          <a:xfrm>
            <a:off x="14796" y="6693269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0" name="مجموعة 262">
            <a:extLst>
              <a:ext uri="{FF2B5EF4-FFF2-40B4-BE49-F238E27FC236}">
                <a16:creationId xmlns:a16="http://schemas.microsoft.com/office/drawing/2014/main" id="{BA31C558-13C6-4D62-A72F-F7E475EF837D}"/>
              </a:ext>
            </a:extLst>
          </p:cNvPr>
          <p:cNvGrpSpPr/>
          <p:nvPr/>
        </p:nvGrpSpPr>
        <p:grpSpPr>
          <a:xfrm>
            <a:off x="430530" y="6702468"/>
            <a:ext cx="1245766" cy="141604"/>
            <a:chOff x="6427807" y="3390162"/>
            <a:chExt cx="2467079" cy="186091"/>
          </a:xfrm>
        </p:grpSpPr>
        <p:grpSp>
          <p:nvGrpSpPr>
            <p:cNvPr id="271" name="!!مجموعة 19">
              <a:extLst>
                <a:ext uri="{FF2B5EF4-FFF2-40B4-BE49-F238E27FC236}">
                  <a16:creationId xmlns:a16="http://schemas.microsoft.com/office/drawing/2014/main" id="{FF7BA5BF-E1A7-4820-A0D7-93A488039E58}"/>
                </a:ext>
              </a:extLst>
            </p:cNvPr>
            <p:cNvGrpSpPr/>
            <p:nvPr/>
          </p:nvGrpSpPr>
          <p:grpSpPr>
            <a:xfrm>
              <a:off x="7641893" y="3390162"/>
              <a:ext cx="1252993" cy="186091"/>
              <a:chOff x="6389850" y="9546713"/>
              <a:chExt cx="169006" cy="6238"/>
            </a:xfrm>
          </p:grpSpPr>
          <p:pic>
            <p:nvPicPr>
              <p:cNvPr id="275" name="!!مجموعة 99">
                <a:extLst>
                  <a:ext uri="{FF2B5EF4-FFF2-40B4-BE49-F238E27FC236}">
                    <a16:creationId xmlns:a16="http://schemas.microsoft.com/office/drawing/2014/main" id="{3F23E982-BC25-4897-B20A-AF09D05E82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439183" y="9547117"/>
                <a:ext cx="70341" cy="5834"/>
              </a:xfrm>
              <a:prstGeom prst="rect">
                <a:avLst/>
              </a:prstGeom>
            </p:spPr>
          </p:pic>
          <p:sp>
            <p:nvSpPr>
              <p:cNvPr id="276" name="مربع نص 268">
                <a:extLst>
                  <a:ext uri="{FF2B5EF4-FFF2-40B4-BE49-F238E27FC236}">
                    <a16:creationId xmlns:a16="http://schemas.microsoft.com/office/drawing/2014/main" id="{0C5E02A5-37F8-434A-94B3-C2B82779D12F}"/>
                  </a:ext>
                </a:extLst>
              </p:cNvPr>
              <p:cNvSpPr txBox="1"/>
              <p:nvPr/>
            </p:nvSpPr>
            <p:spPr>
              <a:xfrm>
                <a:off x="6389850" y="9546713"/>
                <a:ext cx="169006" cy="55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3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presentation</a:t>
                </a:r>
                <a:endParaRPr lang="ar-SA" sz="3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272" name="Picture 271" descr="شعار Telegram png">
              <a:extLst>
                <a:ext uri="{FF2B5EF4-FFF2-40B4-BE49-F238E27FC236}">
                  <a16:creationId xmlns:a16="http://schemas.microsoft.com/office/drawing/2014/main" id="{5C433F39-8191-434F-A529-07BC479A58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67" b="98056" l="4167" r="99167">
                          <a14:foregroundMark x1="61389" y1="17222" x2="30833" y2="34722"/>
                          <a14:foregroundMark x1="30833" y1="34722" x2="58333" y2="63056"/>
                          <a14:foregroundMark x1="58333" y1="63056" x2="44167" y2="78056"/>
                          <a14:foregroundMark x1="44167" y1="78056" x2="19722" y2="56389"/>
                          <a14:foregroundMark x1="19722" y1="56389" x2="24444" y2="16667"/>
                          <a14:foregroundMark x1="24444" y1="16667" x2="49444" y2="6667"/>
                          <a14:foregroundMark x1="49444" y1="6667" x2="79444" y2="30556"/>
                          <a14:foregroundMark x1="79444" y1="30556" x2="85278" y2="53611"/>
                          <a14:foregroundMark x1="85278" y1="53611" x2="61944" y2="87778"/>
                          <a14:foregroundMark x1="61944" y1="87778" x2="55278" y2="92222"/>
                          <a14:foregroundMark x1="62500" y1="38889" x2="62500" y2="38889"/>
                          <a14:foregroundMark x1="64444" y1="20556" x2="64444" y2="20556"/>
                          <a14:foregroundMark x1="69444" y1="38333" x2="69444" y2="38333"/>
                          <a14:foregroundMark x1="74167" y1="17222" x2="74167" y2="17222"/>
                          <a14:foregroundMark x1="94722" y1="41389" x2="94722" y2="41389"/>
                          <a14:foregroundMark x1="51111" y1="98056" x2="51111" y2="98056"/>
                          <a14:foregroundMark x1="4722" y1="63056" x2="4722" y2="63056"/>
                          <a14:foregroundMark x1="38611" y1="5278" x2="38611" y2="5278"/>
                          <a14:foregroundMark x1="55833" y1="1667" x2="55833" y2="1667"/>
                          <a14:foregroundMark x1="99167" y1="50556" x2="99167" y2="50556"/>
                          <a14:foregroundMark x1="57500" y1="46389" x2="57500" y2="46389"/>
                          <a14:foregroundMark x1="69444" y1="29722" x2="61389" y2="62500"/>
                          <a14:foregroundMark x1="68889" y1="69444" x2="38889" y2="48611"/>
                          <a14:foregroundMark x1="38889" y1="48611" x2="34444" y2="48056"/>
                          <a14:foregroundMark x1="27778" y1="52222" x2="27778" y2="52222"/>
                          <a14:foregroundMark x1="27778" y1="52222" x2="35278" y2="49444"/>
                          <a14:foregroundMark x1="44167" y1="44722" x2="55833" y2="38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2002" y="3420779"/>
              <a:ext cx="194694" cy="1358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3" name="مربع نص 265">
              <a:extLst>
                <a:ext uri="{FF2B5EF4-FFF2-40B4-BE49-F238E27FC236}">
                  <a16:creationId xmlns:a16="http://schemas.microsoft.com/office/drawing/2014/main" id="{47E2679B-317A-431D-8B9B-8972D265A82E}"/>
                </a:ext>
              </a:extLst>
            </p:cNvPr>
            <p:cNvSpPr txBox="1"/>
            <p:nvPr/>
          </p:nvSpPr>
          <p:spPr>
            <a:xfrm>
              <a:off x="6493601" y="3482608"/>
              <a:ext cx="1753118" cy="6067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SA" sz="300" b="1" dirty="0">
                  <a:solidFill>
                    <a:srgbClr val="23A7F9"/>
                  </a:solidFill>
                  <a:latin typeface="Calibri" panose="020F0502020204030204" pitchFamily="34" charset="0"/>
                  <a:cs typeface="PT Bold Heading" panose="02010400000000000000" pitchFamily="2" charset="-78"/>
                </a:rPr>
                <a:t>برزنتيشن العلوم للمرحلة الابتدائية </a:t>
              </a:r>
            </a:p>
          </p:txBody>
        </p:sp>
        <p:sp>
          <p:nvSpPr>
            <p:cNvPr id="274" name="مربع نص 266">
              <a:extLst>
                <a:ext uri="{FF2B5EF4-FFF2-40B4-BE49-F238E27FC236}">
                  <a16:creationId xmlns:a16="http://schemas.microsoft.com/office/drawing/2014/main" id="{1C36A00F-B788-4E14-837E-C66664D954FA}"/>
                </a:ext>
              </a:extLst>
            </p:cNvPr>
            <p:cNvSpPr txBox="1"/>
            <p:nvPr/>
          </p:nvSpPr>
          <p:spPr>
            <a:xfrm>
              <a:off x="6427807" y="3425485"/>
              <a:ext cx="1984622" cy="60670"/>
            </a:xfrm>
            <a:prstGeom prst="rect">
              <a:avLst/>
            </a:prstGeom>
            <a:noFill/>
          </p:spPr>
          <p:txBody>
            <a:bodyPr wrap="square" tIns="0" bIns="0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00" b="1" u="sng" dirty="0">
                  <a:solidFill>
                    <a:srgbClr val="23A7F9"/>
                  </a:solidFill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https://t.me/Presentationyosef</a:t>
              </a:r>
              <a:r>
                <a:rPr lang="en-US" sz="300" b="1" u="sng" dirty="0">
                  <a:solidFill>
                    <a:srgbClr val="23A7F9"/>
                  </a:solidFill>
                </a:rPr>
                <a:t>  </a:t>
              </a:r>
            </a:p>
          </p:txBody>
        </p:sp>
      </p:grpSp>
      <p:sp>
        <p:nvSpPr>
          <p:cNvPr id="266" name="مستطيل 8">
            <a:extLst>
              <a:ext uri="{FF2B5EF4-FFF2-40B4-BE49-F238E27FC236}">
                <a16:creationId xmlns:a16="http://schemas.microsoft.com/office/drawing/2014/main" id="{37592F86-4370-44C8-956C-04E18C93739C}"/>
              </a:ext>
            </a:extLst>
          </p:cNvPr>
          <p:cNvSpPr/>
          <p:nvPr/>
        </p:nvSpPr>
        <p:spPr>
          <a:xfrm>
            <a:off x="213055" y="5290395"/>
            <a:ext cx="4226983" cy="1368349"/>
          </a:xfrm>
          <a:prstGeom prst="roundRect">
            <a:avLst>
              <a:gd name="adj" fmla="val 6056"/>
            </a:avLst>
          </a:prstGeom>
          <a:solidFill>
            <a:schemeClr val="accent2">
              <a:lumMod val="60000"/>
              <a:lumOff val="40000"/>
              <a:alpha val="2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r>
              <a:rPr lang="ar-SA" sz="1200" b="1" dirty="0">
                <a:solidFill>
                  <a:srgbClr val="C00000"/>
                </a:solidFill>
                <a:latin typeface="Lotus-Light"/>
              </a:rPr>
              <a:t>ملاحظات المعلمــ / ــة :   </a:t>
            </a:r>
          </a:p>
        </p:txBody>
      </p:sp>
      <p:sp>
        <p:nvSpPr>
          <p:cNvPr id="264" name="مربع نص 549">
            <a:extLst>
              <a:ext uri="{FF2B5EF4-FFF2-40B4-BE49-F238E27FC236}">
                <a16:creationId xmlns:a16="http://schemas.microsoft.com/office/drawing/2014/main" id="{F46EF295-27F1-4286-8A5F-B47ED3847283}"/>
              </a:ext>
            </a:extLst>
          </p:cNvPr>
          <p:cNvSpPr txBox="1"/>
          <p:nvPr/>
        </p:nvSpPr>
        <p:spPr>
          <a:xfrm>
            <a:off x="253270" y="3182334"/>
            <a:ext cx="258799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ar-SA" sz="1000" b="1" i="0" u="none" strike="noStrike" baseline="0" dirty="0">
                <a:latin typeface="Lotus-Light"/>
              </a:rPr>
              <a:t>كيف تخزن النبات الغذاء – مراجعة الدرس   88 – 89 </a:t>
            </a:r>
          </a:p>
        </p:txBody>
      </p:sp>
      <p:sp>
        <p:nvSpPr>
          <p:cNvPr id="267" name="مربع نص 549">
            <a:extLst>
              <a:ext uri="{FF2B5EF4-FFF2-40B4-BE49-F238E27FC236}">
                <a16:creationId xmlns:a16="http://schemas.microsoft.com/office/drawing/2014/main" id="{F9AC3CDA-882D-4E1A-9F34-99459DC37F48}"/>
              </a:ext>
            </a:extLst>
          </p:cNvPr>
          <p:cNvSpPr txBox="1"/>
          <p:nvPr/>
        </p:nvSpPr>
        <p:spPr>
          <a:xfrm>
            <a:off x="0" y="3387966"/>
            <a:ext cx="284849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ar-SA" sz="1000" b="1" i="0" u="none" strike="noStrike" baseline="0" dirty="0">
                <a:solidFill>
                  <a:srgbClr val="C00000"/>
                </a:solidFill>
                <a:latin typeface="Lotus-Light"/>
              </a:rPr>
              <a:t>المخلوقات الدقيقة </a:t>
            </a:r>
            <a:r>
              <a:rPr lang="ar-SA" sz="1000" b="1" i="0" u="none" strike="noStrike" baseline="0" dirty="0">
                <a:latin typeface="Lotus-Light"/>
              </a:rPr>
              <a:t>- التهيئة و الاستكشاف    92 – 93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CAD389-A900-4DD9-84A2-6115E47FEBB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4759"/>
          <a:stretch/>
        </p:blipFill>
        <p:spPr>
          <a:xfrm>
            <a:off x="8945958" y="114210"/>
            <a:ext cx="1313819" cy="62184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7278958-7391-4F2E-A32C-4FF98B8F0FD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-1389" t="-791" r="88021" b="-27589"/>
          <a:stretch/>
        </p:blipFill>
        <p:spPr>
          <a:xfrm>
            <a:off x="1622338" y="48880"/>
            <a:ext cx="1152366" cy="95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397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605</Words>
  <Application>Microsoft Office PowerPoint</Application>
  <PresentationFormat>Widescreen</PresentationFormat>
  <Paragraphs>138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Arial,Bold</vt:lpstr>
      <vt:lpstr>Calibri</vt:lpstr>
      <vt:lpstr>Calibri Light</vt:lpstr>
      <vt:lpstr>GeezaPro</vt:lpstr>
      <vt:lpstr>Lotus-Bold</vt:lpstr>
      <vt:lpstr>Lotus-Light</vt:lpstr>
      <vt:lpstr>Times New Roman,Bold</vt:lpstr>
      <vt:lpstr>Wingdings</vt:lpstr>
      <vt:lpstr>نسق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يوسف البلوي</dc:creator>
  <cp:lastModifiedBy>star</cp:lastModifiedBy>
  <cp:revision>45</cp:revision>
  <dcterms:created xsi:type="dcterms:W3CDTF">2023-08-05T11:54:30Z</dcterms:created>
  <dcterms:modified xsi:type="dcterms:W3CDTF">2023-08-10T13:51:05Z</dcterms:modified>
</cp:coreProperties>
</file>